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72" r:id="rId1"/>
  </p:sldMasterIdLst>
  <p:notesMasterIdLst>
    <p:notesMasterId r:id="rId14"/>
  </p:notesMasterIdLst>
  <p:sldIdLst>
    <p:sldId id="268" r:id="rId2"/>
    <p:sldId id="431" r:id="rId3"/>
    <p:sldId id="432" r:id="rId4"/>
    <p:sldId id="435" r:id="rId5"/>
    <p:sldId id="436" r:id="rId6"/>
    <p:sldId id="433" r:id="rId7"/>
    <p:sldId id="434" r:id="rId8"/>
    <p:sldId id="437" r:id="rId9"/>
    <p:sldId id="438" r:id="rId10"/>
    <p:sldId id="439" r:id="rId11"/>
    <p:sldId id="440" r:id="rId12"/>
    <p:sldId id="441" r:id="rId13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FF"/>
    <a:srgbClr val="DDDDDD"/>
    <a:srgbClr val="00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115" autoAdjust="0"/>
    <p:restoredTop sz="91429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993"/>
            <a:ext cx="5438775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8E7410F-5329-4D21-BC07-939B8D238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888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696EB-6847-4DE9-AA80-666EAF7620E5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9993"/>
            <a:ext cx="4984750" cy="4443649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696EB-6847-4DE9-AA80-666EAF7620E5}" type="slidenum">
              <a:rPr lang="ru-RU" smtClean="0">
                <a:cs typeface="Arial" charset="0"/>
              </a:rPr>
              <a:pPr/>
              <a:t>12</a:t>
            </a:fld>
            <a:endParaRPr lang="ru-RU" smtClean="0"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9993"/>
            <a:ext cx="4984750" cy="4443649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850375-5BB4-4BB1-99AB-8E8EFE7C9732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1BD1B4-D79E-49E9-9D1F-95DCE72066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EEAF27-0BD0-4993-83DA-6C8C7E21AFB4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D40ABA-8DFB-48AA-BF04-E186B59E69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1688F-7DDB-4891-AC7E-972CBF4C2C00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E0177-212D-4E50-B62B-6B26DDF321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62E79-A5D6-4667-9820-4FB8BBC3B294}" type="datetime1">
              <a:rPr lang="ru-RU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101C3-270B-4172-85CB-6FDEBFF22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9E39DA-E001-481D-8BF9-09AD7237E951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14460-3AE3-4853-897D-14941AB444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8FEE4-87B6-4724-AA86-C015BDE5B234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160F1-34A1-420C-A312-D19C8C4E6E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1DD5FB-9A9D-419A-92F2-DAD24C30265B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BB72D-043E-448C-B8FE-0DF71297CD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78ED53-7B4B-43A3-A870-211FDDA45094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02C47-3C3A-486F-A8BF-9FEB670657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2F6575-A58C-4DF6-BB59-7C103D9BD927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11B-0F72-495B-AEBC-63E6679F70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8A5150-1C20-4528-B259-B0F8738DA211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708914-37D9-4E3B-8704-C9A3F2F4E1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0F6F1D-11EC-4AEE-B4C5-78FA883062F1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7A4CF-4AAA-4924-A08E-CF2E02A35A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B79FF6-8C28-49CD-941D-1B8F7249AAEB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359B19-80BA-4A6A-904B-B8F01F800E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25850375-5BB4-4BB1-99AB-8E8EFE7C9732}" type="datetime1">
              <a:rPr lang="ru-RU" smtClean="0"/>
              <a:pPr>
                <a:defRPr/>
              </a:pPr>
              <a:t>01.03.2016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41BD1B4-D79E-49E9-9D1F-95DCE72066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95936" y="4005064"/>
            <a:ext cx="4968552" cy="17526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1800" b="1" i="1" u="sng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  <a:ea typeface="Batang" pitchFamily="18" charset="-127"/>
                <a:cs typeface="Aparajita" pitchFamily="34" charset="0"/>
              </a:rPr>
              <a:t>докладчик: </a:t>
            </a:r>
            <a:r>
              <a:rPr lang="ru-RU" sz="1800" b="1" i="1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  <a:ea typeface="Batang" pitchFamily="18" charset="-127"/>
                <a:cs typeface="Aparajita" pitchFamily="34" charset="0"/>
              </a:rPr>
              <a:t>Черных Любовь Николаевна, заместитель начальника департамента правовой и кадровой работы мэрии города Новосибирска – начальник управления муниципальной службы и кадров мэрии </a:t>
            </a:r>
            <a:br>
              <a:rPr lang="ru-RU" sz="1800" b="1" i="1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  <a:ea typeface="Batang" pitchFamily="18" charset="-127"/>
                <a:cs typeface="Aparajita" pitchFamily="34" charset="0"/>
              </a:rPr>
            </a:br>
            <a:r>
              <a:rPr lang="ru-RU" sz="1800" b="1" i="1" dirty="0" smtClean="0">
                <a:solidFill>
                  <a:schemeClr val="bg2">
                    <a:lumMod val="25000"/>
                  </a:schemeClr>
                </a:solidFill>
                <a:latin typeface="Century" pitchFamily="18" charset="0"/>
                <a:ea typeface="Batang" pitchFamily="18" charset="-127"/>
                <a:cs typeface="Aparajita" pitchFamily="34" charset="0"/>
              </a:rPr>
              <a:t>города Новосибирска</a:t>
            </a:r>
          </a:p>
        </p:txBody>
      </p:sp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395536" y="1196752"/>
            <a:ext cx="8352928" cy="1008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«СОВРЕМЕННЫЕ КАДРОВЫЕ ТЕХНОЛОГИИ </a:t>
            </a:r>
            <a:br>
              <a:rPr lang="ru-RU" sz="3600" b="1" kern="10" dirty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</a:br>
            <a:r>
              <a:rPr lang="ru-RU" sz="3600" b="1" kern="10" dirty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МУНИЦИПАЛЬНОЙ СЛУЖБЫ»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96752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i="1" u="sng" dirty="0" smtClean="0">
                <a:solidFill>
                  <a:srgbClr val="002060"/>
                </a:solidFill>
                <a:latin typeface="Century Gothic" pitchFamily="34" charset="0"/>
              </a:rPr>
              <a:t>постоянно </a:t>
            </a:r>
            <a:r>
              <a:rPr lang="ru-RU" b="1" i="1" u="sng" dirty="0">
                <a:solidFill>
                  <a:srgbClr val="002060"/>
                </a:solidFill>
                <a:latin typeface="Century Gothic" pitchFamily="34" charset="0"/>
              </a:rPr>
              <a:t>действующий адаптационный семинар для работников мэрии, впервые принятых на работу в мэрию</a:t>
            </a:r>
            <a:r>
              <a:rPr lang="ru-RU" b="1" i="1" dirty="0">
                <a:solidFill>
                  <a:srgbClr val="002060"/>
                </a:solidFill>
                <a:latin typeface="Century Gothic" pitchFamily="34" charset="0"/>
              </a:rPr>
              <a:t>, призванный содействовать успешной профессионализации и социальной адаптации работников.  Проводится один раз в два месяца. Программа предусматривает рассмотрение вопросов организационной структуры мэрии; трудовых отношений; особенностей прохождения муниципальной службы в части соблюдения ограничений и запретов, связанных с муниципальной службой, и ответственности за совершение должностных правонарушений;  работы с обращениями граждан; организации контроля и исполнительской </a:t>
            </a:r>
            <a:r>
              <a:rPr lang="ru-RU" b="1" i="1" dirty="0" smtClean="0">
                <a:solidFill>
                  <a:srgbClr val="002060"/>
                </a:solidFill>
                <a:latin typeface="Century Gothic" pitchFamily="34" charset="0"/>
              </a:rPr>
              <a:t>дисциплины</a:t>
            </a:r>
          </a:p>
          <a:p>
            <a:pPr marL="285750" indent="-285750">
              <a:buFontTx/>
              <a:buChar char="-"/>
            </a:pPr>
            <a:endParaRPr lang="ru-RU" b="1" i="1" dirty="0" smtClean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1799" y="260648"/>
            <a:ext cx="66444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Виды внутриорганизационного обучения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мэрии города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Новосибирска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0809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96752"/>
            <a:ext cx="849694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i="1" u="sng" dirty="0" smtClean="0">
                <a:solidFill>
                  <a:srgbClr val="002060"/>
                </a:solidFill>
                <a:latin typeface="Century Gothic" pitchFamily="34" charset="0"/>
              </a:rPr>
              <a:t>семинар «Кадровик», организованный в целях совершенствования кадровой работы в структурных подразделениях мэрии</a:t>
            </a:r>
            <a:r>
              <a:rPr lang="ru-RU" b="1" i="1" dirty="0" smtClean="0">
                <a:solidFill>
                  <a:srgbClr val="002060"/>
                </a:solidFill>
                <a:latin typeface="Century Gothic" pitchFamily="34" charset="0"/>
              </a:rPr>
              <a:t>. Проводится ежеквартально для заместителей глав администраций по организационной работе районов (округа по районам) города Новосибирска, начальников организационно-контрольных отделов, специалистов, ответственных за ведение кадрового учета и кадрового делопроизводства во всех структурных подразделениях мэрии. В программу семинара «Кадровик» включаются вопросы антикоррупционной работы в структурных подразделениях мэрии, ответственности специалистов структурных подразделений мэрии за осуществление функций по профилактике коррупционных и иных правонарушений, за соблюдение муниципальными служащими ограничений и запретов, связанных с муниципальной службой; отработки кадровых технологий</a:t>
            </a:r>
          </a:p>
          <a:p>
            <a:pPr marL="285750" indent="-285750">
              <a:buFontTx/>
              <a:buChar char="-"/>
            </a:pPr>
            <a:endParaRPr lang="ru-RU" sz="1600" b="1" i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1799" y="260648"/>
            <a:ext cx="66444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Виды внутриорганизационного обучения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мэрии города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Новосибирска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89761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405402" y="2708920"/>
            <a:ext cx="8352928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0541" cmpd="sng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БЛАГОДАРЮ ЗА ВНИМАНИЕ !</a:t>
            </a:r>
            <a:endParaRPr lang="ru-RU" sz="3600" b="1" kern="10" dirty="0">
              <a:ln w="10541" cmpd="sng">
                <a:solidFill>
                  <a:schemeClr val="bg2">
                    <a:lumMod val="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663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828092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Базовые квалификационные требования</a:t>
            </a:r>
            <a:r>
              <a:rPr lang="ru-RU" sz="2400" b="1" i="1" dirty="0">
                <a:solidFill>
                  <a:srgbClr val="002060"/>
                </a:solidFill>
                <a:latin typeface="Century Gothic" pitchFamily="34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Century Gothic" pitchFamily="34" charset="0"/>
              </a:rPr>
              <a:t>– </a:t>
            </a:r>
          </a:p>
          <a:p>
            <a:pPr>
              <a:spcAft>
                <a:spcPts val="1200"/>
              </a:spcAft>
            </a:pP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квалификационные </a:t>
            </a: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требования для замещения должности муниципальной службы, соответствие 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которым необходимо </a:t>
            </a: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для исполнения должностных обязанностей вне зависимости от направлений профессиональной деятельности, в соответствии с которыми муниципальные служащие исполняют должностные обязанности, и специализаций по указанным направлениям профессиональной деятельности (далее - направления деятельности и специализации по направлениям деятельности) 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должности.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925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24744"/>
            <a:ext cx="828092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Функциональные квалификационные требования </a:t>
            </a:r>
            <a:r>
              <a:rPr lang="ru-RU" sz="2400" b="1" i="1" dirty="0" smtClean="0">
                <a:solidFill>
                  <a:srgbClr val="002060"/>
                </a:solidFill>
                <a:latin typeface="Century Gothic" pitchFamily="34" charset="0"/>
              </a:rPr>
              <a:t>– </a:t>
            </a: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квалификационные требования для замещения должности муниципальной службы, соответствие которым необходимо для исполнения должностных обязанностей по направлению или направлениям деятельности, а также специализации или специализациям по направлению или направлениям деятельности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925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уровню профессионального образования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;</a:t>
            </a:r>
          </a:p>
          <a:p>
            <a:pPr marL="342900" indent="-342900">
              <a:buAutoNum type="arabicPeriod"/>
            </a:pPr>
            <a:endParaRPr lang="ru-RU" sz="1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2. 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  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знаниям и навыкам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:</a:t>
            </a:r>
          </a:p>
          <a:p>
            <a:endParaRPr lang="ru-RU" sz="1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для замещения должностей всех групп: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знанию государственного языка Российской Федерации (русского языка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);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правовым знаниям основ Конституции Российской Федерации, Федерального закона от 6 октября 2003 г. № 131-ФЗ «О местном самоуправлении в Российской Федерации», Федерального закона № 25-ФЗ, основ законодательства о противодействии коррупции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к навыкам работы на компьютере, в том числе в сети «Интернет» и информационно-правовых системах;</a:t>
            </a:r>
          </a:p>
          <a:p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для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замещения должностей высшей, главной и ведущей групп: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навыкам, необходимым для исполнения должностных обязанностей муниципальными служащими, замещающими должности высшей, главной и ведущей групп должностей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навыки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руководства, эффективного планирования работы и контроля за ее выполнением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навыки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оперативного принятия и реализации управленческих решений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навыки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ведения деловых переговоров с государственными органами, органами местного самоуправления, организациями и гражданами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30" y="476672"/>
            <a:ext cx="812017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Типовые базовые квалификационные требования включают:</a:t>
            </a:r>
          </a:p>
        </p:txBody>
      </p:sp>
    </p:spTree>
    <p:extLst>
      <p:ext uri="{BB962C8B-B14F-4D97-AF65-F5344CB8AC3E}">
        <p14:creationId xmlns:p14="http://schemas.microsoft.com/office/powerpoint/2010/main" val="90199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184" y="1348313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требования </a:t>
            </a: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к стажу муниципальной службы (государственной службы) или стажу работы по специальности, направлению подготовки</a:t>
            </a:r>
            <a:r>
              <a:rPr lang="ru-RU" sz="1600" b="1" i="1" dirty="0" smtClean="0">
                <a:solidFill>
                  <a:srgbClr val="002060"/>
                </a:solidFill>
                <a:latin typeface="Century Gothic" pitchFamily="34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ru-RU" sz="16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требования к профессиональным знаниям, содержащие требования к знанию законодательства Российской Федерации, субъекта Российской Федерации, муниципальных правовых актов и к иным узкоспециализированным профессиональным знаниям, а также требования к профессиональным навыкам, связанным с направлением или направлениями деятельности и специализацией или специализациями по направлению или направлениям деятельности.</a:t>
            </a:r>
          </a:p>
          <a:p>
            <a:pPr marL="285750" indent="-285750">
              <a:buFontTx/>
              <a:buChar char="-"/>
            </a:pPr>
            <a:endParaRPr lang="ru-RU" sz="1600" b="1" i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2844" y="700241"/>
            <a:ext cx="8822351" cy="3847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Типовые </a:t>
            </a:r>
            <a:r>
              <a:rPr lang="ru-RU" sz="1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функциональные квалификационные </a:t>
            </a:r>
            <a:r>
              <a:rPr lang="ru-RU" sz="1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требования включают:</a:t>
            </a:r>
          </a:p>
        </p:txBody>
      </p:sp>
    </p:spTree>
    <p:extLst>
      <p:ext uri="{BB962C8B-B14F-4D97-AF65-F5344CB8AC3E}">
        <p14:creationId xmlns:p14="http://schemas.microsoft.com/office/powerpoint/2010/main" val="83909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88640"/>
            <a:ext cx="85865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Сведения о работе с муниципальным резервом управленческих кадров </a:t>
            </a:r>
          </a:p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мэрии города Новосибирска за 2015 и численности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резерва: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79453"/>
              </p:ext>
            </p:extLst>
          </p:nvPr>
        </p:nvGraphicFramePr>
        <p:xfrm>
          <a:off x="188512" y="980728"/>
          <a:ext cx="8847984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7780"/>
                <a:gridCol w="432048"/>
                <a:gridCol w="792088"/>
                <a:gridCol w="648444"/>
                <a:gridCol w="863724"/>
                <a:gridCol w="927476"/>
                <a:gridCol w="936104"/>
                <a:gridCol w="648072"/>
                <a:gridCol w="432048"/>
                <a:gridCol w="432048"/>
                <a:gridCol w="1368152"/>
              </a:tblGrid>
              <a:tr h="1584176">
                <a:tc rowSpan="2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Муниципаль-ные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резервы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управленческих кадров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1. Сведения о кол-ве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муницип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. образований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2. 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Численность участников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муницип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. резервов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управленчес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-ких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кадров (чел.)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3. Предназначены из числа участников резерва для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подготовки и назначения (избрания) на вышестоящие должности (чел.)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4. Всего назначено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на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вышестоящие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должности из резерва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управленчес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-ких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кадров (чел., с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нара-стающим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итогом)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520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Всего муниципальных образований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т. ч. имеющих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</a:rPr>
                        <a:t>сформир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. резервы упр. кадров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 человек</a:t>
                      </a: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т. ч. имеющих высшее проф.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образование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Глав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</a:rPr>
                        <a:t>муниц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. районов и городских округов/глав городских и сельских поселений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Заместителей глав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</a:rPr>
                        <a:t>муниц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. районов и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городских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округов/заместителей глав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городских и сельских поселений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Руководителей структурных подразделений </a:t>
                      </a:r>
                      <a:r>
                        <a:rPr lang="ru-RU" sz="1300" dirty="0" err="1">
                          <a:solidFill>
                            <a:schemeClr val="tx1"/>
                          </a:solidFill>
                          <a:effectLst/>
                        </a:rPr>
                        <a:t>муниц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. районов и городских округов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Руководителей коммерческих и некоммерческих организаций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71755"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На другие управленческие должности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3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Мэрия города 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Новосибирска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895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895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874*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21**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58***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15" marR="45315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9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445224"/>
            <a:ext cx="78488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/>
          </a:p>
          <a:p>
            <a:r>
              <a:rPr lang="ru-RU" sz="1400" dirty="0"/>
              <a:t> </a:t>
            </a:r>
          </a:p>
          <a:p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* до уровня начальника отдела включительно;</a:t>
            </a:r>
          </a:p>
          <a:p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** численность резерва перспективных молодых специалистов;</a:t>
            </a:r>
          </a:p>
          <a:p>
            <a:r>
              <a:rPr lang="ru-RU" sz="1600" b="1" i="1" dirty="0">
                <a:solidFill>
                  <a:srgbClr val="002060"/>
                </a:solidFill>
                <a:latin typeface="Century Gothic" pitchFamily="34" charset="0"/>
              </a:rPr>
              <a:t>***за 4 квартала 2015 года – 58, в т. ч. за 4 квартал 2015 года – 15.</a:t>
            </a:r>
          </a:p>
        </p:txBody>
      </p:sp>
    </p:spTree>
    <p:extLst>
      <p:ext uri="{BB962C8B-B14F-4D97-AF65-F5344CB8AC3E}">
        <p14:creationId xmlns:p14="http://schemas.microsoft.com/office/powerpoint/2010/main" val="11925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7777" y="188640"/>
            <a:ext cx="7126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Сведения о качественном составе муниципального резерва</a:t>
            </a:r>
          </a:p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управленческих кадров мэрии города Новосибирска </a:t>
            </a:r>
          </a:p>
          <a:p>
            <a:pPr algn="ctr"/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(по состоянию на 31 декабря 2015 года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38072"/>
              </p:ext>
            </p:extLst>
          </p:nvPr>
        </p:nvGraphicFramePr>
        <p:xfrm>
          <a:off x="539552" y="1268760"/>
          <a:ext cx="8352923" cy="4743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4475"/>
                <a:gridCol w="342005"/>
                <a:gridCol w="440638"/>
                <a:gridCol w="371172"/>
                <a:gridCol w="371172"/>
                <a:gridCol w="433379"/>
                <a:gridCol w="440638"/>
                <a:gridCol w="441156"/>
                <a:gridCol w="441156"/>
                <a:gridCol w="367542"/>
                <a:gridCol w="367025"/>
                <a:gridCol w="295486"/>
                <a:gridCol w="367542"/>
                <a:gridCol w="367542"/>
                <a:gridCol w="367542"/>
                <a:gridCol w="396574"/>
                <a:gridCol w="396574"/>
                <a:gridCol w="373763"/>
                <a:gridCol w="367542"/>
              </a:tblGrid>
              <a:tr h="571320">
                <a:tc rowSpan="3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Муниципальные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резервы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управленческих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кадров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18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Состав муниципального резерва управленческих кадров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по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качественным показателям (чел.)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0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 полу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 возрасту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 направлению образования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По опыту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управленческой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деятельности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882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Муж.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Жен.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До 35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От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35 до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От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45 до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</a:rPr>
                        <a:t>Старше 55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Юридическое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Экономика и управление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Педагогическое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Естественные науки и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математика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Здравоохранение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</a:rPr>
                        <a:t>Сельское хозяйство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Техническое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Иное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До 1 года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От 1 года до 5 лет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От 5 лет до 10 лет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</a:rPr>
                        <a:t>Свыше 10 лет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vert="vert27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14264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Мэрия города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Новосибирска (895)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260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635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249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286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275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334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147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417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149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017" marR="44017" marT="0" marB="0" anchor="ctr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3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56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8208912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Повышение квалификации по программам:</a:t>
            </a:r>
          </a:p>
          <a:p>
            <a:pPr marL="285750" indent="-28575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продолжительностью от 40 академических часов и выше;</a:t>
            </a:r>
          </a:p>
          <a:p>
            <a:pPr marL="285750" indent="-285750">
              <a:buFontTx/>
              <a:buChar char="-"/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продолжительностью менее 40 академических часов (краткосрочное).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342900" lvl="0" indent="-342900">
              <a:buFont typeface="+mj-lt"/>
              <a:buAutoNum type="arabicPeriod" startAt="2"/>
            </a:pPr>
            <a:r>
              <a:rPr lang="ru-RU" sz="1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Внутриорганизационное </a:t>
            </a:r>
            <a:r>
              <a:rPr lang="ru-RU" sz="1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обучение.</a:t>
            </a:r>
          </a:p>
          <a:p>
            <a:pPr marL="342900" lvl="0" indent="-342900">
              <a:buFont typeface="+mj-lt"/>
              <a:buAutoNum type="arabicPeriod" startAt="2"/>
            </a:pPr>
            <a:endParaRPr lang="ru-RU" b="1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ru-RU" sz="1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Профессиональная переподготовка (годичное обучение по программам продолжительностью не менее 500 академических часов).</a:t>
            </a:r>
          </a:p>
          <a:p>
            <a:pPr marL="342900" lvl="0" indent="-342900">
              <a:buFont typeface="+mj-lt"/>
              <a:buAutoNum type="arabicPeriod" startAt="2"/>
            </a:pPr>
            <a:endParaRPr lang="ru-RU" b="1" dirty="0" smtClean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1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96752"/>
            <a:ext cx="712879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«Управление городской инфраструктурой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«Развитие городского строительного комплекса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«Формирование и реализация муниципальной социальной политики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«Совершенствование системы управления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«Социально-экономическое развитие муниципального образования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».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«Жилищная политика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«Предоставление муниципальных услуг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«Жилищно-коммунальное хозяйство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«Муниципальные закупки</a:t>
            </a:r>
            <a:r>
              <a:rPr lang="ru-RU" sz="2000" b="1" i="1" dirty="0" smtClean="0">
                <a:solidFill>
                  <a:srgbClr val="002060"/>
                </a:solidFill>
                <a:latin typeface="Century Gothic" pitchFamily="34" charset="0"/>
              </a:rPr>
              <a:t>»;</a:t>
            </a:r>
            <a:endParaRPr lang="ru-RU" sz="2000" b="1" i="1" dirty="0">
              <a:solidFill>
                <a:srgbClr val="002060"/>
              </a:solidFill>
              <a:latin typeface="Century Gothic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2000" b="1" i="1" dirty="0">
                <a:solidFill>
                  <a:srgbClr val="002060"/>
                </a:solidFill>
                <a:latin typeface="Century Gothic" pitchFamily="34" charset="0"/>
              </a:rPr>
              <a:t>«Противодействие коррупции».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58574" y="476672"/>
            <a:ext cx="39708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Основные направления: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444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47399</TotalTime>
  <Words>860</Words>
  <Application>Microsoft Office PowerPoint</Application>
  <PresentationFormat>Экран (4:3)</PresentationFormat>
  <Paragraphs>142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Мэрия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ARublev</dc:creator>
  <cp:lastModifiedBy>Рублев Андрей Владимирович</cp:lastModifiedBy>
  <cp:revision>1897</cp:revision>
  <cp:lastPrinted>2015-11-25T05:35:37Z</cp:lastPrinted>
  <dcterms:created xsi:type="dcterms:W3CDTF">2007-12-20T06:27:29Z</dcterms:created>
  <dcterms:modified xsi:type="dcterms:W3CDTF">2016-03-01T09:34:58Z</dcterms:modified>
</cp:coreProperties>
</file>