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43"/>
  </p:notesMasterIdLst>
  <p:sldIdLst>
    <p:sldId id="264" r:id="rId4"/>
    <p:sldId id="288" r:id="rId5"/>
    <p:sldId id="289" r:id="rId6"/>
    <p:sldId id="290" r:id="rId7"/>
    <p:sldId id="291" r:id="rId8"/>
    <p:sldId id="296" r:id="rId9"/>
    <p:sldId id="28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10" r:id="rId19"/>
    <p:sldId id="305" r:id="rId20"/>
    <p:sldId id="306" r:id="rId21"/>
    <p:sldId id="308" r:id="rId22"/>
    <p:sldId id="309" r:id="rId23"/>
    <p:sldId id="312" r:id="rId24"/>
    <p:sldId id="260" r:id="rId25"/>
    <p:sldId id="261" r:id="rId26"/>
    <p:sldId id="267" r:id="rId27"/>
    <p:sldId id="281" r:id="rId28"/>
    <p:sldId id="284" r:id="rId29"/>
    <p:sldId id="285" r:id="rId30"/>
    <p:sldId id="268" r:id="rId31"/>
    <p:sldId id="269" r:id="rId32"/>
    <p:sldId id="270" r:id="rId33"/>
    <p:sldId id="271" r:id="rId34"/>
    <p:sldId id="274" r:id="rId35"/>
    <p:sldId id="275" r:id="rId36"/>
    <p:sldId id="276" r:id="rId37"/>
    <p:sldId id="277" r:id="rId38"/>
    <p:sldId id="279" r:id="rId39"/>
    <p:sldId id="280" r:id="rId40"/>
    <p:sldId id="311" r:id="rId41"/>
    <p:sldId id="287" r:id="rId4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98B3"/>
    <a:srgbClr val="FFB329"/>
    <a:srgbClr val="008FB5"/>
    <a:srgbClr val="FFFFFF"/>
    <a:srgbClr val="0085A9"/>
    <a:srgbClr val="0083A6"/>
    <a:srgbClr val="249FC9"/>
    <a:srgbClr val="3790A9"/>
    <a:srgbClr val="0195BB"/>
    <a:srgbClr val="49A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2" autoAdjust="0"/>
    <p:restoredTop sz="90758" autoAdjust="0"/>
  </p:normalViewPr>
  <p:slideViewPr>
    <p:cSldViewPr>
      <p:cViewPr varScale="1">
        <p:scale>
          <a:sx n="80" d="100"/>
          <a:sy n="80" d="100"/>
        </p:scale>
        <p:origin x="4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B5436-8509-4E34-A81D-524EC35E7EAF}" type="datetimeFigureOut">
              <a:rPr lang="ru-RU" smtClean="0"/>
              <a:t>21.04.2015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52588-DA4D-41E4-ABA9-1CF870FDD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991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2588-DA4D-41E4-ABA9-1CF870FDDDB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01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2588-DA4D-41E4-ABA9-1CF870FDDDBB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8979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2588-DA4D-41E4-ABA9-1CF870FDDDBB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7688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2588-DA4D-41E4-ABA9-1CF870FDDDBB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1786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2588-DA4D-41E4-ABA9-1CF870FDDDBB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18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2588-DA4D-41E4-ABA9-1CF870FDDDBB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625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2588-DA4D-41E4-ABA9-1CF870FDDDBB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9289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2588-DA4D-41E4-ABA9-1CF870FDDDBB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3701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2588-DA4D-41E4-ABA9-1CF870FDDDBB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8385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2588-DA4D-41E4-ABA9-1CF870FDDDBB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97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5BC3B-98F5-4F00-8534-7C6D030F316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902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5BC3B-98F5-4F00-8534-7C6D030F316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485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5BC3B-98F5-4F00-8534-7C6D030F316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521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2588-DA4D-41E4-ABA9-1CF870FDDDBB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852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2588-DA4D-41E4-ABA9-1CF870FDDDBB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201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2588-DA4D-41E4-ABA9-1CF870FDDDBB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530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2588-DA4D-41E4-ABA9-1CF870FDDDBB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159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2588-DA4D-41E4-ABA9-1CF870FDDDBB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088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7248-ADA3-4339-9B35-21C520A2DA3D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EAE-2C73-47B6-BD2B-C3C1464D77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7248-ADA3-4339-9B35-21C520A2DA3D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EAE-2C73-47B6-BD2B-C3C1464D77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7248-ADA3-4339-9B35-21C520A2DA3D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EAE-2C73-47B6-BD2B-C3C1464D77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30865097-312B-42E4-A2EE-977902575E5A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FD0DBEE-C471-4378-AF5E-D62F0F805E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381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fld id="{301FBA01-E2B8-43C1-8486-B7F4C1B9B5A7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43D52C-8436-488B-8D6A-20F8D02996AC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094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fld id="{81FACB77-8710-46FC-B44D-A2BE3E70B762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84143588-EF7B-466C-B536-9231AC2B30B1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07625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A0DF1E14-BBDC-418C-BE7D-8FAB8DC94626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5A8DBFB8-86CD-4B78-AEBE-82F9669DAE5E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18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fld id="{F9836D33-E446-4A6A-AD07-D34CA396D52C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D692C08-BA86-4ED3-8B60-47AF1B9D2435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092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4026CF-240E-455F-B8CF-B495E461EF82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92D998-80AD-4956-A9D4-3FE9D9249FB7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643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48CFA350-12A3-499F-8F85-F73E0C850B17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86895D99-A5AE-4AC7-B895-D59C61188BF8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300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B40E2815-924C-4F12-B0CA-AC2614C335B7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D65AFA0B-66C2-4BAF-BAC5-5ECC020F3878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8545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7248-ADA3-4339-9B35-21C520A2DA3D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EAE-2C73-47B6-BD2B-C3C1464D77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93CF207-0117-4287-A7B8-51E209C96757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84F01A49-8E30-420F-BB89-430EEF61C3B9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5689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659BAE-BBCE-4AD7-91B3-1E8E799240A1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3C754-11C3-40E4-A8F1-69B5C4FE8143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4859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ED0906-3A31-4B91-9504-0ABBB6ADD6D7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AAD12-97C5-4361-AECC-95340B632E74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1658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30865097-312B-42E4-A2EE-977902575E5A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FD0DBEE-C471-4378-AF5E-D62F0F805E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5850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fld id="{301FBA01-E2B8-43C1-8486-B7F4C1B9B5A7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43D52C-8436-488B-8D6A-20F8D02996AC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4973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fld id="{81FACB77-8710-46FC-B44D-A2BE3E70B762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84143588-EF7B-466C-B536-9231AC2B30B1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465048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A0DF1E14-BBDC-418C-BE7D-8FAB8DC94626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5A8DBFB8-86CD-4B78-AEBE-82F9669DAE5E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004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fld id="{F9836D33-E446-4A6A-AD07-D34CA396D52C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D692C08-BA86-4ED3-8B60-47AF1B9D2435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1560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4026CF-240E-455F-B8CF-B495E461EF82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92D998-80AD-4956-A9D4-3FE9D9249FB7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5417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48CFA350-12A3-499F-8F85-F73E0C850B17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86895D99-A5AE-4AC7-B895-D59C61188BF8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605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7248-ADA3-4339-9B35-21C520A2DA3D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EAE-2C73-47B6-BD2B-C3C1464D77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B40E2815-924C-4F12-B0CA-AC2614C335B7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D65AFA0B-66C2-4BAF-BAC5-5ECC020F3878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498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93CF207-0117-4287-A7B8-51E209C96757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84F01A49-8E30-420F-BB89-430EEF61C3B9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60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659BAE-BBCE-4AD7-91B3-1E8E799240A1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3C754-11C3-40E4-A8F1-69B5C4FE8143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2452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ED0906-3A31-4B91-9504-0ABBB6ADD6D7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21.04.2015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AAD12-97C5-4361-AECC-95340B632E74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020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7248-ADA3-4339-9B35-21C520A2DA3D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EAE-2C73-47B6-BD2B-C3C1464D77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7248-ADA3-4339-9B35-21C520A2DA3D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EAE-2C73-47B6-BD2B-C3C1464D77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7248-ADA3-4339-9B35-21C520A2DA3D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EAE-2C73-47B6-BD2B-C3C1464D77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7248-ADA3-4339-9B35-21C520A2DA3D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EAE-2C73-47B6-BD2B-C3C1464D77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7248-ADA3-4339-9B35-21C520A2DA3D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EAE-2C73-47B6-BD2B-C3C1464D77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7248-ADA3-4339-9B35-21C520A2DA3D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AEAE-2C73-47B6-BD2B-C3C1464D77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37248-ADA3-4339-9B35-21C520A2DA3D}" type="datetimeFigureOut">
              <a:rPr lang="ru-RU" smtClean="0"/>
              <a:pPr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EAEAE-2C73-47B6-BD2B-C3C1464D77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01483A-5157-41B9-AA34-8FA5648EF923}" type="datetimeFigureOut">
              <a:rPr lang="ru-RU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21.04.2015</a:t>
            </a:fld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B1B5F6-6FBB-4B73-B037-5E54687DBE41}" type="slidenum">
              <a:rPr lang="ru-RU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8939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01483A-5157-41B9-AA34-8FA5648EF923}" type="datetimeFigureOut">
              <a:rPr lang="ru-RU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21.04.2015</a:t>
            </a:fld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B1B5F6-6FBB-4B73-B037-5E54687DBE41}" type="slidenum">
              <a:rPr lang="ru-RU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9780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941691"/>
            <a:ext cx="8858312" cy="2357454"/>
          </a:xfrm>
        </p:spPr>
        <p:txBody>
          <a:bodyPr anchor="ctr">
            <a:noAutofit/>
          </a:bodyPr>
          <a:lstStyle/>
          <a:p>
            <a:pPr marL="0" algn="ctr">
              <a:defRPr/>
            </a:pPr>
            <a:r>
              <a:rPr lang="ru-RU" sz="3800" b="1" dirty="0" smtClean="0">
                <a:ln w="1270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FA521">
                        <a:shade val="30000"/>
                        <a:satMod val="115000"/>
                      </a:srgbClr>
                    </a:gs>
                    <a:gs pos="50000">
                      <a:srgbClr val="FFA521">
                        <a:shade val="67500"/>
                        <a:satMod val="115000"/>
                      </a:srgbClr>
                    </a:gs>
                    <a:gs pos="100000">
                      <a:srgbClr val="FFA521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Основные подходы к организации, выполнению и контролю работ по капитальному ремонту многоквартирных жилых домов</a:t>
            </a:r>
            <a:endParaRPr lang="ru-RU" sz="3800" b="1" dirty="0">
              <a:ln w="1270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A521">
                      <a:shade val="30000"/>
                      <a:satMod val="115000"/>
                    </a:srgbClr>
                  </a:gs>
                  <a:gs pos="50000">
                    <a:srgbClr val="FFA521">
                      <a:shade val="67500"/>
                      <a:satMod val="115000"/>
                    </a:srgbClr>
                  </a:gs>
                  <a:gs pos="100000">
                    <a:srgbClr val="FFA521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\\192.168.10.3\Документы\25. Маркетинг\7. Презентации\Презентация для конкурса Лучший подрядчик ЖКХ\Кремль 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324388"/>
            <a:ext cx="1440160" cy="2344972"/>
          </a:xfrm>
          <a:prstGeom prst="rect">
            <a:avLst/>
          </a:prstGeom>
          <a:noFill/>
        </p:spPr>
      </p:pic>
      <p:pic>
        <p:nvPicPr>
          <p:cNvPr id="3" name="Picture 2" descr="\\192.168.10.3\документы\27. Буклеты, издания, сми, сайт\2. Фирменный стиль\2. Шаблоны для применения\2. Web Фирм.блок\web бф - 100%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632" y="428604"/>
            <a:ext cx="2651192" cy="1128505"/>
          </a:xfrm>
          <a:prstGeom prst="rect">
            <a:avLst/>
          </a:prstGeom>
          <a:noFill/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2195736" y="5134890"/>
            <a:ext cx="6480720" cy="139903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4763" algn="ctr" defTabSz="357188">
              <a:spcBef>
                <a:spcPct val="0"/>
              </a:spcBef>
              <a:tabLst>
                <a:tab pos="0" algn="l"/>
                <a:tab pos="177800" algn="l"/>
              </a:tabLst>
              <a:defRPr/>
            </a:pPr>
            <a:r>
              <a:rPr lang="ru-RU" sz="2400" i="1" dirty="0" smtClean="0">
                <a:ln w="6350">
                  <a:solidFill>
                    <a:srgbClr val="3891A7">
                      <a:shade val="43000"/>
                    </a:srgbClr>
                  </a:solidFill>
                </a:ln>
                <a:gradFill>
                  <a:gsLst>
                    <a:gs pos="0">
                      <a:srgbClr val="66B2E3"/>
                    </a:gs>
                    <a:gs pos="50000">
                      <a:srgbClr val="0095BB"/>
                    </a:gs>
                    <a:gs pos="100000">
                      <a:srgbClr val="006B8E"/>
                    </a:gs>
                  </a:gsLst>
                  <a:lin ang="13500000" scaled="1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Докладчик: директор МУП «СТН» г.Казани, </a:t>
            </a:r>
          </a:p>
          <a:p>
            <a:pPr marL="4763" algn="ctr">
              <a:spcBef>
                <a:spcPct val="0"/>
              </a:spcBef>
              <a:defRPr/>
            </a:pPr>
            <a:r>
              <a:rPr lang="ru-RU" sz="2400" i="1" dirty="0" smtClean="0">
                <a:ln w="6350">
                  <a:solidFill>
                    <a:srgbClr val="3891A7">
                      <a:shade val="43000"/>
                    </a:srgbClr>
                  </a:solidFill>
                </a:ln>
                <a:gradFill>
                  <a:gsLst>
                    <a:gs pos="0">
                      <a:srgbClr val="66B2E3"/>
                    </a:gs>
                    <a:gs pos="50000">
                      <a:srgbClr val="0095BB"/>
                    </a:gs>
                    <a:gs pos="100000">
                      <a:srgbClr val="006B8E"/>
                    </a:gs>
                  </a:gsLst>
                  <a:lin ang="13500000" scaled="1"/>
                </a:gra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А.Ю.Гудзь</a:t>
            </a:r>
            <a:endParaRPr lang="ru-RU" sz="2400" i="1" dirty="0">
              <a:ln w="6350">
                <a:solidFill>
                  <a:srgbClr val="3891A7">
                    <a:shade val="43000"/>
                  </a:srgbClr>
                </a:solidFill>
              </a:ln>
              <a:gradFill>
                <a:gsLst>
                  <a:gs pos="0">
                    <a:srgbClr val="66B2E3"/>
                  </a:gs>
                  <a:gs pos="50000">
                    <a:srgbClr val="0095BB"/>
                  </a:gs>
                  <a:gs pos="100000">
                    <a:srgbClr val="006B8E"/>
                  </a:gs>
                </a:gsLst>
                <a:lin ang="13500000" scaled="1"/>
              </a:gra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61107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591471" y="802347"/>
            <a:ext cx="5976664" cy="900000"/>
          </a:xfrm>
          <a:prstGeom prst="rect">
            <a:avLst/>
          </a:prstGeom>
          <a:solidFill>
            <a:srgbClr val="008FB5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20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Региональный оператор</a:t>
            </a:r>
            <a:endParaRPr lang="ru-RU" sz="200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0" y="0"/>
            <a:ext cx="9133200" cy="576000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u="none" strike="noStrike" kern="1200" normalizeH="0" baseline="0" noProof="0" dirty="0" smtClean="0">
                <a:solidFill>
                  <a:srgbClr val="FFFFFF"/>
                </a:solidFill>
                <a:uLnTx/>
                <a:uFillTx/>
                <a:ea typeface="+mj-ea"/>
                <a:cs typeface="+mj-cs"/>
              </a:rPr>
              <a:t>Участники капитального ремонта</a:t>
            </a:r>
            <a:endParaRPr kumimoji="0" lang="ru-RU" sz="2400" u="none" strike="noStrike" kern="1200" normalizeH="0" baseline="0" noProof="0" dirty="0">
              <a:solidFill>
                <a:srgbClr val="FFFFFF"/>
              </a:solidFill>
              <a:uLnTx/>
              <a:uFillTx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98143" y="1844824"/>
            <a:ext cx="6009539" cy="648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Осуществляет </a:t>
            </a:r>
            <a:r>
              <a:rPr lang="ru-RU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сбор и хранение средств, </a:t>
            </a:r>
            <a:r>
              <a:rPr lang="ru-RU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предназначенных для проведения </a:t>
            </a:r>
            <a:r>
              <a:rPr lang="ru-RU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капремонта</a:t>
            </a:r>
            <a:endParaRPr lang="ru-RU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98143" y="2606410"/>
            <a:ext cx="6009539" cy="648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Проводит отбор </a:t>
            </a:r>
            <a:r>
              <a:rPr lang="ru-RU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подрядных организаций,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14580" y="3437648"/>
            <a:ext cx="5976664" cy="648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Заключает </a:t>
            </a:r>
            <a:r>
              <a:rPr lang="ru-RU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договоры на </a:t>
            </a:r>
            <a:r>
              <a:rPr lang="ru-RU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выполнение работ по капремонту</a:t>
            </a:r>
            <a:endParaRPr lang="ru-RU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98143" y="4312429"/>
            <a:ext cx="5979191" cy="646331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dirty="0"/>
              <a:t>Производит финансирование и отслеживает </a:t>
            </a:r>
            <a:endParaRPr lang="ru-RU" dirty="0" smtClean="0"/>
          </a:p>
          <a:p>
            <a:pPr algn="ctr"/>
            <a:r>
              <a:rPr lang="ru-RU" dirty="0" smtClean="0"/>
              <a:t>целевое использование средств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598143" y="5180278"/>
            <a:ext cx="5979191" cy="646331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Подписывают 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акты выполненных работ 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формы КС-2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98143" y="6025053"/>
            <a:ext cx="5979191" cy="646331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Участвуют в приемке работ и домов 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после капитального ремонта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54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35696" y="926997"/>
            <a:ext cx="5220000" cy="900000"/>
          </a:xfrm>
          <a:prstGeom prst="rect">
            <a:avLst/>
          </a:prstGeom>
          <a:solidFill>
            <a:srgbClr val="0195B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FFFF"/>
                </a:solidFill>
              </a:rPr>
              <a:t>Управляющая организация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35696" y="2017851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Организует работу </a:t>
            </a:r>
            <a:r>
              <a:rPr lang="ru-RU" dirty="0">
                <a:solidFill>
                  <a:schemeClr val="tx1"/>
                </a:solidFill>
              </a:rPr>
              <a:t>по изготовлению ПСД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835696" y="2928705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Организует квалификационный отбор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35696" y="4750413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Организует работу с жителями домов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0"/>
            <a:ext cx="9133200" cy="576000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u="none" strike="noStrike" kern="1200" normalizeH="0" baseline="0" noProof="0" dirty="0" smtClean="0">
                <a:solidFill>
                  <a:srgbClr val="FFFFFF"/>
                </a:solidFill>
                <a:uLnTx/>
                <a:uFillTx/>
                <a:ea typeface="+mj-ea"/>
                <a:cs typeface="+mj-cs"/>
              </a:rPr>
              <a:t>Участники капитального ремонта</a:t>
            </a:r>
            <a:endParaRPr kumimoji="0" lang="ru-RU" sz="2400" u="none" strike="noStrike" kern="1200" normalizeH="0" baseline="0" noProof="0" dirty="0">
              <a:solidFill>
                <a:srgbClr val="FFFFFF"/>
              </a:solidFill>
              <a:uLnTx/>
              <a:uFillTx/>
              <a:ea typeface="+mj-ea"/>
              <a:cs typeface="+mj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35696" y="3839559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Передает объекты </a:t>
            </a:r>
            <a:r>
              <a:rPr lang="ru-RU" dirty="0">
                <a:solidFill>
                  <a:schemeClr val="tx1"/>
                </a:solidFill>
              </a:rPr>
              <a:t>под производство работ</a:t>
            </a:r>
          </a:p>
        </p:txBody>
      </p:sp>
    </p:spTree>
    <p:extLst>
      <p:ext uri="{BB962C8B-B14F-4D97-AF65-F5344CB8AC3E}">
        <p14:creationId xmlns:p14="http://schemas.microsoft.com/office/powerpoint/2010/main" val="25267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758867" y="869575"/>
            <a:ext cx="5580000" cy="900000"/>
          </a:xfrm>
          <a:prstGeom prst="rect">
            <a:avLst/>
          </a:prstGeom>
          <a:solidFill>
            <a:srgbClr val="008FB5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Администрации районов</a:t>
            </a:r>
            <a:endParaRPr lang="ru-RU" sz="200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58867" y="1916362"/>
            <a:ext cx="5580000" cy="648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Формируют программу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капремонта по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району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68958" y="2803844"/>
            <a:ext cx="5580000" cy="648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Участвуют в отборе подрядных организаций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68958" y="4638794"/>
            <a:ext cx="5580000" cy="648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Организуют разъяснительную работу </a:t>
            </a:r>
            <a:r>
              <a:rPr lang="ru-RU" dirty="0"/>
              <a:t>с собственниками, нанимателями и арендаторами МКД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0" y="0"/>
            <a:ext cx="9133200" cy="576000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u="none" strike="noStrike" kern="1200" normalizeH="0" baseline="0" noProof="0" dirty="0" smtClean="0">
                <a:solidFill>
                  <a:srgbClr val="FFFFFF"/>
                </a:solidFill>
                <a:uLnTx/>
                <a:uFillTx/>
                <a:ea typeface="+mj-ea"/>
                <a:cs typeface="+mj-cs"/>
              </a:rPr>
              <a:t>Участники капитального ремонта</a:t>
            </a:r>
            <a:endParaRPr kumimoji="0" lang="ru-RU" sz="2400" u="none" strike="noStrike" kern="1200" normalizeH="0" baseline="0" noProof="0" dirty="0">
              <a:solidFill>
                <a:srgbClr val="FFFFFF"/>
              </a:solidFill>
              <a:uLnTx/>
              <a:uFillTx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81902" y="3685319"/>
            <a:ext cx="558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Координируют 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согласование сроков выполнения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капремонта 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домов и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наружных инженерных сетей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58867" y="5538918"/>
            <a:ext cx="5580000" cy="648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Контролируют ход работ и участвуют в приемке работ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41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0" y="0"/>
            <a:ext cx="9133200" cy="576000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u="none" strike="noStrike" kern="1200" normalizeH="0" baseline="0" noProof="0" dirty="0" smtClean="0">
                <a:solidFill>
                  <a:srgbClr val="FFFFFF"/>
                </a:solidFill>
                <a:uLnTx/>
                <a:uFillTx/>
                <a:ea typeface="+mj-ea"/>
                <a:cs typeface="+mj-cs"/>
              </a:rPr>
              <a:t>Участники капитального ремонта</a:t>
            </a:r>
            <a:endParaRPr kumimoji="0" lang="ru-RU" sz="2400" u="none" strike="noStrike" kern="1200" normalizeH="0" baseline="0" noProof="0" dirty="0">
              <a:solidFill>
                <a:srgbClr val="FFFFFF"/>
              </a:solidFill>
              <a:uLnTx/>
              <a:uFillTx/>
              <a:ea typeface="+mj-ea"/>
              <a:cs typeface="+mj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1951725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Согласовывает дефектные ведомости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07704" y="836712"/>
            <a:ext cx="5220000" cy="900000"/>
          </a:xfrm>
          <a:prstGeom prst="rect">
            <a:avLst/>
          </a:prstGeom>
          <a:solidFill>
            <a:srgbClr val="008FB5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FFFF"/>
                </a:solidFill>
              </a:rPr>
              <a:t>Государственная жилищная инспекция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907704" y="2815821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Участвует в отборе подрядных организаций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07704" y="3679917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Регистрирует договоры подряда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907704" y="4544580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Осуществляет контроль за ходом работ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07704" y="5409243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Участвует в приемке выполненных работ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80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0" y="0"/>
            <a:ext cx="9133200" cy="576000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u="none" strike="noStrike" kern="1200" normalizeH="0" baseline="0" noProof="0" dirty="0" smtClean="0">
                <a:solidFill>
                  <a:srgbClr val="FFFFFF"/>
                </a:solidFill>
                <a:uLnTx/>
                <a:uFillTx/>
                <a:ea typeface="+mj-ea"/>
                <a:cs typeface="+mj-cs"/>
              </a:rPr>
              <a:t>Участники капитального ремонта</a:t>
            </a:r>
            <a:endParaRPr kumimoji="0" lang="ru-RU" sz="2400" u="none" strike="noStrike" kern="1200" normalizeH="0" baseline="0" noProof="0" dirty="0">
              <a:solidFill>
                <a:srgbClr val="FFFFFF"/>
              </a:solidFill>
              <a:uLnTx/>
              <a:uFillTx/>
              <a:ea typeface="+mj-ea"/>
              <a:cs typeface="+mj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16099" y="2744642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существляет строительный контроль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16099" y="1887838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Контролирует 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ход изготовления ПСД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916099" y="5378180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Ведет 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единую техническую политику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918589" y="836712"/>
            <a:ext cx="5220000" cy="900000"/>
          </a:xfrm>
          <a:prstGeom prst="rect">
            <a:avLst/>
          </a:prstGeom>
          <a:solidFill>
            <a:srgbClr val="008FB5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Служба технического надзора</a:t>
            </a:r>
            <a:endParaRPr lang="ru-RU" sz="200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916099" y="3615665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Готовит 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оперативную информацию о ходе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работ 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916099" y="4486688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Участвует в приемке работ и домов </a:t>
            </a:r>
            <a:endParaRPr lang="ru-RU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после 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капитального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ремонта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31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0" y="0"/>
            <a:ext cx="9133200" cy="576000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u="none" strike="noStrike" kern="1200" normalizeH="0" baseline="0" noProof="0" dirty="0" smtClean="0">
                <a:solidFill>
                  <a:srgbClr val="FFFFFF"/>
                </a:solidFill>
                <a:uLnTx/>
                <a:uFillTx/>
                <a:ea typeface="+mj-ea"/>
                <a:cs typeface="+mj-cs"/>
              </a:rPr>
              <a:t>Участники капитального ремонта</a:t>
            </a:r>
            <a:endParaRPr kumimoji="0" lang="ru-RU" sz="2400" u="none" strike="noStrike" kern="1200" normalizeH="0" baseline="0" noProof="0" dirty="0">
              <a:solidFill>
                <a:srgbClr val="FFFFFF"/>
              </a:solidFill>
              <a:uLnTx/>
              <a:uFillTx/>
              <a:ea typeface="+mj-ea"/>
              <a:cs typeface="+mj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56600" y="2977213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</a:t>
            </a:r>
            <a:r>
              <a:rPr lang="ru-RU" dirty="0" smtClean="0"/>
              <a:t>ыполняют </a:t>
            </a:r>
            <a:r>
              <a:rPr lang="ru-RU" dirty="0"/>
              <a:t>ремонтные </a:t>
            </a:r>
            <a:r>
              <a:rPr lang="ru-RU" dirty="0" smtClean="0"/>
              <a:t>работы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51086" y="2060848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</a:t>
            </a:r>
            <a:r>
              <a:rPr lang="ru-RU" dirty="0" smtClean="0"/>
              <a:t>роводят </a:t>
            </a:r>
            <a:r>
              <a:rPr lang="ru-RU" dirty="0"/>
              <a:t>входной контроль </a:t>
            </a:r>
            <a:r>
              <a:rPr lang="ru-RU" dirty="0" smtClean="0"/>
              <a:t>документации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956600" y="3893578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Оформляют </a:t>
            </a:r>
            <a:r>
              <a:rPr lang="ru-RU" dirty="0"/>
              <a:t>акты выполненных </a:t>
            </a:r>
            <a:r>
              <a:rPr lang="ru-RU" dirty="0" smtClean="0"/>
              <a:t>работ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956600" y="964483"/>
            <a:ext cx="5220000" cy="900000"/>
          </a:xfrm>
          <a:prstGeom prst="rect">
            <a:avLst/>
          </a:prstGeom>
          <a:solidFill>
            <a:srgbClr val="008FB5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Подрядные организации</a:t>
            </a:r>
            <a:endParaRPr lang="ru-RU" sz="200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75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0" y="0"/>
            <a:ext cx="9133200" cy="576000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u="none" strike="noStrike" kern="1200" normalizeH="0" baseline="0" noProof="0" dirty="0" smtClean="0">
                <a:solidFill>
                  <a:srgbClr val="FFFFFF"/>
                </a:solidFill>
                <a:uLnTx/>
                <a:uFillTx/>
                <a:ea typeface="+mj-ea"/>
                <a:cs typeface="+mj-cs"/>
              </a:rPr>
              <a:t>Участники капитального ремонта</a:t>
            </a:r>
            <a:endParaRPr kumimoji="0" lang="ru-RU" sz="2400" u="none" strike="noStrike" kern="1200" normalizeH="0" baseline="0" noProof="0" dirty="0">
              <a:solidFill>
                <a:srgbClr val="FFFFFF"/>
              </a:solidFill>
              <a:uLnTx/>
              <a:uFillTx/>
              <a:ea typeface="+mj-ea"/>
              <a:cs typeface="+mj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56600" y="2977213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Согласовывают акты выполненных работ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формы КС-2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56600" y="2060848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Участвуют в контроле выполнения работ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56600" y="3893578"/>
            <a:ext cx="5220000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Участвуют в приемке работ и домов 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после капитального ремонта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956600" y="964483"/>
            <a:ext cx="5220000" cy="900000"/>
          </a:xfrm>
          <a:prstGeom prst="rect">
            <a:avLst/>
          </a:prstGeom>
          <a:solidFill>
            <a:srgbClr val="008FB5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Собственники помещений</a:t>
            </a:r>
            <a:endParaRPr lang="ru-RU" sz="200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04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84385" y="572430"/>
            <a:ext cx="8748464" cy="936000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4000">
                <a:srgbClr val="F9B233"/>
              </a:gs>
              <a:gs pos="100000">
                <a:srgbClr val="E29100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200" dirty="0" smtClean="0"/>
              <a:t>1. Финансовые риски</a:t>
            </a:r>
            <a:endParaRPr kumimoji="0" lang="ru-RU" sz="2200" u="none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33200" cy="576000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200" dirty="0" smtClean="0">
                <a:solidFill>
                  <a:srgbClr val="FFFFFF"/>
                </a:solidFill>
              </a:rPr>
              <a:t>Предупреждение рисков</a:t>
            </a:r>
            <a:endParaRPr lang="ru-RU" sz="2200" dirty="0">
              <a:solidFill>
                <a:srgbClr val="FFFFFF"/>
              </a:solidFill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"/>
          </p:nvPr>
        </p:nvSpPr>
        <p:spPr>
          <a:xfrm>
            <a:off x="4179549" y="1844824"/>
            <a:ext cx="4824536" cy="4608512"/>
          </a:xfrm>
          <a:ln>
            <a:noFill/>
          </a:ln>
        </p:spPr>
        <p:txBody>
          <a:bodyPr>
            <a:noAutofit/>
          </a:bodyPr>
          <a:lstStyle/>
          <a:p>
            <a:pPr marL="64008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700" b="1" dirty="0" smtClean="0"/>
              <a:t>Предупреждающие меры: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"/>
            </a:pPr>
            <a:r>
              <a:rPr lang="ru-RU" sz="1700" dirty="0" smtClean="0"/>
              <a:t>включение</a:t>
            </a:r>
            <a:r>
              <a:rPr lang="ru-RU" sz="1700" b="1" dirty="0" smtClean="0"/>
              <a:t> </a:t>
            </a:r>
            <a:r>
              <a:rPr lang="ru-RU" sz="1700" b="1" dirty="0"/>
              <a:t>строки «оплата за капитальный ремонт» в общую счет-фактуру </a:t>
            </a:r>
            <a:r>
              <a:rPr lang="ru-RU" sz="1700" dirty="0"/>
              <a:t>по </a:t>
            </a:r>
            <a:r>
              <a:rPr lang="ru-RU" sz="1700" dirty="0" smtClean="0"/>
              <a:t>квартире </a:t>
            </a:r>
            <a:r>
              <a:rPr lang="ru-RU" sz="1700" i="1" dirty="0" smtClean="0"/>
              <a:t>(Управляющие компании);</a:t>
            </a:r>
            <a:endParaRPr lang="ru-RU" sz="1700" i="1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"/>
            </a:pPr>
            <a:r>
              <a:rPr lang="ru-RU" sz="1700" dirty="0"/>
              <a:t>р</a:t>
            </a:r>
            <a:r>
              <a:rPr lang="ru-RU" sz="1700" dirty="0" smtClean="0"/>
              <a:t>азработка </a:t>
            </a:r>
            <a:r>
              <a:rPr lang="ru-RU" sz="1700" b="1" dirty="0" smtClean="0"/>
              <a:t>предельных </a:t>
            </a:r>
            <a:r>
              <a:rPr lang="ru-RU" sz="1700" b="1" dirty="0"/>
              <a:t>стоимостей</a:t>
            </a:r>
            <a:r>
              <a:rPr lang="ru-RU" sz="1700" dirty="0"/>
              <a:t> по видам строительных </a:t>
            </a:r>
            <a:r>
              <a:rPr lang="ru-RU" sz="1700" dirty="0" smtClean="0"/>
              <a:t>работ</a:t>
            </a:r>
            <a:r>
              <a:rPr lang="en-US" sz="1700" dirty="0" smtClean="0"/>
              <a:t> </a:t>
            </a:r>
            <a:r>
              <a:rPr lang="en-US" sz="1700" i="1" dirty="0"/>
              <a:t>(</a:t>
            </a:r>
            <a:r>
              <a:rPr lang="ru-RU" sz="1700" i="1" dirty="0" smtClean="0"/>
              <a:t>Минстро</a:t>
            </a:r>
            <a:r>
              <a:rPr lang="ru-RU" sz="1700" i="1" dirty="0"/>
              <a:t>й</a:t>
            </a:r>
            <a:r>
              <a:rPr lang="ru-RU" sz="1700" i="1" dirty="0" smtClean="0"/>
              <a:t> РТ</a:t>
            </a:r>
            <a:r>
              <a:rPr lang="en-US" sz="1700" i="1" dirty="0" smtClean="0"/>
              <a:t>)</a:t>
            </a:r>
            <a:r>
              <a:rPr lang="ru-RU" sz="1700" i="1" dirty="0" smtClean="0"/>
              <a:t>;</a:t>
            </a:r>
            <a:endParaRPr lang="ru-RU" sz="1700" i="1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"/>
            </a:pPr>
            <a:r>
              <a:rPr lang="ru-RU" sz="1700" dirty="0" smtClean="0"/>
              <a:t>формирование </a:t>
            </a:r>
            <a:r>
              <a:rPr lang="ru-RU" sz="1700" b="1" dirty="0" smtClean="0"/>
              <a:t>типовых </a:t>
            </a:r>
            <a:r>
              <a:rPr lang="ru-RU" sz="1700" b="1" dirty="0"/>
              <a:t>смет с применением корректных </a:t>
            </a:r>
            <a:r>
              <a:rPr lang="ru-RU" sz="1700" b="1" dirty="0" smtClean="0"/>
              <a:t>расценок </a:t>
            </a:r>
            <a:r>
              <a:rPr lang="ru-RU" sz="1700" i="1" dirty="0" smtClean="0"/>
              <a:t>(Служба </a:t>
            </a:r>
            <a:r>
              <a:rPr lang="ru-RU" sz="1700" i="1" dirty="0" err="1" smtClean="0"/>
              <a:t>стройконтроля</a:t>
            </a:r>
            <a:r>
              <a:rPr lang="ru-RU" sz="1700" i="1" dirty="0" smtClean="0"/>
              <a:t>);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"/>
            </a:pPr>
            <a:r>
              <a:rPr lang="ru-RU" sz="1700" dirty="0" smtClean="0"/>
              <a:t>осуществление </a:t>
            </a:r>
            <a:r>
              <a:rPr lang="ru-RU" sz="1700" b="1" dirty="0"/>
              <a:t>контроля </a:t>
            </a:r>
            <a:r>
              <a:rPr lang="ru-RU" sz="1700" dirty="0"/>
              <a:t>в части замеров объемов выполненных работ </a:t>
            </a:r>
            <a:r>
              <a:rPr lang="ru-RU" sz="1700" dirty="0" smtClean="0"/>
              <a:t>и </a:t>
            </a:r>
            <a:r>
              <a:rPr lang="ru-RU" sz="1700" dirty="0"/>
              <a:t>проверка актов выполненных работ формы </a:t>
            </a:r>
            <a:r>
              <a:rPr lang="ru-RU" sz="1700" dirty="0" smtClean="0"/>
              <a:t>КС-2 </a:t>
            </a:r>
            <a:r>
              <a:rPr lang="ru-RU" sz="1700" i="1" dirty="0" smtClean="0"/>
              <a:t>(</a:t>
            </a:r>
            <a:r>
              <a:rPr lang="ru-RU" sz="1700" i="1" dirty="0"/>
              <a:t>Служба </a:t>
            </a:r>
            <a:r>
              <a:rPr lang="ru-RU" sz="1700" i="1" dirty="0" err="1"/>
              <a:t>стройконтроля</a:t>
            </a:r>
            <a:r>
              <a:rPr lang="ru-RU" sz="1700" i="1" dirty="0" smtClean="0"/>
              <a:t>).</a:t>
            </a:r>
            <a:endParaRPr lang="ru-RU" sz="1700" i="1" dirty="0"/>
          </a:p>
          <a:p>
            <a:pPr marL="64008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1700" dirty="0" smtClean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84385" y="1844824"/>
            <a:ext cx="3816425" cy="4608512"/>
          </a:xfrm>
          <a:prstGeom prst="rect">
            <a:avLst/>
          </a:prstGeom>
          <a:ln>
            <a:noFill/>
          </a:ln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700" b="1" dirty="0" smtClean="0"/>
              <a:t>Риски: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700" dirty="0" smtClean="0"/>
              <a:t>Недосбор средств населения;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700" dirty="0" smtClean="0"/>
              <a:t>Некорректное планирование стоимости капитального ремонта и, как следствие, непредвиденная экономия, либо недостаток финансовых средств;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700" dirty="0" smtClean="0"/>
              <a:t>Применение некорректных расценок;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700" dirty="0" smtClean="0"/>
              <a:t>Завышение объемов и стоимости выполненных работ.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21197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84385" y="572430"/>
            <a:ext cx="8748464" cy="936000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4000">
                <a:srgbClr val="F9B233"/>
              </a:gs>
              <a:gs pos="100000">
                <a:srgbClr val="E29100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200" dirty="0" smtClean="0"/>
              <a:t>2. Организационные риски</a:t>
            </a:r>
            <a:endParaRPr kumimoji="0" lang="ru-RU" sz="2200" u="none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33200" cy="576000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200" dirty="0">
                <a:solidFill>
                  <a:srgbClr val="FFFFFF"/>
                </a:solidFill>
              </a:rPr>
              <a:t>Предупреждение рисков</a:t>
            </a:r>
            <a:endParaRPr lang="ru-RU" sz="2200" dirty="0">
              <a:solidFill>
                <a:srgbClr val="FFFFFF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452153" y="1700808"/>
            <a:ext cx="4680696" cy="4608512"/>
          </a:xfrm>
          <a:prstGeom prst="rect">
            <a:avLst/>
          </a:prstGeom>
          <a:ln>
            <a:noFill/>
          </a:ln>
        </p:spPr>
        <p:txBody>
          <a:bodyPr vert="horz" anchor="t">
            <a:normAutofit fontScale="92500" lnSpcReduction="10000"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r>
              <a:rPr lang="ru-RU" sz="1800" b="1" dirty="0" smtClean="0"/>
              <a:t>Предупреждающие меры: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P"/>
            </a:pPr>
            <a:r>
              <a:rPr lang="ru-RU" sz="1800" dirty="0"/>
              <a:t>вовлечение </a:t>
            </a:r>
            <a:r>
              <a:rPr lang="ru-RU" sz="1800" b="1" dirty="0"/>
              <a:t>управляющих компаний </a:t>
            </a:r>
            <a:r>
              <a:rPr lang="ru-RU" sz="1800" dirty="0"/>
              <a:t>в процесс организации капитального ремонта, </a:t>
            </a:r>
            <a:r>
              <a:rPr lang="ru-RU" sz="1800" i="1" dirty="0"/>
              <a:t>имеющих наиболее полную информацию о состоянии курируемых домов</a:t>
            </a:r>
            <a:r>
              <a:rPr lang="ru-RU" sz="1800" i="1" dirty="0" smtClean="0"/>
              <a:t>;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P"/>
            </a:pPr>
            <a:r>
              <a:rPr lang="ru-RU" sz="1800" dirty="0" smtClean="0"/>
              <a:t>привлечение </a:t>
            </a:r>
            <a:r>
              <a:rPr lang="ru-RU" sz="1800" b="1" dirty="0"/>
              <a:t>служб строительного контроля</a:t>
            </a:r>
            <a:r>
              <a:rPr lang="ru-RU" sz="1800" dirty="0"/>
              <a:t> на местах </a:t>
            </a:r>
            <a:r>
              <a:rPr lang="ru-RU" sz="1800" i="1" dirty="0"/>
              <a:t>для обеспечения оперативного контроля хода работ</a:t>
            </a:r>
            <a:r>
              <a:rPr lang="ru-RU" sz="1800" dirty="0"/>
              <a:t>;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P"/>
            </a:pPr>
            <a:r>
              <a:rPr lang="ru-RU" sz="1800" dirty="0" smtClean="0"/>
              <a:t>проведение </a:t>
            </a:r>
            <a:r>
              <a:rPr lang="ru-RU" sz="1800" b="1" dirty="0"/>
              <a:t>администрациями </a:t>
            </a:r>
            <a:r>
              <a:rPr lang="ru-RU" sz="1800" b="1" dirty="0" smtClean="0"/>
              <a:t>районов</a:t>
            </a:r>
            <a:r>
              <a:rPr lang="ru-RU" sz="1800" dirty="0" smtClean="0"/>
              <a:t> </a:t>
            </a:r>
            <a:r>
              <a:rPr lang="ru-RU" sz="1800" dirty="0"/>
              <a:t>разъяснительной работы с собственниками, нанимателями и арендаторами МКД.</a:t>
            </a:r>
          </a:p>
          <a:p>
            <a:pPr marL="64008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 2"/>
              <a:buNone/>
            </a:pPr>
            <a:endParaRPr lang="ru-RU" sz="2400" dirty="0" smtClean="0"/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11316" y="1700808"/>
            <a:ext cx="4429156" cy="5013176"/>
          </a:xfrm>
        </p:spPr>
        <p:txBody>
          <a:bodyPr>
            <a:noAutofit/>
          </a:bodyPr>
          <a:lstStyle/>
          <a:p>
            <a:pPr marL="6400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1700" b="1" dirty="0" smtClean="0"/>
              <a:t>Риски: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/>
              <a:t>Удаленность </a:t>
            </a:r>
            <a:r>
              <a:rPr lang="ru-RU" sz="1600" dirty="0" smtClean="0"/>
              <a:t>объектов территориально в пределах региона;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/>
              <a:t>Некорректное формирование программ капремонта в связи с отсутствием информации о фактическом состоянии конструктивных элементов МКД;</a:t>
            </a:r>
            <a:endParaRPr lang="ru-RU" sz="16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/>
              <a:t>Отсутствие доступа для обследования общедомового имущества;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/>
              <a:t>Отсутствие </a:t>
            </a:r>
            <a:r>
              <a:rPr lang="ru-RU" sz="1600" dirty="0" smtClean="0"/>
              <a:t>информации о возможности доступа в квартиры;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/>
              <a:t>Отсутствие информации о проблемах в эксплуатации конкретного жилого дома;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/>
              <a:t>Отсутствие возможности влияния на собственников, нанимателей и арендаторов МКД.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4897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84385" y="572430"/>
            <a:ext cx="8748464" cy="936000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4000">
                <a:srgbClr val="F9B233"/>
              </a:gs>
              <a:gs pos="100000">
                <a:srgbClr val="E29100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200" dirty="0" smtClean="0"/>
              <a:t>3. Риски, влияющие на качество работ</a:t>
            </a:r>
            <a:endParaRPr kumimoji="0" lang="ru-RU" sz="2200" u="none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33200" cy="576000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200" dirty="0">
                <a:solidFill>
                  <a:srgbClr val="FFFFFF"/>
                </a:solidFill>
              </a:rPr>
              <a:t>Предупреждение рисков</a:t>
            </a:r>
            <a:endParaRPr lang="ru-RU" sz="2200" dirty="0">
              <a:solidFill>
                <a:srgbClr val="FFFFFF"/>
              </a:solidFill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"/>
          </p:nvPr>
        </p:nvSpPr>
        <p:spPr>
          <a:xfrm>
            <a:off x="4355976" y="1815671"/>
            <a:ext cx="4608512" cy="4485610"/>
          </a:xfrm>
        </p:spPr>
        <p:txBody>
          <a:bodyPr>
            <a:normAutofit fontScale="62500" lnSpcReduction="20000"/>
          </a:bodyPr>
          <a:lstStyle/>
          <a:p>
            <a:pPr marL="64008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ru-RU" sz="2700" b="1" dirty="0"/>
              <a:t>Предупреждающие меры: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P"/>
            </a:pPr>
            <a:r>
              <a:rPr lang="ru-RU" sz="2700" dirty="0" smtClean="0"/>
              <a:t>проведение </a:t>
            </a:r>
            <a:r>
              <a:rPr lang="ru-RU" sz="2700" dirty="0"/>
              <a:t>процесса проектирования </a:t>
            </a:r>
            <a:r>
              <a:rPr lang="ru-RU" sz="2700" b="1" dirty="0"/>
              <a:t>управляющими компаниями</a:t>
            </a:r>
            <a:r>
              <a:rPr lang="ru-RU" sz="2700" dirty="0"/>
              <a:t>, </a:t>
            </a:r>
            <a:r>
              <a:rPr lang="ru-RU" sz="2700" i="1" dirty="0"/>
              <a:t>в частности </a:t>
            </a:r>
            <a:r>
              <a:rPr lang="ru-RU" sz="2700" i="1" dirty="0" smtClean="0"/>
              <a:t>составление дефектных </a:t>
            </a:r>
            <a:r>
              <a:rPr lang="ru-RU" sz="2700" i="1" dirty="0"/>
              <a:t>ведомостей с выходом на объекты, </a:t>
            </a:r>
            <a:r>
              <a:rPr lang="ru-RU" sz="2700" i="1" dirty="0" smtClean="0"/>
              <a:t>оформление </a:t>
            </a:r>
            <a:r>
              <a:rPr lang="ru-RU" sz="2700" i="1" dirty="0"/>
              <a:t>технических заданий;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P"/>
            </a:pPr>
            <a:r>
              <a:rPr lang="ru-RU" sz="2700" dirty="0" smtClean="0"/>
              <a:t>осуществления </a:t>
            </a:r>
            <a:r>
              <a:rPr lang="ru-RU" sz="2700" dirty="0"/>
              <a:t>строительного контроля как </a:t>
            </a:r>
            <a:r>
              <a:rPr lang="ru-RU" sz="2700" b="1" dirty="0"/>
              <a:t>подрядной организацией, так и службой </a:t>
            </a:r>
            <a:r>
              <a:rPr lang="ru-RU" sz="2700" b="1" dirty="0" smtClean="0"/>
              <a:t>заказчика;</a:t>
            </a:r>
            <a:r>
              <a:rPr lang="ru-RU" sz="2700" dirty="0" smtClean="0"/>
              <a:t> </a:t>
            </a:r>
            <a:endParaRPr lang="ru-RU" sz="270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P"/>
            </a:pPr>
            <a:r>
              <a:rPr lang="ru-RU" sz="2700" dirty="0" smtClean="0"/>
              <a:t>еженедельный контроль </a:t>
            </a:r>
            <a:r>
              <a:rPr lang="ru-RU" sz="2700" dirty="0"/>
              <a:t>сроков и хода производства работ вышестоящими органами - </a:t>
            </a:r>
            <a:r>
              <a:rPr lang="ru-RU" sz="2700" b="1" i="1" dirty="0"/>
              <a:t>Комитетом ЖКХ города Казани, администрациями районов, </a:t>
            </a:r>
            <a:r>
              <a:rPr lang="ru-RU" sz="2700" b="1" i="1" dirty="0" err="1"/>
              <a:t>Жилинспекцией</a:t>
            </a:r>
            <a:r>
              <a:rPr lang="ru-RU" sz="2700" b="1" i="1" dirty="0"/>
              <a:t> РТ.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ru-RU" sz="2400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09452" y="1844824"/>
            <a:ext cx="4357148" cy="4464496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700" b="1" dirty="0" smtClean="0"/>
              <a:t>Риски: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/>
              <a:t>Некорректно составленные дефектные ведомости;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/>
              <a:t>Неграмотно составленное техническое задание на проектирование;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/>
              <a:t>Некачественная и несвоевременная проектно-сметная документация;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/>
              <a:t>Нарушения технологии производства работ, а также строительных норм и правил;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/>
              <a:t>Применение некачественных, недолговечных  материалов;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/>
              <a:t>Срыв сроков производства работ;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/>
              <a:t>Некорректное ведение исполнительной документации.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4100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82833"/>
            <a:ext cx="9144000" cy="92867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FA521">
                        <a:shade val="30000"/>
                        <a:satMod val="115000"/>
                      </a:srgbClr>
                    </a:gs>
                    <a:gs pos="50000">
                      <a:srgbClr val="FFA521">
                        <a:shade val="67500"/>
                        <a:satMod val="115000"/>
                      </a:srgbClr>
                    </a:gs>
                    <a:gs pos="100000">
                      <a:srgbClr val="FFA521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  <a:ea typeface="+mj-ea"/>
                <a:cs typeface="+mj-cs"/>
              </a:rPr>
              <a:t>Обрушения жилых домов</a:t>
            </a:r>
            <a:endParaRPr kumimoji="0" lang="ru-RU" sz="3800" b="1" i="0" u="none" strike="noStrike" kern="1200" cap="none" spc="0" normalizeH="0" baseline="0" noProof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A521">
                      <a:shade val="30000"/>
                      <a:satMod val="115000"/>
                    </a:srgbClr>
                  </a:gs>
                  <a:gs pos="50000">
                    <a:srgbClr val="FFA521">
                      <a:shade val="67500"/>
                      <a:satMod val="115000"/>
                    </a:srgbClr>
                  </a:gs>
                  <a:gs pos="100000">
                    <a:srgbClr val="FFA521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4869160"/>
            <a:ext cx="8786874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200" i="1" dirty="0"/>
              <a:t>7 ноября 2014 </a:t>
            </a:r>
            <a:r>
              <a:rPr lang="ru-RU" sz="2200" i="1" dirty="0" smtClean="0"/>
              <a:t>года. г. Тверь</a:t>
            </a:r>
          </a:p>
          <a:p>
            <a:pPr algn="ctr">
              <a:lnSpc>
                <a:spcPct val="120000"/>
              </a:lnSpc>
            </a:pPr>
            <a:r>
              <a:rPr lang="ru-RU" sz="2200" i="1" dirty="0" smtClean="0"/>
              <a:t>Обрушение кровли </a:t>
            </a:r>
            <a:r>
              <a:rPr lang="ru-RU" sz="2200" i="1" dirty="0"/>
              <a:t>2-этажного жилого </a:t>
            </a:r>
            <a:r>
              <a:rPr lang="ru-RU" sz="2200" i="1" dirty="0" smtClean="0"/>
              <a:t>дома в </a:t>
            </a:r>
            <a:r>
              <a:rPr lang="ru-RU" sz="2200" i="1" dirty="0"/>
              <a:t>ходе </a:t>
            </a:r>
            <a:r>
              <a:rPr lang="ru-RU" sz="2200" i="1" dirty="0" smtClean="0"/>
              <a:t>капремонта </a:t>
            </a:r>
          </a:p>
          <a:p>
            <a:pPr algn="ctr">
              <a:lnSpc>
                <a:spcPct val="120000"/>
              </a:lnSpc>
            </a:pPr>
            <a:r>
              <a:rPr lang="ru-RU" sz="2200" b="1" i="1" u="sng" dirty="0" smtClean="0"/>
              <a:t>В </a:t>
            </a:r>
            <a:r>
              <a:rPr lang="ru-RU" sz="2200" b="1" i="1" u="sng" dirty="0"/>
              <a:t>момент обрушения в квартире </a:t>
            </a:r>
            <a:r>
              <a:rPr lang="ru-RU" sz="2200" b="1" i="1" u="sng" dirty="0" smtClean="0"/>
              <a:t>находились </a:t>
            </a:r>
            <a:r>
              <a:rPr lang="ru-RU" sz="2200" b="1" i="1" u="sng" dirty="0"/>
              <a:t>мать и дочь, женщина погибла </a:t>
            </a:r>
            <a:r>
              <a:rPr lang="ru-RU" sz="2200" b="1" i="1" u="sng" dirty="0" smtClean="0"/>
              <a:t>сразу.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722" y="1124744"/>
            <a:ext cx="4992555" cy="3744416"/>
          </a:xfrm>
          <a:prstGeom prst="rect">
            <a:avLst/>
          </a:prstGeom>
          <a:ln>
            <a:solidFill>
              <a:srgbClr val="2398B3"/>
            </a:solidFill>
          </a:ln>
        </p:spPr>
      </p:pic>
    </p:spTree>
    <p:extLst>
      <p:ext uri="{BB962C8B-B14F-4D97-AF65-F5344CB8AC3E}">
        <p14:creationId xmlns:p14="http://schemas.microsoft.com/office/powerpoint/2010/main" val="35757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84385" y="572430"/>
            <a:ext cx="8748464" cy="936000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4000">
                <a:srgbClr val="F9B233"/>
              </a:gs>
              <a:gs pos="100000">
                <a:srgbClr val="E29100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200" dirty="0" smtClean="0"/>
              <a:t>4. Риски, влияющие на безопасность</a:t>
            </a:r>
            <a:endParaRPr kumimoji="0" lang="ru-RU" sz="2200" u="none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33200" cy="576000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200" dirty="0">
                <a:solidFill>
                  <a:srgbClr val="FFFFFF"/>
                </a:solidFill>
              </a:rPr>
              <a:t>Предупреждение рисков</a:t>
            </a:r>
            <a:endParaRPr lang="ru-RU" sz="2200" dirty="0">
              <a:solidFill>
                <a:srgbClr val="FFFFFF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758617" y="1707877"/>
            <a:ext cx="4133863" cy="5064621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 2"/>
              <a:buNone/>
            </a:pPr>
            <a:r>
              <a:rPr lang="ru-RU" sz="1800" b="1" dirty="0" smtClean="0"/>
              <a:t>Предупреждающие меры: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P"/>
            </a:pPr>
            <a:r>
              <a:rPr lang="ru-RU" sz="1800" dirty="0" smtClean="0"/>
              <a:t>осуществление </a:t>
            </a:r>
            <a:r>
              <a:rPr lang="ru-RU" sz="1800" dirty="0"/>
              <a:t>строительного </a:t>
            </a:r>
            <a:r>
              <a:rPr lang="ru-RU" sz="1800" dirty="0" smtClean="0"/>
              <a:t>контроля;</a:t>
            </a:r>
            <a:endParaRPr lang="ru-RU" sz="180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P"/>
            </a:pPr>
            <a:r>
              <a:rPr lang="ru-RU" sz="1800" dirty="0" smtClean="0"/>
              <a:t>осуществление </a:t>
            </a:r>
            <a:r>
              <a:rPr lang="ru-RU" sz="1800" dirty="0"/>
              <a:t>дополнительного контроля </a:t>
            </a:r>
            <a:r>
              <a:rPr lang="ru-RU" sz="1800" b="1" dirty="0"/>
              <a:t>Жилищной инспекцией </a:t>
            </a:r>
            <a:r>
              <a:rPr lang="ru-RU" sz="1800" i="1" dirty="0"/>
              <a:t>в части проверки соблюдения правил техники безопасности на объектах с </a:t>
            </a:r>
            <a:r>
              <a:rPr lang="ru-RU" sz="1800" i="1" dirty="0" err="1"/>
              <a:t>фотофиксацией</a:t>
            </a:r>
            <a:r>
              <a:rPr lang="ru-RU" sz="1800" i="1" dirty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ru-RU" sz="2400" dirty="0"/>
          </a:p>
        </p:txBody>
      </p:sp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384385" y="1707877"/>
            <a:ext cx="4515325" cy="5003290"/>
          </a:xfrm>
        </p:spPr>
        <p:txBody>
          <a:bodyPr>
            <a:noAutofit/>
          </a:bodyPr>
          <a:lstStyle/>
          <a:p>
            <a:pPr marL="6400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1800" b="1" dirty="0" smtClean="0"/>
              <a:t>Риски:</a:t>
            </a:r>
            <a:endParaRPr lang="ru-RU" sz="1800" b="1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1800" dirty="0" smtClean="0"/>
              <a:t>Преждевременное </a:t>
            </a:r>
            <a:r>
              <a:rPr lang="ru-RU" sz="1800" dirty="0" smtClean="0"/>
              <a:t>ухудшение эксплуатационных свойств конструктивных элементов и их возможные разрушения;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1800" dirty="0" smtClean="0"/>
              <a:t>Угроза жизни и здоровью населения вследствие применения некачественных материалов;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1800" dirty="0" smtClean="0"/>
              <a:t>Риски несчастных случаев при производстве работ из-за нарушения рабочими техники безопасности.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10251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33200" cy="576000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200" dirty="0">
                <a:solidFill>
                  <a:srgbClr val="FFFFFF"/>
                </a:solidFill>
              </a:rPr>
              <a:t>Предупреждение рисков</a:t>
            </a:r>
            <a:endParaRPr lang="ru-RU" sz="2200" dirty="0">
              <a:solidFill>
                <a:srgbClr val="FFFFFF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95536" y="576000"/>
            <a:ext cx="8748464" cy="936000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4000">
                <a:srgbClr val="F9B233"/>
              </a:gs>
              <a:gs pos="100000">
                <a:srgbClr val="E29100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200" dirty="0" smtClean="0"/>
              <a:t>5. Юридические (правовые) риски</a:t>
            </a:r>
            <a:endParaRPr kumimoji="0" lang="ru-RU" sz="2200" u="none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5076056" y="2420886"/>
            <a:ext cx="3816424" cy="1728193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 2" panose="05020102010507070707" pitchFamily="18" charset="2"/>
              <a:buChar char="P"/>
            </a:pPr>
            <a:r>
              <a:rPr lang="ru-RU" sz="1800" dirty="0" smtClean="0"/>
              <a:t>Юридические </a:t>
            </a:r>
            <a:r>
              <a:rPr lang="ru-RU" sz="1800" dirty="0"/>
              <a:t>(правовые) риски снимаются </a:t>
            </a:r>
            <a:r>
              <a:rPr lang="ru-RU" sz="1800" b="1" dirty="0"/>
              <a:t>при реализации всех вышеуказанных </a:t>
            </a:r>
            <a:r>
              <a:rPr lang="ru-RU" sz="1800" b="1" dirty="0" smtClean="0"/>
              <a:t>мер</a:t>
            </a:r>
            <a:r>
              <a:rPr lang="ru-RU" sz="1800" dirty="0" smtClean="0"/>
              <a:t>.</a:t>
            </a:r>
            <a:endParaRPr lang="ru-RU" sz="1800" i="1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909760"/>
            <a:ext cx="4572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64008" lvl="0">
              <a:spcBef>
                <a:spcPts val="1200"/>
              </a:spcBef>
              <a:spcAft>
                <a:spcPts val="1200"/>
              </a:spcAft>
              <a:buClr>
                <a:srgbClr val="3891A7"/>
              </a:buClr>
              <a:buSzPct val="80000"/>
            </a:pPr>
            <a:r>
              <a:rPr lang="ru-RU" b="1" dirty="0" smtClean="0">
                <a:solidFill>
                  <a:srgbClr val="000000"/>
                </a:solidFill>
              </a:rPr>
              <a:t>Риски:</a:t>
            </a:r>
          </a:p>
          <a:p>
            <a:pPr marL="448056" lvl="0" indent="-384048">
              <a:spcBef>
                <a:spcPts val="1200"/>
              </a:spcBef>
              <a:spcAft>
                <a:spcPts val="1200"/>
              </a:spcAft>
              <a:buClr>
                <a:srgbClr val="3891A7"/>
              </a:buClr>
              <a:buSzPct val="80000"/>
              <a:buFont typeface="Wingdings 2"/>
              <a:buChar char=""/>
            </a:pPr>
            <a:r>
              <a:rPr lang="ru-RU" dirty="0" smtClean="0">
                <a:solidFill>
                  <a:srgbClr val="000000"/>
                </a:solidFill>
              </a:rPr>
              <a:t>Судебные </a:t>
            </a:r>
            <a:r>
              <a:rPr lang="ru-RU" dirty="0">
                <a:solidFill>
                  <a:srgbClr val="000000"/>
                </a:solidFill>
              </a:rPr>
              <a:t>тяжбы с участниками капитального ремонта, нанимателями, собственниками, арендаторами многоквартирных домов и как следствие дополнительные затраты, связанные с возмещением ущерба;</a:t>
            </a:r>
          </a:p>
          <a:p>
            <a:pPr marL="448056" lvl="0" indent="-384048">
              <a:spcBef>
                <a:spcPts val="1200"/>
              </a:spcBef>
              <a:spcAft>
                <a:spcPts val="1200"/>
              </a:spcAft>
              <a:buClr>
                <a:srgbClr val="3891A7"/>
              </a:buClr>
              <a:buSzPct val="80000"/>
              <a:buFont typeface="Wingdings 2"/>
              <a:buChar char=""/>
            </a:pPr>
            <a:r>
              <a:rPr lang="ru-RU" dirty="0">
                <a:solidFill>
                  <a:srgbClr val="000000"/>
                </a:solidFill>
              </a:rPr>
              <a:t>«Проблемы» с надзорными органами (УБЭП, Прокуратура, </a:t>
            </a:r>
            <a:r>
              <a:rPr lang="ru-RU" dirty="0" err="1">
                <a:solidFill>
                  <a:srgbClr val="000000"/>
                </a:solidFill>
              </a:rPr>
              <a:t>Росфиннадзор</a:t>
            </a:r>
            <a:r>
              <a:rPr lang="ru-RU" dirty="0">
                <a:solidFill>
                  <a:srgbClr val="000000"/>
                </a:solidFill>
              </a:rPr>
              <a:t>, Счетная палата).</a:t>
            </a:r>
          </a:p>
        </p:txBody>
      </p:sp>
    </p:spTree>
    <p:extLst>
      <p:ext uri="{BB962C8B-B14F-4D97-AF65-F5344CB8AC3E}">
        <p14:creationId xmlns:p14="http://schemas.microsoft.com/office/powerpoint/2010/main" val="58393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07504" y="116632"/>
            <a:ext cx="8928992" cy="1188000"/>
          </a:xfrm>
          <a:prstGeom prst="rect">
            <a:avLst/>
          </a:prstGeom>
          <a:solidFill>
            <a:srgbClr val="FFB32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Порядок </a:t>
            </a:r>
            <a:r>
              <a:rPr lang="ru-RU" sz="2200" dirty="0">
                <a:solidFill>
                  <a:schemeClr val="tx1"/>
                </a:solidFill>
              </a:rPr>
              <a:t>организации, выполнения и контроля работ по капитальному ремонту многоквартирных жилых </a:t>
            </a:r>
            <a:r>
              <a:rPr lang="ru-RU" sz="2200" dirty="0" smtClean="0">
                <a:solidFill>
                  <a:schemeClr val="tx1"/>
                </a:solidFill>
              </a:rPr>
              <a:t>домов</a:t>
            </a:r>
            <a:endParaRPr lang="ru-RU" sz="2200" dirty="0">
              <a:solidFill>
                <a:schemeClr val="tx1"/>
              </a:solidFill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108496" y="1522067"/>
            <a:ext cx="8928000" cy="987520"/>
            <a:chOff x="108233" y="1412776"/>
            <a:chExt cx="8928000" cy="987520"/>
          </a:xfrm>
          <a:solidFill>
            <a:srgbClr val="2398B3"/>
          </a:solidFill>
        </p:grpSpPr>
        <p:sp>
          <p:nvSpPr>
            <p:cNvPr id="40" name="Выноска со стрелкой вниз 39"/>
            <p:cNvSpPr/>
            <p:nvPr/>
          </p:nvSpPr>
          <p:spPr>
            <a:xfrm>
              <a:off x="4283968" y="1896240"/>
              <a:ext cx="648072" cy="504056"/>
            </a:xfrm>
            <a:prstGeom prst="downArrowCallou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1" name="Группа 16"/>
            <p:cNvGrpSpPr/>
            <p:nvPr/>
          </p:nvGrpSpPr>
          <p:grpSpPr>
            <a:xfrm>
              <a:off x="108233" y="1412776"/>
              <a:ext cx="8928000" cy="792088"/>
              <a:chOff x="86139" y="1412776"/>
              <a:chExt cx="8974278" cy="792088"/>
            </a:xfrm>
            <a:grpFill/>
          </p:grpSpPr>
          <p:sp>
            <p:nvSpPr>
              <p:cNvPr id="42" name="Прямоугольник 3"/>
              <p:cNvSpPr/>
              <p:nvPr/>
            </p:nvSpPr>
            <p:spPr>
              <a:xfrm>
                <a:off x="95929" y="1412776"/>
                <a:ext cx="8964488" cy="792088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Изучение нормативно-правовой базы</a:t>
                </a:r>
                <a:endParaRPr lang="ru-RU" dirty="0"/>
              </a:p>
            </p:txBody>
          </p:sp>
          <p:sp>
            <p:nvSpPr>
              <p:cNvPr id="43" name="Прямоугольник 42"/>
              <p:cNvSpPr/>
              <p:nvPr/>
            </p:nvSpPr>
            <p:spPr>
              <a:xfrm>
                <a:off x="86139" y="1412776"/>
                <a:ext cx="611560" cy="79200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/>
                  <a:t>1</a:t>
                </a:r>
                <a:endParaRPr lang="ru-RU" b="1" dirty="0"/>
              </a:p>
            </p:txBody>
          </p:sp>
        </p:grpSp>
      </p:grpSp>
      <p:grpSp>
        <p:nvGrpSpPr>
          <p:cNvPr id="59" name="Группа 58"/>
          <p:cNvGrpSpPr/>
          <p:nvPr/>
        </p:nvGrpSpPr>
        <p:grpSpPr>
          <a:xfrm>
            <a:off x="107504" y="2530179"/>
            <a:ext cx="8927999" cy="987520"/>
            <a:chOff x="108233" y="1412776"/>
            <a:chExt cx="8927999" cy="987520"/>
          </a:xfrm>
          <a:solidFill>
            <a:srgbClr val="2398B3"/>
          </a:solidFill>
        </p:grpSpPr>
        <p:sp>
          <p:nvSpPr>
            <p:cNvPr id="60" name="Выноска со стрелкой вниз 59"/>
            <p:cNvSpPr/>
            <p:nvPr/>
          </p:nvSpPr>
          <p:spPr>
            <a:xfrm>
              <a:off x="4283968" y="1896240"/>
              <a:ext cx="648072" cy="504056"/>
            </a:xfrm>
            <a:prstGeom prst="downArrowCallou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1" name="Группа 16"/>
            <p:cNvGrpSpPr/>
            <p:nvPr/>
          </p:nvGrpSpPr>
          <p:grpSpPr>
            <a:xfrm>
              <a:off x="108233" y="1412776"/>
              <a:ext cx="8927999" cy="792088"/>
              <a:chOff x="86139" y="1412776"/>
              <a:chExt cx="8974277" cy="792088"/>
            </a:xfrm>
            <a:grpFill/>
          </p:grpSpPr>
          <p:sp>
            <p:nvSpPr>
              <p:cNvPr id="62" name="Прямоугольник 3"/>
              <p:cNvSpPr/>
              <p:nvPr/>
            </p:nvSpPr>
            <p:spPr>
              <a:xfrm>
                <a:off x="95929" y="1412776"/>
                <a:ext cx="8964487" cy="792088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/>
                  <a:t>	Формирование краткосрочной программы капитального ремонта МКД</a:t>
                </a:r>
              </a:p>
            </p:txBody>
          </p:sp>
          <p:sp>
            <p:nvSpPr>
              <p:cNvPr id="63" name="Прямоугольник 62"/>
              <p:cNvSpPr/>
              <p:nvPr/>
            </p:nvSpPr>
            <p:spPr>
              <a:xfrm>
                <a:off x="86139" y="1412776"/>
                <a:ext cx="611560" cy="79200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/>
                  <a:t>2</a:t>
                </a:r>
                <a:endParaRPr lang="ru-RU" b="1" dirty="0"/>
              </a:p>
            </p:txBody>
          </p:sp>
        </p:grpSp>
      </p:grpSp>
      <p:grpSp>
        <p:nvGrpSpPr>
          <p:cNvPr id="64" name="Группа 63"/>
          <p:cNvGrpSpPr/>
          <p:nvPr/>
        </p:nvGrpSpPr>
        <p:grpSpPr>
          <a:xfrm>
            <a:off x="108496" y="3512583"/>
            <a:ext cx="8928000" cy="987520"/>
            <a:chOff x="108233" y="1412776"/>
            <a:chExt cx="8928000" cy="987520"/>
          </a:xfrm>
          <a:solidFill>
            <a:srgbClr val="2398B3"/>
          </a:solidFill>
        </p:grpSpPr>
        <p:sp>
          <p:nvSpPr>
            <p:cNvPr id="65" name="Выноска со стрелкой вниз 64"/>
            <p:cNvSpPr/>
            <p:nvPr/>
          </p:nvSpPr>
          <p:spPr>
            <a:xfrm>
              <a:off x="4283968" y="1896240"/>
              <a:ext cx="648072" cy="504056"/>
            </a:xfrm>
            <a:prstGeom prst="downArrowCallou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6" name="Группа 16"/>
            <p:cNvGrpSpPr/>
            <p:nvPr/>
          </p:nvGrpSpPr>
          <p:grpSpPr>
            <a:xfrm>
              <a:off x="108233" y="1412776"/>
              <a:ext cx="8928000" cy="792088"/>
              <a:chOff x="86139" y="1412776"/>
              <a:chExt cx="8974278" cy="792088"/>
            </a:xfrm>
            <a:grpFill/>
          </p:grpSpPr>
          <p:sp>
            <p:nvSpPr>
              <p:cNvPr id="67" name="Прямоугольник 3"/>
              <p:cNvSpPr/>
              <p:nvPr/>
            </p:nvSpPr>
            <p:spPr>
              <a:xfrm>
                <a:off x="95929" y="1412776"/>
                <a:ext cx="8964488" cy="792088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86139" y="1412776"/>
                <a:ext cx="611560" cy="79200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/>
                  <a:t>3</a:t>
                </a:r>
                <a:endParaRPr lang="ru-RU" b="1" dirty="0"/>
              </a:p>
            </p:txBody>
          </p:sp>
        </p:grpSp>
      </p:grpSp>
      <p:grpSp>
        <p:nvGrpSpPr>
          <p:cNvPr id="69" name="Группа 68"/>
          <p:cNvGrpSpPr/>
          <p:nvPr/>
        </p:nvGrpSpPr>
        <p:grpSpPr>
          <a:xfrm>
            <a:off x="107504" y="4520695"/>
            <a:ext cx="8928000" cy="987520"/>
            <a:chOff x="108233" y="1412776"/>
            <a:chExt cx="8928000" cy="987520"/>
          </a:xfrm>
          <a:solidFill>
            <a:srgbClr val="2398B3"/>
          </a:solidFill>
        </p:grpSpPr>
        <p:sp>
          <p:nvSpPr>
            <p:cNvPr id="70" name="Выноска со стрелкой вниз 69"/>
            <p:cNvSpPr/>
            <p:nvPr/>
          </p:nvSpPr>
          <p:spPr>
            <a:xfrm>
              <a:off x="4283968" y="1896240"/>
              <a:ext cx="648072" cy="504056"/>
            </a:xfrm>
            <a:prstGeom prst="downArrowCallou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1" name="Группа 16"/>
            <p:cNvGrpSpPr/>
            <p:nvPr/>
          </p:nvGrpSpPr>
          <p:grpSpPr>
            <a:xfrm>
              <a:off x="108233" y="1412776"/>
              <a:ext cx="8928000" cy="792088"/>
              <a:chOff x="86139" y="1412776"/>
              <a:chExt cx="8974278" cy="792088"/>
            </a:xfrm>
            <a:grpFill/>
          </p:grpSpPr>
          <p:sp>
            <p:nvSpPr>
              <p:cNvPr id="72" name="Прямоугольник 3"/>
              <p:cNvSpPr/>
              <p:nvPr/>
            </p:nvSpPr>
            <p:spPr>
              <a:xfrm>
                <a:off x="95929" y="1412776"/>
                <a:ext cx="8964488" cy="792088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73" name="Прямоугольник 72"/>
              <p:cNvSpPr/>
              <p:nvPr/>
            </p:nvSpPr>
            <p:spPr>
              <a:xfrm>
                <a:off x="86139" y="1412776"/>
                <a:ext cx="611560" cy="79200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/>
                  <a:t>4</a:t>
                </a:r>
                <a:endParaRPr lang="ru-RU" b="1" dirty="0"/>
              </a:p>
            </p:txBody>
          </p:sp>
        </p:grpSp>
      </p:grpSp>
      <p:grpSp>
        <p:nvGrpSpPr>
          <p:cNvPr id="74" name="Группа 73"/>
          <p:cNvGrpSpPr/>
          <p:nvPr/>
        </p:nvGrpSpPr>
        <p:grpSpPr>
          <a:xfrm>
            <a:off x="107504" y="5503099"/>
            <a:ext cx="8928000" cy="987520"/>
            <a:chOff x="108233" y="1412776"/>
            <a:chExt cx="8928000" cy="987520"/>
          </a:xfrm>
          <a:solidFill>
            <a:srgbClr val="2398B3"/>
          </a:solidFill>
        </p:grpSpPr>
        <p:sp>
          <p:nvSpPr>
            <p:cNvPr id="75" name="Выноска со стрелкой вниз 74"/>
            <p:cNvSpPr/>
            <p:nvPr/>
          </p:nvSpPr>
          <p:spPr>
            <a:xfrm>
              <a:off x="4283968" y="1896240"/>
              <a:ext cx="648072" cy="504056"/>
            </a:xfrm>
            <a:prstGeom prst="downArrowCallou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6" name="Группа 16"/>
            <p:cNvGrpSpPr/>
            <p:nvPr/>
          </p:nvGrpSpPr>
          <p:grpSpPr>
            <a:xfrm>
              <a:off x="108233" y="1412776"/>
              <a:ext cx="8928000" cy="792088"/>
              <a:chOff x="86139" y="1412776"/>
              <a:chExt cx="8974278" cy="792088"/>
            </a:xfrm>
            <a:grpFill/>
          </p:grpSpPr>
          <p:sp>
            <p:nvSpPr>
              <p:cNvPr id="77" name="Прямоугольник 3"/>
              <p:cNvSpPr/>
              <p:nvPr/>
            </p:nvSpPr>
            <p:spPr>
              <a:xfrm>
                <a:off x="95929" y="1412776"/>
                <a:ext cx="8964488" cy="792088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78" name="Прямоугольник 77"/>
              <p:cNvSpPr/>
              <p:nvPr/>
            </p:nvSpPr>
            <p:spPr>
              <a:xfrm>
                <a:off x="86139" y="1412776"/>
                <a:ext cx="611560" cy="79200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/>
                  <a:t>5</a:t>
                </a:r>
                <a:endParaRPr lang="ru-RU" b="1" dirty="0"/>
              </a:p>
            </p:txBody>
          </p:sp>
        </p:grpSp>
      </p:grpSp>
      <p:sp>
        <p:nvSpPr>
          <p:cNvPr id="4" name="Прямоугольник 3"/>
          <p:cNvSpPr/>
          <p:nvPr/>
        </p:nvSpPr>
        <p:spPr>
          <a:xfrm>
            <a:off x="812488" y="3723917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Предпроектная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подготовка </a:t>
            </a:r>
            <a:r>
              <a:rPr lang="ru-RU" dirty="0" smtClean="0">
                <a:solidFill>
                  <a:schemeClr val="bg1"/>
                </a:solidFill>
              </a:rPr>
              <a:t>объектов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3118" y="4732029"/>
            <a:ext cx="82334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Разработка </a:t>
            </a:r>
            <a:r>
              <a:rPr lang="ru-RU" dirty="0">
                <a:solidFill>
                  <a:schemeClr val="bg1"/>
                </a:solidFill>
              </a:rPr>
              <a:t>проектно-сметной документации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2406" y="5687716"/>
            <a:ext cx="8319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Отбор </a:t>
            </a:r>
            <a:r>
              <a:rPr lang="ru-RU" dirty="0">
                <a:solidFill>
                  <a:schemeClr val="bg1"/>
                </a:solidFill>
              </a:rPr>
              <a:t>организаций для </a:t>
            </a:r>
            <a:r>
              <a:rPr lang="ru-RU" dirty="0" smtClean="0">
                <a:solidFill>
                  <a:schemeClr val="bg1"/>
                </a:solidFill>
              </a:rPr>
              <a:t>выполнения </a:t>
            </a:r>
            <a:r>
              <a:rPr lang="ru-RU" dirty="0">
                <a:solidFill>
                  <a:schemeClr val="bg1"/>
                </a:solidFill>
              </a:rPr>
              <a:t>работ по капитальному ремонту МКД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07504" y="116632"/>
            <a:ext cx="8928992" cy="1188000"/>
          </a:xfrm>
          <a:prstGeom prst="rect">
            <a:avLst/>
          </a:prstGeom>
          <a:solidFill>
            <a:srgbClr val="FFB32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1"/>
                </a:solidFill>
              </a:rPr>
              <a:t>Порядок организации, выполнения и контроля работ по капитальному ремонту многоквартирных жилых домов</a:t>
            </a:r>
          </a:p>
        </p:txBody>
      </p:sp>
      <p:grpSp>
        <p:nvGrpSpPr>
          <p:cNvPr id="2" name="Группа 38"/>
          <p:cNvGrpSpPr/>
          <p:nvPr/>
        </p:nvGrpSpPr>
        <p:grpSpPr>
          <a:xfrm>
            <a:off x="108496" y="1522067"/>
            <a:ext cx="8928000" cy="987520"/>
            <a:chOff x="108233" y="1412776"/>
            <a:chExt cx="8928000" cy="987520"/>
          </a:xfrm>
          <a:solidFill>
            <a:srgbClr val="2398B3"/>
          </a:solidFill>
        </p:grpSpPr>
        <p:sp>
          <p:nvSpPr>
            <p:cNvPr id="40" name="Выноска со стрелкой вниз 39"/>
            <p:cNvSpPr/>
            <p:nvPr/>
          </p:nvSpPr>
          <p:spPr>
            <a:xfrm>
              <a:off x="4283968" y="1896240"/>
              <a:ext cx="648072" cy="504056"/>
            </a:xfrm>
            <a:prstGeom prst="downArrowCallou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" name="Группа 16"/>
            <p:cNvGrpSpPr/>
            <p:nvPr/>
          </p:nvGrpSpPr>
          <p:grpSpPr>
            <a:xfrm>
              <a:off x="108233" y="1412776"/>
              <a:ext cx="8928000" cy="792088"/>
              <a:chOff x="86139" y="1412776"/>
              <a:chExt cx="8974278" cy="792088"/>
            </a:xfrm>
            <a:grpFill/>
          </p:grpSpPr>
          <p:sp>
            <p:nvSpPr>
              <p:cNvPr id="42" name="Прямоугольник 3"/>
              <p:cNvSpPr/>
              <p:nvPr/>
            </p:nvSpPr>
            <p:spPr>
              <a:xfrm>
                <a:off x="95929" y="1412776"/>
                <a:ext cx="8964488" cy="792088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Передача </a:t>
                </a:r>
                <a:r>
                  <a:rPr lang="ru-RU" dirty="0"/>
                  <a:t>объекта под производство работ</a:t>
                </a:r>
              </a:p>
            </p:txBody>
          </p:sp>
          <p:sp>
            <p:nvSpPr>
              <p:cNvPr id="43" name="Прямоугольник 42"/>
              <p:cNvSpPr/>
              <p:nvPr/>
            </p:nvSpPr>
            <p:spPr>
              <a:xfrm>
                <a:off x="86139" y="1412776"/>
                <a:ext cx="611560" cy="79200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/>
                  <a:t>6</a:t>
                </a:r>
                <a:endParaRPr lang="ru-RU" b="1" dirty="0"/>
              </a:p>
            </p:txBody>
          </p:sp>
        </p:grpSp>
      </p:grpSp>
      <p:grpSp>
        <p:nvGrpSpPr>
          <p:cNvPr id="4" name="Группа 58"/>
          <p:cNvGrpSpPr/>
          <p:nvPr/>
        </p:nvGrpSpPr>
        <p:grpSpPr>
          <a:xfrm>
            <a:off x="107504" y="2530179"/>
            <a:ext cx="8928000" cy="987520"/>
            <a:chOff x="108233" y="1412776"/>
            <a:chExt cx="8928000" cy="987520"/>
          </a:xfrm>
          <a:solidFill>
            <a:srgbClr val="2398B3"/>
          </a:solidFill>
        </p:grpSpPr>
        <p:sp>
          <p:nvSpPr>
            <p:cNvPr id="60" name="Выноска со стрелкой вниз 59"/>
            <p:cNvSpPr/>
            <p:nvPr/>
          </p:nvSpPr>
          <p:spPr>
            <a:xfrm>
              <a:off x="4283968" y="1896240"/>
              <a:ext cx="648072" cy="504056"/>
            </a:xfrm>
            <a:prstGeom prst="downArrowCallou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16"/>
            <p:cNvGrpSpPr/>
            <p:nvPr/>
          </p:nvGrpSpPr>
          <p:grpSpPr>
            <a:xfrm>
              <a:off x="108233" y="1412776"/>
              <a:ext cx="8928000" cy="792088"/>
              <a:chOff x="86139" y="1412776"/>
              <a:chExt cx="8974278" cy="792088"/>
            </a:xfrm>
            <a:grpFill/>
          </p:grpSpPr>
          <p:sp>
            <p:nvSpPr>
              <p:cNvPr id="62" name="Прямоугольник 3"/>
              <p:cNvSpPr/>
              <p:nvPr/>
            </p:nvSpPr>
            <p:spPr>
              <a:xfrm>
                <a:off x="95929" y="1412776"/>
                <a:ext cx="8964488" cy="792088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Организация </a:t>
                </a:r>
                <a:r>
                  <a:rPr lang="ru-RU" dirty="0"/>
                  <a:t>стройплощадки</a:t>
                </a:r>
              </a:p>
            </p:txBody>
          </p:sp>
          <p:sp>
            <p:nvSpPr>
              <p:cNvPr id="63" name="Прямоугольник 62"/>
              <p:cNvSpPr/>
              <p:nvPr/>
            </p:nvSpPr>
            <p:spPr>
              <a:xfrm>
                <a:off x="86139" y="1412776"/>
                <a:ext cx="611560" cy="79200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/>
                  <a:t>7</a:t>
                </a:r>
                <a:endParaRPr lang="ru-RU" b="1" dirty="0"/>
              </a:p>
            </p:txBody>
          </p:sp>
        </p:grpSp>
      </p:grpSp>
      <p:grpSp>
        <p:nvGrpSpPr>
          <p:cNvPr id="6" name="Группа 63"/>
          <p:cNvGrpSpPr/>
          <p:nvPr/>
        </p:nvGrpSpPr>
        <p:grpSpPr>
          <a:xfrm>
            <a:off x="108496" y="3512583"/>
            <a:ext cx="8928000" cy="987520"/>
            <a:chOff x="108233" y="1412776"/>
            <a:chExt cx="8928000" cy="987520"/>
          </a:xfrm>
          <a:solidFill>
            <a:srgbClr val="2398B3"/>
          </a:solidFill>
        </p:grpSpPr>
        <p:sp>
          <p:nvSpPr>
            <p:cNvPr id="65" name="Выноска со стрелкой вниз 64"/>
            <p:cNvSpPr/>
            <p:nvPr/>
          </p:nvSpPr>
          <p:spPr>
            <a:xfrm>
              <a:off x="4283968" y="1896240"/>
              <a:ext cx="648072" cy="504056"/>
            </a:xfrm>
            <a:prstGeom prst="downArrowCallou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" name="Группа 16"/>
            <p:cNvGrpSpPr/>
            <p:nvPr/>
          </p:nvGrpSpPr>
          <p:grpSpPr>
            <a:xfrm>
              <a:off x="108233" y="1412776"/>
              <a:ext cx="8928000" cy="792088"/>
              <a:chOff x="86139" y="1412776"/>
              <a:chExt cx="8974278" cy="792088"/>
            </a:xfrm>
            <a:grpFill/>
          </p:grpSpPr>
          <p:sp>
            <p:nvSpPr>
              <p:cNvPr id="67" name="Прямоугольник 3"/>
              <p:cNvSpPr/>
              <p:nvPr/>
            </p:nvSpPr>
            <p:spPr>
              <a:xfrm>
                <a:off x="95929" y="1412776"/>
                <a:ext cx="8964488" cy="792088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86139" y="1412776"/>
                <a:ext cx="611560" cy="79200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/>
                  <a:t>8</a:t>
                </a:r>
                <a:r>
                  <a:rPr lang="en-US" b="1" dirty="0" smtClean="0"/>
                  <a:t>,9</a:t>
                </a:r>
                <a:endParaRPr lang="ru-RU" b="1" dirty="0"/>
              </a:p>
            </p:txBody>
          </p:sp>
        </p:grpSp>
      </p:grpSp>
      <p:grpSp>
        <p:nvGrpSpPr>
          <p:cNvPr id="8" name="Группа 68"/>
          <p:cNvGrpSpPr/>
          <p:nvPr/>
        </p:nvGrpSpPr>
        <p:grpSpPr>
          <a:xfrm>
            <a:off x="107504" y="4520695"/>
            <a:ext cx="8928000" cy="987520"/>
            <a:chOff x="108233" y="1412776"/>
            <a:chExt cx="8928000" cy="987520"/>
          </a:xfrm>
          <a:solidFill>
            <a:srgbClr val="2398B3"/>
          </a:solidFill>
        </p:grpSpPr>
        <p:sp>
          <p:nvSpPr>
            <p:cNvPr id="70" name="Выноска со стрелкой вниз 69"/>
            <p:cNvSpPr/>
            <p:nvPr/>
          </p:nvSpPr>
          <p:spPr>
            <a:xfrm>
              <a:off x="4283968" y="1896240"/>
              <a:ext cx="648072" cy="504056"/>
            </a:xfrm>
            <a:prstGeom prst="downArrowCallou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" name="Группа 16"/>
            <p:cNvGrpSpPr/>
            <p:nvPr/>
          </p:nvGrpSpPr>
          <p:grpSpPr>
            <a:xfrm>
              <a:off x="108233" y="1412776"/>
              <a:ext cx="8928000" cy="792088"/>
              <a:chOff x="86139" y="1412776"/>
              <a:chExt cx="8974278" cy="792088"/>
            </a:xfrm>
            <a:grpFill/>
          </p:grpSpPr>
          <p:sp>
            <p:nvSpPr>
              <p:cNvPr id="72" name="Прямоугольник 3"/>
              <p:cNvSpPr/>
              <p:nvPr/>
            </p:nvSpPr>
            <p:spPr>
              <a:xfrm>
                <a:off x="95929" y="1412776"/>
                <a:ext cx="8964488" cy="792088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73" name="Прямоугольник 72"/>
              <p:cNvSpPr/>
              <p:nvPr/>
            </p:nvSpPr>
            <p:spPr>
              <a:xfrm>
                <a:off x="86139" y="1412776"/>
                <a:ext cx="611560" cy="79200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10</a:t>
                </a:r>
                <a:endParaRPr lang="ru-RU" b="1" dirty="0"/>
              </a:p>
            </p:txBody>
          </p:sp>
        </p:grpSp>
      </p:grpSp>
      <p:grpSp>
        <p:nvGrpSpPr>
          <p:cNvPr id="11" name="Группа 16"/>
          <p:cNvGrpSpPr/>
          <p:nvPr/>
        </p:nvGrpSpPr>
        <p:grpSpPr>
          <a:xfrm>
            <a:off x="107504" y="5503099"/>
            <a:ext cx="8928000" cy="792088"/>
            <a:chOff x="86139" y="1412776"/>
            <a:chExt cx="8974278" cy="792088"/>
          </a:xfrm>
          <a:solidFill>
            <a:srgbClr val="2398B3"/>
          </a:solidFill>
        </p:grpSpPr>
        <p:sp>
          <p:nvSpPr>
            <p:cNvPr id="77" name="Прямоугольник 3"/>
            <p:cNvSpPr/>
            <p:nvPr/>
          </p:nvSpPr>
          <p:spPr>
            <a:xfrm>
              <a:off x="95929" y="1412776"/>
              <a:ext cx="8964488" cy="79208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86139" y="1412776"/>
              <a:ext cx="611560" cy="79200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1</a:t>
              </a:r>
              <a:r>
                <a:rPr lang="en-US" b="1" dirty="0" smtClean="0"/>
                <a:t>1</a:t>
              </a:r>
              <a:endParaRPr lang="ru-RU" b="1" dirty="0"/>
            </a:p>
          </p:txBody>
        </p:sp>
      </p:grpSp>
      <p:sp>
        <p:nvSpPr>
          <p:cNvPr id="37" name="Стрелка вниз 36"/>
          <p:cNvSpPr/>
          <p:nvPr/>
        </p:nvSpPr>
        <p:spPr>
          <a:xfrm>
            <a:off x="4486778" y="1315237"/>
            <a:ext cx="234000" cy="180000"/>
          </a:xfrm>
          <a:prstGeom prst="downArrow">
            <a:avLst/>
          </a:prstGeom>
          <a:solidFill>
            <a:srgbClr val="2398B3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16902" y="3723961"/>
            <a:ext cx="83186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Выполнение работ и проведение контроля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0981" y="4719426"/>
            <a:ext cx="83195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П</a:t>
            </a:r>
            <a:r>
              <a:rPr lang="ru-RU" dirty="0" smtClean="0">
                <a:solidFill>
                  <a:schemeClr val="bg1"/>
                </a:solidFill>
              </a:rPr>
              <a:t>риемка </a:t>
            </a:r>
            <a:r>
              <a:rPr lang="ru-RU" dirty="0">
                <a:solidFill>
                  <a:schemeClr val="bg1"/>
                </a:solidFill>
              </a:rPr>
              <a:t>выполненных работ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16902" y="5575977"/>
            <a:ext cx="83186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Контроль </a:t>
            </a:r>
            <a:r>
              <a:rPr lang="ru-RU" dirty="0">
                <a:solidFill>
                  <a:schemeClr val="bg1"/>
                </a:solidFill>
              </a:rPr>
              <a:t>технического состояния отремонтированных объектов </a:t>
            </a:r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в </a:t>
            </a:r>
            <a:r>
              <a:rPr lang="ru-RU" dirty="0">
                <a:solidFill>
                  <a:schemeClr val="bg1"/>
                </a:solidFill>
              </a:rPr>
              <a:t>гарантийный период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6"/>
          <p:cNvGrpSpPr/>
          <p:nvPr/>
        </p:nvGrpSpPr>
        <p:grpSpPr>
          <a:xfrm>
            <a:off x="93998" y="33174"/>
            <a:ext cx="8928000" cy="1188000"/>
            <a:chOff x="86139" y="1412776"/>
            <a:chExt cx="8974278" cy="792088"/>
          </a:xfrm>
          <a:solidFill>
            <a:srgbClr val="2398B3"/>
          </a:solidFill>
        </p:grpSpPr>
        <p:sp>
          <p:nvSpPr>
            <p:cNvPr id="21" name="Прямоугольник 3"/>
            <p:cNvSpPr/>
            <p:nvPr/>
          </p:nvSpPr>
          <p:spPr>
            <a:xfrm>
              <a:off x="95929" y="1412776"/>
              <a:ext cx="8964488" cy="792088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Изучение нормативно-правовой базы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86139" y="1412776"/>
              <a:ext cx="611560" cy="792000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33094" y="1484784"/>
            <a:ext cx="891826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/>
              <a:t>Жилищный кодекс РФ;</a:t>
            </a:r>
          </a:p>
          <a:p>
            <a:pPr marL="742950" lvl="1" indent="-28575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/>
              <a:t>Градостроительный кодекс РФ;</a:t>
            </a:r>
          </a:p>
          <a:p>
            <a:pPr marL="742950" lvl="1" indent="-28575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/>
              <a:t>Глава 37 Гражданского кодекса РФ;</a:t>
            </a:r>
          </a:p>
          <a:p>
            <a:pPr marL="742950" lvl="1" indent="-28575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/>
              <a:t>Федеральный закон от 21.07.2007 N185-ФЗ «О Фонде содействия реформированию жилищно-коммунального хозяйства»;</a:t>
            </a:r>
          </a:p>
          <a:p>
            <a:pPr marL="742950" lvl="1" indent="-28575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/>
              <a:t>Постановление Правительства РФ от 21.06.2010 N468 «О порядке проведения строительного контроля при осуществлении строительства, реконструкции и капитального ремонта объектов капитального строительства»;</a:t>
            </a:r>
          </a:p>
          <a:p>
            <a:pPr marL="742950" lvl="1" indent="-28575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/>
              <a:t>Постановление Правительства РФ от 13.08.2006 N491 «Об утверждении Правил содержания общего имущества в многоквартирном доме и правил изменения размера платы за содержание и ремонт жилого помещения …»;</a:t>
            </a:r>
          </a:p>
          <a:p>
            <a:pPr marL="742950" lvl="1" indent="-28575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i="1" dirty="0"/>
              <a:t>Постановление Госстроя РФ от 27.09.2003 N170 "Об утверждении Правил и норм технической эксплуатации жилищного фонда</a:t>
            </a:r>
            <a:r>
              <a:rPr lang="ru-RU" i="1" dirty="0" smtClean="0"/>
              <a:t>» и др.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800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0" y="1508534"/>
            <a:ext cx="9121698" cy="156042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400" i="1" dirty="0" smtClean="0">
                <a:latin typeface="+mn-lt"/>
                <a:ea typeface="+mj-ea"/>
                <a:cs typeface="Arial" pitchFamily="34" charset="0"/>
              </a:rPr>
              <a:t>&gt;&gt;&gt; </a:t>
            </a:r>
            <a:r>
              <a:rPr lang="ru-RU" sz="2400" i="1" dirty="0" smtClean="0">
                <a:latin typeface="+mn-lt"/>
              </a:rPr>
              <a:t>Перечень работ и услуг по капитальному ремонту общего имущества в МКД (</a:t>
            </a:r>
            <a:r>
              <a:rPr lang="ru-RU" sz="2400" i="1" u="sng" dirty="0" smtClean="0">
                <a:latin typeface="+mn-lt"/>
              </a:rPr>
              <a:t>ч.1 ст.166 ЖК РФ</a:t>
            </a:r>
            <a:r>
              <a:rPr lang="ru-RU" sz="2400" dirty="0" smtClean="0"/>
              <a:t>): </a:t>
            </a:r>
            <a:endParaRPr lang="ru-RU" sz="2400" i="1" dirty="0" smtClean="0">
              <a:latin typeface="+mn-lt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73234" y="753174"/>
            <a:ext cx="8748464" cy="900000"/>
          </a:xfrm>
          <a:prstGeom prst="rect">
            <a:avLst/>
          </a:prstGeom>
          <a:solidFill>
            <a:srgbClr val="FFB329"/>
          </a:solidFill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200" dirty="0" smtClean="0"/>
              <a:t>Виды работ по капитальному ремонту, выполняемые за счет средств региональных Фондов</a:t>
            </a:r>
            <a:endParaRPr kumimoji="0" lang="ru-RU" sz="2200" u="none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"/>
          </p:nvPr>
        </p:nvSpPr>
        <p:spPr>
          <a:xfrm>
            <a:off x="142844" y="2996952"/>
            <a:ext cx="9001156" cy="35283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rgbClr val="2398B3"/>
              </a:buClr>
              <a:buSzPct val="120000"/>
            </a:pPr>
            <a:r>
              <a:rPr lang="ru-RU" sz="1800" dirty="0" smtClean="0"/>
              <a:t>Ремонт внутридомовых инженерных систем </a:t>
            </a:r>
            <a:r>
              <a:rPr lang="ru-RU" sz="1800" dirty="0" err="1" smtClean="0"/>
              <a:t>электро</a:t>
            </a:r>
            <a:r>
              <a:rPr lang="ru-RU" sz="1800" dirty="0" smtClean="0"/>
              <a:t>-, тепло-, </a:t>
            </a:r>
            <a:r>
              <a:rPr lang="ru-RU" sz="1800" dirty="0" err="1" smtClean="0"/>
              <a:t>газо</a:t>
            </a:r>
            <a:r>
              <a:rPr lang="ru-RU" sz="1800" dirty="0" smtClean="0"/>
              <a:t>-, водоснабжения, водоотведения;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2398B3"/>
              </a:buClr>
              <a:buSzPct val="120000"/>
            </a:pPr>
            <a:r>
              <a:rPr lang="ru-RU" sz="1800" dirty="0" smtClean="0"/>
              <a:t>Ремонт или замену лифтового оборудования, признанного непригодным для эксплуатации, ремонт лифтовых шахт;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2398B3"/>
              </a:buClr>
              <a:buSzPct val="120000"/>
            </a:pPr>
            <a:r>
              <a:rPr lang="ru-RU" sz="1800" dirty="0" smtClean="0"/>
              <a:t>Ремонт крыши;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2398B3"/>
              </a:buClr>
              <a:buSzPct val="120000"/>
            </a:pPr>
            <a:r>
              <a:rPr lang="ru-RU" sz="1800" dirty="0" smtClean="0"/>
              <a:t>Ремонт подвальных помещений, относящихся к общему имуществу в МКД;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2398B3"/>
              </a:buClr>
              <a:buSzPct val="120000"/>
            </a:pPr>
            <a:r>
              <a:rPr lang="ru-RU" sz="1800" dirty="0" smtClean="0"/>
              <a:t>Ремонт фасада;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2398B3"/>
              </a:buClr>
              <a:buSzPct val="120000"/>
            </a:pPr>
            <a:r>
              <a:rPr lang="ru-RU" sz="1800" dirty="0" smtClean="0"/>
              <a:t>Ремонт фундамента МКД.</a:t>
            </a:r>
          </a:p>
        </p:txBody>
      </p:sp>
      <p:grpSp>
        <p:nvGrpSpPr>
          <p:cNvPr id="10" name="Группа 16"/>
          <p:cNvGrpSpPr/>
          <p:nvPr/>
        </p:nvGrpSpPr>
        <p:grpSpPr>
          <a:xfrm>
            <a:off x="93998" y="33174"/>
            <a:ext cx="9027700" cy="720000"/>
            <a:chOff x="86139" y="1412776"/>
            <a:chExt cx="8974278" cy="792000"/>
          </a:xfrm>
          <a:solidFill>
            <a:srgbClr val="2398B3"/>
          </a:solidFill>
        </p:grpSpPr>
        <p:sp>
          <p:nvSpPr>
            <p:cNvPr id="11" name="Прямоугольник 3"/>
            <p:cNvSpPr/>
            <p:nvPr/>
          </p:nvSpPr>
          <p:spPr>
            <a:xfrm>
              <a:off x="95929" y="1412776"/>
              <a:ext cx="8964488" cy="792000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Изучение нормативно-правовой базы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86139" y="1412776"/>
              <a:ext cx="611560" cy="792000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844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73234" y="753174"/>
            <a:ext cx="8748464" cy="900000"/>
          </a:xfrm>
          <a:prstGeom prst="rect">
            <a:avLst/>
          </a:prstGeom>
          <a:solidFill>
            <a:srgbClr val="FFB329"/>
          </a:solidFill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200" dirty="0" smtClean="0"/>
              <a:t>Виды работ по капитальному ремонту, выполняемые за счет средств региональных Фондов</a:t>
            </a:r>
            <a:endParaRPr kumimoji="0" lang="ru-RU" sz="2200" u="none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grpSp>
        <p:nvGrpSpPr>
          <p:cNvPr id="10" name="Группа 16"/>
          <p:cNvGrpSpPr/>
          <p:nvPr/>
        </p:nvGrpSpPr>
        <p:grpSpPr>
          <a:xfrm>
            <a:off x="93998" y="33174"/>
            <a:ext cx="9027700" cy="720000"/>
            <a:chOff x="86139" y="1412776"/>
            <a:chExt cx="8974278" cy="792000"/>
          </a:xfrm>
          <a:solidFill>
            <a:srgbClr val="2398B3"/>
          </a:solidFill>
        </p:grpSpPr>
        <p:sp>
          <p:nvSpPr>
            <p:cNvPr id="11" name="Прямоугольник 3"/>
            <p:cNvSpPr/>
            <p:nvPr/>
          </p:nvSpPr>
          <p:spPr>
            <a:xfrm>
              <a:off x="95929" y="1412776"/>
              <a:ext cx="8964488" cy="792000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Изучение нормативно-правовой базы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86139" y="1412776"/>
              <a:ext cx="611560" cy="792000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9" name="Заголовок 1"/>
          <p:cNvSpPr txBox="1">
            <a:spLocks noGrp="1"/>
          </p:cNvSpPr>
          <p:nvPr>
            <p:ph idx="1"/>
          </p:nvPr>
        </p:nvSpPr>
        <p:spPr>
          <a:xfrm>
            <a:off x="0" y="1882808"/>
            <a:ext cx="9144000" cy="97012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64008" lvl="0" indent="0" algn="ctr" fontAlgn="auto">
              <a:spcAft>
                <a:spcPts val="0"/>
              </a:spcAft>
              <a:buNone/>
              <a:defRPr/>
            </a:pPr>
            <a:r>
              <a:rPr lang="ru-RU" sz="2400" i="1" dirty="0" smtClean="0">
                <a:latin typeface="+mn-lt"/>
                <a:ea typeface="+mj-ea"/>
                <a:cs typeface="Arial" pitchFamily="34" charset="0"/>
              </a:rPr>
              <a:t>&gt;&gt;&gt; </a:t>
            </a:r>
            <a:r>
              <a:rPr lang="ru-RU" sz="2400" i="1" u="sng" dirty="0" smtClean="0">
                <a:latin typeface="+mn-lt"/>
              </a:rPr>
              <a:t>Дополнительные</a:t>
            </a:r>
            <a:r>
              <a:rPr lang="ru-RU" sz="2400" i="1" dirty="0" smtClean="0">
                <a:latin typeface="+mn-lt"/>
              </a:rPr>
              <a:t> виды работ и услуг по капитальному ремонту общего имущества в МКД (</a:t>
            </a:r>
            <a:r>
              <a:rPr lang="ru-RU" sz="2400" i="1" u="sng" dirty="0" smtClean="0">
                <a:latin typeface="+mn-lt"/>
              </a:rPr>
              <a:t>ч.2 ст.166 ЖК РФ</a:t>
            </a:r>
            <a:r>
              <a:rPr lang="ru-RU" sz="2400" dirty="0" smtClean="0"/>
              <a:t>): </a:t>
            </a:r>
            <a:endParaRPr lang="ru-RU" sz="2400" i="1" dirty="0" smtClean="0">
              <a:latin typeface="+mn-lt"/>
              <a:ea typeface="+mj-ea"/>
              <a:cs typeface="Arial" pitchFamily="34" charset="0"/>
            </a:endParaRP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142844" y="3140968"/>
            <a:ext cx="9001156" cy="295232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Clr>
                <a:srgbClr val="2398B3"/>
              </a:buClr>
              <a:buSzPct val="120000"/>
            </a:pPr>
            <a:r>
              <a:rPr lang="ru-RU" sz="1800" dirty="0" smtClean="0"/>
              <a:t>Утепление фасада;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2398B3"/>
              </a:buClr>
              <a:buSzPct val="120000"/>
            </a:pPr>
            <a:r>
              <a:rPr lang="ru-RU" sz="1800" dirty="0" smtClean="0"/>
              <a:t>Переустройство невентилируемой крыши на вентилируемую крышу;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2398B3"/>
              </a:buClr>
              <a:buSzPct val="120000"/>
            </a:pPr>
            <a:r>
              <a:rPr lang="ru-RU" sz="1800" dirty="0" smtClean="0"/>
              <a:t>Устройство выходов на кровлю;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2398B3"/>
              </a:buClr>
              <a:buSzPct val="120000"/>
            </a:pPr>
            <a:r>
              <a:rPr lang="ru-RU" sz="1800" dirty="0" smtClean="0"/>
              <a:t>Установка коллективных (общедомовых) приборов учета потребления ресурсов, необходимых для предоставления коммунальных услуг, и узлов управления и регулирования потребления этих ресурсов (тепловой энергии, горячей и холодной воды, электрической энергии, газа) и другими видами услуг и (или) работ.</a:t>
            </a:r>
          </a:p>
        </p:txBody>
      </p:sp>
    </p:spTree>
    <p:extLst>
      <p:ext uri="{BB962C8B-B14F-4D97-AF65-F5344CB8AC3E}">
        <p14:creationId xmlns:p14="http://schemas.microsoft.com/office/powerpoint/2010/main" val="142123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73234" y="753174"/>
            <a:ext cx="8748464" cy="900000"/>
          </a:xfrm>
          <a:prstGeom prst="rect">
            <a:avLst/>
          </a:prstGeom>
          <a:solidFill>
            <a:srgbClr val="FFB329"/>
          </a:solidFill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200" dirty="0" smtClean="0"/>
              <a:t>Виды работ по капитальному ремонту, выполняемые за счет средств региональных Фондов</a:t>
            </a:r>
            <a:endParaRPr kumimoji="0" lang="ru-RU" sz="2200" u="none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grpSp>
        <p:nvGrpSpPr>
          <p:cNvPr id="10" name="Группа 16"/>
          <p:cNvGrpSpPr/>
          <p:nvPr/>
        </p:nvGrpSpPr>
        <p:grpSpPr>
          <a:xfrm>
            <a:off x="93998" y="33174"/>
            <a:ext cx="9027700" cy="720000"/>
            <a:chOff x="86139" y="1412776"/>
            <a:chExt cx="8974278" cy="792000"/>
          </a:xfrm>
          <a:solidFill>
            <a:srgbClr val="2398B3"/>
          </a:solidFill>
        </p:grpSpPr>
        <p:sp>
          <p:nvSpPr>
            <p:cNvPr id="11" name="Прямоугольник 3"/>
            <p:cNvSpPr/>
            <p:nvPr/>
          </p:nvSpPr>
          <p:spPr>
            <a:xfrm>
              <a:off x="95929" y="1412776"/>
              <a:ext cx="8964488" cy="792000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Изучение нормативно-правовой базы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86139" y="1412776"/>
              <a:ext cx="611560" cy="792000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13" name="Заголовок 1"/>
          <p:cNvSpPr txBox="1">
            <a:spLocks/>
          </p:cNvSpPr>
          <p:nvPr/>
        </p:nvSpPr>
        <p:spPr>
          <a:xfrm>
            <a:off x="0" y="1556792"/>
            <a:ext cx="9121698" cy="3816424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273050" lvl="0" fontAlgn="auto">
              <a:spcBef>
                <a:spcPts val="600"/>
              </a:spcBef>
              <a:spcAft>
                <a:spcPts val="1200"/>
              </a:spcAft>
              <a:defRPr/>
            </a:pPr>
            <a:r>
              <a:rPr lang="ru-RU" sz="2200" i="1" dirty="0" smtClean="0">
                <a:latin typeface="+mn-lt"/>
                <a:ea typeface="+mj-ea"/>
                <a:cs typeface="Arial" pitchFamily="34" charset="0"/>
              </a:rPr>
              <a:t>&gt;&gt;&gt; </a:t>
            </a:r>
            <a:r>
              <a:rPr lang="ru-RU" sz="2200" i="1" dirty="0" smtClean="0">
                <a:latin typeface="+mn-lt"/>
              </a:rPr>
              <a:t>В случае, если:</a:t>
            </a:r>
          </a:p>
          <a:p>
            <a:pPr marL="273050" lvl="0" fontAlgn="auto">
              <a:spcBef>
                <a:spcPts val="600"/>
              </a:spcBef>
              <a:spcAft>
                <a:spcPts val="1200"/>
              </a:spcAft>
              <a:buFontTx/>
              <a:buChar char="-"/>
              <a:defRPr/>
            </a:pPr>
            <a:r>
              <a:rPr lang="ru-RU" sz="2200" i="1" dirty="0" smtClean="0">
                <a:latin typeface="+mn-lt"/>
              </a:rPr>
              <a:t> размер взноса на капитальный ремонт превышает минимальный (по решению собственников),</a:t>
            </a:r>
          </a:p>
          <a:p>
            <a:pPr marL="273050" lvl="0" fontAlgn="auto">
              <a:spcBef>
                <a:spcPts val="600"/>
              </a:spcBef>
              <a:spcAft>
                <a:spcPts val="1200"/>
              </a:spcAft>
              <a:buFontTx/>
              <a:buChar char="-"/>
              <a:defRPr/>
            </a:pPr>
            <a:r>
              <a:rPr lang="ru-RU" sz="2200" i="1" dirty="0" smtClean="0">
                <a:latin typeface="+mn-lt"/>
              </a:rPr>
              <a:t> работы и услуги финансируются за счет средств государственной поддержки, предоставляемой субъектом РФ, </a:t>
            </a:r>
          </a:p>
          <a:p>
            <a:pPr marL="273050" lvl="0" fontAlgn="auto">
              <a:spcBef>
                <a:spcPts val="600"/>
              </a:spcBef>
              <a:spcAft>
                <a:spcPts val="1200"/>
              </a:spcAft>
              <a:defRPr/>
            </a:pPr>
            <a:r>
              <a:rPr lang="ru-RU" sz="2200" b="1" i="1" dirty="0" smtClean="0">
                <a:latin typeface="+mn-lt"/>
              </a:rPr>
              <a:t>Финансовые средства также могут быть использованы для выполнения других видов работ и услуг </a:t>
            </a:r>
            <a:r>
              <a:rPr lang="ru-RU" sz="2000" i="1" dirty="0" smtClean="0">
                <a:latin typeface="+mn-lt"/>
              </a:rPr>
              <a:t>(</a:t>
            </a:r>
            <a:r>
              <a:rPr lang="ru-RU" sz="2000" i="1" u="sng" dirty="0" smtClean="0">
                <a:latin typeface="+mn-lt"/>
              </a:rPr>
              <a:t>ч.3 ст.166 ЖК РФ; Нормативно-правовые акты субъектов РФ</a:t>
            </a:r>
            <a:r>
              <a:rPr lang="ru-RU" sz="2000" i="1" dirty="0" smtClean="0">
                <a:latin typeface="+mn-lt"/>
              </a:rPr>
              <a:t>)</a:t>
            </a:r>
            <a:endParaRPr lang="ru-RU" sz="2000" i="1" dirty="0" smtClean="0">
              <a:latin typeface="+mn-lt"/>
              <a:ea typeface="+mj-ea"/>
              <a:cs typeface="Arial" pitchFamily="34" charset="0"/>
            </a:endParaRPr>
          </a:p>
        </p:txBody>
      </p:sp>
      <p:sp>
        <p:nvSpPr>
          <p:cNvPr id="15" name="Содержимое 2"/>
          <p:cNvSpPr>
            <a:spLocks noGrp="1"/>
          </p:cNvSpPr>
          <p:nvPr>
            <p:ph idx="1"/>
          </p:nvPr>
        </p:nvSpPr>
        <p:spPr>
          <a:xfrm>
            <a:off x="178469" y="5517232"/>
            <a:ext cx="9001156" cy="100811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ru-RU" sz="1800" u="sng" dirty="0" smtClean="0"/>
              <a:t>Полный перечень </a:t>
            </a:r>
            <a:r>
              <a:rPr lang="ru-RU" sz="1800" u="sng" dirty="0" err="1" smtClean="0"/>
              <a:t>общедомового</a:t>
            </a:r>
            <a:r>
              <a:rPr lang="ru-RU" sz="1800" u="sng" dirty="0" smtClean="0"/>
              <a:t> имущества</a:t>
            </a:r>
            <a:r>
              <a:rPr lang="ru-RU" sz="1800" dirty="0" smtClean="0"/>
              <a:t> определен в приложении к Постановлению РФ от 13.08.2006г №491 «Об утверждении правил содержания </a:t>
            </a:r>
            <a:r>
              <a:rPr lang="ru-RU" sz="1800" dirty="0" err="1" smtClean="0"/>
              <a:t>общедомового</a:t>
            </a:r>
            <a:r>
              <a:rPr lang="ru-RU" sz="1800" dirty="0" smtClean="0"/>
              <a:t> имущества МКД…»</a:t>
            </a:r>
          </a:p>
        </p:txBody>
      </p:sp>
    </p:spTree>
    <p:extLst>
      <p:ext uri="{BB962C8B-B14F-4D97-AF65-F5344CB8AC3E}">
        <p14:creationId xmlns:p14="http://schemas.microsoft.com/office/powerpoint/2010/main" val="156870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6"/>
          <p:cNvGrpSpPr/>
          <p:nvPr/>
        </p:nvGrpSpPr>
        <p:grpSpPr>
          <a:xfrm>
            <a:off x="87951" y="116632"/>
            <a:ext cx="8927999" cy="1188000"/>
            <a:chOff x="86139" y="1412776"/>
            <a:chExt cx="8974277" cy="792088"/>
          </a:xfrm>
          <a:solidFill>
            <a:srgbClr val="2398B3"/>
          </a:solidFill>
        </p:grpSpPr>
        <p:sp>
          <p:nvSpPr>
            <p:cNvPr id="14" name="Прямоугольник 3"/>
            <p:cNvSpPr/>
            <p:nvPr/>
          </p:nvSpPr>
          <p:spPr>
            <a:xfrm>
              <a:off x="95929" y="1412776"/>
              <a:ext cx="8964487" cy="792088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ru-RU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Формирование краткосрочной программы капитального ремонта МКД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86139" y="1412776"/>
              <a:ext cx="611560" cy="792000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97691" y="1700808"/>
            <a:ext cx="891825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200" dirty="0" smtClean="0"/>
              <a:t>Организация </a:t>
            </a:r>
            <a:r>
              <a:rPr lang="ru-RU" sz="2200" dirty="0"/>
              <a:t>технических осмотров МКД, планируемых к включению в краткосрочную программу;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200" dirty="0" smtClean="0"/>
              <a:t>Проведение </a:t>
            </a:r>
            <a:r>
              <a:rPr lang="ru-RU" sz="2200" dirty="0"/>
              <a:t>общих собраний собственников МКД о капитальном ремонте и определении состава работ;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200" dirty="0" smtClean="0"/>
              <a:t>Подготовка </a:t>
            </a:r>
            <a:r>
              <a:rPr lang="ru-RU" sz="2200" dirty="0"/>
              <a:t>заявки на включение в программу капитального ремонта;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200" dirty="0" smtClean="0"/>
              <a:t>Отбор </a:t>
            </a:r>
            <a:r>
              <a:rPr lang="ru-RU" sz="2200" dirty="0"/>
              <a:t>домов для включения в краткосрочную программу капитального ремонта на основании критериев, установленных субъектом РФ;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200" dirty="0" smtClean="0"/>
              <a:t>Формирование </a:t>
            </a:r>
            <a:r>
              <a:rPr lang="ru-RU" sz="2200" dirty="0"/>
              <a:t>краткосрочной программы в электронной системе «Мониторинга объектов жилищного фонда» и утверждение её исполнительным органом субъекта РФ.</a:t>
            </a:r>
          </a:p>
        </p:txBody>
      </p:sp>
    </p:spTree>
    <p:extLst>
      <p:ext uri="{BB962C8B-B14F-4D97-AF65-F5344CB8AC3E}">
        <p14:creationId xmlns:p14="http://schemas.microsoft.com/office/powerpoint/2010/main" val="420990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691" y="2132856"/>
            <a:ext cx="891825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/>
              <a:t>Составление дефектных ведомостей по видам выполняемых работ и согласование с зональным органом Государственной Жилищной Инспекции субъекта РФ;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/>
              <a:t>Получение технических условий на проектирование;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/>
              <a:t>Формирование технического задания на проектирование капитального ремонта МКД.</a:t>
            </a:r>
          </a:p>
        </p:txBody>
      </p:sp>
      <p:grpSp>
        <p:nvGrpSpPr>
          <p:cNvPr id="8" name="Группа 16"/>
          <p:cNvGrpSpPr/>
          <p:nvPr/>
        </p:nvGrpSpPr>
        <p:grpSpPr>
          <a:xfrm>
            <a:off x="97691" y="188640"/>
            <a:ext cx="8928000" cy="1188000"/>
            <a:chOff x="86139" y="1412776"/>
            <a:chExt cx="8974278" cy="1188000"/>
          </a:xfrm>
          <a:solidFill>
            <a:srgbClr val="2398B3"/>
          </a:solidFill>
        </p:grpSpPr>
        <p:sp>
          <p:nvSpPr>
            <p:cNvPr id="9" name="Прямоугольник 3"/>
            <p:cNvSpPr/>
            <p:nvPr/>
          </p:nvSpPr>
          <p:spPr>
            <a:xfrm>
              <a:off x="95929" y="1412776"/>
              <a:ext cx="8964488" cy="1188000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6139" y="1412776"/>
              <a:ext cx="611560" cy="1188000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</a:t>
              </a: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701339" y="567196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Предпроектная</a:t>
            </a:r>
            <a:r>
              <a:rPr kumimoji="0" 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подготовка объектов</a:t>
            </a:r>
          </a:p>
        </p:txBody>
      </p:sp>
    </p:spTree>
    <p:extLst>
      <p:ext uri="{BB962C8B-B14F-4D97-AF65-F5344CB8AC3E}">
        <p14:creationId xmlns:p14="http://schemas.microsoft.com/office/powerpoint/2010/main" val="230080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0" y="332656"/>
            <a:ext cx="9144000" cy="1142984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FA521">
                        <a:shade val="30000"/>
                        <a:satMod val="115000"/>
                      </a:srgbClr>
                    </a:gs>
                    <a:gs pos="50000">
                      <a:srgbClr val="FFA521">
                        <a:shade val="67500"/>
                        <a:satMod val="115000"/>
                      </a:srgbClr>
                    </a:gs>
                    <a:gs pos="100000">
                      <a:srgbClr val="FFA521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Основные причины обрушений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FA521">
                        <a:shade val="30000"/>
                        <a:satMod val="115000"/>
                      </a:srgbClr>
                    </a:gs>
                    <a:gs pos="50000">
                      <a:srgbClr val="FFA521">
                        <a:shade val="67500"/>
                        <a:satMod val="115000"/>
                      </a:srgbClr>
                    </a:gs>
                    <a:gs pos="100000">
                      <a:srgbClr val="FFA521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  <a:ea typeface="+mj-ea"/>
                <a:cs typeface="+mj-cs"/>
              </a:rPr>
              <a:t>зданий и сооружений</a:t>
            </a:r>
            <a:endParaRPr kumimoji="0" lang="ru-RU" sz="3800" b="1" i="0" u="none" strike="noStrike" kern="1200" cap="none" spc="0" normalizeH="0" baseline="0" noProof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A521">
                      <a:shade val="30000"/>
                      <a:satMod val="115000"/>
                    </a:srgbClr>
                  </a:gs>
                  <a:gs pos="50000">
                    <a:srgbClr val="FFA521">
                      <a:shade val="67500"/>
                      <a:satMod val="115000"/>
                    </a:srgbClr>
                  </a:gs>
                  <a:gs pos="100000">
                    <a:srgbClr val="FFA521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 l="27977" t="26625" r="34586" b="49049"/>
          <a:stretch>
            <a:fillRect/>
          </a:stretch>
        </p:blipFill>
        <p:spPr bwMode="auto">
          <a:xfrm>
            <a:off x="1390555" y="1988840"/>
            <a:ext cx="636288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 l="43117" t="51030" r="35602" b="29858"/>
          <a:stretch>
            <a:fillRect/>
          </a:stretch>
        </p:blipFill>
        <p:spPr bwMode="auto">
          <a:xfrm>
            <a:off x="3995936" y="4556142"/>
            <a:ext cx="3757508" cy="2128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746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691" y="2132856"/>
            <a:ext cx="8918259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Изготовление </a:t>
            </a:r>
            <a:r>
              <a:rPr lang="ru-RU" sz="2400" dirty="0"/>
              <a:t>проектно-сметной документации (ПСД);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Проверка </a:t>
            </a:r>
            <a:r>
              <a:rPr lang="ru-RU" sz="2400" dirty="0"/>
              <a:t>ПСД заказчиком на соответствие техническому заданию на проектирование;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Корректировка </a:t>
            </a:r>
            <a:r>
              <a:rPr lang="ru-RU" sz="2400" dirty="0"/>
              <a:t>ПСД по замечаниям заказчика;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Экспертиза </a:t>
            </a:r>
            <a:r>
              <a:rPr lang="ru-RU" sz="2400" dirty="0"/>
              <a:t>сметной документации (при необходимости проекта).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87950" y="116632"/>
            <a:ext cx="8928000" cy="1188000"/>
            <a:chOff x="87950" y="116632"/>
            <a:chExt cx="8928000" cy="792088"/>
          </a:xfrm>
          <a:solidFill>
            <a:srgbClr val="2398B3"/>
          </a:solidFill>
        </p:grpSpPr>
        <p:grpSp>
          <p:nvGrpSpPr>
            <p:cNvPr id="20" name="Группа 16"/>
            <p:cNvGrpSpPr/>
            <p:nvPr/>
          </p:nvGrpSpPr>
          <p:grpSpPr>
            <a:xfrm>
              <a:off x="87950" y="116632"/>
              <a:ext cx="8928000" cy="792088"/>
              <a:chOff x="86139" y="1412776"/>
              <a:chExt cx="8974278" cy="792088"/>
            </a:xfrm>
            <a:grpFill/>
          </p:grpSpPr>
          <p:sp>
            <p:nvSpPr>
              <p:cNvPr id="21" name="Прямоугольник 3"/>
              <p:cNvSpPr/>
              <p:nvPr/>
            </p:nvSpPr>
            <p:spPr>
              <a:xfrm>
                <a:off x="95929" y="1412776"/>
                <a:ext cx="8964488" cy="792088"/>
              </a:xfrm>
              <a:prstGeom prst="rect">
                <a:avLst/>
              </a:prstGeom>
              <a:grpFill/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2" name="Прямоугольник 21"/>
              <p:cNvSpPr/>
              <p:nvPr/>
            </p:nvSpPr>
            <p:spPr>
              <a:xfrm>
                <a:off x="86139" y="1412776"/>
                <a:ext cx="611560" cy="792000"/>
              </a:xfrm>
              <a:prstGeom prst="rect">
                <a:avLst/>
              </a:prstGeom>
              <a:grpFill/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4</a:t>
                </a:r>
              </a:p>
            </p:txBody>
          </p:sp>
        </p:grpSp>
        <p:sp>
          <p:nvSpPr>
            <p:cNvPr id="18" name="Прямоугольник 17"/>
            <p:cNvSpPr/>
            <p:nvPr/>
          </p:nvSpPr>
          <p:spPr>
            <a:xfrm>
              <a:off x="728616" y="327966"/>
              <a:ext cx="8233481" cy="348852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Разработка проектно-сметной документации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608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942" y="1628800"/>
            <a:ext cx="8918259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Разработка </a:t>
            </a:r>
            <a:r>
              <a:rPr lang="ru-RU" sz="2400" dirty="0"/>
              <a:t>и утверждение порядка привлечения подрядных организаций для оказания услуг и (или) выполнения работ по капитальному ремонту МКД;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Проведение </a:t>
            </a:r>
            <a:r>
              <a:rPr lang="ru-RU" sz="2400" dirty="0"/>
              <a:t>отбора подрядных и проектных организаций;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Заключение </a:t>
            </a:r>
            <a:r>
              <a:rPr lang="ru-RU" sz="2400" dirty="0"/>
              <a:t>договора на </a:t>
            </a:r>
            <a:r>
              <a:rPr lang="ru-RU" sz="2400" dirty="0" smtClean="0"/>
              <a:t>организацию работ по проектированию;</a:t>
            </a:r>
            <a:endParaRPr lang="ru-RU" sz="2400" dirty="0"/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Заключение </a:t>
            </a:r>
            <a:r>
              <a:rPr lang="ru-RU" sz="2400" dirty="0"/>
              <a:t>договора на осуществление строительного контроля;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Заключение </a:t>
            </a:r>
            <a:r>
              <a:rPr lang="ru-RU" sz="2400" dirty="0"/>
              <a:t>договоров на проектирование и выполнение работ;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Регистрация </a:t>
            </a:r>
            <a:r>
              <a:rPr lang="ru-RU" sz="2400" dirty="0"/>
              <a:t>договоров подряда.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122862" y="116632"/>
            <a:ext cx="8928000" cy="1188000"/>
            <a:chOff x="107504" y="5503099"/>
            <a:chExt cx="8928000" cy="792088"/>
          </a:xfrm>
          <a:solidFill>
            <a:srgbClr val="2398B3"/>
          </a:solidFill>
        </p:grpSpPr>
        <p:grpSp>
          <p:nvGrpSpPr>
            <p:cNvPr id="10" name="Группа 16"/>
            <p:cNvGrpSpPr/>
            <p:nvPr/>
          </p:nvGrpSpPr>
          <p:grpSpPr>
            <a:xfrm>
              <a:off x="107504" y="5503099"/>
              <a:ext cx="8928000" cy="792088"/>
              <a:chOff x="86139" y="1412776"/>
              <a:chExt cx="8974278" cy="792088"/>
            </a:xfrm>
            <a:grpFill/>
          </p:grpSpPr>
          <p:sp>
            <p:nvSpPr>
              <p:cNvPr id="11" name="Прямоугольник 3"/>
              <p:cNvSpPr/>
              <p:nvPr/>
            </p:nvSpPr>
            <p:spPr>
              <a:xfrm>
                <a:off x="95929" y="1412776"/>
                <a:ext cx="8964488" cy="792088"/>
              </a:xfrm>
              <a:prstGeom prst="rect">
                <a:avLst/>
              </a:prstGeom>
              <a:grpFill/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86139" y="1412776"/>
                <a:ext cx="611560" cy="792000"/>
              </a:xfrm>
              <a:prstGeom prst="rect">
                <a:avLst/>
              </a:prstGeom>
              <a:grpFill/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5</a:t>
                </a:r>
              </a:p>
            </p:txBody>
          </p:sp>
        </p:grpSp>
        <p:sp>
          <p:nvSpPr>
            <p:cNvPr id="13" name="Прямоугольник 12"/>
            <p:cNvSpPr/>
            <p:nvPr/>
          </p:nvSpPr>
          <p:spPr>
            <a:xfrm>
              <a:off x="725650" y="5551110"/>
              <a:ext cx="8190144" cy="636142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Отбор организаций для выполнения работ </a:t>
              </a: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по капитальному ремонту МКД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495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12776"/>
            <a:ext cx="913741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smtClean="0"/>
              <a:t>Передача </a:t>
            </a:r>
            <a:r>
              <a:rPr lang="ru-RU" dirty="0"/>
              <a:t>ПСД для проведения входного контроля подрядной организации;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smtClean="0"/>
              <a:t>Корректировка </a:t>
            </a:r>
            <a:r>
              <a:rPr lang="ru-RU" dirty="0"/>
              <a:t>ПСД по замечаниям подрядной организации;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smtClean="0"/>
              <a:t>Передача </a:t>
            </a:r>
            <a:r>
              <a:rPr lang="ru-RU" dirty="0"/>
              <a:t>утвержденной ПСД,  к производству работ;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smtClean="0"/>
              <a:t>Проведение </a:t>
            </a:r>
            <a:r>
              <a:rPr lang="ru-RU" dirty="0"/>
              <a:t>мероприятий по подготовке объекта к производству работ (очистка подвальных и чердачных помещений, обеспечение доступа в помещения собственников и арендаторов);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smtClean="0"/>
              <a:t>Проведение </a:t>
            </a:r>
            <a:r>
              <a:rPr lang="ru-RU" dirty="0"/>
              <a:t>общих собраний собственников с участием подрядной организации;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smtClean="0"/>
              <a:t>Заключение </a:t>
            </a:r>
            <a:r>
              <a:rPr lang="ru-RU" dirty="0"/>
              <a:t>договоров на временное потребление электроэнергии и воды с балансодержателем сетей;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smtClean="0"/>
              <a:t>Определение </a:t>
            </a:r>
            <a:r>
              <a:rPr lang="ru-RU" dirty="0"/>
              <a:t>точек подключения к инженерным сетям;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smtClean="0"/>
              <a:t>Передача </a:t>
            </a:r>
            <a:r>
              <a:rPr lang="ru-RU" dirty="0"/>
              <a:t>объекта по акту приема-передачи подрядной организации;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smtClean="0"/>
              <a:t>Разработка </a:t>
            </a:r>
            <a:r>
              <a:rPr lang="ru-RU" dirty="0"/>
              <a:t>проекта производства работ (ППР) подрядной организацией;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dirty="0" smtClean="0"/>
              <a:t>Передача </a:t>
            </a:r>
            <a:r>
              <a:rPr lang="ru-RU" dirty="0"/>
              <a:t>зарегистрированного журнала производства работ подрядной организации.</a:t>
            </a:r>
          </a:p>
        </p:txBody>
      </p:sp>
      <p:grpSp>
        <p:nvGrpSpPr>
          <p:cNvPr id="14" name="Группа 16"/>
          <p:cNvGrpSpPr/>
          <p:nvPr/>
        </p:nvGrpSpPr>
        <p:grpSpPr>
          <a:xfrm>
            <a:off x="107504" y="116632"/>
            <a:ext cx="8928000" cy="1188000"/>
            <a:chOff x="86139" y="1412776"/>
            <a:chExt cx="8974278" cy="792088"/>
          </a:xfrm>
          <a:solidFill>
            <a:srgbClr val="2398B3"/>
          </a:solidFill>
        </p:grpSpPr>
        <p:sp>
          <p:nvSpPr>
            <p:cNvPr id="15" name="Прямоугольник 3"/>
            <p:cNvSpPr/>
            <p:nvPr/>
          </p:nvSpPr>
          <p:spPr>
            <a:xfrm>
              <a:off x="95929" y="1412776"/>
              <a:ext cx="8964488" cy="792088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Передача объекта под производство работ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86139" y="1412776"/>
              <a:ext cx="611560" cy="792000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973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333" y="1772816"/>
            <a:ext cx="866674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Установка </a:t>
            </a:r>
            <a:r>
              <a:rPr lang="ru-RU" sz="2400" dirty="0"/>
              <a:t>информационного щита;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Организация </a:t>
            </a:r>
            <a:r>
              <a:rPr lang="ru-RU" sz="2400" dirty="0"/>
              <a:t>мест складирования материалов;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Организация </a:t>
            </a:r>
            <a:r>
              <a:rPr lang="ru-RU" sz="2400" dirty="0"/>
              <a:t>бытовых помещений для размещения персонала подрядной организации;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Ограждение </a:t>
            </a:r>
            <a:r>
              <a:rPr lang="ru-RU" sz="2400" dirty="0"/>
              <a:t>опасных зон;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Организация </a:t>
            </a:r>
            <a:r>
              <a:rPr lang="ru-RU" sz="2400" dirty="0"/>
              <a:t>сбора строительных отходов;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Получение </a:t>
            </a:r>
            <a:r>
              <a:rPr lang="ru-RU" sz="2400" dirty="0"/>
              <a:t>ордеров на земляные работы;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Получение </a:t>
            </a:r>
            <a:r>
              <a:rPr lang="ru-RU" sz="2400" dirty="0"/>
              <a:t>разрешений на частичное перекрытие тротуаров и проездов.</a:t>
            </a:r>
          </a:p>
          <a:p>
            <a:pPr lvl="1">
              <a:spcBef>
                <a:spcPts val="1200"/>
              </a:spcBef>
              <a:buClr>
                <a:srgbClr val="002060"/>
              </a:buClr>
              <a:buSzPct val="120000"/>
            </a:pPr>
            <a:endParaRPr lang="ru-RU" dirty="0"/>
          </a:p>
        </p:txBody>
      </p:sp>
      <p:grpSp>
        <p:nvGrpSpPr>
          <p:cNvPr id="8" name="Группа 16"/>
          <p:cNvGrpSpPr/>
          <p:nvPr/>
        </p:nvGrpSpPr>
        <p:grpSpPr>
          <a:xfrm>
            <a:off x="69082" y="116632"/>
            <a:ext cx="8928000" cy="1188000"/>
            <a:chOff x="86139" y="1412776"/>
            <a:chExt cx="8974278" cy="792088"/>
          </a:xfrm>
          <a:solidFill>
            <a:srgbClr val="2398B3"/>
          </a:solidFill>
        </p:grpSpPr>
        <p:sp>
          <p:nvSpPr>
            <p:cNvPr id="9" name="Прямоугольник 3"/>
            <p:cNvSpPr/>
            <p:nvPr/>
          </p:nvSpPr>
          <p:spPr>
            <a:xfrm>
              <a:off x="95929" y="1412776"/>
              <a:ext cx="8964488" cy="792088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Организация стройплощадки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6139" y="1412776"/>
              <a:ext cx="611560" cy="792000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337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577" y="1548494"/>
            <a:ext cx="866674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000" dirty="0" smtClean="0"/>
              <a:t>Назначение </a:t>
            </a:r>
            <a:r>
              <a:rPr lang="ru-RU" sz="2000" dirty="0"/>
              <a:t>приказами ответственных лиц по заказчику, подрядной организации и организации осуществляющей строительный контроль;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000" dirty="0" smtClean="0"/>
              <a:t>Создание </a:t>
            </a:r>
            <a:r>
              <a:rPr lang="ru-RU" sz="2000" dirty="0"/>
              <a:t>рабочих и приемочных комиссий;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000" dirty="0" smtClean="0"/>
              <a:t>Ведение </a:t>
            </a:r>
            <a:r>
              <a:rPr lang="ru-RU" sz="2000" dirty="0"/>
              <a:t>журнала по технике безопасности;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000" dirty="0" smtClean="0"/>
              <a:t>Ведение </a:t>
            </a:r>
            <a:r>
              <a:rPr lang="ru-RU" sz="2000" dirty="0"/>
              <a:t>журнала производства работ;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000" dirty="0" smtClean="0"/>
              <a:t>Выполнение </a:t>
            </a:r>
            <a:r>
              <a:rPr lang="ru-RU" sz="2000" dirty="0"/>
              <a:t>работ в соответствии с календарным графиком;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000" dirty="0" smtClean="0"/>
              <a:t>Организация </a:t>
            </a:r>
            <a:r>
              <a:rPr lang="ru-RU" sz="2000" dirty="0"/>
              <a:t>оперативных совещаний;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000" dirty="0" smtClean="0"/>
              <a:t>Оформление </a:t>
            </a:r>
            <a:r>
              <a:rPr lang="ru-RU" sz="2000" dirty="0"/>
              <a:t>исполнительной документации;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000" dirty="0" smtClean="0"/>
              <a:t>Оформление </a:t>
            </a:r>
            <a:r>
              <a:rPr lang="ru-RU" sz="2000" dirty="0"/>
              <a:t>актов выполненных работ формы и справок формы  КС-2, КС-3, КС-6а;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000" dirty="0" smtClean="0"/>
              <a:t>Работа </a:t>
            </a:r>
            <a:r>
              <a:rPr lang="ru-RU" sz="2000" dirty="0"/>
              <a:t>с обращениями жителей, собственников и арендаторов нежилых помещений.</a:t>
            </a:r>
          </a:p>
          <a:p>
            <a:pPr lvl="1">
              <a:spcBef>
                <a:spcPts val="1200"/>
              </a:spcBef>
              <a:buClr>
                <a:srgbClr val="002060"/>
              </a:buClr>
              <a:buSzPct val="120000"/>
            </a:pPr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69082" y="116632"/>
            <a:ext cx="8928000" cy="1188000"/>
            <a:chOff x="108496" y="3512583"/>
            <a:chExt cx="8928000" cy="792088"/>
          </a:xfrm>
          <a:solidFill>
            <a:srgbClr val="2398B3"/>
          </a:solidFill>
        </p:grpSpPr>
        <p:grpSp>
          <p:nvGrpSpPr>
            <p:cNvPr id="11" name="Группа 16"/>
            <p:cNvGrpSpPr/>
            <p:nvPr/>
          </p:nvGrpSpPr>
          <p:grpSpPr>
            <a:xfrm>
              <a:off x="108496" y="3512583"/>
              <a:ext cx="8928000" cy="792088"/>
              <a:chOff x="86139" y="1412776"/>
              <a:chExt cx="8974278" cy="792088"/>
            </a:xfrm>
            <a:grpFill/>
          </p:grpSpPr>
          <p:sp>
            <p:nvSpPr>
              <p:cNvPr id="12" name="Прямоугольник 3"/>
              <p:cNvSpPr/>
              <p:nvPr/>
            </p:nvSpPr>
            <p:spPr>
              <a:xfrm>
                <a:off x="95929" y="1412776"/>
                <a:ext cx="8964488" cy="792088"/>
              </a:xfrm>
              <a:prstGeom prst="rect">
                <a:avLst/>
              </a:prstGeom>
              <a:grpFill/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86139" y="1412776"/>
                <a:ext cx="611560" cy="792000"/>
              </a:xfrm>
              <a:prstGeom prst="rect">
                <a:avLst/>
              </a:prstGeom>
              <a:grpFill/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8</a:t>
                </a:r>
              </a:p>
            </p:txBody>
          </p:sp>
        </p:grpSp>
        <p:sp>
          <p:nvSpPr>
            <p:cNvPr id="14" name="Прямоугольник 13"/>
            <p:cNvSpPr/>
            <p:nvPr/>
          </p:nvSpPr>
          <p:spPr>
            <a:xfrm>
              <a:off x="794990" y="3723961"/>
              <a:ext cx="8208912" cy="348852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Выполнение работ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529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8154" y="1718131"/>
            <a:ext cx="866674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Строительный </a:t>
            </a:r>
            <a:r>
              <a:rPr lang="ru-RU" sz="2400" dirty="0"/>
              <a:t>контроль подрядчика;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Строительный </a:t>
            </a:r>
            <a:r>
              <a:rPr lang="ru-RU" sz="2400" dirty="0"/>
              <a:t>контроль заказчика;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Периодический </a:t>
            </a:r>
            <a:r>
              <a:rPr lang="ru-RU" sz="2400" dirty="0"/>
              <a:t>контроль Жилищной Инспекции;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Организация </a:t>
            </a:r>
            <a:r>
              <a:rPr lang="ru-RU" sz="2400" dirty="0"/>
              <a:t>совещаний  и объездов органами исполнительной власти;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Организация </a:t>
            </a:r>
            <a:r>
              <a:rPr lang="ru-RU" sz="2400" dirty="0"/>
              <a:t>и ведение претензионной работы;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Проведение </a:t>
            </a:r>
            <a:r>
              <a:rPr lang="ru-RU" sz="2400" dirty="0"/>
              <a:t>контрольных обмеров, проверка и согласование актов выполненных работ формы КС-2;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Контроль </a:t>
            </a:r>
            <a:r>
              <a:rPr lang="ru-RU" sz="2400" dirty="0"/>
              <a:t>за устранением замечаний  жителей, собственников и арендаторов нежилых помещений.</a:t>
            </a:r>
          </a:p>
          <a:p>
            <a:pPr lvl="1">
              <a:spcBef>
                <a:spcPts val="1200"/>
              </a:spcBef>
              <a:buClr>
                <a:srgbClr val="002060"/>
              </a:buClr>
              <a:buSzPct val="120000"/>
            </a:pP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73951" y="116632"/>
            <a:ext cx="8928000" cy="1188000"/>
            <a:chOff x="107504" y="4520695"/>
            <a:chExt cx="8928000" cy="1188000"/>
          </a:xfrm>
          <a:solidFill>
            <a:srgbClr val="2398B3"/>
          </a:solidFill>
        </p:grpSpPr>
        <p:grpSp>
          <p:nvGrpSpPr>
            <p:cNvPr id="19" name="Группа 16"/>
            <p:cNvGrpSpPr/>
            <p:nvPr/>
          </p:nvGrpSpPr>
          <p:grpSpPr>
            <a:xfrm>
              <a:off x="107504" y="4520695"/>
              <a:ext cx="8928000" cy="1188000"/>
              <a:chOff x="86139" y="1412776"/>
              <a:chExt cx="8974278" cy="792088"/>
            </a:xfrm>
            <a:grpFill/>
          </p:grpSpPr>
          <p:sp>
            <p:nvSpPr>
              <p:cNvPr id="20" name="Прямоугольник 3"/>
              <p:cNvSpPr/>
              <p:nvPr/>
            </p:nvSpPr>
            <p:spPr>
              <a:xfrm>
                <a:off x="95929" y="1412776"/>
                <a:ext cx="8964488" cy="792088"/>
              </a:xfrm>
              <a:prstGeom prst="rect">
                <a:avLst/>
              </a:prstGeom>
              <a:grpFill/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86139" y="1412776"/>
                <a:ext cx="611560" cy="792000"/>
              </a:xfrm>
              <a:prstGeom prst="rect">
                <a:avLst/>
              </a:prstGeom>
              <a:grpFill/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22" name="Прямоугольник 21"/>
            <p:cNvSpPr/>
            <p:nvPr/>
          </p:nvSpPr>
          <p:spPr>
            <a:xfrm>
              <a:off x="789129" y="4861571"/>
              <a:ext cx="8019929" cy="52322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kern="0" dirty="0" smtClean="0">
                  <a:solidFill>
                    <a:prstClr val="white"/>
                  </a:solidFill>
                </a:rPr>
                <a:t>Контроль </a:t>
              </a:r>
              <a:r>
                <a:rPr lang="ru-RU" sz="2800" kern="0" dirty="0">
                  <a:solidFill>
                    <a:prstClr val="white"/>
                  </a:solidFill>
                </a:rPr>
                <a:t>выполнения работ</a:t>
              </a:r>
              <a:endPara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639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755" y="1844824"/>
            <a:ext cx="866674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Организация </a:t>
            </a:r>
            <a:r>
              <a:rPr lang="ru-RU" sz="2400" dirty="0"/>
              <a:t>деятельности рабочих комиссий;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Контроль </a:t>
            </a:r>
            <a:r>
              <a:rPr lang="ru-RU" sz="2400" dirty="0"/>
              <a:t>устранения выявленных замечаний рабочей комиссии;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Организация </a:t>
            </a:r>
            <a:r>
              <a:rPr lang="ru-RU" sz="2400" dirty="0"/>
              <a:t>деятельности приемочных комиссий;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Оформление </a:t>
            </a:r>
            <a:r>
              <a:rPr lang="ru-RU" sz="2400" dirty="0"/>
              <a:t>акта приемки законченного капитальным ремонтом объекта в эксплуатацию.</a:t>
            </a:r>
          </a:p>
          <a:p>
            <a:pPr lvl="1">
              <a:spcBef>
                <a:spcPts val="1200"/>
              </a:spcBef>
              <a:buClr>
                <a:srgbClr val="002060"/>
              </a:buClr>
              <a:buSzPct val="120000"/>
            </a:pPr>
            <a:endParaRPr lang="ru-RU" sz="2400" dirty="0"/>
          </a:p>
        </p:txBody>
      </p:sp>
      <p:grpSp>
        <p:nvGrpSpPr>
          <p:cNvPr id="10" name="Группа 16"/>
          <p:cNvGrpSpPr/>
          <p:nvPr/>
        </p:nvGrpSpPr>
        <p:grpSpPr>
          <a:xfrm>
            <a:off x="107504" y="104756"/>
            <a:ext cx="8928000" cy="1188000"/>
            <a:chOff x="86139" y="1412776"/>
            <a:chExt cx="8974278" cy="792088"/>
          </a:xfrm>
          <a:solidFill>
            <a:srgbClr val="2398B3"/>
          </a:solidFill>
        </p:grpSpPr>
        <p:sp>
          <p:nvSpPr>
            <p:cNvPr id="11" name="Прямоугольник 3"/>
            <p:cNvSpPr/>
            <p:nvPr/>
          </p:nvSpPr>
          <p:spPr>
            <a:xfrm>
              <a:off x="95929" y="1412776"/>
              <a:ext cx="8964488" cy="792088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86139" y="1412776"/>
              <a:ext cx="611560" cy="792000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200" b="1" kern="0" dirty="0" smtClean="0">
                  <a:solidFill>
                    <a:prstClr val="white"/>
                  </a:solidFill>
                </a:rPr>
                <a:t>10</a:t>
              </a:r>
              <a:endParaRPr kumimoji="0" lang="ru-RU" sz="2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508783" y="437080"/>
            <a:ext cx="83195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Приемка выполненных работ</a:t>
            </a:r>
          </a:p>
        </p:txBody>
      </p:sp>
    </p:spTree>
    <p:extLst>
      <p:ext uri="{BB962C8B-B14F-4D97-AF65-F5344CB8AC3E}">
        <p14:creationId xmlns:p14="http://schemas.microsoft.com/office/powerpoint/2010/main" val="279714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999" y="1916832"/>
            <a:ext cx="86667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Проведение </a:t>
            </a:r>
            <a:r>
              <a:rPr lang="ru-RU" sz="2400" dirty="0"/>
              <a:t>периодических технических осмотров;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Организация </a:t>
            </a:r>
            <a:r>
              <a:rPr lang="ru-RU" sz="2400" dirty="0"/>
              <a:t>работ по устранению выявленных дефектов в период гарантийных обязательств;</a:t>
            </a:r>
          </a:p>
          <a:p>
            <a:pPr marL="800100" lvl="1" indent="-342900">
              <a:spcBef>
                <a:spcPts val="1200"/>
              </a:spcBef>
              <a:buClr>
                <a:srgbClr val="2398B3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2400" dirty="0" smtClean="0"/>
              <a:t>Выполнение </a:t>
            </a:r>
            <a:r>
              <a:rPr lang="ru-RU" sz="2400" dirty="0"/>
              <a:t>профилактических работ по обслуживанию и текущему ремонту МКД.</a:t>
            </a:r>
          </a:p>
          <a:p>
            <a:pPr lvl="1">
              <a:spcBef>
                <a:spcPts val="1200"/>
              </a:spcBef>
              <a:buClr>
                <a:srgbClr val="002060"/>
              </a:buClr>
              <a:buSzPct val="120000"/>
            </a:pPr>
            <a:endParaRPr lang="ru-RU" dirty="0"/>
          </a:p>
        </p:txBody>
      </p:sp>
      <p:grpSp>
        <p:nvGrpSpPr>
          <p:cNvPr id="10" name="Группа 16"/>
          <p:cNvGrpSpPr/>
          <p:nvPr/>
        </p:nvGrpSpPr>
        <p:grpSpPr>
          <a:xfrm>
            <a:off x="107504" y="116632"/>
            <a:ext cx="8928000" cy="1188000"/>
            <a:chOff x="86139" y="1412776"/>
            <a:chExt cx="8974278" cy="792088"/>
          </a:xfrm>
          <a:solidFill>
            <a:srgbClr val="2398B3"/>
          </a:solidFill>
        </p:grpSpPr>
        <p:sp>
          <p:nvSpPr>
            <p:cNvPr id="11" name="Прямоугольник 3"/>
            <p:cNvSpPr/>
            <p:nvPr/>
          </p:nvSpPr>
          <p:spPr>
            <a:xfrm>
              <a:off x="95929" y="1412776"/>
              <a:ext cx="8964488" cy="792088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86139" y="1412776"/>
              <a:ext cx="611560" cy="792000"/>
            </a:xfrm>
            <a:prstGeom prst="rect">
              <a:avLst/>
            </a:prstGeom>
            <a:grp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800" b="1" kern="0" dirty="0" smtClean="0">
                  <a:solidFill>
                    <a:prstClr val="white"/>
                  </a:solidFill>
                </a:rPr>
                <a:t>11</a:t>
              </a:r>
              <a:endPara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626055" y="251448"/>
            <a:ext cx="831959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600" kern="0" dirty="0">
                <a:solidFill>
                  <a:prstClr val="white"/>
                </a:solidFill>
              </a:rPr>
              <a:t>Контроль технического состояния отремонтированных объектов </a:t>
            </a:r>
            <a:r>
              <a:rPr lang="ru-RU" sz="2600" kern="0" dirty="0" smtClean="0">
                <a:solidFill>
                  <a:prstClr val="white"/>
                </a:solidFill>
              </a:rPr>
              <a:t>в </a:t>
            </a:r>
            <a:r>
              <a:rPr lang="ru-RU" sz="2600" kern="0" dirty="0">
                <a:solidFill>
                  <a:prstClr val="white"/>
                </a:solidFill>
              </a:rPr>
              <a:t>гарантийный период</a:t>
            </a:r>
          </a:p>
        </p:txBody>
      </p:sp>
    </p:spTree>
    <p:extLst>
      <p:ext uri="{BB962C8B-B14F-4D97-AF65-F5344CB8AC3E}">
        <p14:creationId xmlns:p14="http://schemas.microsoft.com/office/powerpoint/2010/main" val="53593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052736"/>
            <a:ext cx="9133200" cy="1080000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5000">
                <a:srgbClr val="F9B233"/>
              </a:gs>
              <a:gs pos="100000">
                <a:srgbClr val="E2910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Капитальный ремонт – строительный процесс</a:t>
            </a:r>
            <a:endParaRPr kumimoji="0" lang="ru-RU" sz="2800" u="none" strike="noStrike" kern="1200" normalizeH="0" baseline="0" noProof="0" dirty="0">
              <a:solidFill>
                <a:schemeClr val="bg1">
                  <a:lumMod val="95000"/>
                  <a:lumOff val="5000"/>
                </a:schemeClr>
              </a:solidFill>
              <a:uLnTx/>
              <a:uFillTx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10800" y="3284864"/>
            <a:ext cx="9133200" cy="1080000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5000">
                <a:srgbClr val="F9B233"/>
              </a:gs>
              <a:gs pos="100000">
                <a:srgbClr val="E2910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Процесс капитального ремонта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bg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многофункциональный процесс</a:t>
            </a:r>
            <a:endParaRPr kumimoji="0" lang="ru-RU" sz="2800" u="none" strike="noStrike" kern="1200" normalizeH="0" baseline="0" noProof="0" dirty="0">
              <a:solidFill>
                <a:schemeClr val="bg1">
                  <a:lumMod val="95000"/>
                  <a:lumOff val="5000"/>
                </a:schemeClr>
              </a:solidFill>
              <a:uLnTx/>
              <a:uFillTx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-10800" y="2132736"/>
            <a:ext cx="9144000" cy="108012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i="1" dirty="0" smtClean="0">
                <a:latin typeface="+mn-lt"/>
                <a:ea typeface="+mj-ea"/>
                <a:cs typeface="Arial" pitchFamily="34" charset="0"/>
              </a:rPr>
              <a:t>&gt;&gt;&gt; </a:t>
            </a:r>
            <a:r>
              <a:rPr lang="ru-RU" i="1" dirty="0" smtClean="0">
                <a:latin typeface="+mn-lt"/>
              </a:rPr>
              <a:t>Регламентируется существующими задолго до создания региональных операторов законодательными актами, нормами и правилами, актуализируемыми на основании соответствующих текущих изменений.</a:t>
            </a:r>
            <a:endParaRPr kumimoji="0" lang="ru-RU" i="1" u="sng" strike="noStrike" kern="1200" normalizeH="0" baseline="0" noProof="0" dirty="0">
              <a:uLnTx/>
              <a:uFillTx/>
              <a:latin typeface="+mn-lt"/>
              <a:ea typeface="+mj-ea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-10800" y="4364984"/>
            <a:ext cx="9144000" cy="108012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i="1" dirty="0" smtClean="0">
                <a:latin typeface="+mn-lt"/>
                <a:ea typeface="+mj-ea"/>
                <a:cs typeface="Arial" pitchFamily="34" charset="0"/>
              </a:rPr>
              <a:t>&gt;&gt;&gt; Включающая в себя широкий спектр вопросов, решать которые одному региональному оператору не под силу. </a:t>
            </a:r>
            <a:r>
              <a:rPr lang="ru-RU" i="1" dirty="0" smtClean="0">
                <a:latin typeface="+mn-lt"/>
              </a:rPr>
              <a:t>Конечный результат зависит от качественной и эффективной работы </a:t>
            </a:r>
            <a:r>
              <a:rPr lang="ru-RU" i="1" u="sng" dirty="0" smtClean="0">
                <a:latin typeface="+mn-lt"/>
              </a:rPr>
              <a:t>всех участников процесса.</a:t>
            </a:r>
            <a:endParaRPr kumimoji="0" lang="ru-RU" i="1" u="sng" strike="noStrike" kern="1200" normalizeH="0" baseline="0" noProof="0" dirty="0">
              <a:uLnTx/>
              <a:uFillTx/>
              <a:latin typeface="+mn-lt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37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395536" y="1916832"/>
            <a:ext cx="8881680" cy="3096344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ru-RU" sz="3200" i="1" dirty="0">
                <a:latin typeface="+mn-lt"/>
                <a:ea typeface="+mj-ea"/>
                <a:cs typeface="Arial" pitchFamily="34" charset="0"/>
              </a:rPr>
              <a:t>&gt;&gt;&gt; </a:t>
            </a:r>
            <a:r>
              <a:rPr lang="ru-RU" sz="3200" i="1" dirty="0" smtClean="0">
                <a:latin typeface="+mn-lt"/>
                <a:ea typeface="+mj-ea"/>
                <a:cs typeface="Arial" pitchFamily="34" charset="0"/>
              </a:rPr>
              <a:t>Система капитального ремонта, выстроенная на основе существующих нормативных требований, работает в любых условиях финансирования.</a:t>
            </a:r>
          </a:p>
          <a:p>
            <a:pPr lvl="0" fontAlgn="auto">
              <a:spcAft>
                <a:spcPts val="0"/>
              </a:spcAft>
              <a:defRPr/>
            </a:pPr>
            <a:endParaRPr kumimoji="0" lang="ru-RU" sz="3200" i="1" u="sng" strike="noStrike" kern="1200" normalizeH="0" baseline="0" noProof="0" dirty="0">
              <a:uLnTx/>
              <a:uFillTx/>
              <a:latin typeface="+mn-lt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3"/>
          <p:cNvSpPr/>
          <p:nvPr/>
        </p:nvSpPr>
        <p:spPr>
          <a:xfrm>
            <a:off x="12722" y="2636"/>
            <a:ext cx="9131277" cy="834075"/>
          </a:xfrm>
          <a:prstGeom prst="rect">
            <a:avLst/>
          </a:prstGeom>
          <a:solidFill>
            <a:srgbClr val="2398B3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516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980728"/>
            <a:ext cx="9133200" cy="1500174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300" dirty="0" smtClean="0">
                <a:solidFill>
                  <a:srgbClr val="FFFFFF"/>
                </a:solidFill>
                <a:ea typeface="+mj-ea"/>
                <a:cs typeface="+mj-cs"/>
              </a:rPr>
              <a:t>Риски региональных операторов</a:t>
            </a:r>
            <a:endParaRPr kumimoji="0" lang="ru-RU" sz="3300" u="none" strike="noStrike" kern="1200" normalizeH="0" baseline="0" noProof="0" dirty="0">
              <a:solidFill>
                <a:srgbClr val="FFFFFF"/>
              </a:solidFill>
              <a:uLnTx/>
              <a:uFillTx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2300622"/>
            <a:ext cx="9121698" cy="249653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400" i="1" dirty="0" smtClean="0">
                <a:latin typeface="+mn-lt"/>
                <a:ea typeface="+mj-ea"/>
                <a:cs typeface="Arial" pitchFamily="34" charset="0"/>
              </a:rPr>
              <a:t>&gt;&gt;&gt; Выделяется 5 групп рисков, возникающих вследствие </a:t>
            </a:r>
            <a:r>
              <a:rPr lang="ru-RU" sz="2400" i="1" dirty="0" smtClean="0">
                <a:latin typeface="+mn-lt"/>
              </a:rPr>
              <a:t>выполнения региональными фондами </a:t>
            </a:r>
            <a:r>
              <a:rPr lang="ru-RU" sz="2400" i="1" u="sng" dirty="0" smtClean="0">
                <a:latin typeface="+mn-lt"/>
              </a:rPr>
              <a:t>всего комплекса работ</a:t>
            </a:r>
            <a:r>
              <a:rPr lang="ru-RU" sz="2400" i="1" dirty="0" smtClean="0">
                <a:latin typeface="+mn-lt"/>
              </a:rPr>
              <a:t> по организации и контролю капитального ремонта. </a:t>
            </a:r>
            <a:endParaRPr lang="ru-RU" sz="2400" i="1" u="sng" dirty="0" smtClean="0">
              <a:latin typeface="+mn-lt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92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1039005"/>
            <a:ext cx="3888432" cy="1318332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4000">
                <a:srgbClr val="F9B233"/>
              </a:gs>
              <a:gs pos="100000">
                <a:srgbClr val="E29100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000" b="1" dirty="0" smtClean="0"/>
              <a:t>Финансовые риски</a:t>
            </a:r>
          </a:p>
          <a:p>
            <a:pPr lvl="0" algn="ctr" fontAlgn="auto">
              <a:spcAft>
                <a:spcPts val="0"/>
              </a:spcAft>
              <a:defRPr/>
            </a:pPr>
            <a:endParaRPr lang="ru-RU" sz="2000" dirty="0" smtClean="0"/>
          </a:p>
          <a:p>
            <a:pPr lvl="0" algn="ctr" fontAlgn="auto">
              <a:spcAft>
                <a:spcPts val="0"/>
              </a:spcAft>
              <a:defRPr/>
            </a:pPr>
            <a:r>
              <a:rPr lang="ru-RU" sz="1600" i="1" dirty="0" smtClean="0"/>
              <a:t>например,</a:t>
            </a:r>
            <a:r>
              <a:rPr lang="ru-RU" sz="1600" i="1" dirty="0" smtClean="0"/>
              <a:t> некорректное </a:t>
            </a:r>
            <a:r>
              <a:rPr lang="ru-RU" sz="1600" i="1" dirty="0"/>
              <a:t>планирование стоимости </a:t>
            </a:r>
            <a:r>
              <a:rPr lang="ru-RU" sz="1600" i="1" dirty="0" smtClean="0"/>
              <a:t>капремонта </a:t>
            </a:r>
            <a:endParaRPr kumimoji="0" lang="ru-RU" sz="1600" i="1" u="none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33200" cy="576000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00" dirty="0" smtClean="0">
                <a:solidFill>
                  <a:srgbClr val="FFFFFF"/>
                </a:solidFill>
                <a:ea typeface="+mj-ea"/>
                <a:cs typeface="+mj-cs"/>
              </a:rPr>
              <a:t>Риски при капитальном ремонте МКД</a:t>
            </a:r>
            <a:endParaRPr kumimoji="0" lang="ru-RU" sz="2200" u="none" strike="noStrike" kern="1200" normalizeH="0" baseline="0" noProof="0" dirty="0">
              <a:solidFill>
                <a:srgbClr val="FFFFFF"/>
              </a:solidFill>
              <a:uLnTx/>
              <a:uFillTx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04048" y="1039005"/>
            <a:ext cx="3888432" cy="1318332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4000">
                <a:srgbClr val="F9B233"/>
              </a:gs>
              <a:gs pos="100000">
                <a:srgbClr val="E29100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000" b="1" dirty="0" smtClean="0"/>
              <a:t>Организационные риски</a:t>
            </a:r>
          </a:p>
          <a:p>
            <a:pPr lvl="0" algn="ctr" fontAlgn="auto">
              <a:spcAft>
                <a:spcPts val="0"/>
              </a:spcAft>
              <a:defRPr/>
            </a:pPr>
            <a:endParaRPr lang="ru-RU" sz="2000" dirty="0" smtClean="0"/>
          </a:p>
          <a:p>
            <a:pPr lvl="0" algn="ctr" fontAlgn="auto">
              <a:spcAft>
                <a:spcPts val="0"/>
              </a:spcAft>
              <a:defRPr/>
            </a:pPr>
            <a:r>
              <a:rPr lang="ru-RU" sz="1600" i="1" dirty="0" smtClean="0"/>
              <a:t>например, </a:t>
            </a:r>
            <a:r>
              <a:rPr lang="ru-RU" sz="1600" i="1" dirty="0"/>
              <a:t>доступа для обследования общедомового имущества</a:t>
            </a:r>
            <a:endParaRPr kumimoji="0" lang="ru-RU" sz="1600" i="1" u="none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95536" y="2841842"/>
            <a:ext cx="3888432" cy="1318332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4000">
                <a:srgbClr val="F9B233"/>
              </a:gs>
              <a:gs pos="100000">
                <a:srgbClr val="E29100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000" b="1" dirty="0" smtClean="0"/>
              <a:t>Риски</a:t>
            </a:r>
            <a:r>
              <a:rPr lang="ru-RU" sz="2000" b="1" dirty="0"/>
              <a:t> </a:t>
            </a:r>
            <a:r>
              <a:rPr lang="ru-RU" sz="2000" b="1" dirty="0" smtClean="0"/>
              <a:t>качества</a:t>
            </a:r>
          </a:p>
          <a:p>
            <a:pPr lvl="0" algn="ctr" fontAlgn="auto">
              <a:spcAft>
                <a:spcPts val="0"/>
              </a:spcAft>
              <a:defRPr/>
            </a:pPr>
            <a:endParaRPr lang="ru-RU" sz="1600" dirty="0" smtClean="0"/>
          </a:p>
          <a:p>
            <a:pPr lvl="0" algn="ctr" fontAlgn="auto">
              <a:spcAft>
                <a:spcPts val="0"/>
              </a:spcAft>
              <a:defRPr/>
            </a:pPr>
            <a:r>
              <a:rPr lang="ru-RU" sz="1600" i="1" dirty="0" smtClean="0"/>
              <a:t>например, н</a:t>
            </a:r>
            <a:r>
              <a:rPr lang="ru-RU" sz="1600" i="1" dirty="0" smtClean="0"/>
              <a:t>екачественная проектно-сметная </a:t>
            </a:r>
            <a:r>
              <a:rPr lang="ru-RU" sz="1600" i="1" dirty="0"/>
              <a:t>документация</a:t>
            </a:r>
            <a:endParaRPr kumimoji="0" lang="ru-RU" sz="1600" i="1" u="none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004048" y="2852485"/>
            <a:ext cx="3888432" cy="1318332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4000">
                <a:srgbClr val="F9B233"/>
              </a:gs>
              <a:gs pos="100000">
                <a:srgbClr val="E29100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000" b="1" dirty="0" smtClean="0"/>
              <a:t>Риски безопасности</a:t>
            </a:r>
          </a:p>
          <a:p>
            <a:pPr lvl="0" algn="ctr" fontAlgn="auto">
              <a:spcAft>
                <a:spcPts val="0"/>
              </a:spcAft>
              <a:defRPr/>
            </a:pPr>
            <a:r>
              <a:rPr lang="ru-RU" sz="2000" b="1" dirty="0" smtClean="0"/>
              <a:t> </a:t>
            </a:r>
          </a:p>
          <a:p>
            <a:pPr lvl="0" algn="ctr" fontAlgn="auto">
              <a:spcAft>
                <a:spcPts val="0"/>
              </a:spcAft>
              <a:defRPr/>
            </a:pPr>
            <a:r>
              <a:rPr lang="ru-RU" sz="1600" i="1" dirty="0" smtClean="0"/>
              <a:t>например, </a:t>
            </a:r>
            <a:r>
              <a:rPr lang="ru-RU" sz="1600" i="1" dirty="0" smtClean="0"/>
              <a:t>несчастные случаи из-за </a:t>
            </a:r>
            <a:r>
              <a:rPr lang="ru-RU" sz="1600" i="1" dirty="0"/>
              <a:t>нарушения </a:t>
            </a:r>
            <a:r>
              <a:rPr lang="ru-RU" sz="1600" i="1" dirty="0" smtClean="0"/>
              <a:t>техники </a:t>
            </a:r>
            <a:r>
              <a:rPr lang="ru-RU" sz="1600" i="1" dirty="0"/>
              <a:t>безопасности</a:t>
            </a:r>
            <a:endParaRPr kumimoji="0" lang="ru-RU" sz="1600" i="1" u="none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915816" y="4725144"/>
            <a:ext cx="3888432" cy="1318332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4000">
                <a:srgbClr val="F9B233"/>
              </a:gs>
              <a:gs pos="100000">
                <a:srgbClr val="E29100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algn="ctr">
              <a:defRPr/>
            </a:pPr>
            <a:r>
              <a:rPr lang="ru-RU" sz="2000" b="1" dirty="0" smtClean="0"/>
              <a:t>Юридические риски</a:t>
            </a:r>
          </a:p>
          <a:p>
            <a:pPr algn="ctr">
              <a:defRPr/>
            </a:pPr>
            <a:endParaRPr lang="ru-RU" sz="2100" b="1" dirty="0" smtClean="0"/>
          </a:p>
          <a:p>
            <a:pPr lvl="0" algn="ctr" fontAlgn="auto">
              <a:spcAft>
                <a:spcPts val="0"/>
              </a:spcAft>
              <a:defRPr/>
            </a:pPr>
            <a:r>
              <a:rPr lang="ru-RU" sz="1600" i="1" dirty="0" smtClean="0"/>
              <a:t>например, с</a:t>
            </a:r>
            <a:r>
              <a:rPr lang="ru-RU" sz="1600" i="1" dirty="0" smtClean="0"/>
              <a:t>удебные </a:t>
            </a:r>
            <a:r>
              <a:rPr lang="ru-RU" sz="1600" i="1" dirty="0"/>
              <a:t>тяжбы с участниками </a:t>
            </a:r>
            <a:r>
              <a:rPr lang="ru-RU" sz="1600" i="1" dirty="0" smtClean="0"/>
              <a:t>капремонта</a:t>
            </a:r>
            <a:endParaRPr kumimoji="0" lang="ru-RU" sz="1600" i="1" u="none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97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Выноска со стрелкой вниз 22"/>
          <p:cNvSpPr/>
          <p:nvPr/>
        </p:nvSpPr>
        <p:spPr>
          <a:xfrm>
            <a:off x="899592" y="1484784"/>
            <a:ext cx="7272808" cy="792088"/>
          </a:xfrm>
          <a:prstGeom prst="downArrowCallou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7297187" y="573188"/>
            <a:ext cx="1835696" cy="1127620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4000">
                <a:srgbClr val="F9B233"/>
              </a:gs>
              <a:gs pos="100000">
                <a:srgbClr val="E29100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1600" dirty="0" smtClean="0"/>
              <a:t>Юридические риски</a:t>
            </a:r>
            <a:endParaRPr kumimoji="0" lang="ru-RU" sz="1600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486499" y="574050"/>
            <a:ext cx="1835696" cy="1126758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4000">
                <a:srgbClr val="F9B233"/>
              </a:gs>
              <a:gs pos="100000">
                <a:srgbClr val="E29100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1600" dirty="0" smtClean="0"/>
              <a:t>Риски безопасности</a:t>
            </a:r>
            <a:endParaRPr kumimoji="0" lang="ru-RU" sz="1600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648529" y="573188"/>
            <a:ext cx="1835696" cy="1127620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4000">
                <a:srgbClr val="F9B233"/>
              </a:gs>
              <a:gs pos="100000">
                <a:srgbClr val="E29100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1600" dirty="0" smtClean="0"/>
              <a:t>Риски качества</a:t>
            </a:r>
            <a:endParaRPr kumimoji="0" lang="ru-RU" sz="1600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835696" y="573292"/>
            <a:ext cx="1835696" cy="1127516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4000">
                <a:srgbClr val="F9B233"/>
              </a:gs>
              <a:gs pos="100000">
                <a:srgbClr val="E29100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1600" dirty="0" smtClean="0"/>
              <a:t>Организационные риски</a:t>
            </a:r>
            <a:endParaRPr kumimoji="0" lang="ru-RU" sz="1600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572430"/>
            <a:ext cx="1854000" cy="1128378"/>
          </a:xfrm>
          <a:prstGeom prst="rect">
            <a:avLst/>
          </a:prstGeom>
          <a:gradFill flip="none" rotWithShape="1">
            <a:gsLst>
              <a:gs pos="0">
                <a:srgbClr val="FECD32"/>
              </a:gs>
              <a:gs pos="34000">
                <a:srgbClr val="F9B233"/>
              </a:gs>
              <a:gs pos="100000">
                <a:srgbClr val="E29100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1600" dirty="0" smtClean="0"/>
              <a:t>Финансовые риски</a:t>
            </a:r>
            <a:endParaRPr kumimoji="0" lang="ru-RU" sz="1600" strike="noStrike" kern="1200" normalizeH="0" baseline="0" noProof="0" dirty="0">
              <a:solidFill>
                <a:schemeClr val="tx1"/>
              </a:solidFill>
              <a:uLnTx/>
              <a:uFillTx/>
              <a:ea typeface="+mj-ea"/>
              <a:cs typeface="Calibri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33200" cy="576000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200" dirty="0">
                <a:solidFill>
                  <a:srgbClr val="FFFFFF"/>
                </a:solidFill>
              </a:rPr>
              <a:t>Риски при капитальном ремонте МКД</a:t>
            </a: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0" y="2648906"/>
            <a:ext cx="9133200" cy="1860214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300" dirty="0" smtClean="0">
                <a:solidFill>
                  <a:srgbClr val="FFFFFF"/>
                </a:solidFill>
                <a:ea typeface="+mj-ea"/>
                <a:cs typeface="+mj-cs"/>
              </a:rPr>
              <a:t>Образование нового потенциального недоремонта жилищного фонда</a:t>
            </a:r>
            <a:endParaRPr kumimoji="0" lang="ru-RU" sz="3300" u="none" strike="noStrike" kern="1200" normalizeH="0" baseline="0" noProof="0" dirty="0">
              <a:solidFill>
                <a:srgbClr val="FFFFFF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9550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3"/>
          <p:cNvSpPr/>
          <p:nvPr/>
        </p:nvSpPr>
        <p:spPr>
          <a:xfrm>
            <a:off x="10800" y="332656"/>
            <a:ext cx="9133200" cy="1501200"/>
          </a:xfrm>
          <a:prstGeom prst="rect">
            <a:avLst/>
          </a:prstGeom>
          <a:solidFill>
            <a:srgbClr val="008FB5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spcBef>
                <a:spcPct val="0"/>
              </a:spcBef>
              <a:defRPr/>
            </a:pPr>
            <a:r>
              <a:rPr lang="ru-RU" sz="2800" dirty="0">
                <a:solidFill>
                  <a:srgbClr val="FFFFFF"/>
                </a:solidFill>
              </a:rPr>
              <a:t>Участники программы капитального ремонта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2800" dirty="0">
                <a:solidFill>
                  <a:srgbClr val="FFFFFF"/>
                </a:solidFill>
              </a:rPr>
              <a:t>в Казани и Республике Татарстан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173400" y="1988840"/>
            <a:ext cx="2700000" cy="828000"/>
          </a:xfrm>
          <a:prstGeom prst="rect">
            <a:avLst/>
          </a:prstGeom>
          <a:solidFill>
            <a:srgbClr val="FFB329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lvl="0" algn="ctr" fontAlgn="base">
              <a:spcBef>
                <a:spcPct val="0"/>
              </a:spcBef>
            </a:pPr>
            <a:r>
              <a:rPr lang="ru-RU" dirty="0">
                <a:solidFill>
                  <a:srgbClr val="000000"/>
                </a:solidFill>
                <a:ea typeface="Times New Roman"/>
                <a:cs typeface="Calibri" pitchFamily="34" charset="0"/>
              </a:rPr>
              <a:t>Министерство строительства, архитектуры и ЖКХ РТ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23528" y="2455843"/>
            <a:ext cx="2700000" cy="828000"/>
          </a:xfrm>
          <a:prstGeom prst="rect">
            <a:avLst/>
          </a:prstGeom>
          <a:solidFill>
            <a:srgbClr val="FFB329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lvl="0" algn="ctr" fontAlgn="base">
              <a:spcBef>
                <a:spcPct val="0"/>
              </a:spcBef>
            </a:pPr>
            <a:r>
              <a:rPr lang="ru-RU" dirty="0">
                <a:solidFill>
                  <a:srgbClr val="000000"/>
                </a:solidFill>
                <a:ea typeface="Times New Roman"/>
                <a:cs typeface="Calibri" pitchFamily="34" charset="0"/>
              </a:rPr>
              <a:t>Комитет ЖКХ </a:t>
            </a:r>
            <a:r>
              <a:rPr lang="ru-RU" dirty="0" err="1">
                <a:solidFill>
                  <a:srgbClr val="000000"/>
                </a:solidFill>
                <a:ea typeface="Times New Roman"/>
                <a:cs typeface="Calibri" pitchFamily="34" charset="0"/>
              </a:rPr>
              <a:t>г.Казани</a:t>
            </a:r>
            <a:endParaRPr lang="ru-RU" dirty="0">
              <a:solidFill>
                <a:srgbClr val="000000"/>
              </a:solidFill>
              <a:ea typeface="Times New Roman"/>
              <a:cs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3429000"/>
            <a:ext cx="2700000" cy="828000"/>
          </a:xfrm>
          <a:prstGeom prst="rect">
            <a:avLst/>
          </a:prstGeom>
          <a:solidFill>
            <a:srgbClr val="FFB329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lvl="0" algn="ctr" fontAlgn="base">
              <a:spcBef>
                <a:spcPct val="0"/>
              </a:spcBef>
            </a:pPr>
            <a:r>
              <a:rPr lang="ru-RU" dirty="0">
                <a:solidFill>
                  <a:srgbClr val="000000"/>
                </a:solidFill>
                <a:ea typeface="Times New Roman"/>
                <a:cs typeface="Calibri" pitchFamily="34" charset="0"/>
              </a:rPr>
              <a:t>Администрации районов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23528" y="4389158"/>
            <a:ext cx="2700000" cy="828000"/>
          </a:xfrm>
          <a:prstGeom prst="rect">
            <a:avLst/>
          </a:prstGeom>
          <a:solidFill>
            <a:srgbClr val="FFB329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lvl="0" algn="ctr" fontAlgn="base">
              <a:spcBef>
                <a:spcPct val="0"/>
              </a:spcBef>
            </a:pPr>
            <a:r>
              <a:rPr lang="ru-RU" dirty="0">
                <a:solidFill>
                  <a:srgbClr val="000000"/>
                </a:solidFill>
                <a:ea typeface="Times New Roman"/>
                <a:cs typeface="Calibri" pitchFamily="34" charset="0"/>
              </a:rPr>
              <a:t>Управляющие организации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23528" y="5404516"/>
            <a:ext cx="2700000" cy="828000"/>
          </a:xfrm>
          <a:prstGeom prst="rect">
            <a:avLst/>
          </a:prstGeom>
          <a:solidFill>
            <a:srgbClr val="FFB329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lvl="0" algn="ctr" fontAlgn="base">
              <a:spcBef>
                <a:spcPct val="0"/>
              </a:spcBef>
            </a:pPr>
            <a:r>
              <a:rPr lang="ru-RU" dirty="0">
                <a:solidFill>
                  <a:srgbClr val="000000"/>
                </a:solidFill>
                <a:ea typeface="Times New Roman"/>
                <a:cs typeface="Calibri" pitchFamily="34" charset="0"/>
              </a:rPr>
              <a:t>Подрядные организации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227400" y="5733256"/>
            <a:ext cx="2700000" cy="828000"/>
          </a:xfrm>
          <a:prstGeom prst="rect">
            <a:avLst/>
          </a:prstGeom>
          <a:solidFill>
            <a:srgbClr val="FFB329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lvl="0" algn="ctr" fontAlgn="base">
              <a:spcBef>
                <a:spcPct val="0"/>
              </a:spcBef>
            </a:pPr>
            <a:r>
              <a:rPr lang="ru-RU" dirty="0">
                <a:solidFill>
                  <a:srgbClr val="000000"/>
                </a:solidFill>
                <a:ea typeface="Times New Roman"/>
                <a:cs typeface="Calibri" pitchFamily="34" charset="0"/>
              </a:rPr>
              <a:t>Собственники помещений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093282" y="4648329"/>
            <a:ext cx="2700000" cy="828000"/>
          </a:xfrm>
          <a:prstGeom prst="rect">
            <a:avLst/>
          </a:prstGeom>
          <a:solidFill>
            <a:srgbClr val="FFB329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lvl="0" algn="ctr" fontAlgn="base">
              <a:spcBef>
                <a:spcPct val="0"/>
              </a:spcBef>
            </a:pPr>
            <a:r>
              <a:rPr lang="ru-RU" dirty="0">
                <a:solidFill>
                  <a:srgbClr val="000000"/>
                </a:solidFill>
                <a:ea typeface="Times New Roman"/>
                <a:cs typeface="Calibri" pitchFamily="34" charset="0"/>
              </a:rPr>
              <a:t>Служба технического надзора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075956" y="3556424"/>
            <a:ext cx="2700000" cy="828000"/>
          </a:xfrm>
          <a:prstGeom prst="rect">
            <a:avLst/>
          </a:prstGeom>
          <a:solidFill>
            <a:srgbClr val="FFB329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lvl="0" algn="ctr" fontAlgn="base">
              <a:spcBef>
                <a:spcPct val="0"/>
              </a:spcBef>
            </a:pPr>
            <a:r>
              <a:rPr lang="ru-RU" dirty="0">
                <a:solidFill>
                  <a:srgbClr val="000000"/>
                </a:solidFill>
                <a:ea typeface="Times New Roman"/>
                <a:cs typeface="Calibri" pitchFamily="34" charset="0"/>
              </a:rPr>
              <a:t>Жилищная инспекция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066482" y="2458197"/>
            <a:ext cx="2700000" cy="828000"/>
          </a:xfrm>
          <a:prstGeom prst="rect">
            <a:avLst/>
          </a:prstGeom>
          <a:solidFill>
            <a:srgbClr val="FFB329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lvl="0" algn="ctr" fontAlgn="base">
              <a:spcBef>
                <a:spcPct val="0"/>
              </a:spcBef>
            </a:pPr>
            <a:r>
              <a:rPr lang="ru-RU" dirty="0" smtClean="0">
                <a:solidFill>
                  <a:srgbClr val="000000"/>
                </a:solidFill>
                <a:ea typeface="Times New Roman"/>
                <a:cs typeface="Calibri" pitchFamily="34" charset="0"/>
              </a:rPr>
              <a:t>Региональный оператор</a:t>
            </a:r>
            <a:endParaRPr lang="ru-RU" dirty="0">
              <a:solidFill>
                <a:srgbClr val="000000"/>
              </a:solidFill>
              <a:ea typeface="Times New Roman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3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412942" y="836812"/>
            <a:ext cx="6408712" cy="900000"/>
          </a:xfrm>
          <a:prstGeom prst="rect">
            <a:avLst/>
          </a:prstGeom>
          <a:solidFill>
            <a:srgbClr val="0094B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FFFF"/>
                </a:solidFill>
              </a:rPr>
              <a:t>Министерство строительства, архитектуры и ЖКХ Республики Татарстан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12942" y="1908248"/>
            <a:ext cx="6408712" cy="90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Формирует и защищает заявку в Фонде содействия реформированию ЖКХ на предоставление финансовой поддержки на проведение капремонта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403648" y="2952314"/>
            <a:ext cx="6408712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Организовывает взаимодействие участников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капремонта</a:t>
            </a:r>
          </a:p>
          <a:p>
            <a:pPr algn="ctr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403648" y="3826270"/>
            <a:ext cx="6408712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Согласовывает муниципальные программы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03648" y="4700226"/>
            <a:ext cx="6408712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Определяет объемы финансирования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403648" y="5574182"/>
            <a:ext cx="6408712" cy="72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Участвует в отборе подрядных организаций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и подготовке отчетов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0" y="0"/>
            <a:ext cx="9133200" cy="576000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u="none" strike="noStrike" kern="1200" normalizeH="0" baseline="0" noProof="0" dirty="0" smtClean="0">
                <a:solidFill>
                  <a:srgbClr val="FFFFFF"/>
                </a:solidFill>
                <a:uLnTx/>
                <a:uFillTx/>
                <a:ea typeface="+mj-ea"/>
                <a:cs typeface="+mj-cs"/>
              </a:rPr>
              <a:t>Участники капитального ремонта</a:t>
            </a:r>
            <a:endParaRPr kumimoji="0" lang="ru-RU" sz="2400" u="none" strike="noStrike" kern="1200" normalizeH="0" baseline="0" noProof="0" dirty="0">
              <a:solidFill>
                <a:srgbClr val="FFFFFF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8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470256" y="836712"/>
            <a:ext cx="6192688" cy="900000"/>
          </a:xfrm>
          <a:prstGeom prst="rect">
            <a:avLst/>
          </a:prstGeom>
          <a:solidFill>
            <a:srgbClr val="0D99C0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Комитет </a:t>
            </a:r>
            <a:r>
              <a:rPr lang="ru-RU" sz="20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жилищно-коммунального </a:t>
            </a:r>
            <a:r>
              <a:rPr lang="ru-RU" sz="20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хозяйства </a:t>
            </a:r>
            <a:endParaRPr lang="ru-RU" sz="2000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70256" y="1863998"/>
            <a:ext cx="6192688" cy="90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Формирует муниципальную адресную программу капремонта на соответствующий год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470256" y="2926066"/>
            <a:ext cx="6192688" cy="90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Предоставляет 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 Министерство строительства документы о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выполнении условий предоставления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финансовой поддержки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87645" y="3970282"/>
            <a:ext cx="6192688" cy="54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Согласовывает акты выполненных работ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70256" y="5423931"/>
            <a:ext cx="6192688" cy="54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Контролирует ход работ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470256" y="6120294"/>
            <a:ext cx="6192688" cy="54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Предоставляет отчетность по программе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470256" y="4727568"/>
            <a:ext cx="6192688" cy="540000"/>
          </a:xfrm>
          <a:prstGeom prst="rect">
            <a:avLst/>
          </a:prstGeom>
          <a:solidFill>
            <a:srgbClr val="FFB329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Обеспечивает софинансирование средств местного бюджета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0" y="0"/>
            <a:ext cx="9133200" cy="576000"/>
          </a:xfrm>
          <a:prstGeom prst="rect">
            <a:avLst/>
          </a:prstGeom>
          <a:gradFill flip="none" rotWithShape="1">
            <a:gsLst>
              <a:gs pos="0">
                <a:srgbClr val="66B2E3"/>
              </a:gs>
              <a:gs pos="35000">
                <a:srgbClr val="0095BB"/>
              </a:gs>
              <a:gs pos="100000">
                <a:srgbClr val="007DA0"/>
              </a:gs>
            </a:gsLst>
            <a:lin ang="16200000" scaled="0"/>
            <a:tileRect/>
          </a:gradFill>
          <a:ln>
            <a:solidFill>
              <a:srgbClr val="FFFFF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u="none" strike="noStrike" kern="1200" normalizeH="0" baseline="0" noProof="0" dirty="0" smtClean="0">
                <a:solidFill>
                  <a:srgbClr val="FFFFFF"/>
                </a:solidFill>
                <a:uLnTx/>
                <a:uFillTx/>
                <a:ea typeface="+mj-ea"/>
                <a:cs typeface="+mj-cs"/>
              </a:rPr>
              <a:t>Участники капитального ремонта</a:t>
            </a:r>
            <a:endParaRPr kumimoji="0" lang="ru-RU" sz="2400" u="none" strike="noStrike" kern="1200" normalizeH="0" baseline="0" noProof="0" dirty="0">
              <a:solidFill>
                <a:srgbClr val="FFFFFF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850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Яркая">
  <a:themeElements>
    <a:clrScheme name="Другая 8">
      <a:dk1>
        <a:sysClr val="windowText" lastClr="000000"/>
      </a:dk1>
      <a:lt1>
        <a:srgbClr val="000000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Яркая">
  <a:themeElements>
    <a:clrScheme name="Другая 8">
      <a:dk1>
        <a:sysClr val="windowText" lastClr="000000"/>
      </a:dk1>
      <a:lt1>
        <a:srgbClr val="000000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2076</Words>
  <Application>Microsoft Office PowerPoint</Application>
  <PresentationFormat>Экран (4:3)</PresentationFormat>
  <Paragraphs>330</Paragraphs>
  <Slides>39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39</vt:i4>
      </vt:variant>
    </vt:vector>
  </HeadingPairs>
  <TitlesOfParts>
    <vt:vector size="48" baseType="lpstr">
      <vt:lpstr>Arial</vt:lpstr>
      <vt:lpstr>Calibri</vt:lpstr>
      <vt:lpstr>Times New Roman</vt:lpstr>
      <vt:lpstr>Verdana</vt:lpstr>
      <vt:lpstr>Wingdings</vt:lpstr>
      <vt:lpstr>Wingdings 2</vt:lpstr>
      <vt:lpstr>Тема Office</vt:lpstr>
      <vt:lpstr>Яркая</vt:lpstr>
      <vt:lpstr>1_Яркая</vt:lpstr>
      <vt:lpstr>Основные подходы к организации, выполнению и контролю работ по капитальному ремонту многоквартирных жилых домов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Gudz_Artem</dc:creator>
  <cp:lastModifiedBy>Zarina</cp:lastModifiedBy>
  <cp:revision>135</cp:revision>
  <cp:lastPrinted>2014-11-24T07:04:28Z</cp:lastPrinted>
  <dcterms:created xsi:type="dcterms:W3CDTF">2014-11-11T09:33:10Z</dcterms:created>
  <dcterms:modified xsi:type="dcterms:W3CDTF">2015-04-21T08:51:39Z</dcterms:modified>
</cp:coreProperties>
</file>