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7" r:id="rId3"/>
    <p:sldId id="303" r:id="rId4"/>
    <p:sldId id="290" r:id="rId5"/>
    <p:sldId id="291" r:id="rId6"/>
    <p:sldId id="293" r:id="rId7"/>
    <p:sldId id="294" r:id="rId8"/>
    <p:sldId id="295" r:id="rId9"/>
    <p:sldId id="300" r:id="rId10"/>
    <p:sldId id="308" r:id="rId11"/>
    <p:sldId id="299" r:id="rId12"/>
    <p:sldId id="305" r:id="rId13"/>
    <p:sldId id="30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F41"/>
    <a:srgbClr val="660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111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E0380-8C36-402D-8E7C-438201C31C97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27B76-E6A9-4837-B8A7-AEB64896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0653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111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2966-4F5D-4FE1-A05A-BCE00BD3FF6F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7ADAE-A1EF-41F2-8392-87D894EE3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778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ADAE-A1EF-41F2-8392-87D894EE322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222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9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EBC1-039A-4BAF-82C5-217EFCBD09B4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04E4-D734-46E3-94A7-FBDCF5BBCDD1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808B-4457-4F47-BDF6-44ED1778CA14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04A1-B834-43D8-9A77-FEDD4E224988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EF6-4DCB-4098-853E-081E7BCAFDFE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33CF-21B3-41C7-9605-4F714D79C9EB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1A55-9F6E-4CF1-B40A-C1F59C0D8445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941A-DF65-4DD8-B54F-5CCD94D04F36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A7C3-ADF0-4BB9-B6B1-3A781253AF5B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D599-28AC-46AD-B2CA-9E961ADC8661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FC83-6282-4E60-9A22-6BC3675E1721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5E9336F-F7A1-4EC2-BB51-DBFC8FCA94D2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ФАКУЛЬТЕТ : КАФЕДРА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7A2DB73-B0AA-4C4C-874F-0BE00FEA6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8028384" cy="3384376"/>
          </a:xfrm>
          <a:solidFill>
            <a:srgbClr val="660033"/>
          </a:solidFill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научно-образовательный </a:t>
            </a:r>
            <a:b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центр по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модернизации жилищно-коммунального комплекса регионов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Сибири и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Дальнего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Востока, как платформа для решения кадровых вопросов </a:t>
            </a:r>
            <a:r>
              <a:rPr lang="ru-RU" sz="2800" b="1" smtClean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2800" b="1" smtClean="0">
                <a:solidFill>
                  <a:schemeClr val="bg1"/>
                </a:solidFill>
                <a:latin typeface="Calibri" pitchFamily="34" charset="0"/>
              </a:rPr>
              <a:t>ЖКК</a:t>
            </a:r>
            <a:endParaRPr lang="ru-RU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41270" y="224045"/>
            <a:ext cx="7967234" cy="324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ТОМСКИЙ ГОСУДАРСТВЕННЫЙ АРХИТЕКТУРНО-СТРОИТЕЛЬНЫЙ УНИВЕРСИТЕТ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75140" y="728700"/>
            <a:ext cx="7069268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ИНСТИТУТ НЕПРЕРЫВНОГО ОБРАЗОВАНИЯ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5085184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А.</a:t>
            </a:r>
            <a:r>
              <a:rPr lang="ru-RU" sz="2000" b="1" dirty="0">
                <a:latin typeface="Calibri" pitchFamily="34" charset="0"/>
              </a:rPr>
              <a:t>М</a:t>
            </a:r>
            <a:r>
              <a:rPr lang="ru-RU" sz="2000" b="1" dirty="0" smtClean="0">
                <a:latin typeface="Calibri" pitchFamily="34" charset="0"/>
              </a:rPr>
              <a:t>. </a:t>
            </a:r>
            <a:r>
              <a:rPr lang="ru-RU" sz="2000" b="1" dirty="0" smtClean="0">
                <a:latin typeface="Calibri" pitchFamily="34" charset="0"/>
              </a:rPr>
              <a:t>Елисеев</a:t>
            </a:r>
          </a:p>
          <a:p>
            <a:r>
              <a:rPr lang="ru-RU" sz="2000" b="1" dirty="0" smtClean="0">
                <a:latin typeface="Calibri" pitchFamily="34" charset="0"/>
              </a:rPr>
              <a:t>А.Н. Хуторной</a:t>
            </a:r>
          </a:p>
          <a:p>
            <a:r>
              <a:rPr lang="ru-RU" sz="2000" b="1" dirty="0" smtClean="0">
                <a:latin typeface="Calibri" pitchFamily="34" charset="0"/>
              </a:rPr>
              <a:t>Н.Р. </a:t>
            </a:r>
            <a:r>
              <a:rPr lang="ru-RU" sz="2000" b="1" dirty="0" err="1" smtClean="0">
                <a:latin typeface="Calibri" pitchFamily="34" charset="0"/>
              </a:rPr>
              <a:t>Шадейко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139401" y="172051"/>
            <a:ext cx="7772400" cy="93341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ЭНЕРГОСБЕРЕГАЮЩИЕ ТЕХНОЛОГИИ</a:t>
            </a: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1149905" y="1052736"/>
            <a:ext cx="7772400" cy="501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Энергоаудит в сфере ЖКХ</a:t>
            </a: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1259632" y="4581128"/>
            <a:ext cx="762838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позволяет: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+mn-lt"/>
              </a:rPr>
              <a:t> производить контроль освещенности помещения и потребляемой электроэнергии;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+mn-lt"/>
              </a:rPr>
              <a:t> производить оценку энергоэффективности потребителей электроэнергии</a:t>
            </a:r>
          </a:p>
          <a:p>
            <a:pPr algn="just"/>
            <a:endParaRPr lang="ru-RU" sz="1800" dirty="0" smtClean="0">
              <a:latin typeface="+mn-lt"/>
            </a:endParaRPr>
          </a:p>
          <a:p>
            <a:pPr algn="just"/>
            <a:endParaRPr lang="ru-RU" sz="1800" dirty="0" smtClean="0">
              <a:latin typeface="+mn-lt"/>
            </a:endParaRPr>
          </a:p>
        </p:txBody>
      </p:sp>
      <p:pic>
        <p:nvPicPr>
          <p:cNvPr id="13" name="Рисунок 12" descr="Энергоаудит в сфере ЖКХ 3.jpg"/>
          <p:cNvPicPr>
            <a:picLocks noChangeAspect="1"/>
          </p:cNvPicPr>
          <p:nvPr/>
        </p:nvPicPr>
        <p:blipFill>
          <a:blip r:embed="rId4" cstate="print"/>
          <a:srcRect l="9843" t="2980" r="9952" b="5003"/>
          <a:stretch>
            <a:fillRect/>
          </a:stretch>
        </p:blipFill>
        <p:spPr>
          <a:xfrm>
            <a:off x="2977243" y="1556792"/>
            <a:ext cx="433106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139401" y="172051"/>
            <a:ext cx="7772400" cy="93341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АЛЬТЕРНАТИВНАЯ ЭНЕРГЕТИКА</a:t>
            </a: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1149905" y="1052736"/>
            <a:ext cx="7772400" cy="500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Тепловой насос</a:t>
            </a:r>
          </a:p>
        </p:txBody>
      </p:sp>
      <p:pic>
        <p:nvPicPr>
          <p:cNvPr id="10" name="Рисунок 9" descr="Тепловой насос 1.jpg"/>
          <p:cNvPicPr>
            <a:picLocks noChangeAspect="1"/>
          </p:cNvPicPr>
          <p:nvPr/>
        </p:nvPicPr>
        <p:blipFill>
          <a:blip r:embed="rId4" cstate="print"/>
          <a:srcRect l="10002" t="10002" r="36506" b="8668"/>
          <a:stretch>
            <a:fillRect/>
          </a:stretch>
        </p:blipFill>
        <p:spPr>
          <a:xfrm rot="5400000">
            <a:off x="3643188" y="1336736"/>
            <a:ext cx="3182815" cy="3629446"/>
          </a:xfrm>
          <a:prstGeom prst="rect">
            <a:avLst/>
          </a:prstGeom>
        </p:spPr>
      </p:pic>
      <p:sp>
        <p:nvSpPr>
          <p:cNvPr id="11" name="Заголовок 10"/>
          <p:cNvSpPr txBox="1">
            <a:spLocks/>
          </p:cNvSpPr>
          <p:nvPr/>
        </p:nvSpPr>
        <p:spPr>
          <a:xfrm>
            <a:off x="1187624" y="4581128"/>
            <a:ext cx="762838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позволяет:</a:t>
            </a:r>
            <a:endParaRPr lang="ru-RU" sz="1800" dirty="0" smtClean="0">
              <a:latin typeface="+mn-lt"/>
            </a:endParaRPr>
          </a:p>
          <a:p>
            <a:pPr lvl="0" algn="just">
              <a:buFontTx/>
              <a:buChar char="-"/>
            </a:pPr>
            <a:r>
              <a:rPr lang="ru-RU" sz="1800" dirty="0" smtClean="0">
                <a:latin typeface="+mn-lt"/>
              </a:rPr>
              <a:t> изучать работу тепловых насосов;</a:t>
            </a:r>
          </a:p>
          <a:p>
            <a:pPr lvl="0" algn="just"/>
            <a:r>
              <a:rPr lang="ru-RU" sz="1800" dirty="0" smtClean="0">
                <a:latin typeface="+mn-lt"/>
              </a:rPr>
              <a:t>- исследовать температурные режимы работы теплообменных аппаратов теплового насоса;</a:t>
            </a:r>
          </a:p>
          <a:p>
            <a:pPr lvl="0" algn="just"/>
            <a:r>
              <a:rPr lang="ru-RU" sz="1800" dirty="0" smtClean="0">
                <a:latin typeface="+mn-lt"/>
              </a:rPr>
              <a:t>- определять производительность конденсатора и холодопроизводительность испарителя теплового насоса.</a:t>
            </a:r>
          </a:p>
          <a:p>
            <a:pPr algn="just"/>
            <a:endParaRPr lang="ru-RU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1141270" y="162361"/>
            <a:ext cx="7772400" cy="45832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ОРАЗОВАТЕЛЬНЫЕ ПРОГРАММЫ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891877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инженерными системами в жилищно-коммунальном комплексе.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инженерным оборудованием в жилищно-коммунальном комплексе.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отопительно-вентиляционными системами в жилищно-коммунальном комплексе.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1640" y="93020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600" b="1" dirty="0" smtClean="0"/>
              <a:t>72 часа: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9632" y="270892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600" b="1" dirty="0" smtClean="0"/>
              <a:t>24 часа: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9632" y="503466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600" b="1" dirty="0" smtClean="0"/>
              <a:t>18 часов: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1760" y="5068341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работой систем водоснабжения в жилищно-коммунальном комплексе.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работой инженерного оборудования альтернативной энергетики.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работой систем газоснабжения в жилищно-коммунальном комплексе.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1760" y="2780928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работой систем вентиляции в жилищно-коммунальном комплексе.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работой насосного оборудования в жилищно-коммунальном комплексе.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Эксплуатация и управление работой систем отопления в жилищно-коммунальном комплексе.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Приборное и методическое обеспечение энергетического обследования зданий и инженерных коммуникаций.</a:t>
            </a:r>
          </a:p>
        </p:txBody>
      </p:sp>
    </p:spTree>
    <p:extLst>
      <p:ext uri="{BB962C8B-B14F-4D97-AF65-F5344CB8AC3E}">
        <p14:creationId xmlns:p14="http://schemas.microsoft.com/office/powerpoint/2010/main" val="4071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1141270" y="162361"/>
            <a:ext cx="7772400" cy="45832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285293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660033"/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71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1141270" y="162361"/>
            <a:ext cx="7772400" cy="45832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ОБЩИЕ ДАННЫЕ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758314"/>
            <a:ext cx="75820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Цель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algn="ctr"/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rgbClr val="660033"/>
                </a:solidFill>
              </a:rPr>
              <a:t>Подготовка высококачественных специалистов и переподготовка кадров для жилищно-коммунального комплекса регионов Сибири и Дальнего Востока.</a:t>
            </a:r>
            <a:endParaRPr lang="ru-RU" sz="2200" dirty="0">
              <a:solidFill>
                <a:srgbClr val="66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2759437"/>
            <a:ext cx="76376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Задачи</a:t>
            </a:r>
            <a:r>
              <a:rPr lang="ru-RU" dirty="0" smtClean="0"/>
              <a:t>: </a:t>
            </a:r>
          </a:p>
          <a:p>
            <a:pPr algn="ctr"/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660033"/>
                </a:solidFill>
              </a:rPr>
              <a:t>Переподготовка и повышение квалификации управленческих и инженерно-технических кадров для жилищно-коммунального комплекса Томской области.</a:t>
            </a: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rgbClr val="660033"/>
              </a:solidFill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660033"/>
                </a:solidFill>
              </a:rPr>
              <a:t>Переподготовка и повышение </a:t>
            </a:r>
            <a:r>
              <a:rPr lang="ru-RU" dirty="0">
                <a:solidFill>
                  <a:srgbClr val="660033"/>
                </a:solidFill>
              </a:rPr>
              <a:t>квалификации </a:t>
            </a:r>
            <a:r>
              <a:rPr lang="ru-RU" dirty="0" smtClean="0">
                <a:solidFill>
                  <a:srgbClr val="660033"/>
                </a:solidFill>
              </a:rPr>
              <a:t>управленческих и инженерно-технических </a:t>
            </a:r>
            <a:r>
              <a:rPr lang="ru-RU" dirty="0">
                <a:solidFill>
                  <a:srgbClr val="660033"/>
                </a:solidFill>
              </a:rPr>
              <a:t>кадров </a:t>
            </a:r>
            <a:r>
              <a:rPr lang="ru-RU" dirty="0" smtClean="0">
                <a:solidFill>
                  <a:srgbClr val="660033"/>
                </a:solidFill>
              </a:rPr>
              <a:t>для жилищно-коммунального комплекса регионов Сибири и Дальнего Востока.</a:t>
            </a: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rgbClr val="660033"/>
              </a:solidFill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660033"/>
                </a:solidFill>
              </a:rPr>
              <a:t>Решение научно-прикладных задач жилищно-коммунального комплекса на основе хоздоговорной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7698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1141270" y="162361"/>
            <a:ext cx="7772400" cy="45832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ОБЩИЕ ДАННЫЕ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764704"/>
            <a:ext cx="756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2800" dirty="0" smtClean="0"/>
              <a:t>Перечень направлений подготовки кадров: </a:t>
            </a:r>
          </a:p>
          <a:p>
            <a:pPr marL="342900" indent="-342900" algn="just">
              <a:buAutoNum type="arabicPeriod"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4725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1748" name="Picture 4" descr="http://engtech-nn.ru/images/products/Lowara/she.jpg"/>
          <p:cNvPicPr>
            <a:picLocks noChangeAspect="1" noChangeArrowheads="1"/>
          </p:cNvPicPr>
          <p:nvPr/>
        </p:nvPicPr>
        <p:blipFill>
          <a:blip r:embed="rId4" cstate="print"/>
          <a:srcRect t="10772" b="10772"/>
          <a:stretch>
            <a:fillRect/>
          </a:stretch>
        </p:blipFill>
        <p:spPr bwMode="auto">
          <a:xfrm>
            <a:off x="6265957" y="4869160"/>
            <a:ext cx="2482507" cy="1430006"/>
          </a:xfrm>
          <a:prstGeom prst="rect">
            <a:avLst/>
          </a:prstGeom>
          <a:noFill/>
        </p:spPr>
      </p:pic>
      <p:pic>
        <p:nvPicPr>
          <p:cNvPr id="31752" name="Picture 8" descr="http://chiller24.com/images/3780481716_3b97b6a009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12776"/>
            <a:ext cx="3312368" cy="23128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87624" y="1537622"/>
            <a:ext cx="7272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660033"/>
                </a:solidFill>
              </a:rPr>
              <a:t>Системы отопления</a:t>
            </a:r>
          </a:p>
          <a:p>
            <a:pPr marL="342900" indent="-342900" algn="just">
              <a:buAutoNum type="arabicPeriod"/>
            </a:pPr>
            <a:endParaRPr lang="ru-RU" sz="1200" dirty="0" smtClean="0">
              <a:solidFill>
                <a:srgbClr val="660033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660033"/>
                </a:solidFill>
              </a:rPr>
              <a:t>Системы вентиляции</a:t>
            </a:r>
          </a:p>
          <a:p>
            <a:pPr marL="342900" indent="-342900" algn="just">
              <a:buAutoNum type="arabicPeriod"/>
            </a:pPr>
            <a:endParaRPr lang="ru-RU" sz="1200" dirty="0" smtClean="0">
              <a:solidFill>
                <a:srgbClr val="660033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660033"/>
                </a:solidFill>
              </a:rPr>
              <a:t>Газовое оборудование</a:t>
            </a:r>
          </a:p>
          <a:p>
            <a:pPr marL="342900" indent="-342900" algn="just">
              <a:buAutoNum type="arabicPeriod"/>
            </a:pPr>
            <a:endParaRPr lang="ru-RU" sz="1200" dirty="0" smtClean="0">
              <a:solidFill>
                <a:srgbClr val="660033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660033"/>
                </a:solidFill>
              </a:rPr>
              <a:t>Насосное оборудование</a:t>
            </a:r>
          </a:p>
          <a:p>
            <a:pPr marL="342900" indent="-342900" algn="just">
              <a:buAutoNum type="arabicPeriod"/>
            </a:pPr>
            <a:endParaRPr lang="ru-RU" sz="1200" dirty="0" smtClean="0">
              <a:solidFill>
                <a:srgbClr val="660033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660033"/>
                </a:solidFill>
              </a:rPr>
              <a:t>Системы водоснабжения и водоподготовки</a:t>
            </a:r>
          </a:p>
          <a:p>
            <a:pPr marL="342900" indent="-342900" algn="just">
              <a:buAutoNum type="arabicPeriod"/>
            </a:pPr>
            <a:endParaRPr lang="ru-RU" sz="1200" dirty="0" smtClean="0">
              <a:solidFill>
                <a:srgbClr val="660033"/>
              </a:solidFill>
            </a:endParaRPr>
          </a:p>
          <a:p>
            <a:pPr marL="514350" indent="-514350" algn="just"/>
            <a:r>
              <a:rPr lang="ru-RU" sz="2400" dirty="0" smtClean="0">
                <a:solidFill>
                  <a:srgbClr val="660033"/>
                </a:solidFill>
              </a:rPr>
              <a:t>6. Котельное оборудование</a:t>
            </a:r>
          </a:p>
          <a:p>
            <a:pPr marL="514350" indent="-514350" algn="just"/>
            <a:endParaRPr lang="ru-RU" sz="1200" dirty="0" smtClean="0">
              <a:solidFill>
                <a:srgbClr val="660033"/>
              </a:solidFill>
            </a:endParaRPr>
          </a:p>
          <a:p>
            <a:pPr marL="514350" indent="-514350" algn="just"/>
            <a:r>
              <a:rPr lang="ru-RU" sz="2400" dirty="0" smtClean="0">
                <a:solidFill>
                  <a:srgbClr val="660033"/>
                </a:solidFill>
              </a:rPr>
              <a:t>7. Энергосберегающие технологии</a:t>
            </a:r>
          </a:p>
          <a:p>
            <a:pPr marL="514350" indent="-514350" algn="just"/>
            <a:endParaRPr lang="ru-RU" sz="1200" dirty="0" smtClean="0">
              <a:solidFill>
                <a:srgbClr val="660033"/>
              </a:solidFill>
            </a:endParaRPr>
          </a:p>
          <a:p>
            <a:pPr marL="514350" indent="-514350" algn="just"/>
            <a:r>
              <a:rPr lang="ru-RU" sz="2400" dirty="0" smtClean="0">
                <a:solidFill>
                  <a:srgbClr val="660033"/>
                </a:solidFill>
              </a:rPr>
              <a:t>8. Альтернативная 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4071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139401" y="172052"/>
            <a:ext cx="7772400" cy="45832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СИСТЕМЫ ОТОПЛЕНИЯ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1149905" y="620688"/>
            <a:ext cx="7772400" cy="314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Автономная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отопления</a:t>
            </a:r>
          </a:p>
        </p:txBody>
      </p:sp>
      <p:pic>
        <p:nvPicPr>
          <p:cNvPr id="10" name="Рисунок 9" descr="Автономн. система отопления 3.jpg"/>
          <p:cNvPicPr>
            <a:picLocks noChangeAspect="1"/>
          </p:cNvPicPr>
          <p:nvPr/>
        </p:nvPicPr>
        <p:blipFill>
          <a:blip r:embed="rId4" cstate="print"/>
          <a:srcRect t="22375" r="2165" b="15157"/>
          <a:stretch>
            <a:fillRect/>
          </a:stretch>
        </p:blipFill>
        <p:spPr>
          <a:xfrm>
            <a:off x="1907704" y="1052736"/>
            <a:ext cx="6505756" cy="3115487"/>
          </a:xfrm>
          <a:prstGeom prst="rect">
            <a:avLst/>
          </a:prstGeom>
        </p:spPr>
      </p:pic>
      <p:sp>
        <p:nvSpPr>
          <p:cNvPr id="11" name="Заголовок 10"/>
          <p:cNvSpPr txBox="1">
            <a:spLocks/>
          </p:cNvSpPr>
          <p:nvPr/>
        </p:nvSpPr>
        <p:spPr>
          <a:xfrm>
            <a:off x="1202700" y="4279144"/>
            <a:ext cx="77724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позволяет</a:t>
            </a:r>
            <a:r>
              <a:rPr lang="ru-RU" sz="1800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: </a:t>
            </a:r>
          </a:p>
          <a:p>
            <a:pPr lvl="0" algn="just"/>
            <a:r>
              <a:rPr lang="ru-RU" sz="1800" dirty="0" smtClean="0">
                <a:latin typeface="+mn-lt"/>
              </a:rPr>
              <a:t>1. Производить приемку и обработку информации с 9 датчиков температуры и датчика расхода теплоносителя.</a:t>
            </a:r>
          </a:p>
          <a:p>
            <a:pPr lvl="0" algn="just"/>
            <a:r>
              <a:rPr lang="ru-RU" sz="1800" dirty="0" smtClean="0">
                <a:latin typeface="+mn-lt"/>
              </a:rPr>
              <a:t>2. Производить управление теплогенератором и регулятором температуры теплоносителя в контуре отопительных приборов в соответствии с выбранным законом регулирования и установленными параметрами.</a:t>
            </a:r>
          </a:p>
          <a:p>
            <a:pPr lvl="0" algn="just"/>
            <a:r>
              <a:rPr lang="ru-RU" sz="1800" dirty="0" smtClean="0">
                <a:latin typeface="+mn-lt"/>
              </a:rPr>
              <a:t>3. Производить расчет мощности отопительных приборов.</a:t>
            </a:r>
          </a:p>
          <a:p>
            <a:endParaRPr lang="ru-RU" sz="1800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139401" y="172052"/>
            <a:ext cx="7772400" cy="45832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СИСТЕМЫ ВЕНТИЛЯЦИИ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1149905" y="620688"/>
            <a:ext cx="7772400" cy="38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Вентиляционные системы</a:t>
            </a:r>
          </a:p>
        </p:txBody>
      </p:sp>
      <p:pic>
        <p:nvPicPr>
          <p:cNvPr id="11" name="Рисунок 10" descr="Вент. системы 3.jpg"/>
          <p:cNvPicPr>
            <a:picLocks noChangeAspect="1"/>
          </p:cNvPicPr>
          <p:nvPr/>
        </p:nvPicPr>
        <p:blipFill>
          <a:blip r:embed="rId4" cstate="print"/>
          <a:srcRect t="18324" b="6343"/>
          <a:stretch>
            <a:fillRect/>
          </a:stretch>
        </p:blipFill>
        <p:spPr>
          <a:xfrm>
            <a:off x="2008626" y="1052736"/>
            <a:ext cx="6235782" cy="3523271"/>
          </a:xfrm>
          <a:prstGeom prst="rect">
            <a:avLst/>
          </a:prstGeom>
        </p:spPr>
      </p:pic>
      <p:sp>
        <p:nvSpPr>
          <p:cNvPr id="10" name="Заголовок 10"/>
          <p:cNvSpPr txBox="1">
            <a:spLocks/>
          </p:cNvSpPr>
          <p:nvPr/>
        </p:nvSpPr>
        <p:spPr>
          <a:xfrm>
            <a:off x="1226460" y="4509120"/>
            <a:ext cx="77724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позволяет</a:t>
            </a:r>
            <a:r>
              <a:rPr lang="ru-RU" sz="1800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: </a:t>
            </a:r>
            <a:r>
              <a:rPr lang="ru-RU" sz="1800" dirty="0" smtClean="0">
                <a:latin typeface="+mn-lt"/>
              </a:rPr>
              <a:t>задавать и определять температуру, давление и расход воздуха, протекающего по воздуховодам. Давление измеряется с помощью дифференциальных датчиков давления с цифровой индикацией показаний. Расход воздуха определяется по скоростному напору, измеряемому с помощью трубок Пито и дифференциальных датчиков давления.</a:t>
            </a:r>
            <a:endParaRPr lang="ru-RU" sz="1800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139401" y="172052"/>
            <a:ext cx="7772400" cy="45832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ГАЗОВОЕ ОБОРУДОВАНИЕ</a:t>
            </a:r>
          </a:p>
        </p:txBody>
      </p:sp>
      <p:pic>
        <p:nvPicPr>
          <p:cNvPr id="12" name="Рисунок 11" descr="ГРПШ открытый 1.jpg"/>
          <p:cNvPicPr>
            <a:picLocks noChangeAspect="1"/>
          </p:cNvPicPr>
          <p:nvPr/>
        </p:nvPicPr>
        <p:blipFill>
          <a:blip r:embed="rId4" cstate="print"/>
          <a:srcRect l="14173" t="6299" r="11024" b="4199"/>
          <a:stretch>
            <a:fillRect/>
          </a:stretch>
        </p:blipFill>
        <p:spPr>
          <a:xfrm rot="5400000">
            <a:off x="5985928" y="1205960"/>
            <a:ext cx="2987767" cy="2681320"/>
          </a:xfrm>
          <a:prstGeom prst="rect">
            <a:avLst/>
          </a:prstGeom>
        </p:spPr>
      </p:pic>
      <p:sp>
        <p:nvSpPr>
          <p:cNvPr id="14" name="Заголовок 10"/>
          <p:cNvSpPr txBox="1">
            <a:spLocks/>
          </p:cNvSpPr>
          <p:nvPr/>
        </p:nvSpPr>
        <p:spPr>
          <a:xfrm>
            <a:off x="1149905" y="637389"/>
            <a:ext cx="7772400" cy="38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Рабочие процессы газорегуляторного пункта</a:t>
            </a:r>
          </a:p>
        </p:txBody>
      </p:sp>
      <p:sp>
        <p:nvSpPr>
          <p:cNvPr id="15" name="Заголовок 10"/>
          <p:cNvSpPr txBox="1">
            <a:spLocks/>
          </p:cNvSpPr>
          <p:nvPr/>
        </p:nvSpPr>
        <p:spPr>
          <a:xfrm>
            <a:off x="1192088" y="5373216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позволяет</a:t>
            </a:r>
            <a:r>
              <a:rPr lang="ru-RU" sz="1600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: </a:t>
            </a:r>
          </a:p>
          <a:p>
            <a:pPr algn="just"/>
            <a:r>
              <a:rPr lang="ru-RU" sz="1600" dirty="0" smtClean="0">
                <a:latin typeface="+mn-lt"/>
              </a:rPr>
              <a:t>- изучать конструкцию газорегуляторного пункта;</a:t>
            </a:r>
          </a:p>
          <a:p>
            <a:pPr algn="just"/>
            <a:r>
              <a:rPr lang="ru-RU" sz="1600" dirty="0" smtClean="0">
                <a:latin typeface="+mn-lt"/>
              </a:rPr>
              <a:t>- способы измерения давления, разрежения и разности давлений газа в различных точках газового тракта.</a:t>
            </a:r>
            <a:endParaRPr lang="ru-RU" sz="1600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Заголовок 10"/>
          <p:cNvSpPr txBox="1">
            <a:spLocks/>
          </p:cNvSpPr>
          <p:nvPr/>
        </p:nvSpPr>
        <p:spPr>
          <a:xfrm>
            <a:off x="1192088" y="4005064"/>
            <a:ext cx="7772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состоит: </a:t>
            </a:r>
          </a:p>
          <a:p>
            <a:pPr algn="just"/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sz="1600" dirty="0" smtClean="0">
                <a:latin typeface="+mn-lt"/>
              </a:rPr>
              <a:t>из газорегуляторного пункта шкафного типа;</a:t>
            </a:r>
          </a:p>
          <a:p>
            <a:pPr algn="just"/>
            <a:r>
              <a:rPr lang="ru-RU" sz="1600" dirty="0" smtClean="0">
                <a:latin typeface="+mn-lt"/>
              </a:rPr>
              <a:t>- регулятор давления газа;</a:t>
            </a:r>
          </a:p>
          <a:p>
            <a:pPr algn="just"/>
            <a:r>
              <a:rPr lang="ru-RU" sz="1600" dirty="0" smtClean="0">
                <a:latin typeface="+mn-lt"/>
              </a:rPr>
              <a:t>- компрессор, служащий для обеспечения подпора воздуха;</a:t>
            </a:r>
          </a:p>
          <a:p>
            <a:pPr algn="just"/>
            <a:r>
              <a:rPr lang="ru-RU" sz="1600" dirty="0" smtClean="0">
                <a:latin typeface="+mn-lt"/>
              </a:rPr>
              <a:t>- дифференциальный цифровой манометр.</a:t>
            </a:r>
            <a:endParaRPr lang="ru-RU" sz="1600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ГРПШ закрытый 1.jpg"/>
          <p:cNvPicPr>
            <a:picLocks noChangeAspect="1"/>
          </p:cNvPicPr>
          <p:nvPr/>
        </p:nvPicPr>
        <p:blipFill>
          <a:blip r:embed="rId5" cstate="print"/>
          <a:srcRect l="5249" t="14217" r="6234" b="15092"/>
          <a:stretch>
            <a:fillRect/>
          </a:stretch>
        </p:blipFill>
        <p:spPr>
          <a:xfrm>
            <a:off x="1259631" y="1124744"/>
            <a:ext cx="4732938" cy="2835014"/>
          </a:xfrm>
          <a:prstGeom prst="rect">
            <a:avLst/>
          </a:prstGeom>
        </p:spPr>
      </p:pic>
      <p:pic>
        <p:nvPicPr>
          <p:cNvPr id="17" name="Рисунок 16" descr="Регулятор давления газа 1.jpg"/>
          <p:cNvPicPr>
            <a:picLocks noChangeAspect="1"/>
          </p:cNvPicPr>
          <p:nvPr/>
        </p:nvPicPr>
        <p:blipFill>
          <a:blip r:embed="rId6" cstate="print"/>
          <a:srcRect l="3445" t="2406" r="8694" b="1094"/>
          <a:stretch>
            <a:fillRect/>
          </a:stretch>
        </p:blipFill>
        <p:spPr>
          <a:xfrm>
            <a:off x="7144322" y="4183494"/>
            <a:ext cx="1676150" cy="13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139401" y="172052"/>
            <a:ext cx="7772400" cy="45832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НАСОСНОЕ ОБОРУДОВАНИЕ</a:t>
            </a: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1149905" y="54868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Устройство насосов для систем водоснабжения и водоотведения</a:t>
            </a:r>
          </a:p>
        </p:txBody>
      </p:sp>
      <p:pic>
        <p:nvPicPr>
          <p:cNvPr id="10" name="Рисунок 9" descr="Устройство насосов 4.jpg"/>
          <p:cNvPicPr>
            <a:picLocks noChangeAspect="1"/>
          </p:cNvPicPr>
          <p:nvPr/>
        </p:nvPicPr>
        <p:blipFill>
          <a:blip r:embed="rId4" cstate="print"/>
          <a:srcRect l="1971" t="3507" r="10839" b="5260"/>
          <a:stretch>
            <a:fillRect/>
          </a:stretch>
        </p:blipFill>
        <p:spPr>
          <a:xfrm>
            <a:off x="2664507" y="1124744"/>
            <a:ext cx="4931829" cy="2900076"/>
          </a:xfrm>
          <a:prstGeom prst="rect">
            <a:avLst/>
          </a:prstGeom>
        </p:spPr>
      </p:pic>
      <p:sp>
        <p:nvSpPr>
          <p:cNvPr id="11" name="Заголовок 10"/>
          <p:cNvSpPr txBox="1">
            <a:spLocks/>
          </p:cNvSpPr>
          <p:nvPr/>
        </p:nvSpPr>
        <p:spPr>
          <a:xfrm>
            <a:off x="1187624" y="5733256"/>
            <a:ext cx="76283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позволяет: </a:t>
            </a:r>
            <a:r>
              <a:rPr lang="ru-RU" sz="1600" dirty="0" smtClean="0">
                <a:latin typeface="+mn-lt"/>
              </a:rPr>
              <a:t>изучать устройства, принцип работы и особенности насосного оборудования, которое применятся в системах тепло- и водоснабжения.</a:t>
            </a:r>
          </a:p>
          <a:p>
            <a:pPr algn="just"/>
            <a:endParaRPr lang="ru-RU" sz="1800" dirty="0" smtClean="0">
              <a:latin typeface="+mn-lt"/>
            </a:endParaRPr>
          </a:p>
        </p:txBody>
      </p:sp>
      <p:sp>
        <p:nvSpPr>
          <p:cNvPr id="12" name="Заголовок 10"/>
          <p:cNvSpPr txBox="1">
            <a:spLocks/>
          </p:cNvSpPr>
          <p:nvPr/>
        </p:nvSpPr>
        <p:spPr>
          <a:xfrm>
            <a:off x="1192088" y="4149080"/>
            <a:ext cx="77724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состоит из следующих насосов: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+mn-lt"/>
              </a:rPr>
              <a:t> </a:t>
            </a:r>
            <a:r>
              <a:rPr lang="x-none" sz="1600" smtClean="0">
                <a:latin typeface="+mn-lt"/>
              </a:rPr>
              <a:t>многоступенчат</a:t>
            </a:r>
            <a:r>
              <a:rPr lang="ru-RU" sz="1600" dirty="0" smtClean="0">
                <a:latin typeface="+mn-lt"/>
              </a:rPr>
              <a:t>ого</a:t>
            </a:r>
            <a:r>
              <a:rPr lang="x-none" sz="1600" smtClean="0">
                <a:latin typeface="+mn-lt"/>
              </a:rPr>
              <a:t> вертикальн</a:t>
            </a:r>
            <a:r>
              <a:rPr lang="ru-RU" sz="1600" dirty="0" smtClean="0">
                <a:latin typeface="+mn-lt"/>
              </a:rPr>
              <a:t>ого</a:t>
            </a:r>
            <a:r>
              <a:rPr lang="x-none" sz="1600" smtClean="0">
                <a:latin typeface="+mn-lt"/>
              </a:rPr>
              <a:t>;</a:t>
            </a:r>
            <a:endParaRPr lang="ru-RU" sz="1600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atin typeface="+mn-lt"/>
              </a:rPr>
              <a:t> </a:t>
            </a:r>
            <a:r>
              <a:rPr lang="x-none" sz="1600" smtClean="0">
                <a:latin typeface="+mn-lt"/>
              </a:rPr>
              <a:t>центробежн</a:t>
            </a:r>
            <a:r>
              <a:rPr lang="ru-RU" sz="1600" dirty="0" smtClean="0">
                <a:latin typeface="+mn-lt"/>
              </a:rPr>
              <a:t>ого</a:t>
            </a:r>
            <a:r>
              <a:rPr lang="x-none" sz="1600" smtClean="0">
                <a:latin typeface="+mn-lt"/>
              </a:rPr>
              <a:t> горизонтальн</a:t>
            </a:r>
            <a:r>
              <a:rPr lang="ru-RU" sz="1600" dirty="0" smtClean="0">
                <a:latin typeface="+mn-lt"/>
              </a:rPr>
              <a:t>ого</a:t>
            </a:r>
            <a:r>
              <a:rPr lang="x-none" sz="1600" smtClean="0">
                <a:latin typeface="+mn-lt"/>
              </a:rPr>
              <a:t>;</a:t>
            </a:r>
            <a:endParaRPr lang="ru-RU" sz="1600" dirty="0" smtClean="0">
              <a:latin typeface="+mn-lt"/>
            </a:endParaRPr>
          </a:p>
          <a:p>
            <a:pPr lvl="0" algn="just"/>
            <a:r>
              <a:rPr lang="ru-RU" sz="1600" dirty="0" smtClean="0">
                <a:latin typeface="+mn-lt"/>
              </a:rPr>
              <a:t>- </a:t>
            </a:r>
            <a:r>
              <a:rPr lang="x-none" sz="1600" smtClean="0">
                <a:latin typeface="+mn-lt"/>
              </a:rPr>
              <a:t>вихрево</a:t>
            </a:r>
            <a:r>
              <a:rPr lang="ru-RU" sz="1600" dirty="0" smtClean="0">
                <a:latin typeface="+mn-lt"/>
              </a:rPr>
              <a:t>го</a:t>
            </a:r>
            <a:r>
              <a:rPr lang="x-none" sz="1600" smtClean="0">
                <a:latin typeface="+mn-lt"/>
              </a:rPr>
              <a:t>;</a:t>
            </a:r>
            <a:endParaRPr lang="ru-RU" sz="1600" dirty="0" smtClean="0">
              <a:latin typeface="+mn-lt"/>
            </a:endParaRPr>
          </a:p>
          <a:p>
            <a:pPr lvl="0" algn="just">
              <a:buFontTx/>
              <a:buChar char="-"/>
            </a:pPr>
            <a:r>
              <a:rPr lang="ru-RU" sz="1600" dirty="0" smtClean="0">
                <a:latin typeface="+mn-lt"/>
              </a:rPr>
              <a:t> </a:t>
            </a:r>
            <a:r>
              <a:rPr lang="x-none" sz="1600" smtClean="0">
                <a:latin typeface="+mn-lt"/>
              </a:rPr>
              <a:t>роторно-пластинчат</a:t>
            </a:r>
            <a:r>
              <a:rPr lang="ru-RU" sz="1600" dirty="0" smtClean="0">
                <a:latin typeface="+mn-lt"/>
              </a:rPr>
              <a:t>ого</a:t>
            </a:r>
            <a:r>
              <a:rPr lang="x-none" sz="1600" smtClean="0">
                <a:latin typeface="+mn-lt"/>
              </a:rPr>
              <a:t>;</a:t>
            </a:r>
            <a:endParaRPr lang="ru-RU" sz="1600" dirty="0" smtClean="0">
              <a:latin typeface="+mn-lt"/>
            </a:endParaRPr>
          </a:p>
          <a:p>
            <a:pPr lvl="0" algn="just">
              <a:buFontTx/>
              <a:buChar char="-"/>
            </a:pPr>
            <a:r>
              <a:rPr lang="ru-RU" sz="1600" dirty="0" smtClean="0">
                <a:latin typeface="+mn-lt"/>
              </a:rPr>
              <a:t> </a:t>
            </a:r>
            <a:r>
              <a:rPr lang="x-none" sz="1600" smtClean="0">
                <a:latin typeface="+mn-lt"/>
              </a:rPr>
              <a:t>погружно</a:t>
            </a:r>
            <a:r>
              <a:rPr lang="ru-RU" sz="1600" dirty="0" smtClean="0">
                <a:latin typeface="+mn-lt"/>
              </a:rPr>
              <a:t>го.</a:t>
            </a:r>
          </a:p>
        </p:txBody>
      </p:sp>
    </p:spTree>
    <p:extLst>
      <p:ext uri="{BB962C8B-B14F-4D97-AF65-F5344CB8AC3E}">
        <p14:creationId xmlns:p14="http://schemas.microsoft.com/office/powerpoint/2010/main" val="4076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139401" y="172051"/>
            <a:ext cx="7772400" cy="93341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СИСТЕМЫ ВОДОСНАБЖЕНИЯ И ВОДОПОДГОТОВКИ</a:t>
            </a: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1149905" y="1124745"/>
            <a:ext cx="777240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Гидравлика систем  водоснабжения ЖКХ</a:t>
            </a:r>
          </a:p>
        </p:txBody>
      </p:sp>
      <p:pic>
        <p:nvPicPr>
          <p:cNvPr id="11" name="Рисунок 10" descr="Гидравлика систем водоснабжения 1.jpg"/>
          <p:cNvPicPr>
            <a:picLocks noChangeAspect="1"/>
          </p:cNvPicPr>
          <p:nvPr/>
        </p:nvPicPr>
        <p:blipFill>
          <a:blip r:embed="rId4" cstate="print"/>
          <a:srcRect l="19844" r="12840" b="3113"/>
          <a:stretch>
            <a:fillRect/>
          </a:stretch>
        </p:blipFill>
        <p:spPr>
          <a:xfrm rot="5400000">
            <a:off x="3397131" y="1490285"/>
            <a:ext cx="3484626" cy="3761656"/>
          </a:xfrm>
          <a:prstGeom prst="rect">
            <a:avLst/>
          </a:prstGeom>
        </p:spPr>
      </p:pic>
      <p:sp>
        <p:nvSpPr>
          <p:cNvPr id="10" name="Заголовок 10"/>
          <p:cNvSpPr txBox="1">
            <a:spLocks/>
          </p:cNvSpPr>
          <p:nvPr/>
        </p:nvSpPr>
        <p:spPr>
          <a:xfrm>
            <a:off x="1211152" y="5040472"/>
            <a:ext cx="7628384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позволяет: </a:t>
            </a:r>
            <a:endParaRPr lang="ru-RU" sz="1800" dirty="0" smtClean="0">
              <a:latin typeface="+mn-lt"/>
            </a:endParaRPr>
          </a:p>
          <a:p>
            <a:pPr algn="just"/>
            <a:r>
              <a:rPr lang="ru-RU" sz="1800" dirty="0" smtClean="0">
                <a:latin typeface="+mn-lt"/>
              </a:rPr>
              <a:t>исследовать гидравлические сопротивления в опытных трубопроводах, мерной диафрагме, клиновой задвижке, </a:t>
            </a:r>
            <a:r>
              <a:rPr lang="en-US" sz="1800" dirty="0" smtClean="0">
                <a:latin typeface="+mn-lt"/>
              </a:rPr>
              <a:t>z</a:t>
            </a:r>
            <a:r>
              <a:rPr lang="ru-RU" sz="1800" dirty="0" smtClean="0">
                <a:latin typeface="+mn-lt"/>
              </a:rPr>
              <a:t>-образном вентиле, тройнике, отводе, а также экспериментально получать рабочие характеристики центробежного насоса.</a:t>
            </a:r>
          </a:p>
          <a:p>
            <a:pPr algn="just"/>
            <a:endParaRPr lang="ru-RU" sz="1600" dirty="0" smtClean="0">
              <a:latin typeface="+mn-lt"/>
            </a:endParaRPr>
          </a:p>
          <a:p>
            <a:pPr algn="just"/>
            <a:endParaRPr lang="ru-RU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412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Work\PHOTOMATERIAL\LOGO_TGASU\2010\logo-tsuab2-RED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" y="0"/>
            <a:ext cx="1048279" cy="10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671" y="6453336"/>
            <a:ext cx="914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1520" y="6480720"/>
            <a:ext cx="720080" cy="404664"/>
          </a:xfrm>
        </p:spPr>
        <p:txBody>
          <a:bodyPr/>
          <a:lstStyle/>
          <a:p>
            <a:pPr algn="ctr"/>
            <a:fld id="{D7A2DB73-B0AA-4C4C-874F-0BE00FEA68FA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139401" y="172051"/>
            <a:ext cx="7772400" cy="933417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СИСТЕМЫ ВОДОСНАБЖЕНИЯ И ВОДОПОДГОТОВКИ</a:t>
            </a: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1149905" y="1101216"/>
            <a:ext cx="7772400" cy="500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- Очистка сточных вод</a:t>
            </a:r>
          </a:p>
        </p:txBody>
      </p:sp>
      <p:pic>
        <p:nvPicPr>
          <p:cNvPr id="11" name="Рисунок 10" descr="Очистка сточных вод 1.jpg"/>
          <p:cNvPicPr>
            <a:picLocks noChangeAspect="1"/>
          </p:cNvPicPr>
          <p:nvPr/>
        </p:nvPicPr>
        <p:blipFill>
          <a:blip r:embed="rId4" cstate="print"/>
          <a:srcRect l="15992" r="9595" b="1705"/>
          <a:stretch>
            <a:fillRect/>
          </a:stretch>
        </p:blipFill>
        <p:spPr>
          <a:xfrm rot="5400000">
            <a:off x="3331680" y="1572976"/>
            <a:ext cx="3488753" cy="3456385"/>
          </a:xfrm>
          <a:prstGeom prst="rect">
            <a:avLst/>
          </a:prstGeom>
        </p:spPr>
      </p:pic>
      <p:sp>
        <p:nvSpPr>
          <p:cNvPr id="10" name="Заголовок 10"/>
          <p:cNvSpPr txBox="1">
            <a:spLocks/>
          </p:cNvSpPr>
          <p:nvPr/>
        </p:nvSpPr>
        <p:spPr>
          <a:xfrm>
            <a:off x="1187624" y="5949280"/>
            <a:ext cx="76283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позволяет: </a:t>
            </a:r>
            <a:r>
              <a:rPr lang="ru-RU" sz="1800" dirty="0" smtClean="0">
                <a:latin typeface="+mn-lt"/>
              </a:rPr>
              <a:t>изучать процесс очистки сточных вод и основные элементы системы очистки.</a:t>
            </a:r>
          </a:p>
          <a:p>
            <a:pPr algn="just"/>
            <a:endParaRPr lang="ru-RU" sz="1800" dirty="0" smtClean="0">
              <a:latin typeface="+mn-lt"/>
            </a:endParaRPr>
          </a:p>
        </p:txBody>
      </p:sp>
      <p:sp>
        <p:nvSpPr>
          <p:cNvPr id="12" name="Заголовок 10"/>
          <p:cNvSpPr txBox="1">
            <a:spLocks/>
          </p:cNvSpPr>
          <p:nvPr/>
        </p:nvSpPr>
        <p:spPr>
          <a:xfrm>
            <a:off x="1192088" y="5085184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Стенд включает следующие фильтры:  </a:t>
            </a:r>
            <a:r>
              <a:rPr lang="ru-RU" sz="1800" dirty="0" smtClean="0">
                <a:latin typeface="+mn-lt"/>
              </a:rPr>
              <a:t>осветлительный;</a:t>
            </a:r>
          </a:p>
          <a:p>
            <a:pPr algn="just"/>
            <a:r>
              <a:rPr lang="ru-RU" sz="1800" dirty="0" smtClean="0">
                <a:latin typeface="+mn-lt"/>
              </a:rPr>
              <a:t>сорбирующий;  угольный и ультрафиолетовый обеззараживатель</a:t>
            </a:r>
          </a:p>
        </p:txBody>
      </p:sp>
    </p:spTree>
    <p:extLst>
      <p:ext uri="{BB962C8B-B14F-4D97-AF65-F5344CB8AC3E}">
        <p14:creationId xmlns:p14="http://schemas.microsoft.com/office/powerpoint/2010/main" val="4076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1568</TotalTime>
  <Words>645</Words>
  <Application>Microsoft Office PowerPoint</Application>
  <PresentationFormat>Экран (4:3)</PresentationFormat>
  <Paragraphs>145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Tahoma</vt:lpstr>
      <vt:lpstr>Главная</vt:lpstr>
      <vt:lpstr>научно-образовательный  центр по модернизации жилищно-коммунального комплекса регионов Сибири и Дальнего Востока, как платформа для решения кадровых вопросов в ЖКК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Андрющенко</dc:creator>
  <cp:lastModifiedBy>Кучмасова Ирина Викторовна</cp:lastModifiedBy>
  <cp:revision>199</cp:revision>
  <dcterms:created xsi:type="dcterms:W3CDTF">2014-01-09T08:08:44Z</dcterms:created>
  <dcterms:modified xsi:type="dcterms:W3CDTF">2016-11-24T06:38:44Z</dcterms:modified>
</cp:coreProperties>
</file>