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453" r:id="rId2"/>
    <p:sldId id="394" r:id="rId3"/>
    <p:sldId id="444" r:id="rId4"/>
    <p:sldId id="454" r:id="rId5"/>
    <p:sldId id="445" r:id="rId6"/>
    <p:sldId id="455" r:id="rId7"/>
    <p:sldId id="456" r:id="rId8"/>
    <p:sldId id="457" r:id="rId9"/>
    <p:sldId id="458" r:id="rId10"/>
    <p:sldId id="407" r:id="rId11"/>
    <p:sldId id="459" r:id="rId12"/>
    <p:sldId id="460" r:id="rId13"/>
    <p:sldId id="397" r:id="rId14"/>
  </p:sldIdLst>
  <p:sldSz cx="9144000" cy="6858000" type="screen4x3"/>
  <p:notesSz cx="6808788" cy="99393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C0D898"/>
    <a:srgbClr val="91E38D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70" autoAdjust="0"/>
    <p:restoredTop sz="96433" autoAdjust="0"/>
  </p:normalViewPr>
  <p:slideViewPr>
    <p:cSldViewPr>
      <p:cViewPr varScale="1">
        <p:scale>
          <a:sx n="109" d="100"/>
          <a:sy n="109" d="100"/>
        </p:scale>
        <p:origin x="1398" y="144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6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710042109489321E-2"/>
          <c:y val="3.4519665940850583E-2"/>
          <c:w val="0.91428996008147101"/>
          <c:h val="0.7342580401120055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0"/>
          <c:dPt>
            <c:idx val="0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40000" dist="20000" dir="5400000" rotWithShape="0">
                  <a:srgbClr val="000000"/>
                </a:outerShdw>
              </a:effectLst>
              <a:sp3d/>
            </c:spPr>
          </c:dPt>
          <c:cat>
            <c:strRef>
              <c:f>Лист1!$A$2:$A$4</c:f>
              <c:strCache>
                <c:ptCount val="3"/>
                <c:pt idx="0">
                  <c:v>Фонд реформирования ЖКХ</c:v>
                </c:pt>
                <c:pt idx="1">
                  <c:v>Бюджет ТО</c:v>
                </c:pt>
                <c:pt idx="2">
                  <c:v>Бюджет МО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50</c:v>
                </c:pt>
                <c:pt idx="1">
                  <c:v>41.3</c:v>
                </c:pt>
                <c:pt idx="2">
                  <c:v>36.299999999999997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5.4939243469313732E-3"/>
          <c:y val="0.77726451992390333"/>
          <c:w val="0.48152339181627002"/>
          <c:h val="0.22038420145466675"/>
        </c:manualLayout>
      </c:layout>
      <c:overlay val="0"/>
      <c:spPr>
        <a:noFill/>
        <a:ln>
          <a:noFill/>
        </a:ln>
        <a:effectLst>
          <a:outerShdw blurRad="50800" dist="50800" dir="5400000" algn="ctr" rotWithShape="0">
            <a:schemeClr val="bg1"/>
          </a:outerShdw>
        </a:effectLst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33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710042109489321E-2"/>
          <c:y val="3.4519665940850583E-2"/>
          <c:w val="0.91428996008147101"/>
          <c:h val="0.7342580401120055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0"/>
          <c:dPt>
            <c:idx val="0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40000" dist="20000" dir="5400000" rotWithShape="0">
                  <a:srgbClr val="000000"/>
                </a:outerShdw>
              </a:effectLst>
              <a:sp3d/>
            </c:spPr>
          </c:dPt>
          <c:cat>
            <c:strRef>
              <c:f>Лист1!$A$2:$A$4</c:f>
              <c:strCache>
                <c:ptCount val="3"/>
                <c:pt idx="0">
                  <c:v>Взносы собственников</c:v>
                </c:pt>
                <c:pt idx="1">
                  <c:v>Бюджет ТО</c:v>
                </c:pt>
                <c:pt idx="2">
                  <c:v>Бюджет МО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514.70000000000005</c:v>
                </c:pt>
                <c:pt idx="1">
                  <c:v>14.5</c:v>
                </c:pt>
                <c:pt idx="2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5.4939243469313732E-3"/>
          <c:y val="0.77726451992390333"/>
          <c:w val="0.48152339181627002"/>
          <c:h val="0.22038420145466675"/>
        </c:manualLayout>
      </c:layout>
      <c:overlay val="0"/>
      <c:spPr>
        <a:noFill/>
        <a:ln>
          <a:noFill/>
        </a:ln>
        <a:effectLst>
          <a:outerShdw blurRad="50800" dist="50800" dir="5400000" algn="ctr" rotWithShape="0">
            <a:schemeClr val="bg1"/>
          </a:outerShdw>
        </a:effectLst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33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710042109489321E-2"/>
          <c:y val="3.4519665940850583E-2"/>
          <c:w val="0.91428996008147101"/>
          <c:h val="0.7342580401120055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0"/>
          <c:dPt>
            <c:idx val="0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40000" dist="20000" dir="5400000" rotWithShape="0">
                  <a:srgbClr val="000000"/>
                </a:outerShdw>
              </a:effectLst>
              <a:sp3d/>
            </c:spPr>
          </c:dPt>
          <c:cat>
            <c:strRef>
              <c:f>Лист1!$A$2:$A$3</c:f>
              <c:strCache>
                <c:ptCount val="2"/>
                <c:pt idx="0">
                  <c:v>Взносы собственников</c:v>
                </c:pt>
                <c:pt idx="1">
                  <c:v>Средства Регионального оператора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812.78</c:v>
                </c:pt>
                <c:pt idx="1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4939243469313732E-3"/>
          <c:y val="0.84727366941374271"/>
          <c:w val="0.48152339181627002"/>
          <c:h val="0.12517185303602438"/>
        </c:manualLayout>
      </c:layout>
      <c:overlay val="0"/>
      <c:spPr>
        <a:noFill/>
        <a:ln>
          <a:noFill/>
        </a:ln>
        <a:effectLst>
          <a:outerShdw blurRad="50800" dist="50800" dir="5400000" algn="ctr" rotWithShape="0">
            <a:schemeClr val="bg1"/>
          </a:outerShdw>
        </a:effectLst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Динамика уровня собираемости взносов на капитальный ремонт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 w="19050">
              <a:solidFill>
                <a:schemeClr val="accent3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Pt>
            <c:idx val="1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 w="19050">
                <a:solidFill>
                  <a:schemeClr val="accent3">
                    <a:lumMod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Pt>
            <c:idx val="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accent3">
                    <a:lumMod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Pt>
            <c:idx val="5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accent3">
                    <a:lumMod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accent3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400" b="1" i="0" u="none" strike="noStrike" kern="1200" baseline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D2E951F-310E-4C8E-81E0-4EE0EE5ED370}" type="VALUE">
                      <a:rPr lang="en-US" dirty="0">
                        <a:solidFill>
                          <a:schemeClr val="accent3">
                            <a:lumMod val="50000"/>
                          </a:schemeClr>
                        </a:solidFill>
                      </a:rPr>
                      <a:pPr>
                        <a:defRPr sz="2400" b="1">
                          <a:solidFill>
                            <a:schemeClr val="accent6">
                              <a:lumMod val="75000"/>
                            </a:schemeClr>
                          </a:solidFill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accent6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accent3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400" b="1" i="0" u="none" strike="noStrike" kern="1200" baseline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32D06C4-DDE7-4706-BBC4-91CFBEB6BAC6}" type="VALUE">
                      <a:rPr lang="en-US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pPr>
                        <a:defRPr sz="2400" b="1">
                          <a:solidFill>
                            <a:schemeClr val="accent6">
                              <a:lumMod val="75000"/>
                            </a:schemeClr>
                          </a:solidFill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accent6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accent3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accent6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51.15</c:v>
                </c:pt>
                <c:pt idx="1">
                  <c:v>79.92</c:v>
                </c:pt>
                <c:pt idx="2">
                  <c:v>83.23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64367648"/>
        <c:axId val="264371176"/>
      </c:barChart>
      <c:catAx>
        <c:axId val="264367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4371176"/>
        <c:crosses val="autoZero"/>
        <c:auto val="1"/>
        <c:lblAlgn val="ctr"/>
        <c:lblOffset val="100"/>
        <c:noMultiLvlLbl val="0"/>
      </c:catAx>
      <c:valAx>
        <c:axId val="264371176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4367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3">
        <a:lumMod val="40000"/>
        <a:lumOff val="60000"/>
      </a:schemeClr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4177330833250162"/>
          <c:w val="1"/>
          <c:h val="0.6070869984021076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Уровень сбора взносов на капитальный ремонт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 w="19050">
              <a:solidFill>
                <a:srgbClr val="00B050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16"/>
            <c:invertIfNegative val="0"/>
            <c:bubble3D val="0"/>
            <c:explosion val="32"/>
            <c:spPr>
              <a:solidFill>
                <a:srgbClr val="FF0000"/>
              </a:solidFill>
              <a:ln w="19050">
                <a:solidFill>
                  <a:srgbClr val="FF0000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0"/>
            <c:invertIfNegative val="0"/>
            <c:bubble3D val="0"/>
            <c:spPr>
              <a:solidFill>
                <a:srgbClr val="FF0000"/>
              </a:solidFill>
              <a:ln w="19050">
                <a:solidFill>
                  <a:srgbClr val="00B050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1"/>
            <c:invertIfNegative val="0"/>
            <c:bubble3D val="0"/>
            <c:spPr>
              <a:solidFill>
                <a:srgbClr val="002060"/>
              </a:solidFill>
              <a:ln w="19050">
                <a:solidFill>
                  <a:srgbClr val="00B050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-3.5974845760248951E-3"/>
                  <c:y val="-0.10184047534146758"/>
                </c:manualLayout>
              </c:layout>
              <c:tx>
                <c:rich>
                  <a:bodyPr/>
                  <a:lstStyle/>
                  <a:p>
                    <a:fld id="{55BB6D25-6332-4702-8D18-11843D8B18F7}" type="VALUE">
                      <a:rPr lang="en-US">
                        <a:solidFill>
                          <a:schemeClr val="tx1"/>
                        </a:solidFill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"/>
                  <c:y val="-3.38405606114633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9838321096907102E-3"/>
                  <c:y val="-6.15596920371558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5779209787853124E-3"/>
                  <c:y val="-6.91119129935970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9.9934707910661388E-4"/>
                  <c:y val="-5.583246771367883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ln>
                        <a:noFill/>
                      </a:ln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4.2600880720618569E-3"/>
                  <c:y val="-6.70081748189528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549631917101388E-3"/>
                  <c:y val="-0.105321784251505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1.23328193284368E-3"/>
                  <c:y val="-7.08587671876093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0512246939132566E-5"/>
                  <c:y val="-0.112148172162201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2403654971144453E-3"/>
                  <c:y val="-6.94957528551228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1.1507097614088296E-3"/>
                  <c:y val="-9.28786332020228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2.5721054714018094E-3"/>
                  <c:y val="-5.48851955783631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1.0375473465317748E-2"/>
                  <c:y val="-4.63260975792182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ln>
                        <a:noFill/>
                      </a:ln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2.384698446076544E-3"/>
                  <c:y val="-3.6663527916192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2.132683524121104E-2"/>
                  <c:y val="-7.1607469010270486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100" b="1" i="0" u="none" strike="noStrike" kern="1200" baseline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7F0AF14-85FC-48CA-883C-43C89E91491D}" type="VALUE">
                      <a:rPr lang="en-US" b="0">
                        <a:solidFill>
                          <a:schemeClr val="tx1"/>
                        </a:solidFill>
                      </a:rPr>
                      <a:pPr>
                        <a:defRPr sz="1100" b="1">
                          <a:solidFill>
                            <a:schemeClr val="tx1"/>
                          </a:solidFill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1" i="0" u="none" strike="noStrike" kern="1200" baseline="0">
                      <a:ln>
                        <a:noFill/>
                      </a:ln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5"/>
              <c:layout>
                <c:manualLayout>
                  <c:x val="-1.3931256370337014E-3"/>
                  <c:y val="-2.756803599924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7.2869310679742019E-2"/>
                  <c:y val="-0.108891409364484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1" i="0" u="none" strike="noStrike" kern="1200" baseline="0">
                      <a:ln>
                        <a:noFill/>
                      </a:ln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>
                <c:manualLayout>
                  <c:x val="9.3467928721240577E-4"/>
                  <c:y val="-3.76643734399328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8"/>
              <c:layout>
                <c:manualLayout>
                  <c:x val="-1.5143348769958664E-2"/>
                  <c:y val="-7.592834699342347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ln>
                        <a:noFill/>
                      </a:ln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9"/>
              <c:layout>
                <c:manualLayout>
                  <c:x val="4.5096630677399482E-2"/>
                  <c:y val="-6.81282101919679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0"/>
              <c:layout>
                <c:manualLayout>
                  <c:x val="0"/>
                  <c:y val="-6.155969203715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1"/>
              <c:layout>
                <c:manualLayout>
                  <c:x val="-1.4959580274227873E-3"/>
                  <c:y val="-2.40885751449740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ln>
                      <a:noFill/>
                    </a:ln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/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Лист1!$A$2:$A$21</c:f>
              <c:strCache>
                <c:ptCount val="20"/>
                <c:pt idx="0">
                  <c:v>Александровский</c:v>
                </c:pt>
                <c:pt idx="1">
                  <c:v>Асиновский</c:v>
                </c:pt>
                <c:pt idx="2">
                  <c:v>Бакчарский</c:v>
                </c:pt>
                <c:pt idx="3">
                  <c:v>Верхнекетский</c:v>
                </c:pt>
                <c:pt idx="4">
                  <c:v>ЗАТО Северск</c:v>
                </c:pt>
                <c:pt idx="5">
                  <c:v>Зырянский</c:v>
                </c:pt>
                <c:pt idx="6">
                  <c:v>Каргасокский</c:v>
                </c:pt>
                <c:pt idx="7">
                  <c:v>Кедровый</c:v>
                </c:pt>
                <c:pt idx="8">
                  <c:v>Кожевниковский</c:v>
                </c:pt>
                <c:pt idx="9">
                  <c:v>Колпашевский</c:v>
                </c:pt>
                <c:pt idx="10">
                  <c:v>Кривошеинский</c:v>
                </c:pt>
                <c:pt idx="11">
                  <c:v>Молчановский</c:v>
                </c:pt>
                <c:pt idx="12">
                  <c:v>Парабельский</c:v>
                </c:pt>
                <c:pt idx="13">
                  <c:v>Первомайский</c:v>
                </c:pt>
                <c:pt idx="14">
                  <c:v>Стрежевой</c:v>
                </c:pt>
                <c:pt idx="15">
                  <c:v>Тегульдетский</c:v>
                </c:pt>
                <c:pt idx="16">
                  <c:v>Томск</c:v>
                </c:pt>
                <c:pt idx="17">
                  <c:v>Томский район</c:v>
                </c:pt>
                <c:pt idx="18">
                  <c:v>Чаинский</c:v>
                </c:pt>
                <c:pt idx="19">
                  <c:v>Шегарский</c:v>
                </c:pt>
              </c:strCache>
            </c:strRef>
          </c:cat>
          <c:val>
            <c:numRef>
              <c:f>Лист1!$B$2:$B$21</c:f>
              <c:numCache>
                <c:formatCode>0.00</c:formatCode>
                <c:ptCount val="20"/>
                <c:pt idx="0">
                  <c:v>76.040000000000006</c:v>
                </c:pt>
                <c:pt idx="1">
                  <c:v>81.23</c:v>
                </c:pt>
                <c:pt idx="2">
                  <c:v>80.81</c:v>
                </c:pt>
                <c:pt idx="3">
                  <c:v>74.33</c:v>
                </c:pt>
                <c:pt idx="4">
                  <c:v>73.75</c:v>
                </c:pt>
                <c:pt idx="5">
                  <c:v>76.87</c:v>
                </c:pt>
                <c:pt idx="6">
                  <c:v>78.5</c:v>
                </c:pt>
                <c:pt idx="7">
                  <c:v>79.06</c:v>
                </c:pt>
                <c:pt idx="8">
                  <c:v>79.900000000000006</c:v>
                </c:pt>
                <c:pt idx="9">
                  <c:v>83.69</c:v>
                </c:pt>
                <c:pt idx="10">
                  <c:v>75.180000000000007</c:v>
                </c:pt>
                <c:pt idx="11">
                  <c:v>73.31</c:v>
                </c:pt>
                <c:pt idx="12">
                  <c:v>88.03</c:v>
                </c:pt>
                <c:pt idx="13">
                  <c:v>83.8</c:v>
                </c:pt>
                <c:pt idx="14">
                  <c:v>84.74</c:v>
                </c:pt>
                <c:pt idx="15">
                  <c:v>84.37</c:v>
                </c:pt>
                <c:pt idx="16">
                  <c:v>86.46</c:v>
                </c:pt>
                <c:pt idx="17">
                  <c:v>84.36</c:v>
                </c:pt>
                <c:pt idx="18">
                  <c:v>85.49</c:v>
                </c:pt>
                <c:pt idx="19">
                  <c:v>76.78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96013632"/>
        <c:axId val="296018728"/>
      </c:barChart>
      <c:catAx>
        <c:axId val="29601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noFill/>
                </a:ln>
                <a:gradFill>
                  <a:gsLst>
                    <a:gs pos="32000">
                      <a:schemeClr val="tx1">
                        <a:lumMod val="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0" scaled="0"/>
                </a:gra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6018728"/>
        <c:crosses val="autoZero"/>
        <c:auto val="1"/>
        <c:lblAlgn val="ctr"/>
        <c:lblOffset val="100"/>
        <c:noMultiLvlLbl val="0"/>
      </c:catAx>
      <c:valAx>
        <c:axId val="296018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noFill/>
                </a:ln>
                <a:gradFill>
                  <a:gsLst>
                    <a:gs pos="1000">
                      <a:schemeClr val="accent3">
                        <a:lumMod val="75000"/>
                      </a:schemeClr>
                    </a:gs>
                    <a:gs pos="56000">
                      <a:schemeClr val="tx2">
                        <a:lumMod val="75000"/>
                      </a:schemeClr>
                    </a:gs>
                  </a:gsLst>
                </a:gra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6013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n>
            <a:noFill/>
          </a:ln>
          <a:gradFill>
            <a:gsLst>
              <a:gs pos="1000">
                <a:schemeClr val="accent1">
                  <a:lumMod val="45000"/>
                  <a:lumOff val="55000"/>
                </a:schemeClr>
              </a:gs>
              <a:gs pos="56000">
                <a:schemeClr val="tx2">
                  <a:lumMod val="75000"/>
                </a:schemeClr>
              </a:gs>
            </a:gsLst>
            <a:lin ang="5400000" scaled="1"/>
          </a:gradFill>
        </a:defRPr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5422953618845179"/>
          <c:y val="0.58954175476096427"/>
          <c:w val="0.22412375327825512"/>
          <c:h val="0.21866437427878843"/>
        </c:manualLayout>
      </c:layout>
      <c:overlay val="0"/>
      <c:spPr>
        <a:noFill/>
        <a:ln>
          <a:noFill/>
        </a:ln>
        <a:effectLst>
          <a:outerShdw blurRad="50800" dist="50800" dir="5400000" algn="ctr" rotWithShape="0">
            <a:schemeClr val="bg1"/>
          </a:outerShdw>
        </a:effectLst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528" cy="497364"/>
          </a:xfrm>
          <a:prstGeom prst="rect">
            <a:avLst/>
          </a:prstGeom>
        </p:spPr>
        <p:txBody>
          <a:bodyPr vert="horz" lIns="90853" tIns="45426" rIns="90853" bIns="4542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671" y="1"/>
            <a:ext cx="2950528" cy="497364"/>
          </a:xfrm>
          <a:prstGeom prst="rect">
            <a:avLst/>
          </a:prstGeom>
        </p:spPr>
        <p:txBody>
          <a:bodyPr vert="horz" lIns="90853" tIns="45426" rIns="90853" bIns="45426" rtlCol="0"/>
          <a:lstStyle>
            <a:lvl1pPr algn="r">
              <a:defRPr sz="1200"/>
            </a:lvl1pPr>
          </a:lstStyle>
          <a:p>
            <a:fld id="{8BC4695E-9365-48EC-9609-3BE201F53718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73638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53" tIns="45426" rIns="90853" bIns="4542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404" y="4720988"/>
            <a:ext cx="5447984" cy="4473099"/>
          </a:xfrm>
          <a:prstGeom prst="rect">
            <a:avLst/>
          </a:prstGeom>
        </p:spPr>
        <p:txBody>
          <a:bodyPr vert="horz" lIns="90853" tIns="45426" rIns="90853" bIns="45426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0386"/>
            <a:ext cx="2950528" cy="497363"/>
          </a:xfrm>
          <a:prstGeom prst="rect">
            <a:avLst/>
          </a:prstGeom>
        </p:spPr>
        <p:txBody>
          <a:bodyPr vert="horz" lIns="90853" tIns="45426" rIns="90853" bIns="4542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671" y="9440386"/>
            <a:ext cx="2950528" cy="497363"/>
          </a:xfrm>
          <a:prstGeom prst="rect">
            <a:avLst/>
          </a:prstGeom>
        </p:spPr>
        <p:txBody>
          <a:bodyPr vert="horz" lIns="90853" tIns="45426" rIns="90853" bIns="45426" rtlCol="0" anchor="b"/>
          <a:lstStyle>
            <a:lvl1pPr algn="r">
              <a:defRPr sz="1200"/>
            </a:lvl1pPr>
          </a:lstStyle>
          <a:p>
            <a:fld id="{DC80711A-74D5-4ED4-A40B-B8075346EB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487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0711A-74D5-4ED4-A40B-B8075346EB23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4872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0711A-74D5-4ED4-A40B-B8075346EB23}" type="slidenum">
              <a:rPr lang="ru-RU" smtClean="0">
                <a:solidFill>
                  <a:prstClr val="black"/>
                </a:solidFill>
              </a:rPr>
              <a:pPr/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8832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0711A-74D5-4ED4-A40B-B8075346EB23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177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0711A-74D5-4ED4-A40B-B8075346EB2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5153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0711A-74D5-4ED4-A40B-B8075346EB23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108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0711A-74D5-4ED4-A40B-B8075346EB23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5781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0711A-74D5-4ED4-A40B-B8075346EB23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4443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0711A-74D5-4ED4-A40B-B8075346EB23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0741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0711A-74D5-4ED4-A40B-B8075346EB23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2124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0711A-74D5-4ED4-A40B-B8075346EB23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59264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0711A-74D5-4ED4-A40B-B8075346EB23}" type="slidenum">
              <a:rPr lang="ru-RU" smtClean="0">
                <a:solidFill>
                  <a:prstClr val="black"/>
                </a:solidFill>
              </a:rPr>
              <a:pPr/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062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89EA9-D7A1-4C00-93C4-20B060205EC8}" type="datetime1">
              <a:rPr lang="ru-RU" smtClean="0"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AE365-33D7-46FC-8541-A76A652D90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74D8F-C2C1-476C-B7D0-7C6010FED32D}" type="datetime1">
              <a:rPr lang="ru-RU" smtClean="0"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1B9D1-4367-4028-82B8-FCBE360CD3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056B3-BCBA-47E2-82B6-F3E3A7A63691}" type="datetime1">
              <a:rPr lang="ru-RU" smtClean="0"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88DC8-67EA-42FE-832B-73AA3113F1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05D4A-732B-493E-B439-D5185A849B69}" type="datetime1">
              <a:rPr lang="ru-RU" smtClean="0"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CE8D0-3EE7-45F2-BEE1-ED322F3A80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8642C-B0FD-475D-B5FA-A00CEFF07422}" type="datetime1">
              <a:rPr lang="ru-RU" smtClean="0"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F162D-4A8D-451D-8853-4CB7214110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EF3CF-80CE-4C67-B5B4-2186F934391D}" type="datetime1">
              <a:rPr lang="ru-RU" smtClean="0"/>
              <a:t>22.11.2016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60B6B-A179-4F93-813E-523669B24F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EA158-A4F0-408A-80AB-9FB816295622}" type="datetime1">
              <a:rPr lang="ru-RU" smtClean="0"/>
              <a:t>22.11.2016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1FFE9-6FCF-4D18-9CD8-2819534BC1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87EF2-2C89-482D-AC74-2C97BC50043E}" type="datetime1">
              <a:rPr lang="ru-RU" smtClean="0"/>
              <a:t>22.11.2016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4A203-536B-4E11-83C0-88B4955890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534A8-3879-4461-8054-4390ABE48709}" type="datetime1">
              <a:rPr lang="ru-RU" smtClean="0"/>
              <a:t>22.11.2016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099A2-1F44-4004-B7C6-F402A7BA1F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DC05F-F863-43C9-896C-4FBE926F19B3}" type="datetime1">
              <a:rPr lang="ru-RU" smtClean="0"/>
              <a:t>22.11.2016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265F2-810C-4569-A447-3700289053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FAA6A-75E1-43D2-A8ED-9D76E1FBCEF5}" type="datetime1">
              <a:rPr lang="ru-RU" smtClean="0"/>
              <a:t>22.11.2016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38E69-8AF3-4304-B807-9A4BE6FCB5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4364BA6-3DE4-49D0-9E8E-3394247227D8}" type="datetime1">
              <a:rPr lang="ru-RU" smtClean="0"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795D23A-048F-4090-808C-7860DCA17A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5400" b="1" dirty="0" smtClean="0">
                <a:solidFill>
                  <a:srgbClr val="2B3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Региональная программа капитального ремонта многоквартирных домов</a:t>
            </a:r>
            <a:br>
              <a:rPr lang="ru-RU" sz="5400" b="1" dirty="0" smtClean="0">
                <a:solidFill>
                  <a:srgbClr val="2B361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i="1" dirty="0" smtClean="0">
                <a:solidFill>
                  <a:srgbClr val="2B3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(проблемы, риски, эффективность)</a:t>
            </a:r>
            <a:r>
              <a:rPr lang="ru-RU" sz="3600" b="1" dirty="0" smtClean="0">
                <a:solidFill>
                  <a:srgbClr val="2B3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1800" dirty="0" smtClean="0"/>
              <a:t>2016 год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DCE8D0-3EE7-45F2-BEE1-ED322F3A80A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 cap="flat" cmpd="sng" algn="ctr">
            <a:solidFill>
              <a:schemeClr val="accent3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ru-RU" sz="1600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-99392"/>
            <a:ext cx="9152792" cy="100811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94251" y="0"/>
            <a:ext cx="792549" cy="68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04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4000" b="1" smtClean="0"/>
              <a:t/>
            </a:r>
            <a:br>
              <a:rPr lang="ru-RU" sz="4000" b="1" smtClean="0"/>
            </a:br>
            <a:r>
              <a:rPr lang="ru-RU" sz="4000" b="1" smtClean="0"/>
              <a:t/>
            </a:r>
            <a:br>
              <a:rPr lang="ru-RU" sz="4000" b="1" smtClean="0"/>
            </a:br>
            <a:endParaRPr lang="ru-RU" sz="3200" b="1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 cap="flat" cmpd="sng" algn="ctr">
            <a:solidFill>
              <a:schemeClr val="accent3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ru-RU" sz="1600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881020"/>
              </p:ext>
            </p:extLst>
          </p:nvPr>
        </p:nvGraphicFramePr>
        <p:xfrm>
          <a:off x="-36512" y="666744"/>
          <a:ext cx="9217024" cy="5936701"/>
        </p:xfrm>
        <a:graphic>
          <a:graphicData uri="http://schemas.openxmlformats.org/drawingml/2006/table">
            <a:tbl>
              <a:tblPr/>
              <a:tblGrid>
                <a:gridCol w="761610"/>
                <a:gridCol w="8455414"/>
              </a:tblGrid>
              <a:tr h="149625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800" b="1" i="0" u="none" strike="noStrike" kern="120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Lucida Sans Unicode" panose="020B0602030504020204" pitchFamily="34" charset="0"/>
                          <a:ea typeface="+mn-ea"/>
                          <a:cs typeface="Lucida Sans Unicode" panose="020B0602030504020204" pitchFamily="34" charset="0"/>
                        </a:rPr>
                        <a:t>Мероприятия направленные на повышение качества реализации </a:t>
                      </a: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Lucida Sans Unicode" panose="020B0602030504020204" pitchFamily="34" charset="0"/>
                        <a:ea typeface="+mn-ea"/>
                        <a:cs typeface="Lucida Sans Unicode" panose="020B0602030504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800" b="1" i="0" u="none" strike="noStrike" kern="120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Lucida Sans Unicode" panose="020B0602030504020204" pitchFamily="34" charset="0"/>
                          <a:ea typeface="+mn-ea"/>
                          <a:cs typeface="Lucida Sans Unicode" panose="020B0602030504020204" pitchFamily="34" charset="0"/>
                        </a:rPr>
                        <a:t>Региональной программы капитального ремонта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800" b="1" i="0" u="none" strike="noStrike" kern="120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Lucida Sans Unicode" panose="020B0602030504020204" pitchFamily="34" charset="0"/>
                          <a:ea typeface="+mn-ea"/>
                          <a:cs typeface="Lucida Sans Unicode" panose="020B0602030504020204" pitchFamily="34" charset="0"/>
                        </a:rPr>
                        <a:t>на </a:t>
                      </a: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Lucida Sans Unicode" panose="020B0602030504020204" pitchFamily="34" charset="0"/>
                          <a:ea typeface="+mn-ea"/>
                          <a:cs typeface="Lucida Sans Unicode" panose="020B0602030504020204" pitchFamily="34" charset="0"/>
                        </a:rPr>
                        <a:t>территории Томской области</a:t>
                      </a:r>
                    </a:p>
                  </a:txBody>
                  <a:tcPr marL="57431" marR="5743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800" b="1" i="0" u="none" strike="noStrike" kern="120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Lucida Sans Unicode" panose="020B0602030504020204" pitchFamily="34" charset="0"/>
                        <a:ea typeface="+mn-ea"/>
                        <a:cs typeface="Lucida Sans Unicode" panose="020B0602030504020204" pitchFamily="34" charset="0"/>
                      </a:endParaRPr>
                    </a:p>
                  </a:txBody>
                  <a:tcPr marL="57431" marR="5743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888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800" b="1" i="0" u="none" strike="noStrike" kern="120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  <a:ea typeface="Calibri" pitchFamily="34" charset="0"/>
                          <a:cs typeface="Lucida Sans Unicode" panose="020B0602030504020204" pitchFamily="34" charset="0"/>
                        </a:rPr>
                        <a:t>1.</a:t>
                      </a:r>
                    </a:p>
                  </a:txBody>
                  <a:tcPr marL="108000" marR="5743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800" b="1" i="0" u="none" strike="noStrike" kern="120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  <a:ea typeface="Calibri" pitchFamily="34" charset="0"/>
                          <a:cs typeface="Lucida Sans Unicode" panose="020B0602030504020204" pitchFamily="34" charset="0"/>
                        </a:rPr>
                        <a:t>Регулярное проведение Штабов по капитальному ремонту с участием представителей подрядных организаций, органов местного самоуправления муниципальных образований Томской области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anose="020B0602030504020204" pitchFamily="34" charset="0"/>
                        <a:ea typeface="Calibri" pitchFamily="34" charset="0"/>
                        <a:cs typeface="Lucida Sans Unicode" panose="020B0602030504020204" pitchFamily="34" charset="0"/>
                      </a:endParaRPr>
                    </a:p>
                  </a:txBody>
                  <a:tcPr marL="108000" marR="57431" marT="0" marB="0" anchor="ctr" horzOverflow="overflow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8880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  <a:ea typeface="Calibri" pitchFamily="34" charset="0"/>
                          <a:cs typeface="Lucida Sans Unicode" panose="020B0602030504020204" pitchFamily="34" charset="0"/>
                        </a:rPr>
                        <a:t>2.</a:t>
                      </a:r>
                    </a:p>
                  </a:txBody>
                  <a:tcPr marL="57431" marR="5743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  <a:ea typeface="Calibri" pitchFamily="34" charset="0"/>
                          <a:cs typeface="Lucida Sans Unicode" panose="020B0602030504020204" pitchFamily="34" charset="0"/>
                        </a:rPr>
                        <a:t>Принятие Регламентов взаимодействия между всеми участниками процесса организации и проведения капитального ремонта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anose="020B0602030504020204" pitchFamily="34" charset="0"/>
                        <a:ea typeface="Calibri" pitchFamily="34" charset="0"/>
                        <a:cs typeface="Lucida Sans Unicode" panose="020B0602030504020204" pitchFamily="34" charset="0"/>
                      </a:endParaRPr>
                    </a:p>
                  </a:txBody>
                  <a:tcPr marL="57431" marR="57431" marT="0" marB="0" anchor="ctr" horzOverflow="overflow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8880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  <a:ea typeface="Calibri" pitchFamily="34" charset="0"/>
                          <a:cs typeface="Lucida Sans Unicode" panose="020B0602030504020204" pitchFamily="34" charset="0"/>
                        </a:rPr>
                        <a:t>3.</a:t>
                      </a:r>
                    </a:p>
                  </a:txBody>
                  <a:tcPr marL="57431" marR="5743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  <a:ea typeface="Calibri" pitchFamily="34" charset="0"/>
                          <a:cs typeface="Lucida Sans Unicode" panose="020B0602030504020204" pitchFamily="34" charset="0"/>
                        </a:rPr>
                        <a:t>Передача функций технического заказчика от Регионального оператора на уровень муниципального образования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anose="020B0602030504020204" pitchFamily="34" charset="0"/>
                        <a:ea typeface="Calibri" pitchFamily="34" charset="0"/>
                        <a:cs typeface="Lucida Sans Unicode" panose="020B0602030504020204" pitchFamily="34" charset="0"/>
                      </a:endParaRPr>
                    </a:p>
                  </a:txBody>
                  <a:tcPr marL="57431" marR="57431" marT="0" marB="0" anchor="ctr" horzOverflow="overflow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8880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+mn-ea"/>
                          <a:cs typeface="Lucida Sans Unicode" panose="020B0602030504020204" pitchFamily="34" charset="0"/>
                        </a:rPr>
                        <a:t>4.</a:t>
                      </a:r>
                    </a:p>
                  </a:txBody>
                  <a:tcPr marL="57431" marR="5743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ucida Sans Unicode" panose="020B0602030504020204" pitchFamily="34" charset="0"/>
                          <a:ea typeface="Calibri" pitchFamily="34" charset="0"/>
                          <a:cs typeface="Lucida Sans Unicode" panose="020B0602030504020204" pitchFamily="34" charset="0"/>
                        </a:rPr>
                        <a:t>Техническая инвентаризация всех многоквартирных домов включенных в Региональную программу капитального ремонта</a:t>
                      </a:r>
                      <a:endParaRPr kumimoji="0" lang="ru-RU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ea typeface="+mn-ea"/>
                        <a:cs typeface="Lucida Sans Unicode" panose="020B0602030504020204" pitchFamily="34" charset="0"/>
                      </a:endParaRPr>
                    </a:p>
                  </a:txBody>
                  <a:tcPr marL="57431" marR="57431" marT="0" marB="0" anchor="ctr" horzOverflow="overflow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8880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ucida Sans Unicode" panose="020B0602030504020204" pitchFamily="34" charset="0"/>
                          <a:ea typeface="Calibri" pitchFamily="34" charset="0"/>
                          <a:cs typeface="Lucida Sans Unicode" panose="020B0602030504020204" pitchFamily="34" charset="0"/>
                        </a:rPr>
                        <a:t>5.</a:t>
                      </a:r>
                    </a:p>
                  </a:txBody>
                  <a:tcPr marL="57431" marR="5743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ucida Sans Unicode" panose="020B0602030504020204" pitchFamily="34" charset="0"/>
                          <a:ea typeface="Calibri" pitchFamily="34" charset="0"/>
                          <a:cs typeface="Lucida Sans Unicode" panose="020B0602030504020204" pitchFamily="34" charset="0"/>
                        </a:rPr>
                        <a:t>Построение модели Региональной программы капитального ремонта в соответствии с требованиями Жилищного кодекса РФ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Lucida Sans Unicode" panose="020B0602030504020204" pitchFamily="34" charset="0"/>
                        <a:ea typeface="Calibri" pitchFamily="34" charset="0"/>
                        <a:cs typeface="Lucida Sans Unicode" panose="020B0602030504020204" pitchFamily="34" charset="0"/>
                      </a:endParaRPr>
                    </a:p>
                  </a:txBody>
                  <a:tcPr marL="57431" marR="57431" marT="0" marB="0" anchor="ctr" horzOverflow="overflow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DCE8D0-3EE7-45F2-BEE1-ED322F3A80A8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38804"/>
            <a:ext cx="9144000" cy="98019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94251" y="9887"/>
            <a:ext cx="792549" cy="68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43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4000" b="1" smtClean="0"/>
              <a:t/>
            </a:r>
            <a:br>
              <a:rPr lang="ru-RU" sz="4000" b="1" smtClean="0"/>
            </a:br>
            <a:r>
              <a:rPr lang="ru-RU" sz="4000" b="1" smtClean="0"/>
              <a:t/>
            </a:r>
            <a:br>
              <a:rPr lang="ru-RU" sz="4000" b="1" smtClean="0"/>
            </a:br>
            <a:endParaRPr lang="ru-RU" sz="3200" b="1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 cap="flat" cmpd="sng" algn="ctr">
            <a:solidFill>
              <a:schemeClr val="accent3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ru-RU" sz="1600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662508"/>
              </p:ext>
            </p:extLst>
          </p:nvPr>
        </p:nvGraphicFramePr>
        <p:xfrm>
          <a:off x="-36512" y="666744"/>
          <a:ext cx="9217024" cy="5962656"/>
        </p:xfrm>
        <a:graphic>
          <a:graphicData uri="http://schemas.openxmlformats.org/drawingml/2006/table">
            <a:tbl>
              <a:tblPr/>
              <a:tblGrid>
                <a:gridCol w="761610"/>
                <a:gridCol w="8455414"/>
              </a:tblGrid>
              <a:tr h="187698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800" b="1" i="0" u="none" strike="noStrike" kern="120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Lucida Sans Unicode" panose="020B0602030504020204" pitchFamily="34" charset="0"/>
                          <a:ea typeface="+mn-ea"/>
                          <a:cs typeface="Lucida Sans Unicode" panose="020B0602030504020204" pitchFamily="34" charset="0"/>
                        </a:rPr>
                        <a:t>Проблемы, создающие сложности при реализации </a:t>
                      </a: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Lucida Sans Unicode" panose="020B0602030504020204" pitchFamily="34" charset="0"/>
                        <a:ea typeface="+mn-ea"/>
                        <a:cs typeface="Lucida Sans Unicode" panose="020B0602030504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800" b="1" i="0" u="none" strike="noStrike" kern="120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Lucida Sans Unicode" panose="020B0602030504020204" pitchFamily="34" charset="0"/>
                          <a:ea typeface="+mn-ea"/>
                          <a:cs typeface="Lucida Sans Unicode" panose="020B0602030504020204" pitchFamily="34" charset="0"/>
                        </a:rPr>
                        <a:t>Региональной программы капитального ремонта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800" b="1" i="0" u="none" strike="noStrike" kern="120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Lucida Sans Unicode" panose="020B0602030504020204" pitchFamily="34" charset="0"/>
                          <a:ea typeface="+mn-ea"/>
                          <a:cs typeface="Lucida Sans Unicode" panose="020B0602030504020204" pitchFamily="34" charset="0"/>
                        </a:rPr>
                        <a:t>на </a:t>
                      </a: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Lucida Sans Unicode" panose="020B0602030504020204" pitchFamily="34" charset="0"/>
                          <a:ea typeface="+mn-ea"/>
                          <a:cs typeface="Lucida Sans Unicode" panose="020B0602030504020204" pitchFamily="34" charset="0"/>
                        </a:rPr>
                        <a:t>территории Томской области</a:t>
                      </a:r>
                    </a:p>
                  </a:txBody>
                  <a:tcPr marL="57431" marR="5743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800" b="1" i="0" u="none" strike="noStrike" kern="120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Lucida Sans Unicode" panose="020B0602030504020204" pitchFamily="34" charset="0"/>
                        <a:ea typeface="+mn-ea"/>
                        <a:cs typeface="Lucida Sans Unicode" panose="020B0602030504020204" pitchFamily="34" charset="0"/>
                      </a:endParaRPr>
                    </a:p>
                  </a:txBody>
                  <a:tcPr marL="57431" marR="5743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3618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800" b="1" i="0" u="none" strike="noStrike" kern="120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  <a:ea typeface="Calibri" pitchFamily="34" charset="0"/>
                          <a:cs typeface="Lucida Sans Unicode" panose="020B0602030504020204" pitchFamily="34" charset="0"/>
                        </a:rPr>
                        <a:t>1.</a:t>
                      </a:r>
                    </a:p>
                  </a:txBody>
                  <a:tcPr marL="108000" marR="5743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800" b="1" i="0" u="none" strike="noStrike" kern="120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  <a:ea typeface="Calibri" pitchFamily="34" charset="0"/>
                          <a:cs typeface="Lucida Sans Unicode" panose="020B0602030504020204" pitchFamily="34" charset="0"/>
                        </a:rPr>
                        <a:t>Значительные объемы 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  <a:ea typeface="Calibri" pitchFamily="34" charset="0"/>
                          <a:cs typeface="Lucida Sans Unicode" panose="020B0602030504020204" pitchFamily="34" charset="0"/>
                        </a:rPr>
                        <a:t>недоремонта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  <a:ea typeface="Calibri" pitchFamily="34" charset="0"/>
                          <a:cs typeface="Lucida Sans Unicode" panose="020B0602030504020204" pitchFamily="34" charset="0"/>
                        </a:rPr>
                        <a:t> многоквартирных домов, сложившиеся до начала реализации Региональной программы капитального ремонта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anose="020B0602030504020204" pitchFamily="34" charset="0"/>
                        <a:ea typeface="Calibri" pitchFamily="34" charset="0"/>
                        <a:cs typeface="Lucida Sans Unicode" panose="020B0602030504020204" pitchFamily="34" charset="0"/>
                      </a:endParaRPr>
                    </a:p>
                  </a:txBody>
                  <a:tcPr marL="108000" marR="57431" marT="0" marB="0" anchor="ctr" horzOverflow="overflow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3618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  <a:ea typeface="Calibri" pitchFamily="34" charset="0"/>
                          <a:cs typeface="Lucida Sans Unicode" panose="020B0602030504020204" pitchFamily="34" charset="0"/>
                        </a:rPr>
                        <a:t>2.</a:t>
                      </a:r>
                    </a:p>
                  </a:txBody>
                  <a:tcPr marL="57431" marR="5743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  <a:ea typeface="Calibri" pitchFamily="34" charset="0"/>
                          <a:cs typeface="Lucida Sans Unicode" panose="020B0602030504020204" pitchFamily="34" charset="0"/>
                        </a:rPr>
                        <a:t>Значительный уровень износа большого количества многоквартирных домов включенных в Региональную программу капитального ремонта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anose="020B0602030504020204" pitchFamily="34" charset="0"/>
                        <a:ea typeface="Calibri" pitchFamily="34" charset="0"/>
                        <a:cs typeface="Lucida Sans Unicode" panose="020B0602030504020204" pitchFamily="34" charset="0"/>
                      </a:endParaRPr>
                    </a:p>
                  </a:txBody>
                  <a:tcPr marL="57431" marR="57431" marT="0" marB="0" anchor="ctr" horzOverflow="overflow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3618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  <a:ea typeface="Calibri" pitchFamily="34" charset="0"/>
                          <a:cs typeface="Lucida Sans Unicode" panose="020B0602030504020204" pitchFamily="34" charset="0"/>
                        </a:rPr>
                        <a:t>3.</a:t>
                      </a:r>
                    </a:p>
                  </a:txBody>
                  <a:tcPr marL="57431" marR="5743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  <a:ea typeface="Calibri" pitchFamily="34" charset="0"/>
                          <a:cs typeface="Lucida Sans Unicode" panose="020B0602030504020204" pitchFamily="34" charset="0"/>
                        </a:rPr>
                        <a:t>Большая стоимость услуг и работ по капитальному ремонту домов, являющихся памятниками архитектурного и культурного наследия и включенных в Региональную программу капитального ремонта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anose="020B0602030504020204" pitchFamily="34" charset="0"/>
                        <a:ea typeface="Calibri" pitchFamily="34" charset="0"/>
                        <a:cs typeface="Lucida Sans Unicode" panose="020B0602030504020204" pitchFamily="34" charset="0"/>
                      </a:endParaRPr>
                    </a:p>
                  </a:txBody>
                  <a:tcPr marL="57431" marR="57431" marT="0" marB="0" anchor="ctr" horzOverflow="overflow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DCE8D0-3EE7-45F2-BEE1-ED322F3A80A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38804"/>
            <a:ext cx="9144000" cy="98019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94251" y="9887"/>
            <a:ext cx="792549" cy="68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51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4000" b="1" smtClean="0"/>
              <a:t/>
            </a:r>
            <a:br>
              <a:rPr lang="ru-RU" sz="4000" b="1" smtClean="0"/>
            </a:br>
            <a:r>
              <a:rPr lang="ru-RU" sz="4000" b="1" smtClean="0"/>
              <a:t/>
            </a:r>
            <a:br>
              <a:rPr lang="ru-RU" sz="4000" b="1" smtClean="0"/>
            </a:br>
            <a:endParaRPr lang="ru-RU" sz="3200" b="1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 cap="flat" cmpd="sng" algn="ctr">
            <a:solidFill>
              <a:schemeClr val="accent3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ru-RU" sz="1600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034405"/>
              </p:ext>
            </p:extLst>
          </p:nvPr>
        </p:nvGraphicFramePr>
        <p:xfrm>
          <a:off x="-36512" y="666744"/>
          <a:ext cx="9217024" cy="5962656"/>
        </p:xfrm>
        <a:graphic>
          <a:graphicData uri="http://schemas.openxmlformats.org/drawingml/2006/table">
            <a:tbl>
              <a:tblPr/>
              <a:tblGrid>
                <a:gridCol w="761610"/>
                <a:gridCol w="8455414"/>
              </a:tblGrid>
              <a:tr h="103348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800" b="1" i="0" u="none" strike="noStrike" kern="120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Lucida Sans Unicode" panose="020B0602030504020204" pitchFamily="34" charset="0"/>
                          <a:ea typeface="+mn-ea"/>
                          <a:cs typeface="Lucida Sans Unicode" panose="020B0602030504020204" pitchFamily="34" charset="0"/>
                        </a:rPr>
                        <a:t>Вопросы, требующие урегулирования и уточнения</a:t>
                      </a: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Lucida Sans Unicode" panose="020B0602030504020204" pitchFamily="34" charset="0"/>
                        <a:ea typeface="+mn-ea"/>
                        <a:cs typeface="Lucida Sans Unicode" panose="020B0602030504020204" pitchFamily="34" charset="0"/>
                      </a:endParaRPr>
                    </a:p>
                  </a:txBody>
                  <a:tcPr marL="57431" marR="5743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800" b="1" i="0" u="none" strike="noStrike" kern="120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Lucida Sans Unicode" panose="020B0602030504020204" pitchFamily="34" charset="0"/>
                        <a:ea typeface="+mn-ea"/>
                        <a:cs typeface="Lucida Sans Unicode" panose="020B0602030504020204" pitchFamily="34" charset="0"/>
                      </a:endParaRPr>
                    </a:p>
                  </a:txBody>
                  <a:tcPr marL="57431" marR="5743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5926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800" b="1" i="0" u="none" strike="noStrike" kern="120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  <a:ea typeface="Calibri" pitchFamily="34" charset="0"/>
                          <a:cs typeface="Lucida Sans Unicode" panose="020B0602030504020204" pitchFamily="34" charset="0"/>
                        </a:rPr>
                        <a:t>1.</a:t>
                      </a:r>
                    </a:p>
                  </a:txBody>
                  <a:tcPr marL="108000" marR="5743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800" b="1" i="0" u="none" strike="noStrike" kern="120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  <a:ea typeface="Calibri" pitchFamily="34" charset="0"/>
                          <a:cs typeface="Lucida Sans Unicode" panose="020B0602030504020204" pitchFamily="34" charset="0"/>
                        </a:rPr>
                        <a:t>Определение порядка действий Регионального оператора в случае отказа лица уполномоченного общим собранием собственников помещений в многоквартирном доме от подписания актов оказанных услуг или выполненных работ по капитальному ремонту общего имущества многоквартирного дома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anose="020B0602030504020204" pitchFamily="34" charset="0"/>
                        <a:ea typeface="Calibri" pitchFamily="34" charset="0"/>
                        <a:cs typeface="Lucida Sans Unicode" panose="020B0602030504020204" pitchFamily="34" charset="0"/>
                      </a:endParaRPr>
                    </a:p>
                  </a:txBody>
                  <a:tcPr marL="108000" marR="57431" marT="0" marB="0" anchor="ctr" horzOverflow="overflow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0312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  <a:ea typeface="Calibri" pitchFamily="34" charset="0"/>
                          <a:cs typeface="Lucida Sans Unicode" panose="020B0602030504020204" pitchFamily="34" charset="0"/>
                        </a:rPr>
                        <a:t>2.</a:t>
                      </a:r>
                    </a:p>
                  </a:txBody>
                  <a:tcPr marL="57431" marR="5743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  <a:ea typeface="Calibri" pitchFamily="34" charset="0"/>
                          <a:cs typeface="Lucida Sans Unicode" panose="020B0602030504020204" pitchFamily="34" charset="0"/>
                        </a:rPr>
                        <a:t>Уточнение порядка действий Регионального оператора при отказе собственников в допуске к общему имуществу в многоквартирном доме при выполнении капитального ремонта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anose="020B0602030504020204" pitchFamily="34" charset="0"/>
                        <a:ea typeface="Calibri" pitchFamily="34" charset="0"/>
                        <a:cs typeface="Lucida Sans Unicode" panose="020B0602030504020204" pitchFamily="34" charset="0"/>
                      </a:endParaRPr>
                    </a:p>
                  </a:txBody>
                  <a:tcPr marL="57431" marR="57431" marT="0" marB="0" anchor="ctr" horzOverflow="overflow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274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  <a:ea typeface="Calibri" pitchFamily="34" charset="0"/>
                          <a:cs typeface="Lucida Sans Unicode" panose="020B0602030504020204" pitchFamily="34" charset="0"/>
                        </a:rPr>
                        <a:t>3.</a:t>
                      </a:r>
                    </a:p>
                  </a:txBody>
                  <a:tcPr marL="57431" marR="5743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  <a:ea typeface="Calibri" pitchFamily="34" charset="0"/>
                          <a:cs typeface="Lucida Sans Unicode" panose="020B0602030504020204" pitchFamily="34" charset="0"/>
                        </a:rPr>
                        <a:t>Создание возможности в безвозмездном и регулярном получении Региональным оператором от органов власти информации, необходимой для осуществления функции по аккумулированию взносов на общем счете Регионального оператора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anose="020B0602030504020204" pitchFamily="34" charset="0"/>
                        <a:ea typeface="Calibri" pitchFamily="34" charset="0"/>
                        <a:cs typeface="Lucida Sans Unicode" panose="020B0602030504020204" pitchFamily="34" charset="0"/>
                      </a:endParaRPr>
                    </a:p>
                  </a:txBody>
                  <a:tcPr marL="57431" marR="57431" marT="0" marB="0" anchor="ctr" horzOverflow="overflow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0312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+mn-ea"/>
                          <a:cs typeface="Lucida Sans Unicode" panose="020B0602030504020204" pitchFamily="34" charset="0"/>
                        </a:rPr>
                        <a:t>4.</a:t>
                      </a:r>
                    </a:p>
                  </a:txBody>
                  <a:tcPr marL="57431" marR="5743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+mn-ea"/>
                          <a:cs typeface="Lucida Sans Unicode" panose="020B0602030504020204" pitchFamily="34" charset="0"/>
                        </a:rPr>
                        <a:t>Освобождение Регионального оператора от обязанности уплаты государственной пошлины при подаче исков о взыскании задолженности по взносам на капитальный ремонт</a:t>
                      </a:r>
                      <a:endParaRPr kumimoji="0" lang="ru-RU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ea typeface="+mn-ea"/>
                        <a:cs typeface="Lucida Sans Unicode" panose="020B0602030504020204" pitchFamily="34" charset="0"/>
                      </a:endParaRPr>
                    </a:p>
                  </a:txBody>
                  <a:tcPr marL="57431" marR="57431" marT="0" marB="0" anchor="ctr" horzOverflow="overflow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DCE8D0-3EE7-45F2-BEE1-ED322F3A80A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38804"/>
            <a:ext cx="9144000" cy="98019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94251" y="9887"/>
            <a:ext cx="792549" cy="68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75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207165" cy="68580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endParaRPr lang="ru-RU" sz="3200" b="1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DCE8D0-3EE7-45F2-BEE1-ED322F3A80A8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-1" y="6629400"/>
            <a:ext cx="9207165" cy="2286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 cap="flat" cmpd="sng" algn="ctr">
            <a:solidFill>
              <a:schemeClr val="accent3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ru-RU" sz="1600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" name="Заголовок 2"/>
          <p:cNvSpPr txBox="1">
            <a:spLocks/>
          </p:cNvSpPr>
          <p:nvPr/>
        </p:nvSpPr>
        <p:spPr>
          <a:xfrm>
            <a:off x="63165" y="2859987"/>
            <a:ext cx="9017669" cy="576281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 sz="2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5400" b="1" dirty="0" smtClean="0">
                <a:solidFill>
                  <a:prstClr val="black"/>
                </a:solidFill>
                <a:latin typeface="Lucida Sans Unicode" panose="020B0602030504020204" pitchFamily="34" charset="0"/>
                <a:ea typeface="+mn-ea"/>
                <a:cs typeface="Lucida Sans Unicode" panose="020B0602030504020204" pitchFamily="34" charset="0"/>
              </a:rPr>
              <a:t>Спасибо за внимание !</a:t>
            </a:r>
            <a:endParaRPr lang="ru-RU" sz="5400" b="1" dirty="0">
              <a:solidFill>
                <a:prstClr val="black"/>
              </a:solidFill>
              <a:latin typeface="Lucida Sans Unicode" panose="020B0602030504020204" pitchFamily="34" charset="0"/>
              <a:ea typeface="+mn-ea"/>
              <a:cs typeface="Lucida Sans Unicode" panose="020B0602030504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99392"/>
            <a:ext cx="9207165" cy="99478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94251" y="0"/>
            <a:ext cx="792549" cy="68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37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endParaRPr lang="ru-RU" sz="3200" b="1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 cap="flat" cmpd="sng" algn="ctr">
            <a:solidFill>
              <a:schemeClr val="accent3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ru-RU" sz="1600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239638"/>
              </p:ext>
            </p:extLst>
          </p:nvPr>
        </p:nvGraphicFramePr>
        <p:xfrm>
          <a:off x="-36512" y="709120"/>
          <a:ext cx="9217025" cy="5920280"/>
        </p:xfrm>
        <a:graphic>
          <a:graphicData uri="http://schemas.openxmlformats.org/drawingml/2006/table">
            <a:tbl>
              <a:tblPr/>
              <a:tblGrid>
                <a:gridCol w="2431021"/>
                <a:gridCol w="3393002"/>
                <a:gridCol w="3393002"/>
              </a:tblGrid>
              <a:tr h="54297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Lucida Sans Unicode" pitchFamily="34" charset="0"/>
                        </a:rPr>
                        <a:t>Региональная программа капитального ремонта МКД Томской области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7431" marR="5743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7431" marR="5743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8736">
                <a:tc>
                  <a:txBody>
                    <a:bodyPr/>
                    <a:lstStyle/>
                    <a:p>
                      <a:pPr defTabSz="895350"/>
                      <a:r>
                        <a:rPr lang="ru-RU" sz="1500" b="1" u="sng" dirty="0" smtClean="0">
                          <a:solidFill>
                            <a:schemeClr val="tx1"/>
                          </a:solidFill>
                          <a:latin typeface="Lucida Sans Unicode" pitchFamily="34" charset="0"/>
                        </a:rPr>
                        <a:t>Утверждена</a:t>
                      </a:r>
                      <a:endParaRPr lang="en-US" sz="1500" b="1" u="sng" dirty="0" smtClean="0">
                        <a:solidFill>
                          <a:schemeClr val="tx1"/>
                        </a:solidFill>
                        <a:latin typeface="Lucida Sans Unicode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Lucida Sans Unicode" pitchFamily="34" charset="0"/>
                        </a:rPr>
                        <a:t>Постановлением АТО от 30 декабря 2013года №597а</a:t>
                      </a:r>
                      <a:endParaRPr lang="en-US" sz="1500" b="0" dirty="0" smtClean="0">
                        <a:solidFill>
                          <a:schemeClr val="tx1"/>
                        </a:solidFill>
                        <a:latin typeface="Lucida Sans Unicode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2373">
                <a:tc>
                  <a:txBody>
                    <a:bodyPr/>
                    <a:lstStyle/>
                    <a:p>
                      <a:r>
                        <a:rPr lang="ru-RU" sz="1500" b="1" u="sng" kern="1200" dirty="0" smtClean="0">
                          <a:solidFill>
                            <a:schemeClr val="tx1"/>
                          </a:solidFill>
                          <a:latin typeface="Lucida Sans Unicode" pitchFamily="34" charset="0"/>
                          <a:ea typeface="+mn-ea"/>
                          <a:cs typeface="+mn-cs"/>
                        </a:rPr>
                        <a:t>Актуализация</a:t>
                      </a:r>
                      <a:endParaRPr lang="ru-RU" sz="1500" b="1" u="sng" kern="1200" baseline="0" dirty="0" smtClean="0">
                        <a:solidFill>
                          <a:schemeClr val="tx1"/>
                        </a:solidFill>
                        <a:latin typeface="Lucida Sans Unicode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Lucida Sans Unicode" pitchFamily="34" charset="0"/>
                        </a:rPr>
                        <a:t>По мере необходимости, но не реже 1-го раза в год</a:t>
                      </a:r>
                      <a:endParaRPr lang="en-US" sz="1500" b="0" dirty="0" smtClean="0">
                        <a:solidFill>
                          <a:schemeClr val="tx1"/>
                        </a:solidFill>
                        <a:latin typeface="Lucida Sans Unicode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6150">
                <a:tc>
                  <a:txBody>
                    <a:bodyPr/>
                    <a:lstStyle/>
                    <a:p>
                      <a:r>
                        <a:rPr lang="ru-RU" sz="1500" b="1" u="sng" dirty="0" smtClean="0">
                          <a:latin typeface="Lucida Sans Unicode" pitchFamily="34" charset="0"/>
                        </a:rPr>
                        <a:t>Срок действия</a:t>
                      </a:r>
                      <a:endParaRPr lang="ru-RU" sz="15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latin typeface="Lucida Sans Unicode" pitchFamily="34" charset="0"/>
                        </a:rPr>
                        <a:t>30 лет </a:t>
                      </a:r>
                      <a:r>
                        <a:rPr lang="ru-RU" sz="1500" i="1" dirty="0" smtClean="0">
                          <a:latin typeface="Lucida Sans Unicode" pitchFamily="34" charset="0"/>
                        </a:rPr>
                        <a:t>(2014 – 2043годы)</a:t>
                      </a:r>
                      <a:endParaRPr lang="ru-RU" sz="1500" i="1" dirty="0"/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1606">
                <a:tc rowSpan="2">
                  <a:txBody>
                    <a:bodyPr/>
                    <a:lstStyle/>
                    <a:p>
                      <a:r>
                        <a:rPr lang="ru-RU" sz="1500" b="1" u="sng" dirty="0" smtClean="0">
                          <a:latin typeface="Lucida Sans Unicode" pitchFamily="34" charset="0"/>
                          <a:cs typeface="Lucida Sans Unicode" panose="020B0602030504020204" pitchFamily="34" charset="0"/>
                        </a:rPr>
                        <a:t>Включено </a:t>
                      </a:r>
                    </a:p>
                    <a:p>
                      <a:r>
                        <a:rPr lang="ru-RU" sz="1400" b="0" i="1" u="none" dirty="0" smtClean="0">
                          <a:latin typeface="Lucida Sans Unicode" pitchFamily="34" charset="0"/>
                          <a:cs typeface="Lucida Sans Unicode" panose="020B0602030504020204" pitchFamily="34" charset="0"/>
                        </a:rPr>
                        <a:t>(с учетом актуализации 2016 года)</a:t>
                      </a:r>
                    </a:p>
                    <a:p>
                      <a:endParaRPr lang="ru-RU" sz="1500" b="1" dirty="0">
                        <a:latin typeface="Lucida Sans Unicode" panose="020B0602030504020204" pitchFamily="34" charset="0"/>
                        <a:cs typeface="Lucida Sans Unicode" panose="020B0602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Томская область</a:t>
                      </a:r>
                      <a:endParaRPr lang="ru-RU" sz="1500" b="1" dirty="0">
                        <a:latin typeface="Lucida Sans Unicode" panose="020B0602030504020204" pitchFamily="34" charset="0"/>
                        <a:cs typeface="Lucida Sans Unicode" panose="020B0602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Город Томск</a:t>
                      </a:r>
                      <a:endParaRPr lang="ru-RU" sz="1500" b="1" dirty="0">
                        <a:latin typeface="Lucida Sans Unicode" panose="020B0602030504020204" pitchFamily="34" charset="0"/>
                        <a:cs typeface="Lucida Sans Unicode" panose="020B0602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7902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Количество домов – 6353</a:t>
                      </a:r>
                    </a:p>
                    <a:p>
                      <a:pPr algn="l"/>
                      <a:r>
                        <a:rPr lang="ru-RU" sz="1500" dirty="0" smtClean="0"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Общая площадь - </a:t>
                      </a:r>
                      <a:r>
                        <a:rPr kumimoji="0" lang="ru-RU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 pitchFamily="34" charset="0"/>
                          <a:ea typeface="+mn-ea"/>
                          <a:cs typeface="Lucida Sans Unicode" panose="020B0602030504020204" pitchFamily="34" charset="0"/>
                        </a:rPr>
                        <a:t>18,5 млн.м</a:t>
                      </a:r>
                      <a:r>
                        <a:rPr kumimoji="0" lang="ru-RU" sz="15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 pitchFamily="34" charset="0"/>
                          <a:ea typeface="+mn-ea"/>
                          <a:cs typeface="Lucida Sans Unicode" panose="020B0602030504020204" pitchFamily="34" charset="0"/>
                        </a:rPr>
                        <a:t>2</a:t>
                      </a:r>
                    </a:p>
                    <a:p>
                      <a:pPr algn="l"/>
                      <a:endParaRPr lang="ru-RU" sz="1500" dirty="0">
                        <a:latin typeface="Lucida Sans Unicode" panose="020B0602030504020204" pitchFamily="34" charset="0"/>
                        <a:cs typeface="Lucida Sans Unicode" panose="020B0602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 panose="020B0602030504020204" pitchFamily="34" charset="0"/>
                          <a:ea typeface="+mn-ea"/>
                          <a:cs typeface="Lucida Sans Unicode" panose="020B0602030504020204" pitchFamily="34" charset="0"/>
                        </a:rPr>
                        <a:t>Количество домов – 3432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 panose="020B0602030504020204" pitchFamily="34" charset="0"/>
                          <a:ea typeface="+mn-ea"/>
                          <a:cs typeface="Lucida Sans Unicode" panose="020B0602030504020204" pitchFamily="34" charset="0"/>
                        </a:rPr>
                        <a:t>Общая площадь - 12,0 млн.м</a:t>
                      </a:r>
                      <a:r>
                        <a:rPr kumimoji="0" lang="ru-RU" sz="15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 pitchFamily="34" charset="0"/>
                          <a:ea typeface="+mn-ea"/>
                          <a:cs typeface="Lucida Sans Unicode" panose="020B0602030504020204" pitchFamily="34" charset="0"/>
                        </a:rPr>
                        <a:t>2</a:t>
                      </a:r>
                    </a:p>
                    <a:p>
                      <a:endParaRPr lang="ru-RU" sz="1500" dirty="0">
                        <a:latin typeface="Lucida Sans Unicode" panose="020B0602030504020204" pitchFamily="34" charset="0"/>
                        <a:cs typeface="Lucida Sans Unicode" panose="020B0602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8958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u="sng" dirty="0" smtClean="0">
                          <a:latin typeface="Lucida Sans Unicode" pitchFamily="34" charset="0"/>
                        </a:rPr>
                        <a:t>Механизм реализации</a:t>
                      </a:r>
                      <a:r>
                        <a:rPr lang="ru-RU" sz="1500" b="1" dirty="0" smtClean="0">
                          <a:latin typeface="Lucida Sans Unicode" pitchFamily="34" charset="0"/>
                        </a:rPr>
                        <a:t> </a:t>
                      </a:r>
                      <a:endParaRPr lang="ru-RU" sz="1500" b="1" dirty="0" smtClean="0"/>
                    </a:p>
                    <a:p>
                      <a:endParaRPr lang="ru-RU" sz="1500" b="0" i="1" u="none" dirty="0">
                        <a:latin typeface="Lucida Sans Unicode" panose="020B0602030504020204" pitchFamily="34" charset="0"/>
                        <a:cs typeface="Lucida Sans Unicode" panose="020B0602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latin typeface="Lucida Sans Unicode" pitchFamily="34" charset="0"/>
                        </a:rPr>
                        <a:t>Посредством краткосрочных планов капитального ремонта</a:t>
                      </a:r>
                      <a:r>
                        <a:rPr lang="ru-RU" sz="1500" baseline="0" dirty="0" smtClean="0">
                          <a:latin typeface="Lucida Sans Unicode" pitchFamily="34" charset="0"/>
                        </a:rPr>
                        <a:t> формируемых и утверждаемых ОМСУ</a:t>
                      </a:r>
                      <a:endParaRPr lang="ru-RU" sz="1500" dirty="0" smtClean="0">
                        <a:latin typeface="Lucida Sans Unicode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baseline="30000" dirty="0" smtClean="0">
                        <a:latin typeface="Lucida Sans Unicode" pitchFamily="34" charset="0"/>
                        <a:cs typeface="Lucida Sans Unicode" panose="020B0602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523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u="sng" dirty="0" smtClean="0">
                          <a:latin typeface="Lucida Sans Unicode" pitchFamily="34" charset="0"/>
                        </a:rPr>
                        <a:t>Виды КР</a:t>
                      </a:r>
                      <a:endParaRPr lang="ru-RU" sz="1500" b="1" dirty="0" smtClean="0"/>
                    </a:p>
                    <a:p>
                      <a:endParaRPr lang="ru-RU" sz="15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500" dirty="0" smtClean="0">
                          <a:latin typeface="Lucida Sans Unicode" pitchFamily="34" charset="0"/>
                        </a:rPr>
                        <a:t>ремонт подвала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500" dirty="0" smtClean="0">
                          <a:latin typeface="Lucida Sans Unicode" pitchFamily="34" charset="0"/>
                        </a:rPr>
                        <a:t>ремонт фундамента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500" dirty="0" smtClean="0">
                          <a:latin typeface="Lucida Sans Unicode" pitchFamily="34" charset="0"/>
                        </a:rPr>
                        <a:t>ремонт</a:t>
                      </a:r>
                      <a:r>
                        <a:rPr lang="ru-RU" sz="1500" baseline="0" dirty="0" smtClean="0">
                          <a:latin typeface="Lucida Sans Unicode" pitchFamily="34" charset="0"/>
                        </a:rPr>
                        <a:t> и утепление фасада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500" dirty="0" smtClean="0">
                          <a:latin typeface="Lucida Sans Unicode" pitchFamily="34" charset="0"/>
                        </a:rPr>
                        <a:t>ремонт и переустройство крыши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500" dirty="0" smtClean="0">
                          <a:latin typeface="Lucida Sans Unicode" pitchFamily="34" charset="0"/>
                        </a:rPr>
                        <a:t>замена лифтового оборудования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500" dirty="0" smtClean="0">
                          <a:latin typeface="Lucida Sans Unicode" pitchFamily="34" charset="0"/>
                        </a:rPr>
                        <a:t>ремонт инженерных</a:t>
                      </a:r>
                      <a:r>
                        <a:rPr lang="ru-RU" sz="1500" baseline="0" dirty="0" smtClean="0">
                          <a:latin typeface="Lucida Sans Unicode" pitchFamily="34" charset="0"/>
                        </a:rPr>
                        <a:t> систем, установка приборов учета и узлов управления</a:t>
                      </a:r>
                      <a:endParaRPr lang="ru-RU" sz="1500" dirty="0" smtClean="0">
                        <a:latin typeface="Lucida Sans Unicode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dirty="0" smtClean="0">
                        <a:latin typeface="Lucida Sans Unicode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DCE8D0-3EE7-45F2-BEE1-ED322F3A80A8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727" y="-133163"/>
            <a:ext cx="9145727" cy="104188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94251" y="-40274"/>
            <a:ext cx="792549" cy="68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18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DCE8D0-3EE7-45F2-BEE1-ED322F3A80A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536651"/>
            <a:ext cx="9144000" cy="6208503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endParaRPr lang="ru-RU" sz="3200" b="1" dirty="0" smtClean="0"/>
          </a:p>
        </p:txBody>
      </p:sp>
      <p:sp>
        <p:nvSpPr>
          <p:cNvPr id="6" name="Номер слайда 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EDDCE8D0-3EE7-45F2-BEE1-ED322F3A80A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 cap="flat" cmpd="sng" algn="ctr">
            <a:solidFill>
              <a:schemeClr val="accent3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ru-RU" sz="1600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Заголовок 2"/>
          <p:cNvSpPr txBox="1">
            <a:spLocks/>
          </p:cNvSpPr>
          <p:nvPr/>
        </p:nvSpPr>
        <p:spPr>
          <a:xfrm>
            <a:off x="84092" y="812550"/>
            <a:ext cx="9017669" cy="385581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600"/>
              </a:spcAft>
              <a:defRPr sz="2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 smtClean="0">
                <a:solidFill>
                  <a:prstClr val="black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Краткосрочный план капитального ремонта на 2014 </a:t>
            </a:r>
            <a:r>
              <a:rPr lang="ru-RU" sz="2000" b="1" dirty="0" smtClean="0">
                <a:solidFill>
                  <a:prstClr val="black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год</a:t>
            </a:r>
            <a:endParaRPr lang="ru-RU" sz="2000" b="1" dirty="0" smtClean="0">
              <a:solidFill>
                <a:prstClr val="black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695219182"/>
              </p:ext>
            </p:extLst>
          </p:nvPr>
        </p:nvGraphicFramePr>
        <p:xfrm>
          <a:off x="1160354" y="1174560"/>
          <a:ext cx="6894408" cy="4535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535728" y="1878207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50,0</a:t>
            </a:r>
            <a:r>
              <a:rPr lang="ru-RU" sz="2000" dirty="0" smtClean="0"/>
              <a:t> </a:t>
            </a:r>
            <a:r>
              <a:rPr lang="ru-RU" sz="1200" dirty="0" smtClean="0"/>
              <a:t>млн. руб.</a:t>
            </a:r>
            <a:endParaRPr lang="ru-RU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2952299" y="1725798"/>
            <a:ext cx="1596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36,3</a:t>
            </a:r>
            <a:r>
              <a:rPr lang="ru-RU" sz="1600" dirty="0" smtClean="0"/>
              <a:t> </a:t>
            </a:r>
            <a:r>
              <a:rPr lang="ru-RU" sz="1200" dirty="0" smtClean="0"/>
              <a:t>млн. руб.</a:t>
            </a:r>
            <a:endParaRPr lang="ru-RU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3681884" y="2979388"/>
            <a:ext cx="18687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41,3</a:t>
            </a:r>
            <a:r>
              <a:rPr lang="ru-RU" sz="1600" dirty="0" smtClean="0"/>
              <a:t> </a:t>
            </a:r>
            <a:r>
              <a:rPr lang="ru-RU" sz="1200" dirty="0" smtClean="0"/>
              <a:t>млн. руб.</a:t>
            </a:r>
            <a:endParaRPr lang="ru-RU" sz="12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6363820" y="4719736"/>
            <a:ext cx="2717857" cy="40949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dirty="0" smtClean="0">
                <a:solidFill>
                  <a:prstClr val="white"/>
                </a:solidFill>
              </a:rPr>
              <a:t>Количество МКД – </a:t>
            </a:r>
            <a:r>
              <a:rPr lang="ru-RU" sz="2000" b="1" dirty="0" smtClean="0">
                <a:solidFill>
                  <a:prstClr val="white"/>
                </a:solidFill>
              </a:rPr>
              <a:t>28</a:t>
            </a:r>
            <a:endParaRPr lang="ru-RU" sz="2000" b="1" dirty="0">
              <a:solidFill>
                <a:prstClr val="white"/>
              </a:solidFill>
            </a:endParaRPr>
          </a:p>
          <a:p>
            <a:pPr algn="ctr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408849" y="5354838"/>
            <a:ext cx="3672408" cy="108471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u="sng" dirty="0" smtClean="0">
                <a:solidFill>
                  <a:prstClr val="white"/>
                </a:solidFill>
              </a:rPr>
              <a:t>Виды ремонтов:</a:t>
            </a:r>
          </a:p>
          <a:p>
            <a:pPr algn="just"/>
            <a:r>
              <a:rPr lang="ru-RU" sz="1600" dirty="0" smtClean="0">
                <a:solidFill>
                  <a:prstClr val="white"/>
                </a:solidFill>
              </a:rPr>
              <a:t>   6 МКД </a:t>
            </a:r>
            <a:r>
              <a:rPr lang="ru-RU" sz="1600" dirty="0" smtClean="0">
                <a:solidFill>
                  <a:prstClr val="white"/>
                </a:solidFill>
              </a:rPr>
              <a:t>– </a:t>
            </a:r>
            <a:r>
              <a:rPr lang="ru-RU" sz="1600" dirty="0">
                <a:solidFill>
                  <a:prstClr val="white"/>
                </a:solidFill>
              </a:rPr>
              <a:t>ремонт крыши;</a:t>
            </a:r>
          </a:p>
          <a:p>
            <a:pPr algn="just"/>
            <a:r>
              <a:rPr lang="ru-RU" sz="1600" dirty="0" smtClean="0">
                <a:solidFill>
                  <a:prstClr val="white"/>
                </a:solidFill>
              </a:rPr>
              <a:t> 18 МКД </a:t>
            </a:r>
            <a:r>
              <a:rPr lang="ru-RU" sz="1600" dirty="0" smtClean="0">
                <a:solidFill>
                  <a:prstClr val="white"/>
                </a:solidFill>
              </a:rPr>
              <a:t>– </a:t>
            </a:r>
            <a:r>
              <a:rPr lang="ru-RU" sz="1600" dirty="0" smtClean="0">
                <a:solidFill>
                  <a:prstClr val="white"/>
                </a:solidFill>
              </a:rPr>
              <a:t>ремонт и замена лифтов;</a:t>
            </a:r>
          </a:p>
          <a:p>
            <a:pPr algn="just"/>
            <a:r>
              <a:rPr lang="ru-RU" sz="1600" dirty="0" smtClean="0">
                <a:solidFill>
                  <a:prstClr val="white"/>
                </a:solidFill>
              </a:rPr>
              <a:t>   4 МКД </a:t>
            </a:r>
            <a:r>
              <a:rPr lang="ru-RU" sz="1600" dirty="0" smtClean="0">
                <a:solidFill>
                  <a:prstClr val="white"/>
                </a:solidFill>
              </a:rPr>
              <a:t>– </a:t>
            </a:r>
            <a:r>
              <a:rPr lang="ru-RU" sz="1600" dirty="0" smtClean="0">
                <a:solidFill>
                  <a:prstClr val="white"/>
                </a:solidFill>
              </a:rPr>
              <a:t>ремонт инженерных систем.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-100463"/>
            <a:ext cx="9144000" cy="97544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94251" y="2538"/>
            <a:ext cx="792549" cy="68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43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DCE8D0-3EE7-45F2-BEE1-ED322F3A80A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536651"/>
            <a:ext cx="9144000" cy="6208503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endParaRPr lang="ru-RU" sz="3200" b="1" dirty="0" smtClean="0"/>
          </a:p>
        </p:txBody>
      </p:sp>
      <p:sp>
        <p:nvSpPr>
          <p:cNvPr id="6" name="Номер слайда 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EDDCE8D0-3EE7-45F2-BEE1-ED322F3A80A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 cap="flat" cmpd="sng" algn="ctr">
            <a:solidFill>
              <a:schemeClr val="accent3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ru-RU" sz="1600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Заголовок 2"/>
          <p:cNvSpPr txBox="1">
            <a:spLocks/>
          </p:cNvSpPr>
          <p:nvPr/>
        </p:nvSpPr>
        <p:spPr>
          <a:xfrm>
            <a:off x="84092" y="812550"/>
            <a:ext cx="9017669" cy="385581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600"/>
              </a:spcAft>
              <a:defRPr sz="2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 smtClean="0">
                <a:solidFill>
                  <a:prstClr val="black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Краткосрочный план капитального ремонта на </a:t>
            </a:r>
            <a:r>
              <a:rPr lang="ru-RU" sz="2000" b="1" dirty="0" smtClean="0">
                <a:solidFill>
                  <a:prstClr val="black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2015 </a:t>
            </a:r>
            <a:r>
              <a:rPr lang="ru-RU" sz="2000" b="1" dirty="0" smtClean="0">
                <a:solidFill>
                  <a:prstClr val="black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год</a:t>
            </a:r>
          </a:p>
        </p:txBody>
      </p:sp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471827352"/>
              </p:ext>
            </p:extLst>
          </p:nvPr>
        </p:nvGraphicFramePr>
        <p:xfrm>
          <a:off x="1160354" y="1174560"/>
          <a:ext cx="6894408" cy="4535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969844" y="2917251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prstClr val="black"/>
                </a:solidFill>
              </a:rPr>
              <a:t>12,0</a:t>
            </a:r>
            <a:r>
              <a:rPr lang="ru-RU" sz="2000" dirty="0" smtClean="0">
                <a:solidFill>
                  <a:prstClr val="black"/>
                </a:solidFill>
              </a:rPr>
              <a:t> </a:t>
            </a:r>
            <a:r>
              <a:rPr lang="ru-RU" sz="1200" dirty="0" smtClean="0">
                <a:solidFill>
                  <a:prstClr val="black"/>
                </a:solidFill>
              </a:rPr>
              <a:t>млн. </a:t>
            </a:r>
            <a:r>
              <a:rPr lang="ru-RU" sz="1200" dirty="0" smtClean="0">
                <a:solidFill>
                  <a:prstClr val="black"/>
                </a:solidFill>
              </a:rPr>
              <a:t>руб.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771800" y="4063911"/>
            <a:ext cx="1596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prstClr val="black"/>
                </a:solidFill>
              </a:rPr>
              <a:t>14,5</a:t>
            </a:r>
            <a:r>
              <a:rPr lang="ru-RU" sz="1600" dirty="0" smtClean="0">
                <a:solidFill>
                  <a:prstClr val="black"/>
                </a:solidFill>
              </a:rPr>
              <a:t> </a:t>
            </a:r>
            <a:r>
              <a:rPr lang="ru-RU" sz="1200" dirty="0" smtClean="0">
                <a:solidFill>
                  <a:prstClr val="black"/>
                </a:solidFill>
              </a:rPr>
              <a:t>млн. </a:t>
            </a:r>
            <a:r>
              <a:rPr lang="ru-RU" sz="1200" dirty="0" smtClean="0">
                <a:solidFill>
                  <a:prstClr val="black"/>
                </a:solidFill>
              </a:rPr>
              <a:t>руб.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076056" y="1828497"/>
            <a:ext cx="18687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prstClr val="black"/>
                </a:solidFill>
              </a:rPr>
              <a:t>514,2</a:t>
            </a:r>
            <a:r>
              <a:rPr lang="ru-RU" sz="1600" dirty="0" smtClean="0">
                <a:solidFill>
                  <a:prstClr val="black"/>
                </a:solidFill>
              </a:rPr>
              <a:t> </a:t>
            </a:r>
            <a:r>
              <a:rPr lang="ru-RU" sz="1200" dirty="0" smtClean="0">
                <a:solidFill>
                  <a:prstClr val="black"/>
                </a:solidFill>
              </a:rPr>
              <a:t>млн. </a:t>
            </a:r>
            <a:r>
              <a:rPr lang="ru-RU" sz="1200" dirty="0" smtClean="0">
                <a:solidFill>
                  <a:prstClr val="black"/>
                </a:solidFill>
              </a:rPr>
              <a:t>руб.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363820" y="4719736"/>
            <a:ext cx="2717857" cy="40949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dirty="0" smtClean="0">
                <a:solidFill>
                  <a:prstClr val="white"/>
                </a:solidFill>
              </a:rPr>
              <a:t>Количество МКД – </a:t>
            </a:r>
            <a:r>
              <a:rPr lang="ru-RU" sz="2000" b="1" dirty="0" smtClean="0">
                <a:solidFill>
                  <a:prstClr val="white"/>
                </a:solidFill>
              </a:rPr>
              <a:t>241</a:t>
            </a:r>
            <a:endParaRPr lang="ru-RU" sz="2000" b="1" dirty="0">
              <a:solidFill>
                <a:prstClr val="white"/>
              </a:solidFill>
            </a:endParaRPr>
          </a:p>
          <a:p>
            <a:pPr algn="ctr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408849" y="5354838"/>
            <a:ext cx="3672408" cy="108471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u="sng" dirty="0" smtClean="0">
                <a:solidFill>
                  <a:prstClr val="white"/>
                </a:solidFill>
              </a:rPr>
              <a:t>Виды </a:t>
            </a:r>
            <a:r>
              <a:rPr lang="ru-RU" sz="1600" b="1" u="sng" dirty="0" smtClean="0">
                <a:solidFill>
                  <a:prstClr val="white"/>
                </a:solidFill>
              </a:rPr>
              <a:t>мероприятий:</a:t>
            </a:r>
          </a:p>
          <a:p>
            <a:pPr algn="ctr"/>
            <a:endParaRPr lang="ru-RU" sz="800" b="1" u="sng" dirty="0" smtClean="0">
              <a:solidFill>
                <a:prstClr val="white"/>
              </a:solidFill>
            </a:endParaRPr>
          </a:p>
          <a:p>
            <a:pPr algn="just"/>
            <a:r>
              <a:rPr lang="ru-RU" sz="1600" dirty="0" smtClean="0">
                <a:solidFill>
                  <a:prstClr val="white"/>
                </a:solidFill>
              </a:rPr>
              <a:t>   </a:t>
            </a:r>
            <a:r>
              <a:rPr lang="ru-RU" sz="1600" dirty="0" smtClean="0">
                <a:solidFill>
                  <a:prstClr val="white"/>
                </a:solidFill>
              </a:rPr>
              <a:t>107 </a:t>
            </a:r>
            <a:r>
              <a:rPr lang="ru-RU" sz="1600" dirty="0" smtClean="0">
                <a:solidFill>
                  <a:prstClr val="white"/>
                </a:solidFill>
              </a:rPr>
              <a:t>МКД </a:t>
            </a:r>
            <a:r>
              <a:rPr lang="ru-RU" sz="1600" dirty="0" smtClean="0">
                <a:solidFill>
                  <a:prstClr val="white"/>
                </a:solidFill>
              </a:rPr>
              <a:t>– ПСД + КР;</a:t>
            </a:r>
            <a:endParaRPr lang="ru-RU" sz="1600" dirty="0">
              <a:solidFill>
                <a:prstClr val="white"/>
              </a:solidFill>
            </a:endParaRPr>
          </a:p>
          <a:p>
            <a:pPr algn="just"/>
            <a:r>
              <a:rPr lang="ru-RU" sz="1600" dirty="0" smtClean="0">
                <a:solidFill>
                  <a:prstClr val="white"/>
                </a:solidFill>
              </a:rPr>
              <a:t> </a:t>
            </a:r>
            <a:r>
              <a:rPr lang="ru-RU" sz="1600" dirty="0" smtClean="0">
                <a:solidFill>
                  <a:prstClr val="white"/>
                </a:solidFill>
              </a:rPr>
              <a:t>  134 МКД </a:t>
            </a:r>
            <a:r>
              <a:rPr lang="ru-RU" sz="1600" dirty="0" smtClean="0">
                <a:solidFill>
                  <a:prstClr val="white"/>
                </a:solidFill>
              </a:rPr>
              <a:t>– </a:t>
            </a:r>
            <a:r>
              <a:rPr lang="ru-RU" sz="1600" dirty="0" smtClean="0">
                <a:solidFill>
                  <a:prstClr val="white"/>
                </a:solidFill>
              </a:rPr>
              <a:t>ПСД.</a:t>
            </a:r>
            <a:endParaRPr lang="ru-RU" sz="1600" dirty="0" smtClean="0">
              <a:solidFill>
                <a:prstClr val="white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-100463"/>
            <a:ext cx="9144000" cy="97544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94251" y="2538"/>
            <a:ext cx="792549" cy="68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03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DCE8D0-3EE7-45F2-BEE1-ED322F3A80A8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68580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endParaRPr lang="ru-RU" sz="3200" b="1" dirty="0" smtClean="0"/>
          </a:p>
        </p:txBody>
      </p:sp>
      <p:sp>
        <p:nvSpPr>
          <p:cNvPr id="6" name="Номер слайда 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EDDCE8D0-3EE7-45F2-BEE1-ED322F3A80A8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 cap="flat" cmpd="sng" algn="ctr">
            <a:solidFill>
              <a:schemeClr val="accent3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ru-RU" sz="1600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Заголовок 2"/>
          <p:cNvSpPr txBox="1">
            <a:spLocks/>
          </p:cNvSpPr>
          <p:nvPr/>
        </p:nvSpPr>
        <p:spPr>
          <a:xfrm>
            <a:off x="20719" y="786591"/>
            <a:ext cx="9017669" cy="578420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 sz="2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 smtClean="0">
                <a:solidFill>
                  <a:prstClr val="black"/>
                </a:solidFill>
                <a:latin typeface="Lucida Sans Unicode" panose="020B0602030504020204" pitchFamily="34" charset="0"/>
                <a:ea typeface="+mn-ea"/>
                <a:cs typeface="Lucida Sans Unicode" panose="020B0602030504020204" pitchFamily="34" charset="0"/>
              </a:rPr>
              <a:t>Краткосрочный план капитального ремонта на 2016-2018 годы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73070" y="1451427"/>
            <a:ext cx="8757130" cy="82790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u="sng" dirty="0" smtClean="0"/>
              <a:t>Основные параметры Краткосрочного плана на 3 года:</a:t>
            </a:r>
            <a:endParaRPr lang="ru-RU" sz="2000" b="1" u="sng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049880" y="4108355"/>
            <a:ext cx="2880320" cy="551197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79 627</a:t>
            </a:r>
            <a:r>
              <a:rPr lang="ru-RU" dirty="0" smtClean="0"/>
              <a:t> человек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173070" y="4108836"/>
            <a:ext cx="5472608" cy="55119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/>
              <a:t>    Количество жителей зарегистрированных в МКД: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89006"/>
            <a:ext cx="9144000" cy="97544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4251" y="10513"/>
            <a:ext cx="792549" cy="682811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6049880" y="3312142"/>
            <a:ext cx="2880320" cy="551197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2 227,5</a:t>
            </a:r>
            <a:r>
              <a:rPr lang="ru-RU" dirty="0" smtClean="0"/>
              <a:t> тыс.м2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174622" y="3315614"/>
            <a:ext cx="5472608" cy="55119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/>
              <a:t>    Общая площадь МКД включенных в План: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173070" y="2522392"/>
            <a:ext cx="5472608" cy="55119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/>
              <a:t>    Количество МКД включенных в План: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6049880" y="2520138"/>
            <a:ext cx="2880320" cy="551197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628</a:t>
            </a:r>
            <a:r>
              <a:rPr lang="ru-RU" dirty="0" smtClean="0"/>
              <a:t> МКД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6049880" y="4894707"/>
            <a:ext cx="2880320" cy="551197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2,4</a:t>
            </a:r>
            <a:r>
              <a:rPr lang="ru-RU" dirty="0" smtClean="0"/>
              <a:t> </a:t>
            </a:r>
            <a:r>
              <a:rPr lang="ru-RU" dirty="0" smtClean="0"/>
              <a:t>млрд. рублей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173070" y="4896150"/>
            <a:ext cx="5472608" cy="55119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/>
              <a:t>    Общий объем финансового обеспечения: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337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DCE8D0-3EE7-45F2-BEE1-ED322F3A80A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536651"/>
            <a:ext cx="9144000" cy="6208503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endParaRPr lang="ru-RU" sz="3200" b="1" dirty="0" smtClean="0"/>
          </a:p>
        </p:txBody>
      </p:sp>
      <p:sp>
        <p:nvSpPr>
          <p:cNvPr id="6" name="Номер слайда 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EDDCE8D0-3EE7-45F2-BEE1-ED322F3A80A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 cap="flat" cmpd="sng" algn="ctr">
            <a:solidFill>
              <a:schemeClr val="accent3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ru-RU" sz="1600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Заголовок 2"/>
          <p:cNvSpPr txBox="1">
            <a:spLocks/>
          </p:cNvSpPr>
          <p:nvPr/>
        </p:nvSpPr>
        <p:spPr>
          <a:xfrm>
            <a:off x="84092" y="812550"/>
            <a:ext cx="9017669" cy="385581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600"/>
              </a:spcAft>
              <a:defRPr sz="2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 smtClean="0">
                <a:solidFill>
                  <a:prstClr val="black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Краткосрочный план капитального ремонта на </a:t>
            </a:r>
            <a:r>
              <a:rPr lang="ru-RU" sz="2000" b="1" dirty="0" smtClean="0">
                <a:solidFill>
                  <a:prstClr val="black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2016 </a:t>
            </a:r>
            <a:r>
              <a:rPr lang="ru-RU" sz="2000" b="1" dirty="0" smtClean="0">
                <a:solidFill>
                  <a:prstClr val="black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год</a:t>
            </a:r>
          </a:p>
        </p:txBody>
      </p:sp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3663282153"/>
              </p:ext>
            </p:extLst>
          </p:nvPr>
        </p:nvGraphicFramePr>
        <p:xfrm>
          <a:off x="1160354" y="1174560"/>
          <a:ext cx="6894408" cy="4535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043608" y="3228971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prstClr val="black"/>
                </a:solidFill>
              </a:rPr>
              <a:t>49,0</a:t>
            </a:r>
            <a:r>
              <a:rPr lang="ru-RU" sz="2000" dirty="0" smtClean="0">
                <a:solidFill>
                  <a:prstClr val="black"/>
                </a:solidFill>
              </a:rPr>
              <a:t> </a:t>
            </a:r>
            <a:r>
              <a:rPr lang="ru-RU" sz="1200" dirty="0" smtClean="0">
                <a:solidFill>
                  <a:prstClr val="black"/>
                </a:solidFill>
              </a:rPr>
              <a:t>млн. </a:t>
            </a:r>
            <a:r>
              <a:rPr lang="ru-RU" sz="1200" dirty="0" smtClean="0">
                <a:solidFill>
                  <a:prstClr val="black"/>
                </a:solidFill>
              </a:rPr>
              <a:t>руб.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076056" y="1828497"/>
            <a:ext cx="18687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prstClr val="black"/>
                </a:solidFill>
              </a:rPr>
              <a:t>812,8</a:t>
            </a:r>
            <a:r>
              <a:rPr lang="ru-RU" sz="1600" dirty="0" smtClean="0">
                <a:solidFill>
                  <a:prstClr val="black"/>
                </a:solidFill>
              </a:rPr>
              <a:t> </a:t>
            </a:r>
            <a:r>
              <a:rPr lang="ru-RU" sz="1200" dirty="0" smtClean="0">
                <a:solidFill>
                  <a:prstClr val="black"/>
                </a:solidFill>
              </a:rPr>
              <a:t>млн. </a:t>
            </a:r>
            <a:r>
              <a:rPr lang="ru-RU" sz="1200" dirty="0" smtClean="0">
                <a:solidFill>
                  <a:prstClr val="black"/>
                </a:solidFill>
              </a:rPr>
              <a:t>руб.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363820" y="4719736"/>
            <a:ext cx="2717857" cy="40949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dirty="0" smtClean="0">
                <a:solidFill>
                  <a:prstClr val="white"/>
                </a:solidFill>
              </a:rPr>
              <a:t>Количество МКД – </a:t>
            </a:r>
            <a:r>
              <a:rPr lang="ru-RU" sz="2000" b="1" dirty="0" smtClean="0">
                <a:solidFill>
                  <a:prstClr val="white"/>
                </a:solidFill>
              </a:rPr>
              <a:t>259</a:t>
            </a:r>
            <a:endParaRPr lang="ru-RU" sz="2000" b="1" dirty="0">
              <a:solidFill>
                <a:prstClr val="white"/>
              </a:solidFill>
            </a:endParaRPr>
          </a:p>
          <a:p>
            <a:pPr algn="ctr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408849" y="5354838"/>
            <a:ext cx="3672408" cy="108471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u="sng" dirty="0" smtClean="0">
                <a:solidFill>
                  <a:prstClr val="white"/>
                </a:solidFill>
              </a:rPr>
              <a:t>Виды мероприятий</a:t>
            </a:r>
            <a:r>
              <a:rPr lang="ru-RU" sz="1600" b="1" u="sng" dirty="0" smtClean="0">
                <a:solidFill>
                  <a:prstClr val="white"/>
                </a:solidFill>
              </a:rPr>
              <a:t>:</a:t>
            </a:r>
            <a:endParaRPr lang="ru-RU" sz="800" b="1" u="sng" dirty="0" smtClean="0">
              <a:solidFill>
                <a:prstClr val="white"/>
              </a:solidFill>
            </a:endParaRPr>
          </a:p>
          <a:p>
            <a:pPr algn="just"/>
            <a:r>
              <a:rPr lang="ru-RU" sz="1600" dirty="0" smtClean="0">
                <a:solidFill>
                  <a:prstClr val="white"/>
                </a:solidFill>
              </a:rPr>
              <a:t>   </a:t>
            </a:r>
            <a:r>
              <a:rPr lang="ru-RU" sz="1600" dirty="0" smtClean="0">
                <a:solidFill>
                  <a:prstClr val="white"/>
                </a:solidFill>
              </a:rPr>
              <a:t>153 </a:t>
            </a:r>
            <a:r>
              <a:rPr lang="ru-RU" sz="1600" dirty="0" smtClean="0">
                <a:solidFill>
                  <a:prstClr val="white"/>
                </a:solidFill>
              </a:rPr>
              <a:t>МКД  </a:t>
            </a:r>
            <a:r>
              <a:rPr lang="ru-RU" sz="1600" dirty="0">
                <a:solidFill>
                  <a:prstClr val="white"/>
                </a:solidFill>
              </a:rPr>
              <a:t>– </a:t>
            </a:r>
            <a:r>
              <a:rPr lang="ru-RU" sz="1600" dirty="0" smtClean="0">
                <a:solidFill>
                  <a:prstClr val="white"/>
                </a:solidFill>
              </a:rPr>
              <a:t>КР</a:t>
            </a:r>
            <a:r>
              <a:rPr lang="ru-RU" sz="1600" dirty="0" smtClean="0">
                <a:solidFill>
                  <a:prstClr val="white"/>
                </a:solidFill>
              </a:rPr>
              <a:t>;</a:t>
            </a:r>
            <a:endParaRPr lang="ru-RU" sz="1600" dirty="0">
              <a:solidFill>
                <a:prstClr val="white"/>
              </a:solidFill>
            </a:endParaRPr>
          </a:p>
          <a:p>
            <a:pPr algn="just"/>
            <a:r>
              <a:rPr lang="ru-RU" sz="1600" dirty="0" smtClean="0">
                <a:solidFill>
                  <a:prstClr val="white"/>
                </a:solidFill>
              </a:rPr>
              <a:t>   </a:t>
            </a:r>
            <a:r>
              <a:rPr lang="ru-RU" sz="1600" dirty="0" smtClean="0">
                <a:solidFill>
                  <a:prstClr val="white"/>
                </a:solidFill>
              </a:rPr>
              <a:t>   30 </a:t>
            </a:r>
            <a:r>
              <a:rPr lang="ru-RU" sz="1600" dirty="0" smtClean="0">
                <a:solidFill>
                  <a:prstClr val="white"/>
                </a:solidFill>
              </a:rPr>
              <a:t>МКД </a:t>
            </a:r>
            <a:r>
              <a:rPr lang="ru-RU" sz="1600" dirty="0" smtClean="0">
                <a:solidFill>
                  <a:prstClr val="white"/>
                </a:solidFill>
              </a:rPr>
              <a:t>– ПСД + КР;</a:t>
            </a:r>
          </a:p>
          <a:p>
            <a:pPr algn="just"/>
            <a:r>
              <a:rPr lang="ru-RU" sz="1600" dirty="0" smtClean="0">
                <a:solidFill>
                  <a:prstClr val="white"/>
                </a:solidFill>
              </a:rPr>
              <a:t>      76 МКД – ПСД.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-100463"/>
            <a:ext cx="9144000" cy="97544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94251" y="2538"/>
            <a:ext cx="792549" cy="68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58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109"/>
            <a:ext cx="9207165" cy="68580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endParaRPr lang="ru-RU" sz="3200" b="1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DCE8D0-3EE7-45F2-BEE1-ED322F3A80A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1" y="6629400"/>
            <a:ext cx="9207165" cy="2286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 cap="flat" cmpd="sng" algn="ctr">
            <a:solidFill>
              <a:schemeClr val="accent3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ru-RU" sz="1600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97141"/>
            <a:ext cx="9207165" cy="99478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94251" y="0"/>
            <a:ext cx="792549" cy="682811"/>
          </a:xfrm>
          <a:prstGeom prst="rect">
            <a:avLst/>
          </a:prstGeom>
        </p:spPr>
      </p:pic>
      <p:sp>
        <p:nvSpPr>
          <p:cNvPr id="9" name="Заголовок 2"/>
          <p:cNvSpPr txBox="1">
            <a:spLocks/>
          </p:cNvSpPr>
          <p:nvPr/>
        </p:nvSpPr>
        <p:spPr>
          <a:xfrm>
            <a:off x="94746" y="774398"/>
            <a:ext cx="9017669" cy="600306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 sz="2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 smtClean="0">
                <a:solidFill>
                  <a:prstClr val="black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Динамика уровня собираемости взносов на капитальный ремонт</a:t>
            </a: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998304953"/>
              </p:ext>
            </p:extLst>
          </p:nvPr>
        </p:nvGraphicFramePr>
        <p:xfrm>
          <a:off x="669736" y="1503217"/>
          <a:ext cx="7719633" cy="48691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Заголовок 2"/>
          <p:cNvSpPr txBox="1">
            <a:spLocks/>
          </p:cNvSpPr>
          <p:nvPr/>
        </p:nvSpPr>
        <p:spPr>
          <a:xfrm>
            <a:off x="2675492" y="1092474"/>
            <a:ext cx="3856176" cy="31939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fontAlgn="auto" hangingPunct="1">
              <a:spcAft>
                <a:spcPts val="0"/>
              </a:spcAft>
              <a:defRPr sz="2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b="1" dirty="0" smtClean="0">
                <a:solidFill>
                  <a:prstClr val="black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(общий </a:t>
            </a:r>
            <a:r>
              <a:rPr lang="ru-RU" sz="1400" b="1" dirty="0" smtClean="0">
                <a:solidFill>
                  <a:prstClr val="black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счет Регионального </a:t>
            </a:r>
            <a:r>
              <a:rPr lang="ru-RU" sz="1400" b="1" dirty="0" smtClean="0">
                <a:solidFill>
                  <a:prstClr val="black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оператора)</a:t>
            </a:r>
            <a:endParaRPr lang="ru-RU" sz="1400" b="1" dirty="0" smtClean="0">
              <a:solidFill>
                <a:prstClr val="black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19" name="Заголовок 2"/>
          <p:cNvSpPr txBox="1">
            <a:spLocks/>
          </p:cNvSpPr>
          <p:nvPr/>
        </p:nvSpPr>
        <p:spPr>
          <a:xfrm>
            <a:off x="7380312" y="1988840"/>
            <a:ext cx="360040" cy="36004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fontAlgn="auto" hangingPunct="1">
              <a:spcAft>
                <a:spcPts val="0"/>
              </a:spcAft>
              <a:defRPr sz="2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 smtClean="0">
                <a:solidFill>
                  <a:srgbClr val="9BBB59">
                    <a:lumMod val="50000"/>
                  </a:srgbClr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%</a:t>
            </a:r>
          </a:p>
        </p:txBody>
      </p:sp>
      <p:sp>
        <p:nvSpPr>
          <p:cNvPr id="20" name="Заголовок 2"/>
          <p:cNvSpPr txBox="1">
            <a:spLocks/>
          </p:cNvSpPr>
          <p:nvPr/>
        </p:nvSpPr>
        <p:spPr>
          <a:xfrm>
            <a:off x="5004048" y="2122993"/>
            <a:ext cx="360040" cy="36004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fontAlgn="auto" hangingPunct="1">
              <a:spcAft>
                <a:spcPts val="0"/>
              </a:spcAft>
              <a:defRPr sz="2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 smtClean="0">
                <a:solidFill>
                  <a:srgbClr val="9BBB59">
                    <a:lumMod val="50000"/>
                  </a:srgbClr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%</a:t>
            </a:r>
          </a:p>
        </p:txBody>
      </p:sp>
      <p:sp>
        <p:nvSpPr>
          <p:cNvPr id="21" name="Заголовок 2"/>
          <p:cNvSpPr txBox="1">
            <a:spLocks/>
          </p:cNvSpPr>
          <p:nvPr/>
        </p:nvSpPr>
        <p:spPr>
          <a:xfrm>
            <a:off x="2627784" y="3413137"/>
            <a:ext cx="360040" cy="36004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fontAlgn="auto" hangingPunct="1">
              <a:spcAft>
                <a:spcPts val="0"/>
              </a:spcAft>
              <a:defRPr sz="2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 smtClean="0">
                <a:solidFill>
                  <a:srgbClr val="9BBB59">
                    <a:lumMod val="50000"/>
                  </a:srgbClr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375638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5302" y="20548"/>
            <a:ext cx="9189302" cy="68580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endParaRPr lang="ru-RU" sz="3200" b="1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DCE8D0-3EE7-45F2-BEE1-ED322F3A80A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 cap="flat" cmpd="sng" algn="ctr">
            <a:solidFill>
              <a:schemeClr val="accent3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ru-RU" sz="1600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0" y="1"/>
            <a:ext cx="9144000" cy="692695"/>
            <a:chOff x="0" y="1"/>
            <a:chExt cx="9144000" cy="692695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0" y="1"/>
              <a:ext cx="8244408" cy="692695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300" dirty="0">
                  <a:solidFill>
                    <a:prstClr val="white"/>
                  </a:solidFill>
                </a:rPr>
                <a:t>О реализации Закона Томской области № 116-ОЗ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8244408" y="1"/>
              <a:ext cx="899592" cy="692695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00" dirty="0">
                <a:solidFill>
                  <a:prstClr val="white"/>
                </a:solidFill>
              </a:endParaRPr>
            </a:p>
          </p:txBody>
        </p:sp>
        <p:pic>
          <p:nvPicPr>
            <p:cNvPr id="8" name="Рисунок 7" descr="Томская область, герб - векторное изображение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14047"/>
              <a:ext cx="792088" cy="678649"/>
            </a:xfrm>
            <a:prstGeom prst="rect">
              <a:avLst/>
            </a:prstGeom>
            <a:noFill/>
            <a:ln>
              <a:noFill/>
            </a:ln>
          </p:spPr>
        </p:pic>
      </p:grpSp>
      <p:graphicFrame>
        <p:nvGraphicFramePr>
          <p:cNvPr id="43" name="Диаграмма 42"/>
          <p:cNvGraphicFramePr/>
          <p:nvPr>
            <p:extLst/>
          </p:nvPr>
        </p:nvGraphicFramePr>
        <p:xfrm>
          <a:off x="467544" y="1279687"/>
          <a:ext cx="8489543" cy="5160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9" name="Заголовок 2"/>
          <p:cNvSpPr txBox="1">
            <a:spLocks/>
          </p:cNvSpPr>
          <p:nvPr/>
        </p:nvSpPr>
        <p:spPr>
          <a:xfrm>
            <a:off x="63165" y="739162"/>
            <a:ext cx="9017669" cy="419514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 sz="2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 smtClean="0">
                <a:solidFill>
                  <a:prstClr val="black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Уровень собираемости взносов на капитальный ремонт в 2016 году</a:t>
            </a:r>
          </a:p>
          <a:p>
            <a:pPr eaLnBrk="1" fontAlgn="auto" hangingPunct="1">
              <a:spcAft>
                <a:spcPts val="0"/>
              </a:spcAft>
              <a:defRPr sz="2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1" dirty="0" smtClean="0">
                <a:solidFill>
                  <a:prstClr val="black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(январь – октябрь)</a:t>
            </a:r>
            <a:endParaRPr lang="ru-RU" sz="1800" b="1" i="1" dirty="0">
              <a:solidFill>
                <a:prstClr val="black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115616" y="5157192"/>
            <a:ext cx="7965218" cy="0"/>
          </a:xfrm>
          <a:prstGeom prst="line">
            <a:avLst/>
          </a:prstGeom>
          <a:ln w="41275">
            <a:gradFill>
              <a:gsLst>
                <a:gs pos="42106">
                  <a:schemeClr val="accent3">
                    <a:lumMod val="50000"/>
                  </a:schemeClr>
                </a:gs>
                <a:gs pos="89069">
                  <a:schemeClr val="accent3">
                    <a:lumMod val="50000"/>
                  </a:schemeClr>
                </a:gs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48008" y="2564904"/>
            <a:ext cx="8957087" cy="0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-9515" y="2262391"/>
            <a:ext cx="87288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dirty="0" smtClean="0">
                <a:solidFill>
                  <a:prstClr val="black"/>
                </a:solidFill>
              </a:rPr>
              <a:t>83,2</a:t>
            </a:r>
            <a:r>
              <a:rPr lang="en-US" sz="1300" b="1" dirty="0" smtClean="0">
                <a:solidFill>
                  <a:prstClr val="black"/>
                </a:solidFill>
              </a:rPr>
              <a:t>3%</a:t>
            </a:r>
            <a:endParaRPr lang="ru-RU" sz="1300" b="1" dirty="0">
              <a:solidFill>
                <a:prstClr val="black"/>
              </a:solidFill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45301" y="-100463"/>
            <a:ext cx="9189302" cy="975445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94251" y="2538"/>
            <a:ext cx="792549" cy="682811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19742" y="1723290"/>
            <a:ext cx="3866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Aft>
                <a:spcPts val="0"/>
              </a:spcAft>
              <a:defRPr sz="2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200" b="1" dirty="0" smtClean="0">
                <a:solidFill>
                  <a:prstClr val="black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(%)</a:t>
            </a:r>
            <a:endParaRPr lang="ru-RU" sz="1200" b="1" dirty="0">
              <a:solidFill>
                <a:prstClr val="black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8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DCE8D0-3EE7-45F2-BEE1-ED322F3A80A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endParaRPr lang="ru-RU" sz="3200" b="1" dirty="0" smtClean="0"/>
          </a:p>
        </p:txBody>
      </p:sp>
      <p:sp>
        <p:nvSpPr>
          <p:cNvPr id="6" name="Номер слайда 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EDDCE8D0-3EE7-45F2-BEE1-ED322F3A80A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 cap="flat" cmpd="sng" algn="ctr">
            <a:solidFill>
              <a:schemeClr val="accent3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ru-RU" sz="1600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Заголовок 2"/>
          <p:cNvSpPr txBox="1">
            <a:spLocks/>
          </p:cNvSpPr>
          <p:nvPr/>
        </p:nvSpPr>
        <p:spPr>
          <a:xfrm>
            <a:off x="20719" y="786591"/>
            <a:ext cx="9017669" cy="578420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 sz="2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 smtClean="0">
                <a:solidFill>
                  <a:prstClr val="black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Претензионная деятельность Регионального оператора в 2016 году</a:t>
            </a:r>
          </a:p>
        </p:txBody>
      </p:sp>
      <p:graphicFrame>
        <p:nvGraphicFramePr>
          <p:cNvPr id="15" name="Диаграмма 14"/>
          <p:cNvGraphicFramePr/>
          <p:nvPr>
            <p:extLst/>
          </p:nvPr>
        </p:nvGraphicFramePr>
        <p:xfrm>
          <a:off x="1812416" y="1293457"/>
          <a:ext cx="5280248" cy="25824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260934" y="1279959"/>
            <a:ext cx="8810282" cy="128494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rgbClr val="FFFF00"/>
                </a:solidFill>
              </a:rPr>
              <a:t>1. </a:t>
            </a:r>
            <a:r>
              <a:rPr lang="ru-RU" sz="2800" u="sng" dirty="0" smtClean="0">
                <a:solidFill>
                  <a:srgbClr val="FFFF00"/>
                </a:solidFill>
              </a:rPr>
              <a:t>Начисление пени</a:t>
            </a:r>
            <a:r>
              <a:rPr lang="ru-RU" sz="2800" dirty="0" smtClean="0">
                <a:solidFill>
                  <a:srgbClr val="FFFF00"/>
                </a:solidFill>
              </a:rPr>
              <a:t>:</a:t>
            </a:r>
            <a:r>
              <a:rPr lang="ru-RU" sz="2000" dirty="0" smtClean="0">
                <a:solidFill>
                  <a:srgbClr val="FFFF00"/>
                </a:solidFill>
              </a:rPr>
              <a:t> </a:t>
            </a:r>
            <a:r>
              <a:rPr lang="ru-RU" sz="3200" dirty="0" smtClean="0">
                <a:solidFill>
                  <a:srgbClr val="FFFF00"/>
                </a:solidFill>
              </a:rPr>
              <a:t>25,3</a:t>
            </a:r>
            <a:r>
              <a:rPr lang="ru-RU" sz="2000" dirty="0" smtClean="0">
                <a:solidFill>
                  <a:srgbClr val="FFFF00"/>
                </a:solidFill>
              </a:rPr>
              <a:t> млн. рублей</a:t>
            </a:r>
          </a:p>
          <a:p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smtClean="0">
                <a:solidFill>
                  <a:srgbClr val="FFFF00"/>
                </a:solidFill>
              </a:rPr>
              <a:t>                               Должниками оплачено пени на сумму более </a:t>
            </a:r>
            <a:r>
              <a:rPr lang="ru-RU" sz="2400" dirty="0" smtClean="0">
                <a:solidFill>
                  <a:srgbClr val="FFFF00"/>
                </a:solidFill>
              </a:rPr>
              <a:t>5</a:t>
            </a:r>
            <a:r>
              <a:rPr lang="ru-RU" sz="2000" dirty="0" smtClean="0">
                <a:solidFill>
                  <a:srgbClr val="FFFF00"/>
                </a:solidFill>
              </a:rPr>
              <a:t> млн. рублей</a:t>
            </a:r>
            <a:endParaRPr lang="ru-RU" sz="2000" dirty="0">
              <a:solidFill>
                <a:srgbClr val="FFFF0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-89006"/>
            <a:ext cx="9144000" cy="97544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94251" y="15947"/>
            <a:ext cx="792549" cy="682811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260934" y="2770291"/>
            <a:ext cx="8810282" cy="145514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rgbClr val="FFFF00"/>
                </a:solidFill>
              </a:rPr>
              <a:t>2. </a:t>
            </a:r>
            <a:r>
              <a:rPr lang="ru-RU" sz="2800" u="sng" dirty="0" smtClean="0">
                <a:solidFill>
                  <a:srgbClr val="FFFF00"/>
                </a:solidFill>
              </a:rPr>
              <a:t>Взыскание задолженности в судебном порядке</a:t>
            </a:r>
            <a:r>
              <a:rPr lang="ru-RU" sz="2800" dirty="0" smtClean="0">
                <a:solidFill>
                  <a:srgbClr val="FFFF00"/>
                </a:solidFill>
              </a:rPr>
              <a:t>:</a:t>
            </a:r>
          </a:p>
          <a:p>
            <a:r>
              <a:rPr lang="ru-RU" sz="2000" dirty="0" smtClean="0">
                <a:solidFill>
                  <a:srgbClr val="FFFF00"/>
                </a:solidFill>
              </a:rPr>
              <a:t>                               Направлено </a:t>
            </a:r>
            <a:r>
              <a:rPr lang="ru-RU" sz="2400" dirty="0" smtClean="0">
                <a:solidFill>
                  <a:srgbClr val="FFFF00"/>
                </a:solidFill>
              </a:rPr>
              <a:t>1855</a:t>
            </a:r>
            <a:r>
              <a:rPr lang="ru-RU" sz="2000" dirty="0" smtClean="0">
                <a:solidFill>
                  <a:srgbClr val="FFFF00"/>
                </a:solidFill>
              </a:rPr>
              <a:t> заявлений о выдаче судебных приказов</a:t>
            </a:r>
          </a:p>
          <a:p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smtClean="0">
                <a:solidFill>
                  <a:srgbClr val="FFFF00"/>
                </a:solidFill>
              </a:rPr>
              <a:t>                              на общую сумму </a:t>
            </a:r>
            <a:r>
              <a:rPr lang="ru-RU" sz="2400" dirty="0" smtClean="0">
                <a:solidFill>
                  <a:srgbClr val="FFFF00"/>
                </a:solidFill>
              </a:rPr>
              <a:t>11</a:t>
            </a:r>
            <a:r>
              <a:rPr lang="ru-RU" sz="2000" dirty="0" smtClean="0">
                <a:solidFill>
                  <a:srgbClr val="FFFF00"/>
                </a:solidFill>
              </a:rPr>
              <a:t> млн. руб.</a:t>
            </a:r>
            <a:endParaRPr lang="ru-RU" sz="2000" dirty="0">
              <a:solidFill>
                <a:srgbClr val="FFFF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60934" y="4431551"/>
            <a:ext cx="8810282" cy="166174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>
                <a:solidFill>
                  <a:srgbClr val="FFFF00"/>
                </a:solidFill>
              </a:rPr>
              <a:t>3</a:t>
            </a:r>
            <a:r>
              <a:rPr lang="ru-RU" sz="2800" dirty="0" smtClean="0">
                <a:solidFill>
                  <a:srgbClr val="FFFF00"/>
                </a:solidFill>
              </a:rPr>
              <a:t>. </a:t>
            </a:r>
            <a:r>
              <a:rPr lang="ru-RU" sz="2800" u="sng" dirty="0" smtClean="0">
                <a:solidFill>
                  <a:srgbClr val="FFFF00"/>
                </a:solidFill>
              </a:rPr>
              <a:t>Результаты судебной претензионной деятельности</a:t>
            </a:r>
            <a:r>
              <a:rPr lang="ru-RU" sz="2800" dirty="0" smtClean="0">
                <a:solidFill>
                  <a:srgbClr val="FFFF00"/>
                </a:solidFill>
              </a:rPr>
              <a:t>:</a:t>
            </a:r>
          </a:p>
          <a:p>
            <a:r>
              <a:rPr lang="ru-RU" sz="1600" dirty="0" smtClean="0">
                <a:solidFill>
                  <a:srgbClr val="FFFF00"/>
                </a:solidFill>
              </a:rPr>
              <a:t>                                       Исполнительных листов и судебных приказов  </a:t>
            </a:r>
            <a:r>
              <a:rPr lang="ru-RU" dirty="0" smtClean="0">
                <a:solidFill>
                  <a:srgbClr val="FFFF00"/>
                </a:solidFill>
              </a:rPr>
              <a:t>307</a:t>
            </a:r>
            <a:r>
              <a:rPr lang="ru-RU" sz="1600" dirty="0" smtClean="0">
                <a:solidFill>
                  <a:srgbClr val="FFFF00"/>
                </a:solidFill>
              </a:rPr>
              <a:t> (2,4 млн. руб.)</a:t>
            </a:r>
          </a:p>
          <a:p>
            <a:r>
              <a:rPr lang="ru-RU" sz="1600" dirty="0" smtClean="0">
                <a:solidFill>
                  <a:srgbClr val="FFFF00"/>
                </a:solidFill>
              </a:rPr>
              <a:t>                                       Мировых соглашений </a:t>
            </a:r>
            <a:r>
              <a:rPr lang="ru-RU" dirty="0" smtClean="0">
                <a:solidFill>
                  <a:srgbClr val="FFFF00"/>
                </a:solidFill>
              </a:rPr>
              <a:t>15</a:t>
            </a:r>
            <a:r>
              <a:rPr lang="ru-RU" sz="1600" dirty="0" smtClean="0">
                <a:solidFill>
                  <a:srgbClr val="FFFF00"/>
                </a:solidFill>
              </a:rPr>
              <a:t> (83 тыс. руб.)</a:t>
            </a:r>
          </a:p>
          <a:p>
            <a:r>
              <a:rPr lang="ru-RU" sz="1600" dirty="0">
                <a:solidFill>
                  <a:srgbClr val="FFFF00"/>
                </a:solidFill>
              </a:rPr>
              <a:t> </a:t>
            </a:r>
            <a:r>
              <a:rPr lang="ru-RU" sz="1600" dirty="0" smtClean="0">
                <a:solidFill>
                  <a:srgbClr val="FFFF00"/>
                </a:solidFill>
              </a:rPr>
              <a:t>                                      Задолженность погашена в добровольном порядке </a:t>
            </a:r>
            <a:r>
              <a:rPr lang="ru-RU" dirty="0" smtClean="0">
                <a:solidFill>
                  <a:srgbClr val="FFFF00"/>
                </a:solidFill>
              </a:rPr>
              <a:t>77</a:t>
            </a:r>
            <a:r>
              <a:rPr lang="ru-RU" sz="1600" dirty="0" smtClean="0">
                <a:solidFill>
                  <a:srgbClr val="FFFF00"/>
                </a:solidFill>
              </a:rPr>
              <a:t> (393 тыс. руб.)</a:t>
            </a:r>
            <a:endParaRPr lang="ru-RU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34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9136</TotalTime>
  <Words>772</Words>
  <Application>Microsoft Office PowerPoint</Application>
  <PresentationFormat>Экран (4:3)</PresentationFormat>
  <Paragraphs>180</Paragraphs>
  <Slides>13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Lucida Sans Unicode</vt:lpstr>
      <vt:lpstr>Times New Roman</vt:lpstr>
      <vt:lpstr>Wingdings</vt:lpstr>
      <vt:lpstr>Тема Office</vt:lpstr>
      <vt:lpstr>Региональная программа капитального ремонта многоквартирных домов (проблемы, риски, эффективность)    2016 год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Rumich</dc:creator>
  <cp:lastModifiedBy>Световец Сергей Владимирович</cp:lastModifiedBy>
  <cp:revision>759</cp:revision>
  <cp:lastPrinted>2016-03-09T07:50:00Z</cp:lastPrinted>
  <dcterms:created xsi:type="dcterms:W3CDTF">2012-01-03T19:14:18Z</dcterms:created>
  <dcterms:modified xsi:type="dcterms:W3CDTF">2016-11-22T05:03:20Z</dcterms:modified>
</cp:coreProperties>
</file>