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0" r:id="rId4"/>
    <p:sldId id="268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972"/>
    <a:srgbClr val="003972"/>
    <a:srgbClr val="8FC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9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5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1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1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7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0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84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3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63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C8B24-84B5-4622-B595-5079C380FBA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D9FF-5FE6-4C5C-A216-4A87EE03F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3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481472" y="4344848"/>
            <a:ext cx="8332304" cy="148092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000" b="1" dirty="0">
                <a:solidFill>
                  <a:srgbClr val="8FC8E5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 </a:t>
            </a:r>
          </a:p>
        </p:txBody>
      </p:sp>
      <p:sp>
        <p:nvSpPr>
          <p:cNvPr id="6" name="Подзаголовок 3"/>
          <p:cNvSpPr txBox="1">
            <a:spLocks/>
          </p:cNvSpPr>
          <p:nvPr/>
        </p:nvSpPr>
        <p:spPr>
          <a:xfrm>
            <a:off x="2481471" y="2776125"/>
            <a:ext cx="8829532" cy="14809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ru-RU" sz="2800" b="1" dirty="0">
                <a:solidFill>
                  <a:srgbClr val="013972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 </a:t>
            </a:r>
            <a:endParaRPr lang="ru-RU" sz="2800" dirty="0">
              <a:solidFill>
                <a:srgbClr val="013972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>
                <a:solidFill>
                  <a:srgbClr val="8FC8E5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 </a:t>
            </a:r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347868" y="2248013"/>
            <a:ext cx="2133603" cy="523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2800" b="1" dirty="0">
              <a:solidFill>
                <a:srgbClr val="013972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26CC3E-59C2-401C-A82C-7BC2A511AB6F}"/>
              </a:ext>
            </a:extLst>
          </p:cNvPr>
          <p:cNvSpPr/>
          <p:nvPr/>
        </p:nvSpPr>
        <p:spPr>
          <a:xfrm>
            <a:off x="688931" y="1571349"/>
            <a:ext cx="106220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Контракты, практика перехода в городах, </a:t>
            </a:r>
          </a:p>
          <a:p>
            <a:pPr algn="ctr"/>
            <a:r>
              <a:rPr 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«реформа общественного транспорта», </a:t>
            </a:r>
          </a:p>
          <a:p>
            <a:pPr algn="ctr"/>
            <a:r>
              <a:rPr 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решения по обновлению подвижного состава, </a:t>
            </a:r>
          </a:p>
          <a:p>
            <a:pPr algn="ctr"/>
            <a:r>
              <a:rPr 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проблемы и пути решения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226CC3E-59C2-401C-A82C-7BC2A511AB6F}"/>
              </a:ext>
            </a:extLst>
          </p:cNvPr>
          <p:cNvSpPr/>
          <p:nvPr/>
        </p:nvSpPr>
        <p:spPr>
          <a:xfrm>
            <a:off x="864295" y="383177"/>
            <a:ext cx="10622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13972"/>
                </a:solidFill>
              </a:rPr>
              <a:t>Конференция АСДГ « Актуальные вопросы развития цифровых технологий </a:t>
            </a:r>
          </a:p>
          <a:p>
            <a:pPr algn="ctr"/>
            <a:r>
              <a:rPr lang="ru-RU" sz="2400" b="1" dirty="0">
                <a:solidFill>
                  <a:srgbClr val="013972"/>
                </a:solidFill>
              </a:rPr>
              <a:t>в муниципальном управлении и управлении транспортной системой города»</a:t>
            </a:r>
            <a:endParaRPr lang="ru-RU" sz="2400" b="1" dirty="0">
              <a:solidFill>
                <a:srgbClr val="01397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226CC3E-59C2-401C-A82C-7BC2A511AB6F}"/>
              </a:ext>
            </a:extLst>
          </p:cNvPr>
          <p:cNvSpPr/>
          <p:nvPr/>
        </p:nvSpPr>
        <p:spPr>
          <a:xfrm>
            <a:off x="507304" y="3783057"/>
            <a:ext cx="109853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>
                <a:solidFill>
                  <a:srgbClr val="013972"/>
                </a:solidFill>
              </a:rPr>
              <a:t>Тремасова</a:t>
            </a:r>
            <a:r>
              <a:rPr lang="ru-RU" sz="3600" dirty="0">
                <a:solidFill>
                  <a:srgbClr val="013972"/>
                </a:solidFill>
              </a:rPr>
              <a:t> Светлана Николаевна</a:t>
            </a:r>
          </a:p>
          <a:p>
            <a:pPr algn="ctr"/>
            <a:r>
              <a:rPr lang="ru-RU" sz="2400" dirty="0">
                <a:solidFill>
                  <a:srgbClr val="013972"/>
                </a:solidFill>
              </a:rPr>
              <a:t>Председатель МОО «Дальневосточное объединение </a:t>
            </a:r>
          </a:p>
          <a:p>
            <a:pPr algn="ctr"/>
            <a:r>
              <a:rPr lang="ru-RU" sz="2400" dirty="0">
                <a:solidFill>
                  <a:srgbClr val="013972"/>
                </a:solidFill>
              </a:rPr>
              <a:t>промышленников и предпринимателей»</a:t>
            </a:r>
          </a:p>
          <a:p>
            <a:pPr algn="ctr"/>
            <a:r>
              <a:rPr lang="ru-RU" sz="2400" dirty="0">
                <a:solidFill>
                  <a:srgbClr val="013972"/>
                </a:solidFill>
              </a:rPr>
              <a:t>Председатель Правления Ассоциации «Союз транспортников Хабаровского края»</a:t>
            </a:r>
          </a:p>
        </p:txBody>
      </p:sp>
    </p:spTree>
    <p:extLst>
      <p:ext uri="{BB962C8B-B14F-4D97-AF65-F5344CB8AC3E}">
        <p14:creationId xmlns:p14="http://schemas.microsoft.com/office/powerpoint/2010/main" val="33839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83459" y="513532"/>
            <a:ext cx="10383286" cy="71402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БРУТТО-КОНТРАКТЫ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886936"/>
              </p:ext>
            </p:extLst>
          </p:nvPr>
        </p:nvGraphicFramePr>
        <p:xfrm>
          <a:off x="683459" y="1325978"/>
          <a:ext cx="10919534" cy="4206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9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7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9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98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Регион/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Результат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Обновление </a:t>
                      </a:r>
                      <a:r>
                        <a:rPr lang="ru-RU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подвиж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ного</a:t>
                      </a: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состава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Контроль собираемости выручки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Реформа маршрут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ной сети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Решение кадрового вопроса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Внедрение цифровых технологий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Сокращение расходов бюджета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Результат на текущий период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63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Тверская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(- 1 500 млрд 2020 г., -2 400 2021 г.)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Контракт действует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г.Новокузнецк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Процедура расторжения контракта Заказчиком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98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302" y="422360"/>
            <a:ext cx="10452972" cy="106532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НЕТТО-КОНТРАКТЫ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436678"/>
              </p:ext>
            </p:extLst>
          </p:nvPr>
        </p:nvGraphicFramePr>
        <p:xfrm>
          <a:off x="950935" y="1391143"/>
          <a:ext cx="10452971" cy="405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3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Заказчик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Муниципальные маршруты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Рассчитанная Заказчиком НМЦК (руб.)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Установленная Заказчиком цена контракта в пределах лимитов бюджетных обязательств (руб.)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Управление ЖКХ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мэрии г. Биробиджана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№№ 31, 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65 129 437,67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19 999,98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0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Управление ЖКХ мэрии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г. Биробиджана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№№ 6, 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91 559 676,92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19 999,98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804">
                <a:tc gridSpan="4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Благовещенск Амурской области – цена контракта 1 рубль.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07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380157"/>
              </p:ext>
            </p:extLst>
          </p:nvPr>
        </p:nvGraphicFramePr>
        <p:xfrm>
          <a:off x="861133" y="1366574"/>
          <a:ext cx="10777634" cy="4862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7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2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7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472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1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Регион/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Результат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Обновление подвижного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состава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Контроль собираемости выручки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Реформа маршрутной сети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Решение кадрового вопроса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Внедрение цифровых технологий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Сокращение расходов бюджета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Результат на текущий период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 Биробиджан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ЕАО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(МУП продолжает получать субсидии-компенсацию выпадающих доходов)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Процедура расторжения контрактов на несколько маршрутов по инициативе Заказчика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 Благовещенск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Амурской области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Расторжение контрактов на несколько маршрутов по инициативе Подрядчика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8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725" y="648071"/>
            <a:ext cx="10478021" cy="980313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solidFill>
                  <a:srgbClr val="C00000"/>
                </a:solidFill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0726" y="1703541"/>
            <a:ext cx="10515600" cy="398490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Короткие сроки действия контрактов, не позволяющие планировать обновление подвижного состава. </a:t>
            </a:r>
          </a:p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Несоответствие доведенных лимитов бюджетных обязательств НМЦК, рассчитанной в соответствии с Приказом Минтранса РФ.</a:t>
            </a:r>
          </a:p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Отсутствие достоверных исходных данных для формирования маршрутной сети, расчета ожидаемой выручки и затрат при формировании заказа.</a:t>
            </a:r>
          </a:p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Отсутствие водительских кадров.</a:t>
            </a:r>
          </a:p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Рост затрат, не предусмотренных ценой контракта.</a:t>
            </a:r>
          </a:p>
          <a:p>
            <a:pPr marL="514350" indent="-514350" algn="just">
              <a:buAutoNum type="arabicPeriod"/>
              <a:tabLst>
                <a:tab pos="538163" algn="l"/>
              </a:tabLst>
            </a:pPr>
            <a:r>
              <a:rPr lang="ru-RU" dirty="0">
                <a:solidFill>
                  <a:srgbClr val="013972"/>
                </a:solidFill>
              </a:rPr>
              <a:t>Ограниченные возможности использования федеральных программ обновления подвижного состава.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03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830" y="390618"/>
            <a:ext cx="4873668" cy="1049876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solidFill>
                  <a:srgbClr val="C00000"/>
                </a:solidFill>
              </a:rPr>
              <a:t>Предложения: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2357" y="1164921"/>
            <a:ext cx="10518813" cy="4935254"/>
          </a:xfrm>
        </p:spPr>
        <p:txBody>
          <a:bodyPr>
            <a:normAutofit fontScale="92500" lnSpcReduction="10000"/>
          </a:bodyPr>
          <a:lstStyle/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Внести изменение в федеральное законодательство в части закрепления возможности заключения контрактов на срок не менее жизненного цикла ТС, используемых в соответствии с условиями контракта.</a:t>
            </a:r>
          </a:p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Внести изменения в порядок бюджетного финансирования, обеспечив контракты лимитами бюджетных обязательств в размере НМЦК, рассчитанного в соответствии с Приказом Минтранса РФ.</a:t>
            </a:r>
          </a:p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Разработать информационный продукт для учета пассажиропотока, его сменяемости в целях установления </a:t>
            </a:r>
            <a:r>
              <a:rPr lang="ru-RU" sz="2400">
                <a:solidFill>
                  <a:srgbClr val="013972"/>
                </a:solidFill>
              </a:rPr>
              <a:t>оптимальной маршрутной сети.</a:t>
            </a:r>
            <a:endParaRPr lang="ru-RU" sz="2400" dirty="0">
              <a:solidFill>
                <a:srgbClr val="013972"/>
              </a:solidFill>
            </a:endParaRPr>
          </a:p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Формировать заказ только при наличии достоверных данных о пассажиропотоке и прогнозе его изменения в соответствии с документом планирования в увязке с градостроительным планом.</a:t>
            </a:r>
          </a:p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Внести изменения в федеральное законодательства, установив безусловную обязанность отработать на предприятии определенный срок при условии подготовки специалиста за счет средств предприятия. </a:t>
            </a:r>
          </a:p>
          <a:p>
            <a:pPr marL="514350" indent="-514350" algn="just" defTabSz="450850">
              <a:buAutoNum type="arabicPeriod"/>
            </a:pPr>
            <a:r>
              <a:rPr lang="ru-RU" sz="2400" dirty="0">
                <a:solidFill>
                  <a:srgbClr val="013972"/>
                </a:solidFill>
              </a:rPr>
              <a:t>Отменить ограничение нижнего порога сумм на приобретение ТС через ГТЛК.</a:t>
            </a:r>
          </a:p>
          <a:p>
            <a:pPr marL="514350" indent="-514350" algn="just" defTabSz="450850">
              <a:buAutoNum type="arabicPeriod"/>
            </a:pPr>
            <a:endParaRPr lang="ru-RU" sz="2400" dirty="0">
              <a:solidFill>
                <a:srgbClr val="013972"/>
              </a:solidFill>
            </a:endParaRPr>
          </a:p>
          <a:p>
            <a:pPr marL="514350" indent="-514350" algn="just" defTabSz="450850">
              <a:buAutoNum type="arabicPeriod"/>
            </a:pPr>
            <a:endParaRPr lang="ru-RU" sz="2400" dirty="0">
              <a:solidFill>
                <a:srgbClr val="013972"/>
              </a:solidFill>
            </a:endParaRPr>
          </a:p>
          <a:p>
            <a:endParaRPr lang="ru-RU" dirty="0">
              <a:solidFill>
                <a:srgbClr val="0139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6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3718" y="2778426"/>
            <a:ext cx="5374710" cy="1325563"/>
          </a:xfrm>
        </p:spPr>
        <p:txBody>
          <a:bodyPr/>
          <a:lstStyle/>
          <a:p>
            <a:r>
              <a:rPr lang="ru-RU" b="1" dirty="0">
                <a:solidFill>
                  <a:srgbClr val="013972"/>
                </a:solidFill>
              </a:rPr>
              <a:t>Спасибо за внимани</a:t>
            </a:r>
            <a:r>
              <a:rPr lang="ru-RU" b="1" dirty="0"/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1774181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468</Words>
  <Application>Microsoft Office PowerPoint</Application>
  <PresentationFormat>Широкоэкранный</PresentationFormat>
  <Paragraphs>104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Gotham Pro</vt:lpstr>
      <vt:lpstr>Times New Roman</vt:lpstr>
      <vt:lpstr>Тема Office</vt:lpstr>
      <vt:lpstr>Презентация PowerPoint</vt:lpstr>
      <vt:lpstr>БРУТТО-КОНТРАКТЫ</vt:lpstr>
      <vt:lpstr>НЕТТО-КОНТРАКТЫ</vt:lpstr>
      <vt:lpstr>Презентация PowerPoint</vt:lpstr>
      <vt:lpstr>Проблемы:</vt:lpstr>
      <vt:lpstr>Предложения: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yakov</dc:creator>
  <cp:lastModifiedBy>Professional</cp:lastModifiedBy>
  <cp:revision>31</cp:revision>
  <dcterms:created xsi:type="dcterms:W3CDTF">2023-08-03T01:37:24Z</dcterms:created>
  <dcterms:modified xsi:type="dcterms:W3CDTF">2023-10-13T02:20:00Z</dcterms:modified>
</cp:coreProperties>
</file>