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290" r:id="rId2"/>
    <p:sldId id="368" r:id="rId3"/>
    <p:sldId id="367" r:id="rId4"/>
    <p:sldId id="370" r:id="rId5"/>
    <p:sldId id="371" r:id="rId6"/>
    <p:sldId id="365" r:id="rId7"/>
    <p:sldId id="363" r:id="rId8"/>
    <p:sldId id="373" r:id="rId9"/>
    <p:sldId id="372" r:id="rId10"/>
    <p:sldId id="374" r:id="rId11"/>
    <p:sldId id="361" r:id="rId1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CE2"/>
    <a:srgbClr val="FBD8D5"/>
    <a:srgbClr val="FDE2D3"/>
    <a:srgbClr val="F7A835"/>
    <a:srgbClr val="DEF6FA"/>
    <a:srgbClr val="237A89"/>
    <a:srgbClr val="95472B"/>
    <a:srgbClr val="1A0D08"/>
    <a:srgbClr val="74CC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3" autoAdjust="0"/>
    <p:restoredTop sz="83292" autoAdjust="0"/>
  </p:normalViewPr>
  <p:slideViewPr>
    <p:cSldViewPr>
      <p:cViewPr>
        <p:scale>
          <a:sx n="75" d="100"/>
          <a:sy n="75" d="100"/>
        </p:scale>
        <p:origin x="7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819" y="-96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16A8D27-F7B8-4CA5-A277-5347EADD6C49}" type="datetimeFigureOut">
              <a:rPr lang="ru-RU"/>
              <a:pPr>
                <a:defRPr/>
              </a:pPr>
              <a:t>04.07.2018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AF237D5-FB44-43F1-A68F-A7F315E66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098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AC06200-E0B2-4E34-BC4F-24274DF2B481}" type="datetimeFigureOut">
              <a:rPr lang="ru-RU"/>
              <a:pPr>
                <a:defRPr/>
              </a:pPr>
              <a:t>04.07.2018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0328A65-A7C6-4F35-82CA-243F6F011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439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32BD7E-8977-463F-BADA-AB49F4C6D543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42338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200573-C236-4B5C-9AA7-B8C3E089911B}" type="slidenum">
              <a:rPr lang="ru-RU" smtClean="0"/>
              <a:pPr/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8670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598C0-2396-4C1C-9002-8D7681B92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E60DE-2B67-4AA1-9009-F97526888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DFE40-27EC-4A74-AE81-6690A11AB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2CA09-9293-4139-8C4D-18AA746A9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BA0EA-DE9C-49D6-B538-11DE2CAEF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13350-8FEB-483C-B27F-2FAF3DAF6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33163-4893-438E-A4ED-6E9CF2257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28D48-8CC9-465D-B165-841CC1A4E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5D03-80DF-462E-9634-7350F0C7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FCA34-EE6E-4A99-8B54-950D61D1E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11998-DCE3-4F5F-A6FE-B8A71DAB7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EBDA35-C055-45E3-8EF6-8015DD492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8" r:id="rId1"/>
    <p:sldLayoutId id="2147484658" r:id="rId2"/>
    <p:sldLayoutId id="2147484659" r:id="rId3"/>
    <p:sldLayoutId id="2147484660" r:id="rId4"/>
    <p:sldLayoutId id="2147484661" r:id="rId5"/>
    <p:sldLayoutId id="2147484662" r:id="rId6"/>
    <p:sldLayoutId id="2147484663" r:id="rId7"/>
    <p:sldLayoutId id="2147484664" r:id="rId8"/>
    <p:sldLayoutId id="2147484665" r:id="rId9"/>
    <p:sldLayoutId id="2147484666" r:id="rId10"/>
    <p:sldLayoutId id="214748466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282484211957119/" TargetMode="External"/><Relationship Id="rId5" Type="http://schemas.openxmlformats.org/officeDocument/2006/relationships/hyperlink" Target="https://vk.com/gku_nso_nimro" TargetMode="External"/><Relationship Id="rId4" Type="http://schemas.openxmlformats.org/officeDocument/2006/relationships/hyperlink" Target="http://nimro.r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usnakelena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09800"/>
            <a:ext cx="8686800" cy="2057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"Формирование и сопровождение деятельности Общественного совета при министерстве образования: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опыт Новосибирской области"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4572000"/>
            <a:ext cx="5181600" cy="1752600"/>
          </a:xfrm>
        </p:spPr>
        <p:txBody>
          <a:bodyPr/>
          <a:lstStyle/>
          <a:p>
            <a:pPr algn="r">
              <a:buClr>
                <a:srgbClr val="023F56"/>
              </a:buClr>
              <a:buSzPct val="80000"/>
            </a:pPr>
            <a:endParaRPr lang="ru-RU" sz="2000" b="1" dirty="0" smtClean="0">
              <a:solidFill>
                <a:srgbClr val="004D69"/>
              </a:solidFill>
              <a:latin typeface="Trebuchet MS" panose="020B0603020202020204" pitchFamily="34" charset="0"/>
            </a:endParaRPr>
          </a:p>
          <a:p>
            <a:pPr algn="r">
              <a:buClr>
                <a:srgbClr val="023F56"/>
              </a:buClr>
              <a:buSzPct val="80000"/>
            </a:pPr>
            <a:r>
              <a:rPr lang="ru-RU" sz="2000" b="1" dirty="0" err="1" smtClean="0">
                <a:solidFill>
                  <a:srgbClr val="004D69"/>
                </a:solidFill>
                <a:latin typeface="Trebuchet MS" panose="020B0603020202020204" pitchFamily="34" charset="0"/>
              </a:rPr>
              <a:t>Руснак</a:t>
            </a:r>
            <a:r>
              <a:rPr lang="ru-RU" sz="2000" b="1" dirty="0" smtClean="0">
                <a:solidFill>
                  <a:srgbClr val="004D69"/>
                </a:solidFill>
                <a:latin typeface="Trebuchet MS" panose="020B0603020202020204" pitchFamily="34" charset="0"/>
              </a:rPr>
              <a:t> Елена Ивановна</a:t>
            </a:r>
          </a:p>
          <a:p>
            <a:pPr algn="r">
              <a:buClr>
                <a:srgbClr val="023F56"/>
              </a:buClr>
              <a:buSzPct val="80000"/>
            </a:pPr>
            <a:r>
              <a:rPr lang="ru-RU" sz="2000" dirty="0" smtClean="0">
                <a:solidFill>
                  <a:srgbClr val="004D69"/>
                </a:solidFill>
                <a:latin typeface="Trebuchet MS" panose="020B0603020202020204" pitchFamily="34" charset="0"/>
              </a:rPr>
              <a:t>ГКУ НСО «Новосибирский институт мониторинга и развития образования»</a:t>
            </a:r>
            <a:endParaRPr lang="ru-RU" sz="2000" dirty="0" smtClean="0"/>
          </a:p>
          <a:p>
            <a:pPr algn="r" eaLnBrk="1" hangingPunct="1">
              <a:lnSpc>
                <a:spcPct val="90000"/>
              </a:lnSpc>
            </a:pPr>
            <a:endParaRPr lang="ru-RU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0"/>
            <a:ext cx="40386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153988" y="6248400"/>
            <a:ext cx="8990012" cy="400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altLang="ru-RU" sz="1400" b="1">
                <a:solidFill>
                  <a:srgbClr val="1155CC"/>
                </a:solidFill>
                <a:latin typeface="Arial Unicode MS" pitchFamily="34" charset="-128"/>
                <a:hlinkClick r:id="rId4"/>
              </a:rPr>
              <a:t>http://nimro.ru/</a:t>
            </a:r>
            <a:r>
              <a:rPr lang="ru-RU" altLang="ru-RU" sz="1400" b="1">
                <a:solidFill>
                  <a:srgbClr val="888888"/>
                </a:solidFill>
                <a:latin typeface="Arial Unicode MS" pitchFamily="34" charset="-128"/>
              </a:rPr>
              <a:t> </a:t>
            </a:r>
            <a:r>
              <a:rPr lang="ru-RU" altLang="ru-RU" sz="2000" b="1">
                <a:solidFill>
                  <a:srgbClr val="888888"/>
                </a:solidFill>
                <a:latin typeface="Arial Unicode MS" pitchFamily="34" charset="-128"/>
              </a:rPr>
              <a:t>    </a:t>
            </a:r>
            <a:r>
              <a:rPr lang="ru-RU" altLang="ru-RU" sz="1400" b="1">
                <a:solidFill>
                  <a:srgbClr val="888888"/>
                </a:solidFill>
                <a:latin typeface="Arial Unicode MS" pitchFamily="34" charset="-128"/>
              </a:rPr>
              <a:t> </a:t>
            </a:r>
            <a:r>
              <a:rPr lang="ru-RU" altLang="ru-RU" sz="1400" b="1">
                <a:solidFill>
                  <a:srgbClr val="1155CC"/>
                </a:solidFill>
                <a:latin typeface="Arial Unicode MS" pitchFamily="34" charset="-128"/>
                <a:hlinkClick r:id="rId5"/>
              </a:rPr>
              <a:t>https://vk.com/gku_nso_nimro</a:t>
            </a:r>
            <a:r>
              <a:rPr lang="ru-RU" altLang="ru-RU" sz="1400" b="1">
                <a:solidFill>
                  <a:srgbClr val="888888"/>
                </a:solidFill>
                <a:latin typeface="Arial Unicode MS" pitchFamily="34" charset="-128"/>
              </a:rPr>
              <a:t>            </a:t>
            </a:r>
            <a:r>
              <a:rPr lang="ru-RU" altLang="ru-RU" sz="1400" b="1">
                <a:solidFill>
                  <a:srgbClr val="1155CC"/>
                </a:solidFill>
                <a:latin typeface="Arial Unicode MS" pitchFamily="34" charset="-128"/>
                <a:hlinkClick r:id="rId6"/>
              </a:rPr>
              <a:t>https://www.facebook.com/groups/282484211957119/</a:t>
            </a:r>
            <a:r>
              <a:rPr lang="ru-RU" altLang="ru-RU" sz="1000" b="1"/>
              <a:t> </a:t>
            </a:r>
            <a:endParaRPr lang="ru-RU" altLang="ru-RU" sz="20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1"/>
            <a:ext cx="9144000" cy="990600"/>
          </a:xfrm>
        </p:spPr>
        <p:txBody>
          <a:bodyPr/>
          <a:lstStyle/>
          <a:p>
            <a:pPr algn="ctr"/>
            <a:r>
              <a:rPr lang="ru-RU" sz="2800" dirty="0" smtClean="0"/>
              <a:t>При министерстве образования Новосибирской области </a:t>
            </a:r>
            <a:r>
              <a:rPr lang="ru-RU" sz="2800" b="1" dirty="0" smtClean="0">
                <a:solidFill>
                  <a:schemeClr val="accent2"/>
                </a:solidFill>
              </a:rPr>
              <a:t>2</a:t>
            </a:r>
            <a:r>
              <a:rPr lang="ru-RU" sz="2800" dirty="0" smtClean="0"/>
              <a:t> Общественных совета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52600"/>
            <a:ext cx="4648200" cy="4267200"/>
          </a:xfrm>
        </p:spPr>
        <p:txBody>
          <a:bodyPr/>
          <a:lstStyle/>
          <a:p>
            <a:pPr algn="ctr"/>
            <a:r>
              <a:rPr lang="ru-RU" sz="1800" dirty="0" smtClean="0"/>
              <a:t>Общественный совет при министерстве образования  Новосибирской области</a:t>
            </a:r>
          </a:p>
          <a:p>
            <a:pPr algn="ctr"/>
            <a:endParaRPr lang="ru-RU" sz="1800" dirty="0" smtClean="0"/>
          </a:p>
          <a:p>
            <a:pPr algn="ctr"/>
            <a:endParaRPr lang="ru-RU" sz="1800" dirty="0" smtClean="0"/>
          </a:p>
          <a:p>
            <a:pPr algn="ctr">
              <a:buFont typeface="+mj-lt"/>
              <a:buAutoNum type="arabicPeriod"/>
            </a:pPr>
            <a:r>
              <a:rPr lang="ru-RU" sz="1800" dirty="0" smtClean="0"/>
              <a:t>Осуществление общественного контроля.</a:t>
            </a:r>
          </a:p>
          <a:p>
            <a:pPr algn="ctr">
              <a:buFont typeface="+mj-lt"/>
              <a:buAutoNum type="arabicPeriod"/>
            </a:pPr>
            <a:r>
              <a:rPr lang="ru-RU" sz="1800" dirty="0" smtClean="0"/>
              <a:t>Совершенствование механизма учета общественного мнения.</a:t>
            </a:r>
          </a:p>
          <a:p>
            <a:pPr algn="ctr">
              <a:buFont typeface="+mj-lt"/>
              <a:buAutoNum type="arabicPeriod"/>
            </a:pPr>
            <a:r>
              <a:rPr lang="ru-RU" sz="1800" dirty="0" smtClean="0"/>
              <a:t>Участие представителей общественности в процессе подготовки и реализации решений.</a:t>
            </a:r>
          </a:p>
          <a:p>
            <a:pPr algn="ctr">
              <a:buFont typeface="+mj-lt"/>
              <a:buAutoNum type="arabicPeriod"/>
            </a:pPr>
            <a:r>
              <a:rPr lang="ru-RU" sz="1800" dirty="0" smtClean="0"/>
              <a:t>Привлечение к принятию управленческих решений граждан и т.д. </a:t>
            </a:r>
          </a:p>
          <a:p>
            <a:pPr algn="just">
              <a:buFont typeface="+mj-lt"/>
              <a:buAutoNum type="arabicPeriod"/>
            </a:pPr>
            <a:endParaRPr lang="ru-RU" sz="1800" dirty="0" smtClean="0"/>
          </a:p>
          <a:p>
            <a:pPr algn="ctr"/>
            <a:endParaRPr lang="ru-RU" sz="18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5675" y="6248400"/>
            <a:ext cx="568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105400" y="1600200"/>
            <a:ext cx="362426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endParaRPr kumimoji="0" lang="ru-RU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28075" y="6400800"/>
            <a:ext cx="568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953000" y="1676400"/>
            <a:ext cx="396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marR="0" lvl="0" indent="-469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Общественный совет</a:t>
            </a:r>
          </a:p>
          <a:p>
            <a:pPr marL="469900" marR="0" lvl="0" indent="-469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проведению независимой оценки качества осуществления условий образовательной деятельности организациями, осуществляющими образовательную деятельность</a:t>
            </a:r>
          </a:p>
          <a:p>
            <a:pPr marL="469900" marR="0" lvl="0" indent="-469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lang="ru-RU" kern="0" baseline="0" dirty="0" smtClean="0">
              <a:latin typeface="+mn-lt"/>
            </a:endParaRPr>
          </a:p>
          <a:p>
            <a:pPr marL="469900" marR="0" lvl="0" indent="-469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lang="ru-RU" b="1" kern="0" baseline="0" dirty="0" smtClean="0">
                <a:latin typeface="+mn-lt"/>
              </a:rPr>
              <a:t>Проведение</a:t>
            </a:r>
            <a:r>
              <a:rPr lang="ru-RU" b="1" kern="0" dirty="0" smtClean="0">
                <a:latin typeface="+mn-lt"/>
              </a:rPr>
              <a:t> независимой оценки 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69900" marR="0" lvl="0" indent="-469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1000" y="2514600"/>
            <a:ext cx="8534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400" b="1" kern="0" dirty="0">
                <a:latin typeface="Arial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3200" b="1" kern="0" dirty="0" smtClean="0">
                <a:solidFill>
                  <a:schemeClr val="tx2"/>
                </a:solidFill>
                <a:latin typeface="+mn-lt"/>
                <a:hlinkClick r:id="rId3"/>
              </a:rPr>
              <a:t>rusnakelena@gmail.com</a:t>
            </a:r>
            <a:endParaRPr lang="en-US" sz="3200" b="1" kern="0" dirty="0" smtClean="0">
              <a:solidFill>
                <a:schemeClr val="tx2"/>
              </a:solidFill>
              <a:latin typeface="+mn-lt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3200" b="1" kern="0" dirty="0" smtClean="0">
                <a:solidFill>
                  <a:schemeClr val="tx2"/>
                </a:solidFill>
                <a:latin typeface="+mn-lt"/>
              </a:rPr>
              <a:t>тел. </a:t>
            </a:r>
            <a:r>
              <a:rPr lang="en-US" sz="3200" b="1" kern="0" dirty="0" smtClean="0">
                <a:solidFill>
                  <a:schemeClr val="tx2"/>
                </a:solidFill>
                <a:latin typeface="+mn-lt"/>
              </a:rPr>
              <a:t>347-80-51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ru-RU" sz="2800" b="1" kern="0" dirty="0" smtClean="0">
              <a:solidFill>
                <a:schemeClr val="tx2"/>
              </a:solidFill>
              <a:latin typeface="+mn-lt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ru-RU" sz="2800" b="1" kern="0" dirty="0" smtClean="0">
              <a:solidFill>
                <a:schemeClr val="tx2"/>
              </a:solidFill>
              <a:latin typeface="+mn-lt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2800" b="1" kern="0" dirty="0" smtClean="0">
                <a:solidFill>
                  <a:schemeClr val="tx2"/>
                </a:solidFill>
                <a:latin typeface="+mn-lt"/>
              </a:rPr>
              <a:t>Спасибо за внимание!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400" b="1" kern="0" dirty="0" smtClean="0">
                <a:latin typeface="+mn-lt"/>
              </a:rPr>
              <a:t> </a:t>
            </a:r>
            <a:endParaRPr lang="ru-RU" sz="1400" b="1" kern="0" dirty="0">
              <a:latin typeface="+mn-lt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5675" y="6248400"/>
            <a:ext cx="568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18475" cy="1216025"/>
          </a:xfrm>
        </p:spPr>
        <p:txBody>
          <a:bodyPr/>
          <a:lstStyle/>
          <a:p>
            <a:r>
              <a:rPr lang="ru-RU" sz="2400" dirty="0" smtClean="0"/>
              <a:t>Государственно-общественное управление системой образования Новосибирской области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6738" y="1752600"/>
            <a:ext cx="8196262" cy="4267200"/>
          </a:xfrm>
        </p:spPr>
        <p:txBody>
          <a:bodyPr/>
          <a:lstStyle/>
          <a:p>
            <a:pPr lvl="0"/>
            <a:r>
              <a:rPr lang="ru-RU" sz="1800" dirty="0" smtClean="0"/>
              <a:t>Общественный совет при министерстве образования Новосибирской области;</a:t>
            </a:r>
          </a:p>
          <a:p>
            <a:pPr lvl="0"/>
            <a:r>
              <a:rPr lang="ru-RU" sz="1800" dirty="0" smtClean="0"/>
              <a:t>Общественные советы муниципальных (административных) районов (городских округов) Новосибирской области</a:t>
            </a:r>
          </a:p>
          <a:p>
            <a:pPr lvl="0"/>
            <a:r>
              <a:rPr lang="ru-RU" sz="1800" dirty="0" smtClean="0"/>
              <a:t>Совет руководителей общеобразовательных организаций Новосибирской области;</a:t>
            </a:r>
          </a:p>
          <a:p>
            <a:pPr lvl="0"/>
            <a:r>
              <a:rPr lang="ru-RU" sz="1800" dirty="0" smtClean="0"/>
              <a:t>Областное родительское собрание и Областные родительские комитеты;</a:t>
            </a:r>
          </a:p>
          <a:p>
            <a:pPr lvl="0"/>
            <a:r>
              <a:rPr lang="ru-RU" sz="1800" dirty="0" smtClean="0"/>
              <a:t>Экспертные сообщества предметной направленности  (Ассоциация учителей истории, Ассоциация учителей русского языка и литературы)</a:t>
            </a:r>
          </a:p>
          <a:p>
            <a:r>
              <a:rPr lang="ru-RU" sz="1800" dirty="0" smtClean="0"/>
              <a:t>Управляющие и Попечительские советы образовательных организаций</a:t>
            </a:r>
            <a:endParaRPr lang="ru-RU" sz="1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5675" y="6248400"/>
            <a:ext cx="568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:\Руснак Е.И\Общественный совет\старый общ совет (01.2015 - 03.2018)\Фото для сайта ОС\2016-12-18 ОС 16.12.2016\ОС 16.12.2016 0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066800"/>
            <a:ext cx="6553200" cy="4267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4099" name="Заголовок 4"/>
          <p:cNvSpPr>
            <a:spLocks noGrp="1"/>
          </p:cNvSpPr>
          <p:nvPr>
            <p:ph type="title"/>
          </p:nvPr>
        </p:nvSpPr>
        <p:spPr>
          <a:xfrm>
            <a:off x="152400" y="533400"/>
            <a:ext cx="8991600" cy="457200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Общественный совет при министерстве образования</a:t>
            </a:r>
            <a:br>
              <a:rPr lang="ru-RU" sz="2400" dirty="0" smtClean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Новосибирской области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5675" y="6248400"/>
            <a:ext cx="568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4"/>
          <p:cNvSpPr txBox="1">
            <a:spLocks/>
          </p:cNvSpPr>
          <p:nvPr/>
        </p:nvSpPr>
        <p:spPr bwMode="auto">
          <a:xfrm>
            <a:off x="381000" y="5334000"/>
            <a:ext cx="838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Tahoma" pitchFamily="34" charset="0"/>
                <a:cs typeface="Times New Roman" pitchFamily="18" charset="0"/>
              </a:rPr>
              <a:t>Организация,</a:t>
            </a:r>
            <a:r>
              <a:rPr kumimoji="0" lang="ru-RU" sz="20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Tahoma" pitchFamily="34" charset="0"/>
                <a:cs typeface="Times New Roman" pitchFamily="18" charset="0"/>
              </a:rPr>
              <a:t> отвечающая за организационное и информационно-техническое сопровождение деятельности Общественного совета - Новосибирский институт мониторинга и развития образования</a:t>
            </a:r>
            <a:endParaRPr kumimoji="0" lang="ru-RU" sz="20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1"/>
            <a:ext cx="8610600" cy="685800"/>
          </a:xfrm>
        </p:spPr>
        <p:txBody>
          <a:bodyPr/>
          <a:lstStyle/>
          <a:p>
            <a:r>
              <a:rPr lang="ru-RU" sz="2400" dirty="0" smtClean="0"/>
              <a:t>Формирование Общественного совета при министерстве образования Новосибирской области</a:t>
            </a:r>
            <a:endParaRPr lang="ru-RU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5675" y="6248400"/>
            <a:ext cx="568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W:\Руснак Е.И\Командировка\Красноярск\выборы в ОС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66800"/>
            <a:ext cx="4495800" cy="505320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32705" y="1447800"/>
            <a:ext cx="531129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62484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Формирование Общественного совета - ОБЩЕСТВОМ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1"/>
            <a:ext cx="9144000" cy="533399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ea typeface="Tahoma" panose="020B0604030504040204" pitchFamily="34" charset="0"/>
                <a:cs typeface="Times New Roman" pitchFamily="18" charset="0"/>
              </a:rPr>
              <a:t>Итоги независимой оценки за 3 года (2015 – 2017 г.г.)</a:t>
            </a:r>
            <a:endParaRPr lang="ru-RU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с двумя усеченными противолежащими углами 2"/>
          <p:cNvSpPr/>
          <p:nvPr/>
        </p:nvSpPr>
        <p:spPr>
          <a:xfrm>
            <a:off x="152400" y="2438400"/>
            <a:ext cx="4419600" cy="533400"/>
          </a:xfrm>
          <a:prstGeom prst="snip2DiagRect">
            <a:avLst>
              <a:gd name="adj1" fmla="val 38249"/>
              <a:gd name="adj2" fmla="val 0"/>
            </a:avLst>
          </a:prstGeom>
          <a:noFill/>
          <a:ln w="19050">
            <a:solidFill>
              <a:srgbClr val="1370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 smtClean="0">
                <a:solidFill>
                  <a:srgbClr val="054961"/>
                </a:solidFill>
              </a:rPr>
              <a:t>993 общеобразовательных организации</a:t>
            </a:r>
            <a:endParaRPr lang="en-US" sz="1500" b="1" dirty="0">
              <a:solidFill>
                <a:srgbClr val="05496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с двумя усеченными противолежащими углами 2"/>
          <p:cNvSpPr/>
          <p:nvPr/>
        </p:nvSpPr>
        <p:spPr>
          <a:xfrm>
            <a:off x="152400" y="3048000"/>
            <a:ext cx="4419600" cy="609600"/>
          </a:xfrm>
          <a:prstGeom prst="snip2DiagRect">
            <a:avLst>
              <a:gd name="adj1" fmla="val 38249"/>
              <a:gd name="adj2" fmla="val 0"/>
            </a:avLst>
          </a:prstGeom>
          <a:noFill/>
          <a:ln w="19050">
            <a:solidFill>
              <a:srgbClr val="1370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 smtClean="0">
                <a:solidFill>
                  <a:srgbClr val="054961"/>
                </a:solidFill>
              </a:rPr>
              <a:t>233  организаций дополнительного образования детей</a:t>
            </a:r>
            <a:endParaRPr lang="en-US" sz="1500" b="1" dirty="0">
              <a:solidFill>
                <a:srgbClr val="05496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с двумя усеченными противолежащими углами 2"/>
          <p:cNvSpPr/>
          <p:nvPr/>
        </p:nvSpPr>
        <p:spPr>
          <a:xfrm>
            <a:off x="152400" y="4343400"/>
            <a:ext cx="4419600" cy="685800"/>
          </a:xfrm>
          <a:prstGeom prst="snip2DiagRect">
            <a:avLst>
              <a:gd name="adj1" fmla="val 38249"/>
              <a:gd name="adj2" fmla="val 0"/>
            </a:avLst>
          </a:prstGeom>
          <a:noFill/>
          <a:ln w="19050">
            <a:solidFill>
              <a:srgbClr val="1370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 smtClean="0">
                <a:solidFill>
                  <a:srgbClr val="054961"/>
                </a:solidFill>
              </a:rPr>
              <a:t>27 организаций дополнительного профессионального образования</a:t>
            </a:r>
            <a:endParaRPr lang="en-US" sz="1500" b="1" dirty="0">
              <a:solidFill>
                <a:srgbClr val="05496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с двумя усеченными противолежащими углами 2"/>
          <p:cNvSpPr/>
          <p:nvPr/>
        </p:nvSpPr>
        <p:spPr>
          <a:xfrm>
            <a:off x="152400" y="3733800"/>
            <a:ext cx="4419600" cy="533400"/>
          </a:xfrm>
          <a:prstGeom prst="snip2DiagRect">
            <a:avLst>
              <a:gd name="adj1" fmla="val 38249"/>
              <a:gd name="adj2" fmla="val 0"/>
            </a:avLst>
          </a:prstGeom>
          <a:noFill/>
          <a:ln w="19050">
            <a:solidFill>
              <a:srgbClr val="1370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 smtClean="0">
                <a:solidFill>
                  <a:srgbClr val="054961"/>
                </a:solidFill>
              </a:rPr>
              <a:t>19  организаций среднего профессионального образования</a:t>
            </a:r>
            <a:endParaRPr lang="en-US" sz="1500" b="1" dirty="0">
              <a:solidFill>
                <a:srgbClr val="05496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с двумя усеченными противолежащими углами 2"/>
          <p:cNvSpPr/>
          <p:nvPr/>
        </p:nvSpPr>
        <p:spPr>
          <a:xfrm>
            <a:off x="152400" y="1676400"/>
            <a:ext cx="4419600" cy="642942"/>
          </a:xfrm>
          <a:prstGeom prst="snip2DiagRect">
            <a:avLst>
              <a:gd name="adj1" fmla="val 38249"/>
              <a:gd name="adj2" fmla="val 0"/>
            </a:avLst>
          </a:prstGeom>
          <a:noFill/>
          <a:ln w="19050">
            <a:solidFill>
              <a:srgbClr val="1370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 smtClean="0">
                <a:solidFill>
                  <a:srgbClr val="0C4660"/>
                </a:solidFill>
              </a:rPr>
              <a:t>646  дошкольных образовательных организаций</a:t>
            </a:r>
            <a:endParaRPr lang="en-US" sz="1500" b="1" dirty="0">
              <a:solidFill>
                <a:srgbClr val="0C46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57200" y="914400"/>
            <a:ext cx="84582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1954  организаций</a:t>
            </a:r>
            <a:endParaRPr kumimoji="0" lang="ru-RU" sz="27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Прямоугольник с двумя усеченными противолежащими углами 2"/>
          <p:cNvSpPr/>
          <p:nvPr/>
        </p:nvSpPr>
        <p:spPr>
          <a:xfrm>
            <a:off x="152400" y="5181600"/>
            <a:ext cx="4372004" cy="457200"/>
          </a:xfrm>
          <a:prstGeom prst="snip2DiagRect">
            <a:avLst>
              <a:gd name="adj1" fmla="val 38249"/>
              <a:gd name="adj2" fmla="val 0"/>
            </a:avLst>
          </a:prstGeom>
          <a:noFill/>
          <a:ln w="19050">
            <a:solidFill>
              <a:srgbClr val="1370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 smtClean="0">
                <a:solidFill>
                  <a:srgbClr val="054961"/>
                </a:solidFill>
              </a:rPr>
              <a:t>  36 - иные</a:t>
            </a:r>
            <a:endParaRPr lang="en-US" sz="1500" b="1" dirty="0">
              <a:solidFill>
                <a:srgbClr val="05496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81600" y="1676400"/>
            <a:ext cx="3581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1B996C"/>
                </a:solidFill>
                <a:latin typeface="Trebuchet MS" panose="020B0603020202020204" pitchFamily="34" charset="0"/>
                <a:cs typeface="Times New Roman" pitchFamily="18" charset="0"/>
              </a:rPr>
              <a:t>  3,3%</a:t>
            </a:r>
            <a:endParaRPr lang="ru-RU" sz="2400" b="1" dirty="0">
              <a:ln w="1905"/>
              <a:solidFill>
                <a:srgbClr val="1B996C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n w="1905"/>
                <a:solidFill>
                  <a:srgbClr val="13708D"/>
                </a:solidFill>
                <a:latin typeface="Trebuchet MS" panose="020B0603020202020204" pitchFamily="34" charset="0"/>
                <a:cs typeface="Times New Roman" pitchFamily="18" charset="0"/>
              </a:rPr>
              <a:t>ОТЛИЧНО (129 – 160 БАЛЛОВ)</a:t>
            </a:r>
            <a:endParaRPr lang="ru-RU" sz="1200" b="1" dirty="0">
              <a:solidFill>
                <a:srgbClr val="13708D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Правая фигурная скобка 14"/>
          <p:cNvSpPr/>
          <p:nvPr/>
        </p:nvSpPr>
        <p:spPr bwMode="auto">
          <a:xfrm>
            <a:off x="4724400" y="1676400"/>
            <a:ext cx="536448" cy="39624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57800" y="2362200"/>
            <a:ext cx="3200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1B996C"/>
                </a:solidFill>
                <a:latin typeface="Trebuchet MS" panose="020B0603020202020204" pitchFamily="34" charset="0"/>
                <a:cs typeface="Times New Roman" pitchFamily="18" charset="0"/>
              </a:rPr>
              <a:t>    76,9%</a:t>
            </a:r>
            <a:endParaRPr lang="ru-RU" sz="2400" b="1" dirty="0">
              <a:ln w="1905"/>
              <a:solidFill>
                <a:srgbClr val="1B996C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n w="1905"/>
                <a:solidFill>
                  <a:srgbClr val="13708D"/>
                </a:solidFill>
                <a:latin typeface="Trebuchet MS" panose="020B0603020202020204" pitchFamily="34" charset="0"/>
                <a:cs typeface="Times New Roman" pitchFamily="18" charset="0"/>
              </a:rPr>
              <a:t>ХОРОШО (97 – 128 БАЛЛОВ)</a:t>
            </a:r>
            <a:endParaRPr lang="ru-RU" sz="1200" b="1" dirty="0">
              <a:solidFill>
                <a:srgbClr val="13708D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05400" y="3048000"/>
            <a:ext cx="4038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1B996C"/>
                </a:solidFill>
                <a:latin typeface="Trebuchet MS" panose="020B0603020202020204" pitchFamily="34" charset="0"/>
                <a:cs typeface="Times New Roman" pitchFamily="18" charset="0"/>
              </a:rPr>
              <a:t>19,1%</a:t>
            </a:r>
            <a:endParaRPr lang="ru-RU" sz="2400" b="1" dirty="0">
              <a:ln w="1905"/>
              <a:solidFill>
                <a:srgbClr val="1B996C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r>
              <a:rPr lang="ru-RU" sz="1400" b="1" dirty="0" smtClean="0">
                <a:ln w="1905"/>
                <a:solidFill>
                  <a:srgbClr val="13708D"/>
                </a:solidFill>
                <a:latin typeface="Trebuchet MS" panose="020B0603020202020204" pitchFamily="34" charset="0"/>
                <a:cs typeface="Times New Roman" pitchFamily="18" charset="0"/>
              </a:rPr>
              <a:t>УДОВЛЕТВОРИТЕЛЬНО (64 – 96 БАЛЛОВ)</a:t>
            </a:r>
            <a:endParaRPr lang="ru-RU" sz="1200" b="1" dirty="0">
              <a:solidFill>
                <a:srgbClr val="13708D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05400" y="3810000"/>
            <a:ext cx="381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1B996C"/>
                </a:solidFill>
                <a:latin typeface="Trebuchet MS" panose="020B0603020202020204" pitchFamily="34" charset="0"/>
                <a:cs typeface="Times New Roman" pitchFamily="18" charset="0"/>
              </a:rPr>
              <a:t>    0,4%</a:t>
            </a:r>
            <a:endParaRPr lang="ru-RU" sz="2400" b="1" dirty="0">
              <a:ln w="1905"/>
              <a:solidFill>
                <a:srgbClr val="1B996C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r>
              <a:rPr lang="ru-RU" sz="1400" b="1" dirty="0" smtClean="0">
                <a:ln w="1905"/>
                <a:solidFill>
                  <a:srgbClr val="13708D"/>
                </a:solidFill>
                <a:latin typeface="Trebuchet MS" panose="020B0603020202020204" pitchFamily="34" charset="0"/>
                <a:cs typeface="Times New Roman" pitchFamily="18" charset="0"/>
              </a:rPr>
              <a:t>        НИЖЕ СРЕДНЕГО (32 – 63 БАЛЛА)</a:t>
            </a:r>
            <a:endParaRPr lang="ru-RU" sz="1200" b="1" dirty="0">
              <a:solidFill>
                <a:srgbClr val="13708D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34000" y="4648200"/>
            <a:ext cx="381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1B996C"/>
                </a:solidFill>
                <a:latin typeface="Trebuchet MS" panose="020B0603020202020204" pitchFamily="34" charset="0"/>
                <a:cs typeface="Times New Roman" pitchFamily="18" charset="0"/>
              </a:rPr>
              <a:t>0,3%</a:t>
            </a:r>
            <a:endParaRPr lang="ru-RU" sz="2400" b="1" dirty="0">
              <a:ln w="1905"/>
              <a:solidFill>
                <a:srgbClr val="1B996C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r>
              <a:rPr lang="ru-RU" sz="1400" b="1" dirty="0" smtClean="0">
                <a:ln w="1905"/>
                <a:solidFill>
                  <a:srgbClr val="13708D"/>
                </a:solidFill>
                <a:latin typeface="Trebuchet MS" panose="020B0603020202020204" pitchFamily="34" charset="0"/>
                <a:cs typeface="Times New Roman" pitchFamily="18" charset="0"/>
              </a:rPr>
              <a:t>НЕУДОВЛЕТВОРИТЕЛЬНО (31 – 0 БАЛЛОВ)</a:t>
            </a:r>
            <a:endParaRPr lang="ru-RU" sz="1200" b="1" dirty="0">
              <a:solidFill>
                <a:srgbClr val="13708D"/>
              </a:solidFill>
              <a:latin typeface="Trebuchet MS" panose="020B0603020202020204" pitchFamily="34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5675" y="6248400"/>
            <a:ext cx="568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кругленный прямоугольник 21"/>
          <p:cNvSpPr/>
          <p:nvPr/>
        </p:nvSpPr>
        <p:spPr bwMode="auto">
          <a:xfrm>
            <a:off x="1752600" y="5943600"/>
            <a:ext cx="5562600" cy="914400"/>
          </a:xfrm>
          <a:prstGeom prst="roundRect">
            <a:avLst/>
          </a:prstGeom>
          <a:solidFill>
            <a:srgbClr val="FEECE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СОГЛАШЕНИЕ!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47075" cy="1216025"/>
          </a:xfrm>
        </p:spPr>
        <p:txBody>
          <a:bodyPr/>
          <a:lstStyle/>
          <a:p>
            <a:r>
              <a:rPr lang="ru-RU" sz="2400" dirty="0" smtClean="0"/>
              <a:t>Три кита управленческой эффективности независимой оценки</a:t>
            </a:r>
            <a:endParaRPr lang="ru-RU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5675" y="6248400"/>
            <a:ext cx="568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Содержимое 4"/>
          <p:cNvGrpSpPr>
            <a:grpSpLocks noGrp="1"/>
          </p:cNvGrpSpPr>
          <p:nvPr/>
        </p:nvGrpSpPr>
        <p:grpSpPr>
          <a:xfrm>
            <a:off x="1752600" y="1752600"/>
            <a:ext cx="7391399" cy="4389045"/>
            <a:chOff x="1763688" y="2000240"/>
            <a:chExt cx="7675954" cy="4426063"/>
          </a:xfrm>
        </p:grpSpPr>
        <p:pic>
          <p:nvPicPr>
            <p:cNvPr id="6" name="Picture 2" descr="http://2.bp.blogspot.com/-rq8oz6UtPbo/VGl06-fjrRI/AAAAAAAABkc/Vs0K2DGf9H0/s1600/3%2BKita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250" b="79250" l="5538" r="9367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9" t="18255" r="4632" b="18780"/>
            <a:stretch/>
          </p:blipFill>
          <p:spPr bwMode="auto">
            <a:xfrm>
              <a:off x="1763688" y="3844464"/>
              <a:ext cx="5904656" cy="2581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961765" y="5688689"/>
              <a:ext cx="2477877" cy="651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Представление результатов</a:t>
              </a:r>
              <a:endPara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" name="Рисунок 7" descr="https://s.pfst.net/2013.12/56020168806714fcb76515ca96c95640ea25990f6d9_b.jpg"/>
            <p:cNvPicPr/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60167" y1="10500" x2="60167" y2="10500"/>
                          <a14:foregroundMark x1="67000" y1="84250" x2="67000" y2="84250"/>
                          <a14:foregroundMark x1="70167" y1="83000" x2="70167" y2="83000"/>
                          <a14:foregroundMark x1="68667" y1="76750" x2="68667" y2="76750"/>
                          <a14:foregroundMark x1="62167" y1="84500" x2="62167" y2="84500"/>
                          <a14:foregroundMark x1="58500" y1="85250" x2="58500" y2="85250"/>
                          <a14:foregroundMark x1="55833" y1="85500" x2="55833" y2="85500"/>
                          <a14:foregroundMark x1="53167" y1="83750" x2="53167" y2="83750"/>
                          <a14:foregroundMark x1="43167" y1="81250" x2="43167" y2="81250"/>
                          <a14:foregroundMark x1="32000" y1="71250" x2="32000" y2="71250"/>
                          <a14:foregroundMark x1="33500" y1="69000" x2="33500" y2="69000"/>
                          <a14:foregroundMark x1="34167" y1="74500" x2="34167" y2="74500"/>
                          <a14:foregroundMark x1="32667" y1="82750" x2="32667" y2="82750"/>
                          <a14:foregroundMark x1="32000" y1="86750" x2="32000" y2="86750"/>
                          <a14:foregroundMark x1="29333" y1="85750" x2="29333" y2="85750"/>
                          <a14:foregroundMark x1="27667" y1="85750" x2="27667" y2="85750"/>
                          <a14:foregroundMark x1="28500" y1="83500" x2="28500" y2="83500"/>
                          <a14:foregroundMark x1="28667" y1="81000" x2="28667" y2="81000"/>
                          <a14:foregroundMark x1="28833" y1="79000" x2="28833" y2="79000"/>
                          <a14:foregroundMark x1="29667" y1="77000" x2="29667" y2="77000"/>
                          <a14:foregroundMark x1="30167" y1="75500" x2="30167" y2="75500"/>
                          <a14:foregroundMark x1="29167" y1="75000" x2="29167" y2="75000"/>
                          <a14:foregroundMark x1="28000" y1="75000" x2="28000" y2="75000"/>
                          <a14:foregroundMark x1="26167" y1="72250" x2="26167" y2="72250"/>
                          <a14:foregroundMark x1="25000" y1="70000" x2="25000" y2="70000"/>
                          <a14:foregroundMark x1="25167" y1="68750" x2="25167" y2="68750"/>
                          <a14:foregroundMark x1="27500" y1="68250" x2="27500" y2="68250"/>
                          <a14:foregroundMark x1="30833" y1="66250" x2="30833" y2="66250"/>
                          <a14:foregroundMark x1="32333" y1="66500" x2="32333" y2="66500"/>
                          <a14:foregroundMark x1="32833" y1="66000" x2="32833" y2="66000"/>
                          <a14:foregroundMark x1="44833" y1="86750" x2="44833" y2="86750"/>
                          <a14:foregroundMark x1="60167" y1="87750" x2="60167" y2="87750"/>
                          <a14:foregroundMark x1="69000" y1="87750" x2="69000" y2="87750"/>
                          <a14:foregroundMark x1="70333" y1="87750" x2="70333" y2="87750"/>
                          <a14:foregroundMark x1="71333" y1="87500" x2="71333" y2="87500"/>
                          <a14:foregroundMark x1="72167" y1="88000" x2="72167" y2="88000"/>
                          <a14:foregroundMark x1="70833" y1="81750" x2="70833" y2="81750"/>
                          <a14:foregroundMark x1="70167" y1="78250" x2="70167" y2="78250"/>
                          <a14:foregroundMark x1="69500" y1="74750" x2="69500" y2="74750"/>
                          <a14:foregroundMark x1="68667" y1="71250" x2="68667" y2="71250"/>
                          <a14:foregroundMark x1="67667" y1="68000" x2="67667" y2="68000"/>
                          <a14:foregroundMark x1="67500" y1="65000" x2="67500" y2="65000"/>
                          <a14:foregroundMark x1="66833" y1="62750" x2="66833" y2="62750"/>
                          <a14:foregroundMark x1="67000" y1="60500" x2="67000" y2="60500"/>
                          <a14:foregroundMark x1="36833" y1="61250" x2="36833" y2="61250"/>
                          <a14:foregroundMark x1="33000" y1="63500" x2="33000" y2="63500"/>
                          <a14:foregroundMark x1="31500" y1="64000" x2="31500" y2="64000"/>
                          <a14:foregroundMark x1="33667" y1="62000" x2="33667" y2="62000"/>
                          <a14:foregroundMark x1="32833" y1="61000" x2="32833" y2="61000"/>
                          <a14:foregroundMark x1="33833" y1="60500" x2="33833" y2="60500"/>
                          <a14:foregroundMark x1="35167" y1="60250" x2="35167" y2="60250"/>
                          <a14:foregroundMark x1="36333" y1="59750" x2="36333" y2="59750"/>
                          <a14:foregroundMark x1="34500" y1="89500" x2="34500" y2="89500"/>
                          <a14:foregroundMark x1="43500" y1="89250" x2="43500" y2="89250"/>
                          <a14:foregroundMark x1="24000" y1="69000" x2="24000" y2="69000"/>
                          <a14:foregroundMark x1="26167" y1="67750" x2="26167" y2="67750"/>
                          <a14:foregroundMark x1="28500" y1="66500" x2="28500" y2="66500"/>
                          <a14:foregroundMark x1="29500" y1="65750" x2="29500" y2="65750"/>
                          <a14:foregroundMark x1="30000" y1="64750" x2="30000" y2="64750"/>
                          <a14:foregroundMark x1="30667" y1="64250" x2="30667" y2="64250"/>
                          <a14:foregroundMark x1="27000" y1="66500" x2="27000" y2="66500"/>
                          <a14:backgroundMark x1="67333" y1="52000" x2="67333" y2="52000"/>
                          <a14:backgroundMark x1="59500" y1="51500" x2="59500" y2="51500"/>
                          <a14:backgroundMark x1="54167" y1="51000" x2="54167" y2="5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87" r="23085"/>
            <a:stretch/>
          </p:blipFill>
          <p:spPr bwMode="auto">
            <a:xfrm>
              <a:off x="2428860" y="2000240"/>
              <a:ext cx="4464496" cy="320114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0" y="5334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и инструментарий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5715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Процедуры оценивания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323528" y="1988841"/>
            <a:ext cx="8496944" cy="65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Использование                          результатов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0" y="6400801"/>
            <a:ext cx="7315199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Использовались материалы Высшей </a:t>
            </a:r>
            <a:r>
              <a:rPr lang="ru-RU" sz="1400" i="1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Ш</a:t>
            </a: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колы Экономики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066799"/>
          </a:xfrm>
        </p:spPr>
        <p:txBody>
          <a:bodyPr/>
          <a:lstStyle/>
          <a:p>
            <a:pPr algn="ctr"/>
            <a:r>
              <a:rPr lang="ru-RU" sz="2400" dirty="0" smtClean="0"/>
              <a:t>Выявленные проблемы в сфере образования Новосибирской области</a:t>
            </a:r>
            <a:br>
              <a:rPr lang="ru-RU" sz="2400" dirty="0" smtClean="0"/>
            </a:br>
            <a:r>
              <a:rPr lang="ru-RU" sz="2400" dirty="0" smtClean="0"/>
              <a:t>(Министерство образования Новосибирской области)</a:t>
            </a:r>
            <a:r>
              <a:rPr lang="en-US" sz="2400" dirty="0" smtClean="0"/>
              <a:t>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419600"/>
          </a:xfrm>
        </p:spPr>
        <p:txBody>
          <a:bodyPr/>
          <a:lstStyle/>
          <a:p>
            <a:pPr lvl="0"/>
            <a:r>
              <a:rPr lang="ru-RU" sz="1600" dirty="0" smtClean="0"/>
              <a:t>обеспечение доступности взаимодействия с образовательной организацией по телефону, электронной почте, с помощью электронных сервисов, предоставляемых на официальном сайте организации в сети Интернет, в том числе наличие возможности внесения предложений, направленных на улучшение работы организации;</a:t>
            </a:r>
          </a:p>
          <a:p>
            <a:pPr lvl="0"/>
            <a:endParaRPr lang="ru-RU" sz="800" dirty="0" smtClean="0"/>
          </a:p>
          <a:p>
            <a:pPr lvl="0"/>
            <a:r>
              <a:rPr lang="ru-RU" sz="1600" dirty="0" smtClean="0"/>
              <a:t>обеспечение доступности сведений о ходе рассмотрения обращений, поступивших в организацию от заинтересованных граждан;</a:t>
            </a:r>
          </a:p>
          <a:p>
            <a:pPr lvl="0"/>
            <a:endParaRPr lang="ru-RU" sz="800" dirty="0" smtClean="0"/>
          </a:p>
          <a:p>
            <a:pPr lvl="0"/>
            <a:r>
              <a:rPr lang="ru-RU" sz="1600" dirty="0" smtClean="0"/>
              <a:t>обеспечение наличия возможности оказания обучающимся психолого-педагогической, медицинской и социальной помощи;</a:t>
            </a:r>
          </a:p>
          <a:p>
            <a:pPr lvl="0"/>
            <a:endParaRPr lang="ru-RU" sz="800" dirty="0" smtClean="0"/>
          </a:p>
          <a:p>
            <a:pPr lvl="0"/>
            <a:r>
              <a:rPr lang="ru-RU" sz="1600" dirty="0" smtClean="0"/>
              <a:t>обеспечение наличия условий организации обучения и воспитания обучающихся с ограниченными возможностями здоровья и инвалидов;</a:t>
            </a:r>
          </a:p>
          <a:p>
            <a:pPr lvl="0"/>
            <a:endParaRPr lang="ru-RU" sz="800" dirty="0" smtClean="0"/>
          </a:p>
          <a:p>
            <a:pPr lvl="0"/>
            <a:r>
              <a:rPr lang="ru-RU" sz="1600" dirty="0" smtClean="0"/>
              <a:t>обеспечение наличия дополнительных образовательных программ;</a:t>
            </a:r>
          </a:p>
          <a:p>
            <a:pPr lvl="0"/>
            <a:endParaRPr lang="ru-RU" sz="1600" dirty="0" smtClean="0"/>
          </a:p>
          <a:p>
            <a:pPr lvl="0"/>
            <a:r>
              <a:rPr lang="ru-RU" sz="1600" dirty="0" smtClean="0"/>
              <a:t>низкая удовлетворённость получателями образовательных услуг материально-техническим обеспечением организации.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5675" y="6248400"/>
            <a:ext cx="568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300"/>
              </a:spcAft>
            </a:pP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  <a:t>неготовность образовательных организаций к продуктивному взаимодействию с родителями, сообществами, общественными объединениями;</a:t>
            </a:r>
          </a:p>
          <a:p>
            <a:pPr algn="just">
              <a:spcAft>
                <a:spcPts val="300"/>
              </a:spcAft>
            </a:pP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  <a:t>отсутствие приоритета нравственных норм в оценке образовательной деятельности;</a:t>
            </a:r>
          </a:p>
          <a:p>
            <a:pPr algn="just">
              <a:spcAft>
                <a:spcPts val="300"/>
              </a:spcAft>
            </a:pP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</a:rPr>
              <a:t>потребность в формировании нового качества системы образования - человеколюбия и солидарности всех ее участников.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219199"/>
          </a:xfrm>
        </p:spPr>
        <p:txBody>
          <a:bodyPr/>
          <a:lstStyle/>
          <a:p>
            <a:pPr algn="ctr"/>
            <a:r>
              <a:rPr lang="ru-RU" sz="2400" dirty="0" smtClean="0"/>
              <a:t>Выявленные проблемы в сфере образования Новосибирской области</a:t>
            </a:r>
            <a:br>
              <a:rPr lang="ru-RU" sz="2400" dirty="0" smtClean="0"/>
            </a:br>
            <a:r>
              <a:rPr lang="en-US" sz="2400" dirty="0" smtClean="0"/>
              <a:t> </a:t>
            </a:r>
            <a:r>
              <a:rPr lang="ru-RU" sz="2400" dirty="0" smtClean="0"/>
              <a:t>(Общественный совет при министерстве образования Новосибирской области) </a:t>
            </a:r>
            <a:endParaRPr lang="ru-RU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5675" y="6248400"/>
            <a:ext cx="568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1"/>
            <a:ext cx="8347075" cy="838200"/>
          </a:xfrm>
        </p:spPr>
        <p:txBody>
          <a:bodyPr/>
          <a:lstStyle/>
          <a:p>
            <a:r>
              <a:rPr lang="ru-RU" sz="2800" dirty="0" smtClean="0"/>
              <a:t>Иная деятельность Общественного совета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6738" y="1752600"/>
            <a:ext cx="7434262" cy="2971800"/>
          </a:xfrm>
        </p:spPr>
        <p:txBody>
          <a:bodyPr/>
          <a:lstStyle/>
          <a:p>
            <a:r>
              <a:rPr lang="ru-RU" sz="1800" dirty="0" smtClean="0"/>
              <a:t>Экспертиза качества образовательной деятельности образовательных организаций</a:t>
            </a:r>
          </a:p>
          <a:p>
            <a:r>
              <a:rPr lang="ru-RU" sz="1800" dirty="0" smtClean="0"/>
              <a:t>Участие в работе региональных органов исполнительной власти, Общественной палаты Новосибирской области и общественных объединений</a:t>
            </a:r>
            <a:r>
              <a:rPr lang="ru-RU" sz="1800" b="1" dirty="0" smtClean="0"/>
              <a:t> </a:t>
            </a:r>
          </a:p>
          <a:p>
            <a:r>
              <a:rPr lang="ru-RU" sz="1800" dirty="0" smtClean="0"/>
              <a:t>Информационное обеспечение деятельности Общественного совета (</a:t>
            </a:r>
            <a:r>
              <a:rPr lang="en-US" sz="1800" dirty="0" smtClean="0"/>
              <a:t>www.os54.ru)</a:t>
            </a:r>
            <a:endParaRPr lang="ru-RU" sz="1800" dirty="0" smtClean="0"/>
          </a:p>
          <a:p>
            <a:endParaRPr lang="ru-RU" sz="2400" dirty="0" smtClean="0"/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5675" y="6248400"/>
            <a:ext cx="568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W:\Руснак Е.И\Независимая оценка\Фото и картинки\Сайт ОС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962401"/>
            <a:ext cx="4495800" cy="289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 bwMode="auto">
        <a:ln>
          <a:headEnd/>
          <a:tailEnd/>
        </a:ln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000" b="0" i="0" u="none" strike="noStrike" kern="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12601</TotalTime>
  <Words>447</Words>
  <Application>Microsoft Office PowerPoint</Application>
  <PresentationFormat>Экран (4:3)</PresentationFormat>
  <Paragraphs>83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 Unicode MS</vt:lpstr>
      <vt:lpstr>Arial</vt:lpstr>
      <vt:lpstr>Calibri</vt:lpstr>
      <vt:lpstr>Tahoma</vt:lpstr>
      <vt:lpstr>Times New Roman</vt:lpstr>
      <vt:lpstr>Trebuchet MS</vt:lpstr>
      <vt:lpstr>Verdana</vt:lpstr>
      <vt:lpstr>Wingdings</vt:lpstr>
      <vt:lpstr>Профиль</vt:lpstr>
      <vt:lpstr> "Формирование и сопровождение деятельности Общественного совета при министерстве образования:  опыт Новосибирской области"</vt:lpstr>
      <vt:lpstr>Государственно-общественное управление системой образования Новосибирской области</vt:lpstr>
      <vt:lpstr>Общественный совет при министерстве образования Новосибирской области</vt:lpstr>
      <vt:lpstr>Формирование Общественного совета при министерстве образования Новосибирской области</vt:lpstr>
      <vt:lpstr>Итоги независимой оценки за 3 года (2015 – 2017 г.г.)</vt:lpstr>
      <vt:lpstr>Три кита управленческой эффективности независимой оценки</vt:lpstr>
      <vt:lpstr>Выявленные проблемы в сфере образования Новосибирской области (Министерство образования Новосибирской области)  </vt:lpstr>
      <vt:lpstr>Выявленные проблемы в сфере образования Новосибирской области  (Общественный совет при министерстве образования Новосибирской области) </vt:lpstr>
      <vt:lpstr>Иная деятельность Общественного совета </vt:lpstr>
      <vt:lpstr>При министерстве образования Новосибирской области 2 Общественных совета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111</dc:creator>
  <cp:lastModifiedBy>semenov</cp:lastModifiedBy>
  <cp:revision>1304</cp:revision>
  <cp:lastPrinted>1601-01-01T00:00:00Z</cp:lastPrinted>
  <dcterms:created xsi:type="dcterms:W3CDTF">1601-01-01T00:00:00Z</dcterms:created>
  <dcterms:modified xsi:type="dcterms:W3CDTF">2018-07-04T07:52:13Z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