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6"/>
  </p:notesMasterIdLst>
  <p:sldIdLst>
    <p:sldId id="278" r:id="rId6"/>
    <p:sldId id="260" r:id="rId7"/>
    <p:sldId id="285" r:id="rId8"/>
    <p:sldId id="262" r:id="rId9"/>
    <p:sldId id="281" r:id="rId10"/>
    <p:sldId id="286" r:id="rId11"/>
    <p:sldId id="271" r:id="rId12"/>
    <p:sldId id="263" r:id="rId13"/>
    <p:sldId id="279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нститут экономики города" initials="ИЭГ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BEA7C-3BF1-466A-842E-B93E12AEE6BA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D839E-1E6E-45CD-B179-6EEE596922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02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88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253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60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6216-AB26-403B-B0DD-9B5413109A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47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6F1B-83B0-44CF-A0CA-16CA543117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11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F2EB-E1E2-47CE-AB1A-9FAD3D5C66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922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1199-C65B-4A3E-87C4-921006D63A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258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911-D97F-46D0-A8C1-91775A83F2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030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2A54-58B4-4243-AAB6-E7AC06CD06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815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A4E-CA1D-4C29-86DF-883DCEEACC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937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A1C-B21C-403B-ABCA-6072B2EC3C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80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3898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80DB-DF31-40D1-B5A2-B8354CF767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318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E789-44F7-434E-8C18-7AE8C71E12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558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CE67-803F-47EB-8FED-C154291AB2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066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90CA-6D5B-4BB5-A211-04258B7A38F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59430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CD72-7D30-4641-B8E3-3C23392FF275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49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575B-C00F-4360-8AE0-24DFCC76A2F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8680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A7D7-3FD3-4E8B-BF6B-10843DB98FB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5517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6B4F-7144-4338-B404-CDBB4C27BDA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3416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268A3-8676-4D4B-B094-2A264EEB0CA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418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F665-266D-410E-B170-3CFD5011673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487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3715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AC44-8455-471E-937F-2AD9717E71BC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555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C6C-95CB-4B01-8E93-3111844F77C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2699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2A89-365D-4B44-A1E2-A07EA05BF2AB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03920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BB71E-4815-4B3E-9F85-0F35DCAFF08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201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4367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0505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93167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227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09389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1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01705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9694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8813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7547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6645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86763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5550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24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8863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1728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5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1429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7918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4673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4567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693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5877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56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78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40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06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528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30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3ACC6577-E1FE-4FCE-BA88-212FE7ED54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90"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0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9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878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7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46B7-8C8A-4F6D-955D-1AA3289F605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854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58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43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3384376"/>
          </a:xfrm>
        </p:spPr>
        <p:txBody>
          <a:bodyPr>
            <a:normAutofit fontScale="90000"/>
          </a:bodyPr>
          <a:lstStyle/>
          <a:p>
            <a:pPr marL="180340" marR="180340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совершенствованию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многоквартирным домом собственниками помещений в многоквартирном доме</a:t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(проект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федерального закона «О внесении изменений в Жилищный кодекс Российской Федерации и другие законодательные акты Российской Федерации»)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1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  <a:endParaRPr lang="ru-RU" sz="20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1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6"/>
            <a:ext cx="5831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90"/>
            <a:endParaRPr lang="ru-RU" sz="1600" b="1" spc="50" dirty="0" smtClean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"/>
            </a:endParaRPr>
          </a:p>
          <a:p>
            <a:pPr defTabSz="914290"/>
            <a:r>
              <a:rPr lang="ru-RU" sz="16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./факс: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363 50 47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787 45 20   </a:t>
            </a:r>
            <a:b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91429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29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00"/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600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35560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8374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89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969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900" y="116632"/>
            <a:ext cx="90530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 управления </a:t>
            </a:r>
          </a:p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общим имуществом в МКД</a:t>
            </a:r>
          </a:p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сособственниками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7492" y="1844824"/>
            <a:ext cx="8729157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собрание – сложный и не всегда самый эффективный механизм принятия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решений </a:t>
            </a:r>
            <a:endParaRPr lang="ru-RU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делегирования полномочий общего собрания и представления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общих интересов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сообщества сособственников</a:t>
            </a:r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Сообщество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сособственников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имущества не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полноценным заказчиком услуг и работ по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содержанию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ответственности сообщества сособственников за состояние общего имущества, за совместную оплату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оказанных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 и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выполненных работ в отношении общего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имущества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механизмов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защиты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общих интересов от недобросовестных действий третьих лиц и отдельных собственников помещений</a:t>
            </a:r>
          </a:p>
          <a:p>
            <a:pPr>
              <a:spcAft>
                <a:spcPts val="600"/>
              </a:spcAft>
            </a:pPr>
            <a:endParaRPr lang="ru-RU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009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911" y="359407"/>
            <a:ext cx="9053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 Федерального закона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7493" y="1688157"/>
            <a:ext cx="857298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концептуальными предложениями, ранее </a:t>
            </a: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прошедшими экспертное и общественное обсуждение и рассмотренными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Комиссиями Общественного совета при Минстрое России, законопроектом предлагаются изменения в:</a:t>
            </a:r>
          </a:p>
          <a:p>
            <a:pPr marL="1074738" lvl="0" indent="-5334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Жилищный кодекс Российской Федерации</a:t>
            </a:r>
          </a:p>
          <a:p>
            <a:pPr marL="1074738" lvl="0" indent="-5334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Гражданский кодекс Российской Федерации</a:t>
            </a:r>
          </a:p>
          <a:p>
            <a:pPr marL="1074738" lvl="0" indent="-5334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13.07.2015 № 218-ФЗ «О государственной регистрации недвижимости» </a:t>
            </a:r>
          </a:p>
          <a:p>
            <a:pPr marL="1074738" lvl="0" indent="-5334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29.12.2004 № 189-ФЗ «О введении в действие Жилищного кодекса Российской Федерации»</a:t>
            </a:r>
          </a:p>
          <a:p>
            <a:pPr marL="1074738" lvl="0" indent="-53340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21.07.2014 № 209-ФЗ «О государственной информационной системе жилищно-коммунального хозяйства»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ru-RU" sz="20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ru-RU" i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107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85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совершенствование</a:t>
            </a:r>
          </a:p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собрания собственников помещений в МКД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323528" y="1772816"/>
            <a:ext cx="8577584" cy="100811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Снижены требования к количеству голосов, необходимых для принятия решения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(квалифицированное большинство – 2/3 от общего числа голосов собственников в МКД – только для принятия решения о реконструкции, сносе МКД)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924944"/>
            <a:ext cx="8505576" cy="50405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Снижен кворум повторного общего собрания – 30 % голосов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3573016"/>
            <a:ext cx="8505576" cy="50405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Wingdings" pitchFamily="2" charset="2"/>
              <a:buChar char="v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проведения общего собрания в виде конференции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619" y="4221088"/>
            <a:ext cx="8505576" cy="71095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Wingdings" pitchFamily="2" charset="2"/>
              <a:buChar char="v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проведения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общего собрания в очно-заочной форме, в том числе с электронным голосованием</a:t>
            </a:r>
            <a:endParaRPr lang="ru-RU" sz="1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5085184"/>
            <a:ext cx="8505576" cy="108012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Wingdings" pitchFamily="2" charset="2"/>
              <a:buChar char="v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Обязать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Росреестр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предоставлять инициатору общего собрания выписку из ЕГРН, содержащую сведения обо всех помещениях и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машино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-местах в МКД, их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собственниках и размерах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долей в праве на общее имущество</a:t>
            </a:r>
          </a:p>
        </p:txBody>
      </p:sp>
    </p:spTree>
    <p:extLst>
      <p:ext uri="{BB962C8B-B14F-4D97-AF65-F5344CB8AC3E}">
        <p14:creationId xmlns:p14="http://schemas.microsoft.com/office/powerpoint/2010/main" xmlns="" val="302339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85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развитие представительства сособственников общего имущества в МКД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2996952"/>
            <a:ext cx="8749636" cy="187220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По решению общего собрания представителем  сообщества сособственников помещений в МКД может быть: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совет </a:t>
            </a:r>
            <a:r>
              <a:rPr lang="ru-RU" dirty="0">
                <a:latin typeface="Arial" pitchFamily="34" charset="0"/>
                <a:cs typeface="Arial" pitchFamily="34" charset="0"/>
              </a:rPr>
              <a:t>МКД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один </a:t>
            </a:r>
            <a:r>
              <a:rPr lang="ru-RU" dirty="0">
                <a:latin typeface="Arial" pitchFamily="34" charset="0"/>
                <a:cs typeface="Arial" pitchFamily="34" charset="0"/>
              </a:rPr>
              <a:t>из собственнико</a:t>
            </a: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 помещений в МКД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ТСЖ/ЖСК (в лице правления)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управдом </a:t>
            </a: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(привлекаемый на основе </a:t>
            </a:r>
            <a:r>
              <a:rPr lang="ru-RU" sz="1600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договора жилищного агентирования</a:t>
            </a: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5013598"/>
            <a:ext cx="8677628" cy="136815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marL="266700" indent="-266700">
              <a:spcBef>
                <a:spcPts val="300"/>
              </a:spcBef>
              <a:buFont typeface="Wingdings" pitchFamily="2" charset="2"/>
              <a:buChar char="v"/>
            </a:pP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Определены </a:t>
            </a: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полномочия представителя  сообщества собственников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Возможность наделения представителя решением </a:t>
            </a: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общего </a:t>
            </a: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собрания отдельными полномочиями по принятию решений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Возможность распределения полномочий между советом МКД / правлением ТСЖ/ЖСК   и  управдомом</a:t>
            </a:r>
            <a:endParaRPr lang="ru-RU" sz="1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1700808"/>
            <a:ext cx="8749636" cy="1224136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marL="266700" indent="-266700">
              <a:spcBef>
                <a:spcPts val="300"/>
              </a:spcBef>
              <a:buFont typeface="Wingdings" pitchFamily="2" charset="2"/>
              <a:buChar char="v"/>
            </a:pPr>
            <a:r>
              <a:rPr lang="ru-RU" dirty="0">
                <a:latin typeface="Arial" pitchFamily="34" charset="0"/>
                <a:cs typeface="Arial" pitchFamily="34" charset="0"/>
              </a:rPr>
              <a:t>Определены вопросы, относящиеся к исключительной компетенции общего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собрания, и</a:t>
            </a:r>
          </a:p>
          <a:p>
            <a:pPr marL="266700" indent="-266700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вопросы,</a:t>
            </a:r>
            <a:r>
              <a:rPr lang="ru-RU" dirty="0">
                <a:latin typeface="Arial" pitchFamily="34" charset="0"/>
                <a:cs typeface="Arial" pitchFamily="34" charset="0"/>
              </a:rPr>
              <a:t> право принятие решений по которым может быть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делегировано представителям сообщества сособственников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372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85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Совершенствование института ТСЖ как </a:t>
            </a:r>
            <a:r>
              <a:rPr lang="ru-RU" sz="2800" b="1" cap="all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представителя сособственников общего имущества в МКД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323528" y="1742232"/>
            <a:ext cx="8514758" cy="2190824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Возможность </a:t>
            </a:r>
            <a:r>
              <a:rPr lang="ru-RU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учреждения по добровольному решению сособственников: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корпоративной некоммерческой организации с </a:t>
            </a:r>
            <a:r>
              <a:rPr lang="ru-RU" sz="17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обязательным членством </a:t>
            </a: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всех собственников помещений в МКД в форме </a:t>
            </a:r>
            <a:r>
              <a:rPr lang="ru-RU" sz="17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ассоциации</a:t>
            </a: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7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lvl="1" indent="347663"/>
            <a:r>
              <a:rPr lang="ru-RU" sz="17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ИЛИ</a:t>
            </a:r>
            <a:endParaRPr lang="ru-RU" sz="1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унитарной некоммерческой организации, </a:t>
            </a:r>
            <a:r>
              <a:rPr lang="ru-RU" sz="17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не основанной на членстве</a:t>
            </a:r>
            <a:r>
              <a:rPr lang="ru-RU" sz="17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в форме </a:t>
            </a:r>
            <a:r>
              <a:rPr lang="ru-RU" sz="17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автономной некоммерческой </a:t>
            </a:r>
            <a:r>
              <a:rPr lang="ru-RU" sz="1700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организации</a:t>
            </a:r>
            <a:endParaRPr lang="ru-RU" sz="1700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4077072"/>
            <a:ext cx="8454528" cy="79208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Высшим  органом  управления  ТСЖ  является  общее собрание собственников  помещений  в  многоквартирном доме</a:t>
            </a:r>
            <a:endParaRPr lang="ru-RU" sz="1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5149717"/>
            <a:ext cx="8463958" cy="108012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marL="285750" indent="-28575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Изменения не распространяются на ТСЖ, созданные до принятия федерального закона, если на общем собрании собственников помещений в МКД не принято решение об учреждении ТСЖ в новой форме</a:t>
            </a:r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36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-27384"/>
            <a:ext cx="8893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ru-RU" sz="24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Контроль сособственниками общего имущества общих расходов на содержание имущества и защита их экономических интересов  </a:t>
            </a:r>
            <a:endParaRPr lang="ru-RU" sz="2400" b="1" cap="all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51520" y="1737395"/>
            <a:ext cx="8749636" cy="1331565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1463" indent="-271463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Сообщество сособственников общего имущества в МКД при любом способе управления МКД формирует фонд содержания общего имущества на специальном  </a:t>
            </a:r>
            <a:r>
              <a:rPr lang="ru-RU" sz="1700" b="1" i="1" dirty="0" smtClean="0">
                <a:latin typeface="Arial" pitchFamily="34" charset="0"/>
                <a:cs typeface="Arial" pitchFamily="34" charset="0"/>
              </a:rPr>
              <a:t>счете многоквартирного дома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(по аналогии со специальным счетом для формирования фонда капитального ремонта)</a:t>
            </a:r>
            <a:endParaRPr lang="ru-RU" sz="1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3212976"/>
            <a:ext cx="8749636" cy="172819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Обязательства по договорам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, связанным с управлением, содержанием и ремонтом общего имущества, заключаемым представителем сообщества сособственников в рамках предоставленных полномочий,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возникают  у собственников помещений и оплачиваются за счет средств фонда содержания общего имущества</a:t>
            </a:r>
          </a:p>
          <a:p>
            <a:pPr marL="266700" indent="-266700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Управляющая организация отвечает за состояние общего имущества в МКД в соответствии с условиями договора на управление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5084762"/>
            <a:ext cx="8757606" cy="122455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Обязанность сособственников общего имущества в МКД покрыть дефицит в фонде содержания МКД путем внесения дополнительного взноса</a:t>
            </a:r>
          </a:p>
          <a:p>
            <a:pPr marL="266700" indent="-266700">
              <a:lnSpc>
                <a:spcPct val="90000"/>
              </a:lnSpc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Определены меры, которые могут быть приняты сообществом сособственников в отношении недобросовестного собственника помещения в МКД 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54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249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Предлагаемая система отношений «заказчик – исполнитель»</a:t>
            </a:r>
            <a:endParaRPr lang="ru-RU" sz="2800" b="1" cap="all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85014" y="1643050"/>
            <a:ext cx="7358886" cy="5000660"/>
            <a:chOff x="887" y="2311"/>
            <a:chExt cx="9529" cy="6763"/>
          </a:xfrm>
        </p:grpSpPr>
        <p:sp>
          <p:nvSpPr>
            <p:cNvPr id="1027" name="Поле 110"/>
            <p:cNvSpPr txBox="1">
              <a:spLocks noChangeArrowheads="1"/>
            </p:cNvSpPr>
            <p:nvPr/>
          </p:nvSpPr>
          <p:spPr bwMode="auto">
            <a:xfrm rot="16200000">
              <a:off x="-151" y="7511"/>
              <a:ext cx="2540" cy="46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all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исполнитель</a:t>
              </a:r>
              <a:endParaRPr kumimoji="0" lang="ru-RU" sz="1800" b="0" i="0" u="none" strike="noStrike" cap="all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2568" y="6525"/>
              <a:ext cx="6986" cy="2549"/>
              <a:chOff x="2568" y="6525"/>
              <a:chExt cx="6986" cy="2549"/>
            </a:xfrm>
          </p:grpSpPr>
          <p:sp>
            <p:nvSpPr>
              <p:cNvPr id="1029" name="Прямая соединительная линия 115"/>
              <p:cNvSpPr>
                <a:spLocks noChangeShapeType="1"/>
              </p:cNvSpPr>
              <p:nvPr/>
            </p:nvSpPr>
            <p:spPr bwMode="auto">
              <a:xfrm>
                <a:off x="4413" y="6525"/>
                <a:ext cx="367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30" name="Группа 118"/>
              <p:cNvGrpSpPr>
                <a:grpSpLocks/>
              </p:cNvGrpSpPr>
              <p:nvPr/>
            </p:nvGrpSpPr>
            <p:grpSpPr bwMode="auto">
              <a:xfrm>
                <a:off x="7503" y="7464"/>
                <a:ext cx="2051" cy="825"/>
                <a:chOff x="0" y="0"/>
                <a:chExt cx="13023" cy="5238"/>
              </a:xfrm>
            </p:grpSpPr>
            <p:sp>
              <p:nvSpPr>
                <p:cNvPr id="119" name="Поле 119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11118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0" name="Поле 120"/>
                <p:cNvSpPr txBox="1">
                  <a:spLocks noChangeArrowheads="1"/>
                </p:cNvSpPr>
                <p:nvPr/>
              </p:nvSpPr>
              <p:spPr bwMode="auto">
                <a:xfrm>
                  <a:off x="1047" y="762"/>
                  <a:ext cx="11119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1" name="Поле 121"/>
                <p:cNvSpPr txBox="1">
                  <a:spLocks noChangeArrowheads="1"/>
                </p:cNvSpPr>
                <p:nvPr/>
              </p:nvSpPr>
              <p:spPr bwMode="auto">
                <a:xfrm>
                  <a:off x="1905" y="1809"/>
                  <a:ext cx="11118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1" i="0" u="none" strike="noStrike" cap="all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Подрядчик</a:t>
                  </a:r>
                  <a:endParaRPr kumimoji="0" lang="ru-RU" sz="1800" b="0" i="0" u="none" strike="noStrike" cap="all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1034" name="Прямая со стрелкой 122"/>
              <p:cNvCxnSpPr>
                <a:cxnSpLocks noChangeShapeType="1"/>
              </p:cNvCxnSpPr>
              <p:nvPr/>
            </p:nvCxnSpPr>
            <p:spPr bwMode="auto">
              <a:xfrm>
                <a:off x="4413" y="6550"/>
                <a:ext cx="0" cy="4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35" name="Поле 123"/>
              <p:cNvSpPr txBox="1">
                <a:spLocks noChangeArrowheads="1"/>
              </p:cNvSpPr>
              <p:nvPr/>
            </p:nvSpPr>
            <p:spPr bwMode="auto">
              <a:xfrm>
                <a:off x="2568" y="6960"/>
                <a:ext cx="3315" cy="97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1" i="0" u="none" strike="noStrike" cap="all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Управляющая организация</a:t>
                </a:r>
                <a:r>
                  <a:rPr kumimoji="0" lang="ru-RU" sz="11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 – генеральный подрядчик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(по договору управления)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36" name="Группа 125"/>
              <p:cNvGrpSpPr>
                <a:grpSpLocks/>
              </p:cNvGrpSpPr>
              <p:nvPr/>
            </p:nvGrpSpPr>
            <p:grpSpPr bwMode="auto">
              <a:xfrm>
                <a:off x="3296" y="8251"/>
                <a:ext cx="2205" cy="823"/>
                <a:chOff x="0" y="0"/>
                <a:chExt cx="14027" cy="5238"/>
              </a:xfrm>
            </p:grpSpPr>
            <p:sp>
              <p:nvSpPr>
                <p:cNvPr id="126" name="Поле 126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11118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7" name="Поле 127"/>
                <p:cNvSpPr txBox="1">
                  <a:spLocks noChangeArrowheads="1"/>
                </p:cNvSpPr>
                <p:nvPr/>
              </p:nvSpPr>
              <p:spPr bwMode="auto">
                <a:xfrm>
                  <a:off x="1047" y="762"/>
                  <a:ext cx="11119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Поле 128"/>
                <p:cNvSpPr txBox="1">
                  <a:spLocks noChangeArrowheads="1"/>
                </p:cNvSpPr>
                <p:nvPr/>
              </p:nvSpPr>
              <p:spPr bwMode="auto">
                <a:xfrm>
                  <a:off x="1905" y="1809"/>
                  <a:ext cx="12122" cy="3429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1" i="0" u="none" strike="noStrike" cap="all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Субподрядчик</a:t>
                  </a:r>
                  <a:endParaRPr kumimoji="0" lang="ru-RU" sz="1800" b="1" i="0" u="none" strike="noStrike" cap="all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1040" name="Прямая со стрелкой 143"/>
              <p:cNvCxnSpPr>
                <a:cxnSpLocks noChangeShapeType="1"/>
              </p:cNvCxnSpPr>
              <p:nvPr/>
            </p:nvCxnSpPr>
            <p:spPr bwMode="auto">
              <a:xfrm>
                <a:off x="8085" y="6555"/>
                <a:ext cx="0" cy="78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1" name="Прямая со стрелкой 144"/>
              <p:cNvCxnSpPr>
                <a:cxnSpLocks noChangeShapeType="1"/>
              </p:cNvCxnSpPr>
              <p:nvPr/>
            </p:nvCxnSpPr>
            <p:spPr bwMode="auto">
              <a:xfrm>
                <a:off x="4308" y="7897"/>
                <a:ext cx="0" cy="4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grpSp>
          <p:nvGrpSpPr>
            <p:cNvPr id="1042" name="Group 18"/>
            <p:cNvGrpSpPr>
              <a:grpSpLocks/>
            </p:cNvGrpSpPr>
            <p:nvPr/>
          </p:nvGrpSpPr>
          <p:grpSpPr bwMode="auto">
            <a:xfrm>
              <a:off x="887" y="2311"/>
              <a:ext cx="9529" cy="4079"/>
              <a:chOff x="887" y="2311"/>
              <a:chExt cx="9529" cy="4079"/>
            </a:xfrm>
          </p:grpSpPr>
          <p:sp>
            <p:nvSpPr>
              <p:cNvPr id="1043" name="Прямая соединительная линия 142"/>
              <p:cNvSpPr>
                <a:spLocks noChangeShapeType="1"/>
              </p:cNvSpPr>
              <p:nvPr/>
            </p:nvSpPr>
            <p:spPr bwMode="auto">
              <a:xfrm flipV="1">
                <a:off x="888" y="6375"/>
                <a:ext cx="9528" cy="15"/>
              </a:xfrm>
              <a:prstGeom prst="line">
                <a:avLst/>
              </a:prstGeom>
              <a:noFill/>
              <a:ln w="25400">
                <a:solidFill>
                  <a:srgbClr val="0F243E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887" y="2311"/>
                <a:ext cx="9286" cy="3831"/>
                <a:chOff x="887" y="2311"/>
                <a:chExt cx="9286" cy="3831"/>
              </a:xfrm>
            </p:grpSpPr>
            <p:sp>
              <p:nvSpPr>
                <p:cNvPr id="1045" name="Поле 10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692" y="3924"/>
                  <a:ext cx="3622" cy="46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ts val="180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ru-RU" sz="1200" b="1" i="0" u="none" strike="noStrike" cap="all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ЗАказчик</a:t>
                  </a:r>
                  <a:endParaRPr kumimoji="0" lang="ru-RU" sz="1200" b="0" i="0" u="none" strike="noStrike" cap="all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046" name="Group 22"/>
                <p:cNvGrpSpPr>
                  <a:grpSpLocks/>
                </p:cNvGrpSpPr>
                <p:nvPr/>
              </p:nvGrpSpPr>
              <p:grpSpPr bwMode="auto">
                <a:xfrm>
                  <a:off x="2088" y="2311"/>
                  <a:ext cx="8085" cy="3831"/>
                  <a:chOff x="2088" y="2311"/>
                  <a:chExt cx="8085" cy="3831"/>
                </a:xfrm>
              </p:grpSpPr>
              <p:grpSp>
                <p:nvGrpSpPr>
                  <p:cNvPr id="104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2088" y="5737"/>
                    <a:ext cx="8085" cy="405"/>
                    <a:chOff x="2088" y="5737"/>
                    <a:chExt cx="8085" cy="405"/>
                  </a:xfrm>
                </p:grpSpPr>
                <p:sp>
                  <p:nvSpPr>
                    <p:cNvPr id="1048" name="Прямая соединительная линия 1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03" y="6120"/>
                      <a:ext cx="8070" cy="15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9" name="Прямая соединительная линия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73" y="5737"/>
                      <a:ext cx="0" cy="39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0" name="Прямая соединительная линия 1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88" y="5752"/>
                      <a:ext cx="0" cy="39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253" y="2311"/>
                    <a:ext cx="7793" cy="3649"/>
                    <a:chOff x="2253" y="2311"/>
                    <a:chExt cx="7793" cy="3649"/>
                  </a:xfrm>
                </p:grpSpPr>
                <p:grpSp>
                  <p:nvGrpSpPr>
                    <p:cNvPr id="1052" name="Группа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93" y="2311"/>
                      <a:ext cx="3090" cy="660"/>
                      <a:chOff x="0" y="0"/>
                      <a:chExt cx="19621" cy="4191"/>
                    </a:xfrm>
                  </p:grpSpPr>
                  <p:grpSp>
                    <p:nvGrpSpPr>
                      <p:cNvPr id="72" name="Группа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0"/>
                        <a:ext cx="4191" cy="4191"/>
                        <a:chOff x="0" y="0"/>
                        <a:chExt cx="419100" cy="419100"/>
                      </a:xfrm>
                    </p:grpSpPr>
                    <p:grpSp>
                      <p:nvGrpSpPr>
                        <p:cNvPr id="73" name="Группа 7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19050"/>
                          <a:ext cx="133350" cy="400050"/>
                          <a:chOff x="0" y="0"/>
                          <a:chExt cx="133350" cy="400050"/>
                        </a:xfrm>
                      </p:grpSpPr>
                      <p:sp>
                        <p:nvSpPr>
                          <p:cNvPr id="74" name="Равнобедренный треугольник 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161925"/>
                            <a:ext cx="133350" cy="238125"/>
                          </a:xfrm>
                          <a:prstGeom prst="triangle">
                            <a:avLst>
                              <a:gd name="adj" fmla="val 50000"/>
                            </a:avLst>
                          </a:prstGeom>
                          <a:solidFill>
                            <a:srgbClr val="4F81BD"/>
                          </a:solidFill>
                          <a:ln w="25400">
                            <a:solidFill>
                              <a:srgbClr val="385D8A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75" name="Улыбающееся лицо 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0"/>
                            <a:ext cx="133350" cy="133350"/>
                          </a:xfrm>
                          <a:prstGeom prst="smileyFace">
                            <a:avLst>
                              <a:gd name="adj" fmla="val 4653"/>
                            </a:avLst>
                          </a:prstGeom>
                          <a:solidFill>
                            <a:srgbClr val="4F81BD"/>
                          </a:solidFill>
                          <a:ln w="25400">
                            <a:solidFill>
                              <a:srgbClr val="385D8A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grpSp>
                      <p:nvGrpSpPr>
                        <p:cNvPr id="76" name="Группа 7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8600" y="0"/>
                          <a:ext cx="190500" cy="419100"/>
                          <a:chOff x="0" y="0"/>
                          <a:chExt cx="190500" cy="419100"/>
                        </a:xfrm>
                      </p:grpSpPr>
                      <p:sp>
                        <p:nvSpPr>
                          <p:cNvPr id="77" name="Улыбающееся лицо 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050" y="0"/>
                            <a:ext cx="142875" cy="133350"/>
                          </a:xfrm>
                          <a:prstGeom prst="smileyFace">
                            <a:avLst>
                              <a:gd name="adj" fmla="val 4653"/>
                            </a:avLst>
                          </a:prstGeom>
                          <a:solidFill>
                            <a:srgbClr val="4F81BD"/>
                          </a:solidFill>
                          <a:ln w="25400">
                            <a:solidFill>
                              <a:srgbClr val="385D8A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78" name="Равнобедренный треугольник 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flipV="1">
                            <a:off x="0" y="161925"/>
                            <a:ext cx="190500" cy="257175"/>
                          </a:xfrm>
                          <a:prstGeom prst="triangle">
                            <a:avLst>
                              <a:gd name="adj" fmla="val 50000"/>
                            </a:avLst>
                          </a:prstGeom>
                          <a:solidFill>
                            <a:srgbClr val="4F81BD"/>
                          </a:solidFill>
                          <a:ln w="25400">
                            <a:solidFill>
                              <a:srgbClr val="385D8A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ctr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</p:grpSp>
                  </p:grpSp>
                  <p:grpSp>
                    <p:nvGrpSpPr>
                      <p:cNvPr id="79" name="Группа 7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62" y="0"/>
                        <a:ext cx="14859" cy="4191"/>
                        <a:chOff x="0" y="0"/>
                        <a:chExt cx="14859" cy="4191"/>
                      </a:xfrm>
                    </p:grpSpPr>
                    <p:grpSp>
                      <p:nvGrpSpPr>
                        <p:cNvPr id="80" name="Группа 8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0" y="0"/>
                          <a:ext cx="4191" cy="4191"/>
                          <a:chOff x="0" y="0"/>
                          <a:chExt cx="419100" cy="419100"/>
                        </a:xfrm>
                      </p:grpSpPr>
                      <p:grpSp>
                        <p:nvGrpSpPr>
                          <p:cNvPr id="81" name="Группа 8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0" y="19050"/>
                            <a:ext cx="133350" cy="400050"/>
                            <a:chOff x="0" y="0"/>
                            <a:chExt cx="133350" cy="400050"/>
                          </a:xfrm>
                        </p:grpSpPr>
                        <p:sp>
                          <p:nvSpPr>
                            <p:cNvPr id="82" name="Равнобедренный треугольник 8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161925"/>
                              <a:ext cx="133350" cy="23812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83" name="Улыбающееся лицо 8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0"/>
                              <a:ext cx="133350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grpSp>
                        <p:nvGrpSpPr>
                          <p:cNvPr id="84" name="Группа 8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8600" y="0"/>
                            <a:ext cx="190500" cy="419100"/>
                            <a:chOff x="0" y="0"/>
                            <a:chExt cx="190500" cy="419100"/>
                          </a:xfrm>
                        </p:grpSpPr>
                        <p:sp>
                          <p:nvSpPr>
                            <p:cNvPr id="85" name="Улыбающееся лицо 85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9050" y="0"/>
                              <a:ext cx="142875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86" name="Равнобедренный треугольник 8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flipV="1">
                              <a:off x="0" y="161925"/>
                              <a:ext cx="190500" cy="25717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</p:grpSp>
                    <p:grpSp>
                      <p:nvGrpSpPr>
                        <p:cNvPr id="87" name="Группа 8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34" y="0"/>
                          <a:ext cx="4191" cy="4191"/>
                          <a:chOff x="0" y="0"/>
                          <a:chExt cx="419100" cy="419100"/>
                        </a:xfrm>
                      </p:grpSpPr>
                      <p:grpSp>
                        <p:nvGrpSpPr>
                          <p:cNvPr id="88" name="Группа 8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0" y="19050"/>
                            <a:ext cx="133350" cy="400050"/>
                            <a:chOff x="0" y="0"/>
                            <a:chExt cx="133350" cy="400050"/>
                          </a:xfrm>
                        </p:grpSpPr>
                        <p:sp>
                          <p:nvSpPr>
                            <p:cNvPr id="89" name="Равнобедренный треугольник 8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161925"/>
                              <a:ext cx="133350" cy="23812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90" name="Улыбающееся лицо 9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0"/>
                              <a:ext cx="133350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grpSp>
                        <p:nvGrpSpPr>
                          <p:cNvPr id="91" name="Группа 9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8600" y="0"/>
                            <a:ext cx="190500" cy="419100"/>
                            <a:chOff x="0" y="0"/>
                            <a:chExt cx="190500" cy="419100"/>
                          </a:xfrm>
                        </p:grpSpPr>
                        <p:sp>
                          <p:nvSpPr>
                            <p:cNvPr id="92" name="Улыбающееся лицо 9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9050" y="0"/>
                              <a:ext cx="142875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93" name="Равнобедренный треугольник 93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flipV="1">
                              <a:off x="0" y="161925"/>
                              <a:ext cx="190500" cy="25717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</p:grpSp>
                    <p:grpSp>
                      <p:nvGrpSpPr>
                        <p:cNvPr id="94" name="Группа 9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0668" y="0"/>
                          <a:ext cx="4191" cy="4191"/>
                          <a:chOff x="0" y="0"/>
                          <a:chExt cx="419100" cy="419100"/>
                        </a:xfrm>
                      </p:grpSpPr>
                      <p:grpSp>
                        <p:nvGrpSpPr>
                          <p:cNvPr id="95" name="Группа 9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0" y="19050"/>
                            <a:ext cx="133350" cy="400050"/>
                            <a:chOff x="0" y="0"/>
                            <a:chExt cx="133350" cy="400050"/>
                          </a:xfrm>
                        </p:grpSpPr>
                        <p:sp>
                          <p:nvSpPr>
                            <p:cNvPr id="96" name="Равнобедренный треугольник 9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161925"/>
                              <a:ext cx="133350" cy="23812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97" name="Улыбающееся лицо 97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0"/>
                              <a:ext cx="133350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grpSp>
                        <p:nvGrpSpPr>
                          <p:cNvPr id="98" name="Группа 98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8600" y="0"/>
                            <a:ext cx="190500" cy="419100"/>
                            <a:chOff x="0" y="0"/>
                            <a:chExt cx="190500" cy="419100"/>
                          </a:xfrm>
                        </p:grpSpPr>
                        <p:sp>
                          <p:nvSpPr>
                            <p:cNvPr id="99" name="Улыбающееся лицо 99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9050" y="0"/>
                              <a:ext cx="142875" cy="133350"/>
                            </a:xfrm>
                            <a:prstGeom prst="smileyFace">
                              <a:avLst>
                                <a:gd name="adj" fmla="val 4653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100" name="Равнобедренный треугольник 10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flipV="1">
                              <a:off x="0" y="161925"/>
                              <a:ext cx="190500" cy="257175"/>
                            </a:xfrm>
                            <a:prstGeom prst="triangle">
                              <a:avLst>
                                <a:gd name="adj" fmla="val 50000"/>
                              </a:avLst>
                            </a:prstGeom>
                            <a:solidFill>
                              <a:srgbClr val="4F81BD"/>
                            </a:solidFill>
                            <a:ln w="25400">
                              <a:solidFill>
                                <a:srgbClr val="385D8A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1082" name="Поле 10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63" y="3090"/>
                      <a:ext cx="7515" cy="743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D0D0D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all" normalizeH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Общее собрание собственников помещений в МКД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cap="all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Arial" pitchFamily="34" charset="0"/>
                        </a:rPr>
                        <a:t>(сособственников общего имущества)</a:t>
                      </a:r>
                      <a:endParaRPr kumimoji="0" lang="ru-RU" sz="1800" b="0" i="0" u="none" strike="noStrike" cap="all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3" name="Поле 10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63" y="4133"/>
                      <a:ext cx="7538" cy="48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all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Представитель сообщества сособственников общего имущества</a:t>
                      </a:r>
                      <a:endParaRPr kumimoji="0" lang="ru-RU" sz="1100" b="0" i="0" u="none" strike="noStrike" cap="all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4" name="Поле 10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53" y="5015"/>
                      <a:ext cx="1839" cy="9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all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Собственник помещения в МКД</a:t>
                      </a:r>
                      <a:endParaRPr kumimoji="0" lang="ru-RU" sz="1800" b="0" i="0" u="none" strike="noStrike" cap="all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5" name="Поле 10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08" y="5002"/>
                      <a:ext cx="1695" cy="9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all" normalizeH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all" normalizeH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Совет МКД</a:t>
                      </a:r>
                      <a:endParaRPr kumimoji="0" lang="ru-RU" sz="1800" b="0" i="0" u="none" strike="noStrike" cap="all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6" name="Поле 10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23" y="4987"/>
                      <a:ext cx="1695" cy="9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ТСЖ (ЖСК)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7" name="Поле 10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103" y="4987"/>
                      <a:ext cx="1943" cy="94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all" normalizeH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Управдом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Arial" pitchFamily="34" charset="0"/>
                        </a:rPr>
                        <a:t>(привлеченный предприниматель)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88" name="Прямая со стрелкой 13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3318" y="4635"/>
                      <a:ext cx="374" cy="315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cxnSp>
                  <p:nvCxnSpPr>
                    <p:cNvPr id="1089" name="Прямая со стрелкой 137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043" y="4620"/>
                      <a:ext cx="300" cy="360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cxnSp>
                  <p:nvCxnSpPr>
                    <p:cNvPr id="1090" name="Прямая со стрелкой 13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798" y="4635"/>
                      <a:ext cx="345" cy="345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cxnSp>
                  <p:nvCxnSpPr>
                    <p:cNvPr id="1091" name="Прямая со стрелкой 13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511" y="4635"/>
                      <a:ext cx="496" cy="315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F243E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sp>
                  <p:nvSpPr>
                    <p:cNvPr id="1092" name="Стрелка вниз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082" y="3833"/>
                      <a:ext cx="72" cy="300"/>
                    </a:xfrm>
                    <a:prstGeom prst="downArrow">
                      <a:avLst>
                        <a:gd name="adj1" fmla="val 50000"/>
                        <a:gd name="adj2" fmla="val 50000"/>
                      </a:avLst>
                    </a:prstGeom>
                    <a:solidFill>
                      <a:srgbClr val="4F81BD"/>
                    </a:solidFill>
                    <a:ln w="25400">
                      <a:solidFill>
                        <a:srgbClr val="243F6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cxnSp>
        <p:nvCxnSpPr>
          <p:cNvPr id="102" name="Прямая со стрелкой 101"/>
          <p:cNvCxnSpPr/>
          <p:nvPr/>
        </p:nvCxnSpPr>
        <p:spPr>
          <a:xfrm rot="5400000">
            <a:off x="4715273" y="4643049"/>
            <a:ext cx="285752" cy="794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9987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943" y="6396334"/>
            <a:ext cx="9144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144000" cy="234888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51311" y="3252926"/>
            <a:ext cx="4010744" cy="1271583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prstClr val="white"/>
              </a:solidFill>
            </a:endParaRPr>
          </a:p>
          <a:p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Реформы, концепции, программы</a:t>
            </a:r>
          </a:p>
          <a:p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деятельность 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и проекты ГЧП 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городов и регионов</a:t>
            </a:r>
          </a:p>
          <a:p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/>
            </a:r>
            <a:br>
              <a:rPr lang="ru-RU" dirty="0">
                <a:solidFill>
                  <a:prstClr val="white"/>
                </a:solidFill>
              </a:rPr>
            </a:b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818" y="172671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ИНСТИТУТ ЭКОНОМИКИ ГОРОДА</a:t>
            </a:r>
            <a:endParaRPr lang="ru-RU" sz="3600" b="1" dirty="0">
              <a:solidFill>
                <a:srgbClr val="00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183" y="4653136"/>
            <a:ext cx="43873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«ИЭГ» входит в ТОП-50 лучших независимых исследовательских центров мирового рейтинга в двух категориях:</a:t>
            </a:r>
            <a:b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 и 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</a:t>
            </a: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Центральной и Восточной Европы </a:t>
            </a:r>
            <a:b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Go To Think Tank Index 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5263" y="2420888"/>
            <a:ext cx="4140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более </a:t>
            </a: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законодательных 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 нормативно-правовых актов, 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</a:t>
            </a: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7868" y="3252926"/>
            <a:ext cx="3934711" cy="1271583"/>
          </a:xfrm>
          <a:prstGeom prst="rect">
            <a:avLst/>
          </a:prstGeom>
          <a:solidFill>
            <a:srgbClr val="E59C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Градостроительный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</a:t>
            </a:r>
            <a:b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Жилищный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</a:t>
            </a:r>
            <a:b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214-ФЗ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долевом строительстве </a:t>
            </a:r>
            <a:b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ипотечных ценных бумагах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96335"/>
            <a:ext cx="89945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- содействие </a:t>
            </a:r>
            <a:r>
              <a:rPr lang="ru-RU" sz="2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социально-экономическому развитию городов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7505" y="949197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«ИЭГ» - некоммерческая негосударственная организация, ведет деятельность по разработке социально-экономических предложений с 1995 года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076056" y="892751"/>
            <a:ext cx="3931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«ИЭГ» - организация для работы над проектами государственных и коммерческих заказчиков, ведет деятельность с 2003 года</a:t>
            </a: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1095" y="1022808"/>
            <a:ext cx="101088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784629" y="2420887"/>
            <a:ext cx="4426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по направлениям жилищного строительства, ЖКХ, муниципального развития</a:t>
            </a: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51311" y="4702664"/>
            <a:ext cx="40844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внедренные решения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учитывающие юридические и </a:t>
            </a:r>
            <a:r>
              <a:rPr lang="ru-RU" sz="16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эконо-мические</a:t>
            </a: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аспекты и основанные на многолетнем опыте проведения </a:t>
            </a:r>
            <a:b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прикладных исследований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hape 242"/>
          <p:cNvSpPr/>
          <p:nvPr/>
        </p:nvSpPr>
        <p:spPr>
          <a:xfrm>
            <a:off x="4205512" y="3513925"/>
            <a:ext cx="622049" cy="781007"/>
          </a:xfrm>
          <a:custGeom>
            <a:avLst/>
            <a:gdLst/>
            <a:ahLst/>
            <a:cxnLst/>
            <a:rect l="0" t="0" r="0" b="0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777</Words>
  <Application>Microsoft Office PowerPoint</Application>
  <PresentationFormat>Экран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Тема Office</vt:lpstr>
      <vt:lpstr>2_Тема Office</vt:lpstr>
      <vt:lpstr>1_Office Theme</vt:lpstr>
      <vt:lpstr>3_Тема Office</vt:lpstr>
      <vt:lpstr>1_Тема Office</vt:lpstr>
      <vt:lpstr>   Предложения по совершенствованию управления многоквартирным домом собственниками помещений в многоквартирном доме  (проект федерального закона «О внесении изменений в Жилищный кодекс Российской Федерации и другие законодательные акты Российской Федерации»)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ИНСТИТУТ ЭКОНОМИКИ ГОРОДА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Аля В. Лифанова</dc:creator>
  <cp:lastModifiedBy>konotoptseva</cp:lastModifiedBy>
  <cp:revision>138</cp:revision>
  <dcterms:created xsi:type="dcterms:W3CDTF">2017-09-06T09:11:37Z</dcterms:created>
  <dcterms:modified xsi:type="dcterms:W3CDTF">2018-01-26T05:12:02Z</dcterms:modified>
</cp:coreProperties>
</file>