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770" r:id="rId3"/>
    <p:sldId id="771" r:id="rId4"/>
    <p:sldId id="748" r:id="rId5"/>
    <p:sldId id="749" r:id="rId6"/>
    <p:sldId id="780" r:id="rId7"/>
    <p:sldId id="773" r:id="rId8"/>
    <p:sldId id="774" r:id="rId9"/>
    <p:sldId id="775" r:id="rId10"/>
    <p:sldId id="776" r:id="rId11"/>
    <p:sldId id="777" r:id="rId12"/>
    <p:sldId id="778" r:id="rId13"/>
    <p:sldId id="783" r:id="rId14"/>
    <p:sldId id="779" r:id="rId15"/>
    <p:sldId id="752" r:id="rId16"/>
    <p:sldId id="753" r:id="rId17"/>
    <p:sldId id="781" r:id="rId18"/>
    <p:sldId id="782" r:id="rId19"/>
  </p:sldIdLst>
  <p:sldSz cx="9144000" cy="6858000" type="screen4x3"/>
  <p:notesSz cx="9874250" cy="67976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E4F2F4"/>
    <a:srgbClr val="D6ECEE"/>
    <a:srgbClr val="009900"/>
    <a:srgbClr val="EEF7F8"/>
    <a:srgbClr val="99FFCC"/>
    <a:srgbClr val="006600"/>
    <a:srgbClr val="99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49" autoAdjust="0"/>
    <p:restoredTop sz="77802" autoAdjust="0"/>
  </p:normalViewPr>
  <p:slideViewPr>
    <p:cSldViewPr>
      <p:cViewPr>
        <p:scale>
          <a:sx n="100" d="100"/>
          <a:sy n="100" d="100"/>
        </p:scale>
        <p:origin x="-342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l">
              <a:defRPr/>
            </a:pPr>
            <a:r>
              <a:rPr lang="ru-RU" sz="2400" dirty="0"/>
              <a:t>Программные расходы краевого </a:t>
            </a:r>
            <a:r>
              <a:rPr lang="ru-RU" sz="2400" dirty="0" smtClean="0"/>
              <a:t>бюджета</a:t>
            </a:r>
            <a:r>
              <a:rPr lang="ru-RU" sz="2400" baseline="0" dirty="0" smtClean="0"/>
              <a:t> </a:t>
            </a:r>
            <a:r>
              <a:rPr lang="ru-RU" sz="2400" dirty="0" smtClean="0"/>
              <a:t>в 2014 году</a:t>
            </a:r>
          </a:p>
        </c:rich>
      </c:tx>
      <c:layout>
        <c:manualLayout>
          <c:xMode val="edge"/>
          <c:yMode val="edge"/>
          <c:x val="9.1116252108026721E-3"/>
          <c:y val="2.1798451857409071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20216049382716109"/>
          <c:y val="0.12019651950314222"/>
          <c:w val="0.6216603480120535"/>
          <c:h val="0.843325055905229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Программные расходы краевого бюджета в 2014 году</c:v>
                </c:pt>
              </c:strCache>
            </c:strRef>
          </c:tx>
          <c:explosion val="21"/>
          <c:dPt>
            <c:idx val="0"/>
            <c:spPr>
              <a:solidFill>
                <a:srgbClr val="FF6600"/>
              </a:solidFill>
            </c:spPr>
          </c:dPt>
          <c:dPt>
            <c:idx val="1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5.555555555555549E-2"/>
                  <c:y val="4.2298921320297802E-3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/>
                      <a:t>97</a:t>
                    </a:r>
                    <a:r>
                      <a:rPr lang="en-US" b="1" dirty="0" smtClean="0"/>
                      <a:t>%</a:t>
                    </a:r>
                    <a:endParaRPr lang="en-US" b="1" dirty="0"/>
                  </a:p>
                </c:rich>
              </c:tx>
              <c:dLblPos val="bestFit"/>
              <c:showPercent val="1"/>
            </c:dLbl>
            <c:dLbl>
              <c:idx val="1"/>
              <c:layout>
                <c:manualLayout>
                  <c:x val="-3.8580246913580245E-2"/>
                  <c:y val="-2.355178177574253E-2"/>
                </c:manualLayout>
              </c:layout>
              <c:tx>
                <c:rich>
                  <a:bodyPr/>
                  <a:lstStyle/>
                  <a:p>
                    <a:r>
                      <a:rPr lang="en-US" sz="2800" b="1" dirty="0" smtClean="0"/>
                      <a:t>3%</a:t>
                    </a:r>
                    <a:endParaRPr lang="en-US" sz="2800" b="1" dirty="0"/>
                  </a:p>
                </c:rich>
              </c:tx>
              <c:dLblPos val="bestFit"/>
              <c:showPercent val="1"/>
            </c:dLbl>
            <c:numFmt formatCode="0.0%" sourceLinked="0"/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dLblPos val="outEnd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Внепрограммные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#,##0.0</c:formatCode>
                <c:ptCount val="2"/>
                <c:pt idx="0">
                  <c:v>151903169.31</c:v>
                </c:pt>
                <c:pt idx="1">
                  <c:v>4885302.8500000006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1.2899776416836969E-3"/>
          <c:y val="0.88784829151317957"/>
          <c:w val="0.99562360260523064"/>
          <c:h val="0.10527091871190351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'Лист1'!$B$1</c:f>
              <c:strCache>
                <c:ptCount val="1"/>
                <c:pt idx="0">
                  <c:v>Доля бюджета, составленного в программном формате</c:v>
                </c:pt>
              </c:strCache>
            </c:strRef>
          </c:tx>
          <c:cat>
            <c:strRef>
              <c:f>'Лист1'!$A$2:$A$62</c:f>
              <c:strCache>
                <c:ptCount val="61"/>
                <c:pt idx="0">
                  <c:v>Енисейский район</c:v>
                </c:pt>
                <c:pt idx="1">
                  <c:v>Мотыгинский район</c:v>
                </c:pt>
                <c:pt idx="2">
                  <c:v>Абанский район</c:v>
                </c:pt>
                <c:pt idx="3">
                  <c:v>г. Канск</c:v>
                </c:pt>
                <c:pt idx="4">
                  <c:v>г. Минусинск</c:v>
                </c:pt>
                <c:pt idx="5">
                  <c:v>Туруханский район</c:v>
                </c:pt>
                <c:pt idx="6">
                  <c:v>Кежемский район</c:v>
                </c:pt>
                <c:pt idx="7">
                  <c:v>г. Назарово</c:v>
                </c:pt>
                <c:pt idx="8">
                  <c:v>Богучанский район</c:v>
                </c:pt>
                <c:pt idx="9">
                  <c:v>г. Дивногорск</c:v>
                </c:pt>
                <c:pt idx="10">
                  <c:v>Ужурский район</c:v>
                </c:pt>
                <c:pt idx="11">
                  <c:v>Боготольский район</c:v>
                </c:pt>
                <c:pt idx="12">
                  <c:v>Курагинский район</c:v>
                </c:pt>
                <c:pt idx="13">
                  <c:v>Уярский район</c:v>
                </c:pt>
                <c:pt idx="14">
                  <c:v>Рыбинский район</c:v>
                </c:pt>
                <c:pt idx="15">
                  <c:v>г. Лесосибирск</c:v>
                </c:pt>
                <c:pt idx="16">
                  <c:v>Нижнеингашский район</c:v>
                </c:pt>
                <c:pt idx="17">
                  <c:v>Ермаковский район</c:v>
                </c:pt>
                <c:pt idx="18">
                  <c:v>г.Сосновоборск</c:v>
                </c:pt>
                <c:pt idx="19">
                  <c:v>Канский район</c:v>
                </c:pt>
                <c:pt idx="20">
                  <c:v>ЗАТО пос. Солнечный</c:v>
                </c:pt>
                <c:pt idx="21">
                  <c:v>ЗАТО г. Железногорск</c:v>
                </c:pt>
                <c:pt idx="22">
                  <c:v>г. Норильск</c:v>
                </c:pt>
                <c:pt idx="23">
                  <c:v>г. Бородино</c:v>
                </c:pt>
                <c:pt idx="24">
                  <c:v>г.Шарыпово</c:v>
                </c:pt>
                <c:pt idx="25">
                  <c:v>Идринский район</c:v>
                </c:pt>
                <c:pt idx="26">
                  <c:v>ЗАТО г. Зеленогорск</c:v>
                </c:pt>
                <c:pt idx="27">
                  <c:v>Манский район</c:v>
                </c:pt>
                <c:pt idx="28">
                  <c:v>г. Ачинск</c:v>
                </c:pt>
                <c:pt idx="29">
                  <c:v>Большемуртинский район</c:v>
                </c:pt>
                <c:pt idx="30">
                  <c:v>Новоселовский район</c:v>
                </c:pt>
                <c:pt idx="31">
                  <c:v>Тасеевский район</c:v>
                </c:pt>
                <c:pt idx="32">
                  <c:v>Сухобузимский район</c:v>
                </c:pt>
                <c:pt idx="33">
                  <c:v>Шушенский район</c:v>
                </c:pt>
                <c:pt idx="34">
                  <c:v>Ирбейский район</c:v>
                </c:pt>
                <c:pt idx="35">
                  <c:v>г. Боготол</c:v>
                </c:pt>
                <c:pt idx="36">
                  <c:v>Саянский район</c:v>
                </c:pt>
                <c:pt idx="37">
                  <c:v>Дзержинский район</c:v>
                </c:pt>
                <c:pt idx="38">
                  <c:v>Партизанский район</c:v>
                </c:pt>
                <c:pt idx="39">
                  <c:v>Емельяновский район</c:v>
                </c:pt>
                <c:pt idx="40">
                  <c:v>г. Красноярск</c:v>
                </c:pt>
                <c:pt idx="41">
                  <c:v>Балахтинский район</c:v>
                </c:pt>
                <c:pt idx="42">
                  <c:v>Иланский район</c:v>
                </c:pt>
                <c:pt idx="43">
                  <c:v>Казачинский район</c:v>
                </c:pt>
                <c:pt idx="44">
                  <c:v>Каратузский район</c:v>
                </c:pt>
                <c:pt idx="45">
                  <c:v>Минусинский район</c:v>
                </c:pt>
                <c:pt idx="46">
                  <c:v>Назаровский район</c:v>
                </c:pt>
                <c:pt idx="47">
                  <c:v>Бирилюсский район</c:v>
                </c:pt>
                <c:pt idx="48">
                  <c:v>Пировский район</c:v>
                </c:pt>
                <c:pt idx="49">
                  <c:v>Тюхтетский район</c:v>
                </c:pt>
                <c:pt idx="50">
                  <c:v>Березовский район</c:v>
                </c:pt>
                <c:pt idx="51">
                  <c:v>Козульский район</c:v>
                </c:pt>
                <c:pt idx="52">
                  <c:v>Шарыповский район</c:v>
                </c:pt>
                <c:pt idx="53">
                  <c:v>Большеулуйский район</c:v>
                </c:pt>
                <c:pt idx="54">
                  <c:v>Ачинский район</c:v>
                </c:pt>
                <c:pt idx="55">
                  <c:v>Краснотуранский район</c:v>
                </c:pt>
                <c:pt idx="56">
                  <c:v>Северо-Енисейский район</c:v>
                </c:pt>
                <c:pt idx="57">
                  <c:v>ЭМР</c:v>
                </c:pt>
                <c:pt idx="58">
                  <c:v>г. Енисейск</c:v>
                </c:pt>
                <c:pt idx="59">
                  <c:v>пос. Кедровый</c:v>
                </c:pt>
                <c:pt idx="60">
                  <c:v> ТДНМР</c:v>
                </c:pt>
              </c:strCache>
            </c:strRef>
          </c:cat>
          <c:val>
            <c:numRef>
              <c:f>'Лист1'!$B$2:$B$62</c:f>
              <c:numCache>
                <c:formatCode>#,##0.0</c:formatCode>
                <c:ptCount val="61"/>
                <c:pt idx="0">
                  <c:v>99.179999999999978</c:v>
                </c:pt>
                <c:pt idx="1">
                  <c:v>98.6</c:v>
                </c:pt>
                <c:pt idx="2">
                  <c:v>97.3</c:v>
                </c:pt>
                <c:pt idx="3">
                  <c:v>97.2</c:v>
                </c:pt>
                <c:pt idx="4">
                  <c:v>97.1</c:v>
                </c:pt>
                <c:pt idx="5">
                  <c:v>96.9</c:v>
                </c:pt>
                <c:pt idx="6">
                  <c:v>96.8</c:v>
                </c:pt>
                <c:pt idx="7">
                  <c:v>96.4</c:v>
                </c:pt>
                <c:pt idx="8">
                  <c:v>96.4</c:v>
                </c:pt>
                <c:pt idx="9">
                  <c:v>96.3</c:v>
                </c:pt>
                <c:pt idx="10">
                  <c:v>96.1</c:v>
                </c:pt>
                <c:pt idx="11">
                  <c:v>96</c:v>
                </c:pt>
                <c:pt idx="12">
                  <c:v>96</c:v>
                </c:pt>
                <c:pt idx="13">
                  <c:v>96</c:v>
                </c:pt>
                <c:pt idx="14">
                  <c:v>95.9</c:v>
                </c:pt>
                <c:pt idx="15">
                  <c:v>95.8</c:v>
                </c:pt>
                <c:pt idx="16">
                  <c:v>95.8</c:v>
                </c:pt>
                <c:pt idx="17">
                  <c:v>95.76</c:v>
                </c:pt>
                <c:pt idx="18">
                  <c:v>95.7</c:v>
                </c:pt>
                <c:pt idx="19">
                  <c:v>95.7</c:v>
                </c:pt>
                <c:pt idx="20">
                  <c:v>95.6</c:v>
                </c:pt>
                <c:pt idx="21">
                  <c:v>95.5</c:v>
                </c:pt>
                <c:pt idx="22">
                  <c:v>95.4</c:v>
                </c:pt>
                <c:pt idx="23">
                  <c:v>95.3</c:v>
                </c:pt>
                <c:pt idx="24">
                  <c:v>95.3</c:v>
                </c:pt>
                <c:pt idx="25">
                  <c:v>95.3</c:v>
                </c:pt>
                <c:pt idx="26">
                  <c:v>95.3</c:v>
                </c:pt>
                <c:pt idx="27">
                  <c:v>95.29</c:v>
                </c:pt>
                <c:pt idx="28">
                  <c:v>95.210000000000022</c:v>
                </c:pt>
                <c:pt idx="29">
                  <c:v>95.2</c:v>
                </c:pt>
                <c:pt idx="30">
                  <c:v>95.1</c:v>
                </c:pt>
                <c:pt idx="31">
                  <c:v>95.02</c:v>
                </c:pt>
                <c:pt idx="32">
                  <c:v>95</c:v>
                </c:pt>
                <c:pt idx="33">
                  <c:v>95</c:v>
                </c:pt>
                <c:pt idx="34">
                  <c:v>94.960000000000022</c:v>
                </c:pt>
                <c:pt idx="35">
                  <c:v>94.9</c:v>
                </c:pt>
                <c:pt idx="36">
                  <c:v>94.9</c:v>
                </c:pt>
                <c:pt idx="37">
                  <c:v>94.7</c:v>
                </c:pt>
                <c:pt idx="38">
                  <c:v>94.649999999999991</c:v>
                </c:pt>
                <c:pt idx="39">
                  <c:v>94.5</c:v>
                </c:pt>
                <c:pt idx="40">
                  <c:v>94.4</c:v>
                </c:pt>
                <c:pt idx="41">
                  <c:v>94.4</c:v>
                </c:pt>
                <c:pt idx="42">
                  <c:v>94.4</c:v>
                </c:pt>
                <c:pt idx="43">
                  <c:v>94.16</c:v>
                </c:pt>
                <c:pt idx="44">
                  <c:v>94.1</c:v>
                </c:pt>
                <c:pt idx="45">
                  <c:v>94.01</c:v>
                </c:pt>
                <c:pt idx="46">
                  <c:v>94</c:v>
                </c:pt>
                <c:pt idx="47">
                  <c:v>93.8</c:v>
                </c:pt>
                <c:pt idx="48">
                  <c:v>93.58</c:v>
                </c:pt>
                <c:pt idx="49">
                  <c:v>93.5</c:v>
                </c:pt>
                <c:pt idx="50">
                  <c:v>93.4</c:v>
                </c:pt>
                <c:pt idx="51">
                  <c:v>93.4</c:v>
                </c:pt>
                <c:pt idx="52">
                  <c:v>93.3</c:v>
                </c:pt>
                <c:pt idx="53">
                  <c:v>92.9</c:v>
                </c:pt>
                <c:pt idx="54">
                  <c:v>92</c:v>
                </c:pt>
                <c:pt idx="55">
                  <c:v>90.98</c:v>
                </c:pt>
                <c:pt idx="56">
                  <c:v>90.8</c:v>
                </c:pt>
                <c:pt idx="57">
                  <c:v>90.51</c:v>
                </c:pt>
                <c:pt idx="58">
                  <c:v>90</c:v>
                </c:pt>
                <c:pt idx="59">
                  <c:v>88.9</c:v>
                </c:pt>
                <c:pt idx="60">
                  <c:v>88</c:v>
                </c:pt>
              </c:numCache>
            </c:numRef>
          </c:val>
        </c:ser>
        <c:axId val="129226240"/>
        <c:axId val="131309568"/>
      </c:barChart>
      <c:catAx>
        <c:axId val="129226240"/>
        <c:scaling>
          <c:orientation val="minMax"/>
        </c:scaling>
        <c:axPos val="b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131309568"/>
        <c:crosses val="autoZero"/>
        <c:auto val="1"/>
        <c:lblAlgn val="ctr"/>
        <c:lblOffset val="100"/>
      </c:catAx>
      <c:valAx>
        <c:axId val="131309568"/>
        <c:scaling>
          <c:orientation val="minMax"/>
          <c:max val="100"/>
          <c:min val="85"/>
        </c:scaling>
        <c:axPos val="l"/>
        <c:numFmt formatCode="#,##0" sourceLinked="0"/>
        <c:tickLblPos val="nextTo"/>
        <c:crossAx val="1292262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865332-E6EF-42B2-8543-D11E56B565B0}" type="doc">
      <dgm:prSet loTypeId="urn:microsoft.com/office/officeart/2005/8/layout/cycle5" loCatId="cycle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E87FD33-7E01-4C4E-A082-180156143211}">
      <dgm:prSet phldrT="[Текст]"/>
      <dgm:spPr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ru-RU" b="1" dirty="0" smtClean="0"/>
            <a:t>С</a:t>
          </a:r>
          <a:r>
            <a:rPr lang="ru-RU" dirty="0" smtClean="0"/>
            <a:t>оздание рабочей группы</a:t>
          </a:r>
          <a:endParaRPr lang="ru-RU" dirty="0"/>
        </a:p>
      </dgm:t>
    </dgm:pt>
    <dgm:pt modelId="{79B5165B-CD25-46AF-96CA-B271F4684290}" type="parTrans" cxnId="{88E18E96-6923-4938-9E47-2F8DF12B33F8}">
      <dgm:prSet/>
      <dgm:spPr/>
      <dgm:t>
        <a:bodyPr/>
        <a:lstStyle/>
        <a:p>
          <a:endParaRPr lang="ru-RU"/>
        </a:p>
      </dgm:t>
    </dgm:pt>
    <dgm:pt modelId="{FFB7F426-A39A-4AA4-BE3C-C1AA24AD154C}" type="sibTrans" cxnId="{88E18E96-6923-4938-9E47-2F8DF12B33F8}">
      <dgm:prSet/>
      <dgm:spPr/>
      <dgm:t>
        <a:bodyPr/>
        <a:lstStyle/>
        <a:p>
          <a:endParaRPr lang="ru-RU" sz="2000"/>
        </a:p>
      </dgm:t>
    </dgm:pt>
    <dgm:pt modelId="{1FC1E8F1-1822-4AA3-A931-F78F439D65D2}">
      <dgm:prSet phldrT="[Текст]"/>
      <dgm:spPr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b="1" dirty="0" smtClean="0"/>
            <a:t>У</a:t>
          </a:r>
          <a:r>
            <a:rPr lang="ru-RU" dirty="0" smtClean="0"/>
            <a:t>тверждение плана по разработке НПА</a:t>
          </a:r>
          <a:endParaRPr lang="ru-RU" dirty="0"/>
        </a:p>
      </dgm:t>
    </dgm:pt>
    <dgm:pt modelId="{83E7D90A-0418-4418-877D-8DC77B0B2E69}" type="parTrans" cxnId="{35CC2014-0F75-474F-BE8E-AFCDE5C65E8F}">
      <dgm:prSet/>
      <dgm:spPr/>
      <dgm:t>
        <a:bodyPr/>
        <a:lstStyle/>
        <a:p>
          <a:endParaRPr lang="ru-RU"/>
        </a:p>
      </dgm:t>
    </dgm:pt>
    <dgm:pt modelId="{E110B3E1-A21D-4A75-8C44-73B227434D05}" type="sibTrans" cxnId="{35CC2014-0F75-474F-BE8E-AFCDE5C65E8F}">
      <dgm:prSet/>
      <dgm:spPr/>
      <dgm:t>
        <a:bodyPr/>
        <a:lstStyle/>
        <a:p>
          <a:endParaRPr lang="ru-RU"/>
        </a:p>
      </dgm:t>
    </dgm:pt>
    <dgm:pt modelId="{7FD79620-F997-4CB3-BBA2-779057FB1E92}">
      <dgm:prSet phldrT="[Текст]"/>
      <dgm:spPr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</a:gradFill>
      </dgm:spPr>
      <dgm:t>
        <a:bodyPr/>
        <a:lstStyle/>
        <a:p>
          <a:r>
            <a:rPr lang="ru-RU" b="1" dirty="0" smtClean="0"/>
            <a:t>М</a:t>
          </a:r>
          <a:r>
            <a:rPr lang="ru-RU" dirty="0" smtClean="0"/>
            <a:t>етодическая помощь МО</a:t>
          </a:r>
          <a:endParaRPr lang="ru-RU" dirty="0"/>
        </a:p>
      </dgm:t>
    </dgm:pt>
    <dgm:pt modelId="{28120140-AD13-4CCB-9E21-2ACF6425A888}" type="parTrans" cxnId="{157CB13F-3EC6-43CA-952C-5BF7CF4B241E}">
      <dgm:prSet/>
      <dgm:spPr/>
      <dgm:t>
        <a:bodyPr/>
        <a:lstStyle/>
        <a:p>
          <a:endParaRPr lang="ru-RU"/>
        </a:p>
      </dgm:t>
    </dgm:pt>
    <dgm:pt modelId="{571BA171-CD9C-4DA2-A0FB-34FAD74CEEFD}" type="sibTrans" cxnId="{157CB13F-3EC6-43CA-952C-5BF7CF4B241E}">
      <dgm:prSet/>
      <dgm:spPr/>
      <dgm:t>
        <a:bodyPr/>
        <a:lstStyle/>
        <a:p>
          <a:endParaRPr lang="ru-RU" b="1"/>
        </a:p>
      </dgm:t>
    </dgm:pt>
    <dgm:pt modelId="{6AF4CC75-70F2-47FF-8136-B7C43827FE95}" type="pres">
      <dgm:prSet presAssocID="{0F865332-E6EF-42B2-8543-D11E56B565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9A2AF11-3391-4E9C-AE6D-7652725F139C}" type="pres">
      <dgm:prSet presAssocID="{2E87FD33-7E01-4C4E-A082-180156143211}" presName="node" presStyleLbl="node1" presStyleIdx="0" presStyleCnt="3" custScaleX="123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F9473-31BF-46DC-BDC7-EC6CDCDBB5BF}" type="pres">
      <dgm:prSet presAssocID="{2E87FD33-7E01-4C4E-A082-180156143211}" presName="spNode" presStyleCnt="0"/>
      <dgm:spPr/>
      <dgm:t>
        <a:bodyPr/>
        <a:lstStyle/>
        <a:p>
          <a:endParaRPr lang="ru-RU"/>
        </a:p>
      </dgm:t>
    </dgm:pt>
    <dgm:pt modelId="{CF1513EB-1E68-4D07-A729-C3AA31F2AF85}" type="pres">
      <dgm:prSet presAssocID="{FFB7F426-A39A-4AA4-BE3C-C1AA24AD154C}" presName="sibTrans" presStyleLbl="sibTrans1D1" presStyleIdx="0" presStyleCnt="3"/>
      <dgm:spPr/>
      <dgm:t>
        <a:bodyPr/>
        <a:lstStyle/>
        <a:p>
          <a:endParaRPr lang="ru-RU"/>
        </a:p>
      </dgm:t>
    </dgm:pt>
    <dgm:pt modelId="{6B09AA42-1B43-4F20-B1A7-FD67C2E3EDD7}" type="pres">
      <dgm:prSet presAssocID="{1FC1E8F1-1822-4AA3-A931-F78F439D65D2}" presName="node" presStyleLbl="node1" presStyleIdx="1" presStyleCnt="3" custScaleX="119793" custRadScaleRad="110844" custRadScaleInc="-255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5D4E54-27FF-4A6C-B94D-C0E429808D2A}" type="pres">
      <dgm:prSet presAssocID="{1FC1E8F1-1822-4AA3-A931-F78F439D65D2}" presName="spNode" presStyleCnt="0"/>
      <dgm:spPr/>
      <dgm:t>
        <a:bodyPr/>
        <a:lstStyle/>
        <a:p>
          <a:endParaRPr lang="ru-RU"/>
        </a:p>
      </dgm:t>
    </dgm:pt>
    <dgm:pt modelId="{52CDE0CE-2973-4707-A458-812FEFF7AD85}" type="pres">
      <dgm:prSet presAssocID="{E110B3E1-A21D-4A75-8C44-73B227434D05}" presName="sibTrans" presStyleLbl="sibTrans1D1" presStyleIdx="1" presStyleCnt="3"/>
      <dgm:spPr/>
      <dgm:t>
        <a:bodyPr/>
        <a:lstStyle/>
        <a:p>
          <a:endParaRPr lang="ru-RU"/>
        </a:p>
      </dgm:t>
    </dgm:pt>
    <dgm:pt modelId="{CBFF5174-4762-4C5B-A774-4941F91EF804}" type="pres">
      <dgm:prSet presAssocID="{7FD79620-F997-4CB3-BBA2-779057FB1E92}" presName="node" presStyleLbl="node1" presStyleIdx="2" presStyleCnt="3" custScaleX="129638" custRadScaleRad="112962" custRadScaleInc="26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9691D-4459-4D8A-BEE8-1EF1367676AA}" type="pres">
      <dgm:prSet presAssocID="{7FD79620-F997-4CB3-BBA2-779057FB1E92}" presName="spNode" presStyleCnt="0"/>
      <dgm:spPr/>
      <dgm:t>
        <a:bodyPr/>
        <a:lstStyle/>
        <a:p>
          <a:endParaRPr lang="ru-RU"/>
        </a:p>
      </dgm:t>
    </dgm:pt>
    <dgm:pt modelId="{563E1CE7-3071-4CFF-AC44-51E97905A920}" type="pres">
      <dgm:prSet presAssocID="{571BA171-CD9C-4DA2-A0FB-34FAD74CEEFD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157CB13F-3EC6-43CA-952C-5BF7CF4B241E}" srcId="{0F865332-E6EF-42B2-8543-D11E56B565B0}" destId="{7FD79620-F997-4CB3-BBA2-779057FB1E92}" srcOrd="2" destOrd="0" parTransId="{28120140-AD13-4CCB-9E21-2ACF6425A888}" sibTransId="{571BA171-CD9C-4DA2-A0FB-34FAD74CEEFD}"/>
    <dgm:cxn modelId="{35CC2014-0F75-474F-BE8E-AFCDE5C65E8F}" srcId="{0F865332-E6EF-42B2-8543-D11E56B565B0}" destId="{1FC1E8F1-1822-4AA3-A931-F78F439D65D2}" srcOrd="1" destOrd="0" parTransId="{83E7D90A-0418-4418-877D-8DC77B0B2E69}" sibTransId="{E110B3E1-A21D-4A75-8C44-73B227434D05}"/>
    <dgm:cxn modelId="{D3DF2E63-44FD-48B6-9C46-388C3B162AD5}" type="presOf" srcId="{0F865332-E6EF-42B2-8543-D11E56B565B0}" destId="{6AF4CC75-70F2-47FF-8136-B7C43827FE95}" srcOrd="0" destOrd="0" presId="urn:microsoft.com/office/officeart/2005/8/layout/cycle5"/>
    <dgm:cxn modelId="{AD68948F-3556-4068-B512-3010ED0F5A7B}" type="presOf" srcId="{1FC1E8F1-1822-4AA3-A931-F78F439D65D2}" destId="{6B09AA42-1B43-4F20-B1A7-FD67C2E3EDD7}" srcOrd="0" destOrd="0" presId="urn:microsoft.com/office/officeart/2005/8/layout/cycle5"/>
    <dgm:cxn modelId="{A578F6F8-2FEE-43B3-BA73-0142080FFECB}" type="presOf" srcId="{FFB7F426-A39A-4AA4-BE3C-C1AA24AD154C}" destId="{CF1513EB-1E68-4D07-A729-C3AA31F2AF85}" srcOrd="0" destOrd="0" presId="urn:microsoft.com/office/officeart/2005/8/layout/cycle5"/>
    <dgm:cxn modelId="{364FEDAA-DC9F-43F8-91A0-7B0E2C5FBC18}" type="presOf" srcId="{E110B3E1-A21D-4A75-8C44-73B227434D05}" destId="{52CDE0CE-2973-4707-A458-812FEFF7AD85}" srcOrd="0" destOrd="0" presId="urn:microsoft.com/office/officeart/2005/8/layout/cycle5"/>
    <dgm:cxn modelId="{F513B4BB-C973-46F0-995B-F286CB8A4FD9}" type="presOf" srcId="{7FD79620-F997-4CB3-BBA2-779057FB1E92}" destId="{CBFF5174-4762-4C5B-A774-4941F91EF804}" srcOrd="0" destOrd="0" presId="urn:microsoft.com/office/officeart/2005/8/layout/cycle5"/>
    <dgm:cxn modelId="{88E18E96-6923-4938-9E47-2F8DF12B33F8}" srcId="{0F865332-E6EF-42B2-8543-D11E56B565B0}" destId="{2E87FD33-7E01-4C4E-A082-180156143211}" srcOrd="0" destOrd="0" parTransId="{79B5165B-CD25-46AF-96CA-B271F4684290}" sibTransId="{FFB7F426-A39A-4AA4-BE3C-C1AA24AD154C}"/>
    <dgm:cxn modelId="{57FF05A5-8DD8-4536-97E2-2CE4A1C084CD}" type="presOf" srcId="{2E87FD33-7E01-4C4E-A082-180156143211}" destId="{B9A2AF11-3391-4E9C-AE6D-7652725F139C}" srcOrd="0" destOrd="0" presId="urn:microsoft.com/office/officeart/2005/8/layout/cycle5"/>
    <dgm:cxn modelId="{01C94E9F-A10D-419E-971A-4D05D916A675}" type="presOf" srcId="{571BA171-CD9C-4DA2-A0FB-34FAD74CEEFD}" destId="{563E1CE7-3071-4CFF-AC44-51E97905A920}" srcOrd="0" destOrd="0" presId="urn:microsoft.com/office/officeart/2005/8/layout/cycle5"/>
    <dgm:cxn modelId="{DD420FED-A243-4A66-9708-F1850AFB5ACF}" type="presParOf" srcId="{6AF4CC75-70F2-47FF-8136-B7C43827FE95}" destId="{B9A2AF11-3391-4E9C-AE6D-7652725F139C}" srcOrd="0" destOrd="0" presId="urn:microsoft.com/office/officeart/2005/8/layout/cycle5"/>
    <dgm:cxn modelId="{E29338C8-1D59-40CC-ADF4-AEC63F3E23CD}" type="presParOf" srcId="{6AF4CC75-70F2-47FF-8136-B7C43827FE95}" destId="{1B3F9473-31BF-46DC-BDC7-EC6CDCDBB5BF}" srcOrd="1" destOrd="0" presId="urn:microsoft.com/office/officeart/2005/8/layout/cycle5"/>
    <dgm:cxn modelId="{88C7A92F-A916-4565-8EB7-A359095B6123}" type="presParOf" srcId="{6AF4CC75-70F2-47FF-8136-B7C43827FE95}" destId="{CF1513EB-1E68-4D07-A729-C3AA31F2AF85}" srcOrd="2" destOrd="0" presId="urn:microsoft.com/office/officeart/2005/8/layout/cycle5"/>
    <dgm:cxn modelId="{0694E957-5597-48BB-ADE3-E089BF2216CF}" type="presParOf" srcId="{6AF4CC75-70F2-47FF-8136-B7C43827FE95}" destId="{6B09AA42-1B43-4F20-B1A7-FD67C2E3EDD7}" srcOrd="3" destOrd="0" presId="urn:microsoft.com/office/officeart/2005/8/layout/cycle5"/>
    <dgm:cxn modelId="{61E33545-ED4A-4D11-8590-7B36D40AD90E}" type="presParOf" srcId="{6AF4CC75-70F2-47FF-8136-B7C43827FE95}" destId="{F55D4E54-27FF-4A6C-B94D-C0E429808D2A}" srcOrd="4" destOrd="0" presId="urn:microsoft.com/office/officeart/2005/8/layout/cycle5"/>
    <dgm:cxn modelId="{BAA21A57-E5C0-405A-B19C-1FD35CFB1525}" type="presParOf" srcId="{6AF4CC75-70F2-47FF-8136-B7C43827FE95}" destId="{52CDE0CE-2973-4707-A458-812FEFF7AD85}" srcOrd="5" destOrd="0" presId="urn:microsoft.com/office/officeart/2005/8/layout/cycle5"/>
    <dgm:cxn modelId="{EF66EE54-A434-4BC1-A6F4-01760AE1B103}" type="presParOf" srcId="{6AF4CC75-70F2-47FF-8136-B7C43827FE95}" destId="{CBFF5174-4762-4C5B-A774-4941F91EF804}" srcOrd="6" destOrd="0" presId="urn:microsoft.com/office/officeart/2005/8/layout/cycle5"/>
    <dgm:cxn modelId="{B5316F3C-4E28-4D39-A093-FE0EAD1EE7C5}" type="presParOf" srcId="{6AF4CC75-70F2-47FF-8136-B7C43827FE95}" destId="{81D9691D-4459-4D8A-BEE8-1EF1367676AA}" srcOrd="7" destOrd="0" presId="urn:microsoft.com/office/officeart/2005/8/layout/cycle5"/>
    <dgm:cxn modelId="{94E3ADF0-8490-4508-BAAD-7F975F26A6A4}" type="presParOf" srcId="{6AF4CC75-70F2-47FF-8136-B7C43827FE95}" destId="{563E1CE7-3071-4CFF-AC44-51E97905A920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79DF6-1774-4E1A-9209-219C5FA85BB6}" type="doc">
      <dgm:prSet loTypeId="urn:microsoft.com/office/officeart/2005/8/layout/chevron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C41B3C3-1C1A-4815-8792-72C4F83A0697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1</a:t>
          </a:r>
          <a:endParaRPr lang="ru-RU" b="1" dirty="0">
            <a:solidFill>
              <a:srgbClr val="C00000"/>
            </a:solidFill>
          </a:endParaRPr>
        </a:p>
      </dgm:t>
    </dgm:pt>
    <dgm:pt modelId="{5B2C14E0-706F-4458-8866-5E0AD4D83D99}" type="parTrans" cxnId="{B41216CA-B800-42AA-BA3C-C4B98DB25E02}">
      <dgm:prSet/>
      <dgm:spPr/>
      <dgm:t>
        <a:bodyPr/>
        <a:lstStyle/>
        <a:p>
          <a:endParaRPr lang="ru-RU"/>
        </a:p>
      </dgm:t>
    </dgm:pt>
    <dgm:pt modelId="{F7C1ACF2-03BA-424D-A292-D10B7DE5684D}" type="sibTrans" cxnId="{B41216CA-B800-42AA-BA3C-C4B98DB25E02}">
      <dgm:prSet/>
      <dgm:spPr/>
      <dgm:t>
        <a:bodyPr/>
        <a:lstStyle/>
        <a:p>
          <a:endParaRPr lang="ru-RU"/>
        </a:p>
      </dgm:t>
    </dgm:pt>
    <dgm:pt modelId="{F45DF534-E951-4AC6-A6F0-C61E6E23F638}">
      <dgm:prSet phldrT="[Текст]"/>
      <dgm:spPr/>
      <dgm:t>
        <a:bodyPr/>
        <a:lstStyle/>
        <a:p>
          <a:r>
            <a:rPr lang="ru-RU" b="0" dirty="0" smtClean="0"/>
            <a:t>У</a:t>
          </a:r>
          <a:r>
            <a:rPr lang="ru-RU" dirty="0" smtClean="0"/>
            <a:t>вязка стратегического и среднесрочного планирования</a:t>
          </a:r>
          <a:endParaRPr lang="ru-RU" dirty="0"/>
        </a:p>
      </dgm:t>
    </dgm:pt>
    <dgm:pt modelId="{E3A70048-D816-4167-988C-DF46F2F78E95}" type="parTrans" cxnId="{BE91FA8B-C1D1-43E8-A03D-0E8A2829015D}">
      <dgm:prSet/>
      <dgm:spPr/>
      <dgm:t>
        <a:bodyPr/>
        <a:lstStyle/>
        <a:p>
          <a:endParaRPr lang="ru-RU"/>
        </a:p>
      </dgm:t>
    </dgm:pt>
    <dgm:pt modelId="{BF4E1550-F294-4B15-871F-FF2D31762329}" type="sibTrans" cxnId="{BE91FA8B-C1D1-43E8-A03D-0E8A2829015D}">
      <dgm:prSet/>
      <dgm:spPr/>
      <dgm:t>
        <a:bodyPr/>
        <a:lstStyle/>
        <a:p>
          <a:endParaRPr lang="ru-RU"/>
        </a:p>
      </dgm:t>
    </dgm:pt>
    <dgm:pt modelId="{1D701ED4-8FA0-431B-B5F7-FF891DCC580B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2</a:t>
          </a:r>
          <a:endParaRPr lang="ru-RU" b="1" dirty="0">
            <a:solidFill>
              <a:srgbClr val="C00000"/>
            </a:solidFill>
          </a:endParaRPr>
        </a:p>
      </dgm:t>
    </dgm:pt>
    <dgm:pt modelId="{14D1F246-6769-45C4-87BB-F0BC9DF9ADE3}" type="parTrans" cxnId="{F938A772-36BB-4895-88D6-5DC13587CE27}">
      <dgm:prSet/>
      <dgm:spPr/>
      <dgm:t>
        <a:bodyPr/>
        <a:lstStyle/>
        <a:p>
          <a:endParaRPr lang="ru-RU"/>
        </a:p>
      </dgm:t>
    </dgm:pt>
    <dgm:pt modelId="{ED55D602-1D45-48EE-994C-A8304D742F9E}" type="sibTrans" cxnId="{F938A772-36BB-4895-88D6-5DC13587CE27}">
      <dgm:prSet/>
      <dgm:spPr/>
      <dgm:t>
        <a:bodyPr/>
        <a:lstStyle/>
        <a:p>
          <a:endParaRPr lang="ru-RU"/>
        </a:p>
      </dgm:t>
    </dgm:pt>
    <dgm:pt modelId="{4921F637-DA23-42AE-9387-2BAEB021019F}">
      <dgm:prSet phldrT="[Текст]"/>
      <dgm:spPr/>
      <dgm:t>
        <a:bodyPr/>
        <a:lstStyle/>
        <a:p>
          <a:r>
            <a:rPr lang="ru-RU" dirty="0" smtClean="0"/>
            <a:t>Расширение практики межведомственного подхода к реализации целей государственных программ</a:t>
          </a:r>
          <a:endParaRPr lang="ru-RU" dirty="0"/>
        </a:p>
      </dgm:t>
    </dgm:pt>
    <dgm:pt modelId="{2B55F318-3066-42AC-B186-EE56FE7F601E}" type="parTrans" cxnId="{09ED5C42-013A-45C2-BE10-94E30C406EE9}">
      <dgm:prSet/>
      <dgm:spPr/>
      <dgm:t>
        <a:bodyPr/>
        <a:lstStyle/>
        <a:p>
          <a:endParaRPr lang="ru-RU"/>
        </a:p>
      </dgm:t>
    </dgm:pt>
    <dgm:pt modelId="{49D73072-5B76-4B61-8707-2858F12A7C7A}" type="sibTrans" cxnId="{09ED5C42-013A-45C2-BE10-94E30C406EE9}">
      <dgm:prSet/>
      <dgm:spPr/>
      <dgm:t>
        <a:bodyPr/>
        <a:lstStyle/>
        <a:p>
          <a:endParaRPr lang="ru-RU"/>
        </a:p>
      </dgm:t>
    </dgm:pt>
    <dgm:pt modelId="{FAECCCCA-B8AF-4537-B28F-C82E5D05EBB8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3</a:t>
          </a:r>
          <a:endParaRPr lang="ru-RU" b="1" dirty="0">
            <a:solidFill>
              <a:srgbClr val="C00000"/>
            </a:solidFill>
          </a:endParaRPr>
        </a:p>
      </dgm:t>
    </dgm:pt>
    <dgm:pt modelId="{6A7CBB04-EA3A-4D60-80DB-D232E7590172}" type="parTrans" cxnId="{624125E5-FD48-4BE7-B6ED-35B7C8A3371C}">
      <dgm:prSet/>
      <dgm:spPr/>
      <dgm:t>
        <a:bodyPr/>
        <a:lstStyle/>
        <a:p>
          <a:endParaRPr lang="ru-RU"/>
        </a:p>
      </dgm:t>
    </dgm:pt>
    <dgm:pt modelId="{E2E7AA4B-F3A6-47C3-871A-26817E5313D9}" type="sibTrans" cxnId="{624125E5-FD48-4BE7-B6ED-35B7C8A3371C}">
      <dgm:prSet/>
      <dgm:spPr/>
      <dgm:t>
        <a:bodyPr/>
        <a:lstStyle/>
        <a:p>
          <a:endParaRPr lang="ru-RU"/>
        </a:p>
      </dgm:t>
    </dgm:pt>
    <dgm:pt modelId="{E9BB36C8-64ED-4778-8F8D-C452065D1356}">
      <dgm:prSet phldrT="[Текст]"/>
      <dgm:spPr/>
      <dgm:t>
        <a:bodyPr/>
        <a:lstStyle/>
        <a:p>
          <a:r>
            <a:rPr lang="ru-RU" dirty="0" smtClean="0"/>
            <a:t>Разработка и утверждение порядка проведения оценки эффективности реализации государственных программ. </a:t>
          </a:r>
          <a:endParaRPr lang="ru-RU" dirty="0"/>
        </a:p>
      </dgm:t>
    </dgm:pt>
    <dgm:pt modelId="{21E0B71F-9912-4EF2-9B28-4DF9FC0E6D90}" type="parTrans" cxnId="{566F473F-CC47-4716-8DE8-364ED94C3916}">
      <dgm:prSet/>
      <dgm:spPr/>
      <dgm:t>
        <a:bodyPr/>
        <a:lstStyle/>
        <a:p>
          <a:endParaRPr lang="ru-RU"/>
        </a:p>
      </dgm:t>
    </dgm:pt>
    <dgm:pt modelId="{0496CE5D-94BE-4561-AFF8-DA03FAEE7192}" type="sibTrans" cxnId="{566F473F-CC47-4716-8DE8-364ED94C3916}">
      <dgm:prSet/>
      <dgm:spPr/>
      <dgm:t>
        <a:bodyPr/>
        <a:lstStyle/>
        <a:p>
          <a:endParaRPr lang="ru-RU"/>
        </a:p>
      </dgm:t>
    </dgm:pt>
    <dgm:pt modelId="{34D3A8EA-8FFB-4B3A-A76D-9A6FEDED858D}" type="pres">
      <dgm:prSet presAssocID="{21879DF6-1774-4E1A-9209-219C5FA85BB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8C0F4C0-358F-45A5-B17A-2FEF9DF5B004}" type="pres">
      <dgm:prSet presAssocID="{7C41B3C3-1C1A-4815-8792-72C4F83A0697}" presName="composite" presStyleCnt="0"/>
      <dgm:spPr/>
    </dgm:pt>
    <dgm:pt modelId="{8A8AFA03-E3DC-49D9-A360-DD66CD0FB806}" type="pres">
      <dgm:prSet presAssocID="{7C41B3C3-1C1A-4815-8792-72C4F83A0697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675CD3-0FD3-4A87-BD22-927CBEF59E43}" type="pres">
      <dgm:prSet presAssocID="{7C41B3C3-1C1A-4815-8792-72C4F83A0697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E195C-62B4-47E5-8846-DB8ECD8B2D84}" type="pres">
      <dgm:prSet presAssocID="{F7C1ACF2-03BA-424D-A292-D10B7DE5684D}" presName="sp" presStyleCnt="0"/>
      <dgm:spPr/>
    </dgm:pt>
    <dgm:pt modelId="{76AB29A3-9BB4-4FF1-B58B-13552A4197EA}" type="pres">
      <dgm:prSet presAssocID="{1D701ED4-8FA0-431B-B5F7-FF891DCC580B}" presName="composite" presStyleCnt="0"/>
      <dgm:spPr/>
    </dgm:pt>
    <dgm:pt modelId="{6A5D2C3D-9326-4CF9-959D-0A6775C8CE53}" type="pres">
      <dgm:prSet presAssocID="{1D701ED4-8FA0-431B-B5F7-FF891DCC580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C32D7-EA62-4698-B6B8-055E454244DB}" type="pres">
      <dgm:prSet presAssocID="{1D701ED4-8FA0-431B-B5F7-FF891DCC580B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F66DB7-0D89-468D-A688-5BEACB828EE7}" type="pres">
      <dgm:prSet presAssocID="{ED55D602-1D45-48EE-994C-A8304D742F9E}" presName="sp" presStyleCnt="0"/>
      <dgm:spPr/>
    </dgm:pt>
    <dgm:pt modelId="{08959E55-EED2-4D0C-8922-CD3C64A62FB1}" type="pres">
      <dgm:prSet presAssocID="{FAECCCCA-B8AF-4537-B28F-C82E5D05EBB8}" presName="composite" presStyleCnt="0"/>
      <dgm:spPr/>
    </dgm:pt>
    <dgm:pt modelId="{5F82C441-E5F1-4B55-BF81-0429EDB01953}" type="pres">
      <dgm:prSet presAssocID="{FAECCCCA-B8AF-4537-B28F-C82E5D05EBB8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4A3888-C842-43F2-8C3C-BC0B1656271E}" type="pres">
      <dgm:prSet presAssocID="{FAECCCCA-B8AF-4537-B28F-C82E5D05EBB8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C7B61B-4D1A-4B49-BD40-687427ED2D51}" type="presOf" srcId="{21879DF6-1774-4E1A-9209-219C5FA85BB6}" destId="{34D3A8EA-8FFB-4B3A-A76D-9A6FEDED858D}" srcOrd="0" destOrd="0" presId="urn:microsoft.com/office/officeart/2005/8/layout/chevron2"/>
    <dgm:cxn modelId="{441518BA-C39B-4981-946B-890719837555}" type="presOf" srcId="{F45DF534-E951-4AC6-A6F0-C61E6E23F638}" destId="{B8675CD3-0FD3-4A87-BD22-927CBEF59E43}" srcOrd="0" destOrd="0" presId="urn:microsoft.com/office/officeart/2005/8/layout/chevron2"/>
    <dgm:cxn modelId="{566F473F-CC47-4716-8DE8-364ED94C3916}" srcId="{FAECCCCA-B8AF-4537-B28F-C82E5D05EBB8}" destId="{E9BB36C8-64ED-4778-8F8D-C452065D1356}" srcOrd="0" destOrd="0" parTransId="{21E0B71F-9912-4EF2-9B28-4DF9FC0E6D90}" sibTransId="{0496CE5D-94BE-4561-AFF8-DA03FAEE7192}"/>
    <dgm:cxn modelId="{217AF4FF-1C19-4182-9C9B-AF9714157E07}" type="presOf" srcId="{1D701ED4-8FA0-431B-B5F7-FF891DCC580B}" destId="{6A5D2C3D-9326-4CF9-959D-0A6775C8CE53}" srcOrd="0" destOrd="0" presId="urn:microsoft.com/office/officeart/2005/8/layout/chevron2"/>
    <dgm:cxn modelId="{BE91FA8B-C1D1-43E8-A03D-0E8A2829015D}" srcId="{7C41B3C3-1C1A-4815-8792-72C4F83A0697}" destId="{F45DF534-E951-4AC6-A6F0-C61E6E23F638}" srcOrd="0" destOrd="0" parTransId="{E3A70048-D816-4167-988C-DF46F2F78E95}" sibTransId="{BF4E1550-F294-4B15-871F-FF2D31762329}"/>
    <dgm:cxn modelId="{F6FDF659-9464-4324-AFF8-14B34FF0555A}" type="presOf" srcId="{7C41B3C3-1C1A-4815-8792-72C4F83A0697}" destId="{8A8AFA03-E3DC-49D9-A360-DD66CD0FB806}" srcOrd="0" destOrd="0" presId="urn:microsoft.com/office/officeart/2005/8/layout/chevron2"/>
    <dgm:cxn modelId="{F938A772-36BB-4895-88D6-5DC13587CE27}" srcId="{21879DF6-1774-4E1A-9209-219C5FA85BB6}" destId="{1D701ED4-8FA0-431B-B5F7-FF891DCC580B}" srcOrd="1" destOrd="0" parTransId="{14D1F246-6769-45C4-87BB-F0BC9DF9ADE3}" sibTransId="{ED55D602-1D45-48EE-994C-A8304D742F9E}"/>
    <dgm:cxn modelId="{624125E5-FD48-4BE7-B6ED-35B7C8A3371C}" srcId="{21879DF6-1774-4E1A-9209-219C5FA85BB6}" destId="{FAECCCCA-B8AF-4537-B28F-C82E5D05EBB8}" srcOrd="2" destOrd="0" parTransId="{6A7CBB04-EA3A-4D60-80DB-D232E7590172}" sibTransId="{E2E7AA4B-F3A6-47C3-871A-26817E5313D9}"/>
    <dgm:cxn modelId="{B41216CA-B800-42AA-BA3C-C4B98DB25E02}" srcId="{21879DF6-1774-4E1A-9209-219C5FA85BB6}" destId="{7C41B3C3-1C1A-4815-8792-72C4F83A0697}" srcOrd="0" destOrd="0" parTransId="{5B2C14E0-706F-4458-8866-5E0AD4D83D99}" sibTransId="{F7C1ACF2-03BA-424D-A292-D10B7DE5684D}"/>
    <dgm:cxn modelId="{64E3B16E-BC3D-4AC2-AB01-CD7307E03968}" type="presOf" srcId="{FAECCCCA-B8AF-4537-B28F-C82E5D05EBB8}" destId="{5F82C441-E5F1-4B55-BF81-0429EDB01953}" srcOrd="0" destOrd="0" presId="urn:microsoft.com/office/officeart/2005/8/layout/chevron2"/>
    <dgm:cxn modelId="{09ED5C42-013A-45C2-BE10-94E30C406EE9}" srcId="{1D701ED4-8FA0-431B-B5F7-FF891DCC580B}" destId="{4921F637-DA23-42AE-9387-2BAEB021019F}" srcOrd="0" destOrd="0" parTransId="{2B55F318-3066-42AC-B186-EE56FE7F601E}" sibTransId="{49D73072-5B76-4B61-8707-2858F12A7C7A}"/>
    <dgm:cxn modelId="{0F38BC60-AF38-4584-B9A9-C591E20D4C7F}" type="presOf" srcId="{4921F637-DA23-42AE-9387-2BAEB021019F}" destId="{A12C32D7-EA62-4698-B6B8-055E454244DB}" srcOrd="0" destOrd="0" presId="urn:microsoft.com/office/officeart/2005/8/layout/chevron2"/>
    <dgm:cxn modelId="{AA87EF48-9DEE-4446-B48D-72D3532BF560}" type="presOf" srcId="{E9BB36C8-64ED-4778-8F8D-C452065D1356}" destId="{5B4A3888-C842-43F2-8C3C-BC0B1656271E}" srcOrd="0" destOrd="0" presId="urn:microsoft.com/office/officeart/2005/8/layout/chevron2"/>
    <dgm:cxn modelId="{F7B197CE-6D8E-4409-A5E8-3168C2B4468F}" type="presParOf" srcId="{34D3A8EA-8FFB-4B3A-A76D-9A6FEDED858D}" destId="{C8C0F4C0-358F-45A5-B17A-2FEF9DF5B004}" srcOrd="0" destOrd="0" presId="urn:microsoft.com/office/officeart/2005/8/layout/chevron2"/>
    <dgm:cxn modelId="{017204FF-E2DB-4B6B-A482-99E4C6067ED9}" type="presParOf" srcId="{C8C0F4C0-358F-45A5-B17A-2FEF9DF5B004}" destId="{8A8AFA03-E3DC-49D9-A360-DD66CD0FB806}" srcOrd="0" destOrd="0" presId="urn:microsoft.com/office/officeart/2005/8/layout/chevron2"/>
    <dgm:cxn modelId="{CA9A43D2-FE2B-48E4-A657-91D39DC6EE23}" type="presParOf" srcId="{C8C0F4C0-358F-45A5-B17A-2FEF9DF5B004}" destId="{B8675CD3-0FD3-4A87-BD22-927CBEF59E43}" srcOrd="1" destOrd="0" presId="urn:microsoft.com/office/officeart/2005/8/layout/chevron2"/>
    <dgm:cxn modelId="{1B1AB88F-083F-4D9B-B04B-8506FBFF9D67}" type="presParOf" srcId="{34D3A8EA-8FFB-4B3A-A76D-9A6FEDED858D}" destId="{584E195C-62B4-47E5-8846-DB8ECD8B2D84}" srcOrd="1" destOrd="0" presId="urn:microsoft.com/office/officeart/2005/8/layout/chevron2"/>
    <dgm:cxn modelId="{57611BDC-AED8-4FF2-93B4-9BCA33C3FEC7}" type="presParOf" srcId="{34D3A8EA-8FFB-4B3A-A76D-9A6FEDED858D}" destId="{76AB29A3-9BB4-4FF1-B58B-13552A4197EA}" srcOrd="2" destOrd="0" presId="urn:microsoft.com/office/officeart/2005/8/layout/chevron2"/>
    <dgm:cxn modelId="{FB55C5C3-A991-4F9D-9AE4-A4DFC9FB3107}" type="presParOf" srcId="{76AB29A3-9BB4-4FF1-B58B-13552A4197EA}" destId="{6A5D2C3D-9326-4CF9-959D-0A6775C8CE53}" srcOrd="0" destOrd="0" presId="urn:microsoft.com/office/officeart/2005/8/layout/chevron2"/>
    <dgm:cxn modelId="{8B68155A-835C-463F-B403-690DE91DA787}" type="presParOf" srcId="{76AB29A3-9BB4-4FF1-B58B-13552A4197EA}" destId="{A12C32D7-EA62-4698-B6B8-055E454244DB}" srcOrd="1" destOrd="0" presId="urn:microsoft.com/office/officeart/2005/8/layout/chevron2"/>
    <dgm:cxn modelId="{512C6962-59EB-42B0-9438-C155E739A2AF}" type="presParOf" srcId="{34D3A8EA-8FFB-4B3A-A76D-9A6FEDED858D}" destId="{D6F66DB7-0D89-468D-A688-5BEACB828EE7}" srcOrd="3" destOrd="0" presId="urn:microsoft.com/office/officeart/2005/8/layout/chevron2"/>
    <dgm:cxn modelId="{F940EB65-E5EC-47BF-8C57-10E9C7689F06}" type="presParOf" srcId="{34D3A8EA-8FFB-4B3A-A76D-9A6FEDED858D}" destId="{08959E55-EED2-4D0C-8922-CD3C64A62FB1}" srcOrd="4" destOrd="0" presId="urn:microsoft.com/office/officeart/2005/8/layout/chevron2"/>
    <dgm:cxn modelId="{BBA53A86-F405-4911-9C52-71626DB1E90A}" type="presParOf" srcId="{08959E55-EED2-4D0C-8922-CD3C64A62FB1}" destId="{5F82C441-E5F1-4B55-BF81-0429EDB01953}" srcOrd="0" destOrd="0" presId="urn:microsoft.com/office/officeart/2005/8/layout/chevron2"/>
    <dgm:cxn modelId="{6B9E888C-3D86-4213-9F1B-3623177D81DC}" type="presParOf" srcId="{08959E55-EED2-4D0C-8922-CD3C64A62FB1}" destId="{5B4A3888-C842-43F2-8C3C-BC0B1656271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9A2AF11-3391-4E9C-AE6D-7652725F139C}">
      <dsp:nvSpPr>
        <dsp:cNvPr id="0" name=""/>
        <dsp:cNvSpPr/>
      </dsp:nvSpPr>
      <dsp:spPr>
        <a:xfrm>
          <a:off x="2808317" y="1784"/>
          <a:ext cx="2700007" cy="1422530"/>
        </a:xfrm>
        <a:prstGeom prst="roundRect">
          <a:avLst/>
        </a:prstGeom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С</a:t>
          </a:r>
          <a:r>
            <a:rPr lang="ru-RU" sz="2300" kern="1200" dirty="0" smtClean="0"/>
            <a:t>оздание рабочей группы</a:t>
          </a:r>
          <a:endParaRPr lang="ru-RU" sz="2300" kern="1200" dirty="0"/>
        </a:p>
      </dsp:txBody>
      <dsp:txXfrm>
        <a:off x="2808317" y="1784"/>
        <a:ext cx="2700007" cy="1422530"/>
      </dsp:txXfrm>
    </dsp:sp>
    <dsp:sp modelId="{CF1513EB-1E68-4D07-A729-C3AA31F2AF85}">
      <dsp:nvSpPr>
        <dsp:cNvPr id="0" name=""/>
        <dsp:cNvSpPr/>
      </dsp:nvSpPr>
      <dsp:spPr>
        <a:xfrm>
          <a:off x="2477771" y="900522"/>
          <a:ext cx="3790848" cy="3790848"/>
        </a:xfrm>
        <a:custGeom>
          <a:avLst/>
          <a:gdLst/>
          <a:ahLst/>
          <a:cxnLst/>
          <a:rect l="0" t="0" r="0" b="0"/>
          <a:pathLst>
            <a:path>
              <a:moveTo>
                <a:pt x="3259424" y="579318"/>
              </a:moveTo>
              <a:arcTo wR="1895424" hR="1895424" stAng="18961428" swAng="1743183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09AA42-1B43-4F20-B1A7-FD67C2E3EDD7}">
      <dsp:nvSpPr>
        <dsp:cNvPr id="0" name=""/>
        <dsp:cNvSpPr/>
      </dsp:nvSpPr>
      <dsp:spPr>
        <a:xfrm>
          <a:off x="4824534" y="2608056"/>
          <a:ext cx="2621680" cy="1422530"/>
        </a:xfrm>
        <a:prstGeom prst="roundRect">
          <a:avLst/>
        </a:prstGeom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У</a:t>
          </a:r>
          <a:r>
            <a:rPr lang="ru-RU" sz="2300" kern="1200" dirty="0" smtClean="0"/>
            <a:t>тверждение плана по разработке НПА</a:t>
          </a:r>
          <a:endParaRPr lang="ru-RU" sz="2300" kern="1200" dirty="0"/>
        </a:p>
      </dsp:txBody>
      <dsp:txXfrm>
        <a:off x="4824534" y="2608056"/>
        <a:ext cx="2621680" cy="1422530"/>
      </dsp:txXfrm>
    </dsp:sp>
    <dsp:sp modelId="{52CDE0CE-2973-4707-A458-812FEFF7AD85}">
      <dsp:nvSpPr>
        <dsp:cNvPr id="0" name=""/>
        <dsp:cNvSpPr/>
      </dsp:nvSpPr>
      <dsp:spPr>
        <a:xfrm>
          <a:off x="2235840" y="1078482"/>
          <a:ext cx="3790848" cy="3790848"/>
        </a:xfrm>
        <a:custGeom>
          <a:avLst/>
          <a:gdLst/>
          <a:ahLst/>
          <a:cxnLst/>
          <a:rect l="0" t="0" r="0" b="0"/>
          <a:pathLst>
            <a:path>
              <a:moveTo>
                <a:pt x="3038526" y="3407359"/>
              </a:moveTo>
              <a:arcTo wR="1895424" hR="1895424" stAng="3174528" swAng="4450929"/>
            </a:path>
          </a:pathLst>
        </a:custGeom>
        <a:noFill/>
        <a:ln w="9525" cap="flat" cmpd="sng" algn="ctr">
          <a:solidFill>
            <a:schemeClr val="accent5">
              <a:hueOff val="1628512"/>
              <a:satOff val="5598"/>
              <a:lumOff val="-26863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F5174-4762-4C5B-A774-4941F91EF804}">
      <dsp:nvSpPr>
        <dsp:cNvPr id="0" name=""/>
        <dsp:cNvSpPr/>
      </dsp:nvSpPr>
      <dsp:spPr>
        <a:xfrm>
          <a:off x="720089" y="2608063"/>
          <a:ext cx="2837138" cy="1422530"/>
        </a:xfrm>
        <a:prstGeom prst="roundRect">
          <a:avLst/>
        </a:prstGeom>
        <a:gradFill rotWithShape="0">
          <a:gsLst>
            <a:gs pos="0">
              <a:srgbClr val="FFC000"/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/>
            <a:t>М</a:t>
          </a:r>
          <a:r>
            <a:rPr lang="ru-RU" sz="2300" kern="1200" dirty="0" smtClean="0"/>
            <a:t>етодическая помощь МО</a:t>
          </a:r>
          <a:endParaRPr lang="ru-RU" sz="2300" kern="1200" dirty="0"/>
        </a:p>
      </dsp:txBody>
      <dsp:txXfrm>
        <a:off x="720089" y="2608063"/>
        <a:ext cx="2837138" cy="1422530"/>
      </dsp:txXfrm>
    </dsp:sp>
    <dsp:sp modelId="{563E1CE7-3071-4CFF-AC44-51E97905A920}">
      <dsp:nvSpPr>
        <dsp:cNvPr id="0" name=""/>
        <dsp:cNvSpPr/>
      </dsp:nvSpPr>
      <dsp:spPr>
        <a:xfrm>
          <a:off x="2004458" y="932144"/>
          <a:ext cx="3790848" cy="3790848"/>
        </a:xfrm>
        <a:custGeom>
          <a:avLst/>
          <a:gdLst/>
          <a:ahLst/>
          <a:cxnLst/>
          <a:rect l="0" t="0" r="0" b="0"/>
          <a:pathLst>
            <a:path>
              <a:moveTo>
                <a:pt x="73481" y="1372778"/>
              </a:moveTo>
              <a:arcTo wR="1895424" hR="1895424" stAng="11760370" swAng="1768532"/>
            </a:path>
          </a:pathLst>
        </a:custGeom>
        <a:noFill/>
        <a:ln w="9525" cap="flat" cmpd="sng" algn="ctr">
          <a:solidFill>
            <a:schemeClr val="accent5">
              <a:hueOff val="3257024"/>
              <a:satOff val="11196"/>
              <a:lumOff val="-53726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A8AFA03-E3DC-49D9-A360-DD66CD0FB806}">
      <dsp:nvSpPr>
        <dsp:cNvPr id="0" name=""/>
        <dsp:cNvSpPr/>
      </dsp:nvSpPr>
      <dsp:spPr>
        <a:xfrm rot="5400000">
          <a:off x="-263954" y="265193"/>
          <a:ext cx="1759695" cy="12317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C00000"/>
              </a:solidFill>
            </a:rPr>
            <a:t>1</a:t>
          </a:r>
          <a:endParaRPr lang="ru-RU" sz="3600" b="1" kern="1200" dirty="0">
            <a:solidFill>
              <a:srgbClr val="C00000"/>
            </a:solidFill>
          </a:endParaRPr>
        </a:p>
      </dsp:txBody>
      <dsp:txXfrm rot="5400000">
        <a:off x="-263954" y="265193"/>
        <a:ext cx="1759695" cy="1231786"/>
      </dsp:txXfrm>
    </dsp:sp>
    <dsp:sp modelId="{B8675CD3-0FD3-4A87-BD22-927CBEF59E43}">
      <dsp:nvSpPr>
        <dsp:cNvPr id="0" name=""/>
        <dsp:cNvSpPr/>
      </dsp:nvSpPr>
      <dsp:spPr>
        <a:xfrm rot="5400000">
          <a:off x="4220456" y="-2987430"/>
          <a:ext cx="1143802" cy="7121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0" kern="1200" dirty="0" smtClean="0"/>
            <a:t>У</a:t>
          </a:r>
          <a:r>
            <a:rPr lang="ru-RU" sz="2500" kern="1200" dirty="0" smtClean="0"/>
            <a:t>вязка стратегического и среднесрочного планирования</a:t>
          </a:r>
          <a:endParaRPr lang="ru-RU" sz="2500" kern="1200" dirty="0"/>
        </a:p>
      </dsp:txBody>
      <dsp:txXfrm rot="5400000">
        <a:off x="4220456" y="-2987430"/>
        <a:ext cx="1143802" cy="7121141"/>
      </dsp:txXfrm>
    </dsp:sp>
    <dsp:sp modelId="{6A5D2C3D-9326-4CF9-959D-0A6775C8CE53}">
      <dsp:nvSpPr>
        <dsp:cNvPr id="0" name=""/>
        <dsp:cNvSpPr/>
      </dsp:nvSpPr>
      <dsp:spPr>
        <a:xfrm rot="5400000">
          <a:off x="-263954" y="1832378"/>
          <a:ext cx="1759695" cy="12317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C00000"/>
              </a:solidFill>
            </a:rPr>
            <a:t>2</a:t>
          </a:r>
          <a:endParaRPr lang="ru-RU" sz="3600" b="1" kern="1200" dirty="0">
            <a:solidFill>
              <a:srgbClr val="C00000"/>
            </a:solidFill>
          </a:endParaRPr>
        </a:p>
      </dsp:txBody>
      <dsp:txXfrm rot="5400000">
        <a:off x="-263954" y="1832378"/>
        <a:ext cx="1759695" cy="1231786"/>
      </dsp:txXfrm>
    </dsp:sp>
    <dsp:sp modelId="{A12C32D7-EA62-4698-B6B8-055E454244DB}">
      <dsp:nvSpPr>
        <dsp:cNvPr id="0" name=""/>
        <dsp:cNvSpPr/>
      </dsp:nvSpPr>
      <dsp:spPr>
        <a:xfrm rot="5400000">
          <a:off x="4220456" y="-1420245"/>
          <a:ext cx="1143802" cy="7121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Расширение практики межведомственного подхода к реализации целей государственных программ</a:t>
          </a:r>
          <a:endParaRPr lang="ru-RU" sz="2500" kern="1200" dirty="0"/>
        </a:p>
      </dsp:txBody>
      <dsp:txXfrm rot="5400000">
        <a:off x="4220456" y="-1420245"/>
        <a:ext cx="1143802" cy="7121141"/>
      </dsp:txXfrm>
    </dsp:sp>
    <dsp:sp modelId="{5F82C441-E5F1-4B55-BF81-0429EDB01953}">
      <dsp:nvSpPr>
        <dsp:cNvPr id="0" name=""/>
        <dsp:cNvSpPr/>
      </dsp:nvSpPr>
      <dsp:spPr>
        <a:xfrm rot="5400000">
          <a:off x="-263954" y="3399564"/>
          <a:ext cx="1759695" cy="1231786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rgbClr val="C00000"/>
              </a:solidFill>
            </a:rPr>
            <a:t>3</a:t>
          </a:r>
          <a:endParaRPr lang="ru-RU" sz="3600" b="1" kern="1200" dirty="0">
            <a:solidFill>
              <a:srgbClr val="C00000"/>
            </a:solidFill>
          </a:endParaRPr>
        </a:p>
      </dsp:txBody>
      <dsp:txXfrm rot="5400000">
        <a:off x="-263954" y="3399564"/>
        <a:ext cx="1759695" cy="1231786"/>
      </dsp:txXfrm>
    </dsp:sp>
    <dsp:sp modelId="{5B4A3888-C842-43F2-8C3C-BC0B1656271E}">
      <dsp:nvSpPr>
        <dsp:cNvPr id="0" name=""/>
        <dsp:cNvSpPr/>
      </dsp:nvSpPr>
      <dsp:spPr>
        <a:xfrm rot="5400000">
          <a:off x="4220456" y="146940"/>
          <a:ext cx="1143802" cy="712114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kern="1200" dirty="0" smtClean="0"/>
            <a:t>Разработка и утверждение порядка проведения оценки эффективности реализации государственных программ. </a:t>
          </a:r>
          <a:endParaRPr lang="ru-RU" sz="2500" kern="1200" dirty="0"/>
        </a:p>
      </dsp:txBody>
      <dsp:txXfrm rot="5400000">
        <a:off x="4220456" y="146940"/>
        <a:ext cx="1143802" cy="7121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0.00058</cdr:x>
      <cdr:y>3.31403E-6</cdr:y>
    </cdr:to>
    <cdr:grpSp>
      <cdr:nvGrpSpPr>
        <cdr:cNvPr id="2" name="Group 4"/>
        <cdr:cNvGrpSpPr>
          <a:grpSpLocks xmlns:a="http://schemas.openxmlformats.org/drawingml/2006/main"/>
        </cdr:cNvGrpSpPr>
      </cdr:nvGrpSpPr>
      <cdr:grpSpPr bwMode="auto">
        <a:xfrm xmlns:a="http://schemas.openxmlformats.org/drawingml/2006/main">
          <a:off x="0" y="0"/>
          <a:ext cx="4851" cy="21"/>
          <a:chOff x="76" y="262553"/>
          <a:chExt cx="3" cy="21"/>
        </a:xfrm>
      </cdr:grpSpPr>
      <cdr:sp macro="" textlink="">
        <cdr:nvSpPr>
          <cdr:cNvPr id="3" name="Line 5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76" y="262574"/>
            <a:ext cx="2" cy="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76200">
            <a:solidFill>
              <a:srgbClr val="FF6600"/>
            </a:solidFill>
            <a:round/>
            <a:headEnd/>
            <a:tailEnd/>
          </a:ln>
        </cdr:spPr>
        <cdr:txBody>
          <a:bodyPr xmlns:a="http://schemas.openxmlformats.org/drawingml/2006/main"/>
          <a:lstStyle xmlns:a="http://schemas.openxmlformats.org/drawingml/2006/main"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 xmlns:a="http://schemas.openxmlformats.org/drawingml/2006/main">
            <a:endParaRPr lang="ru-RU"/>
          </a:p>
        </cdr:txBody>
      </cdr:sp>
      <cdr:sp macro="" textlink="">
        <cdr:nvSpPr>
          <cdr:cNvPr id="4" name="Line 6"/>
          <cdr:cNvSpPr>
            <a:spLocks xmlns:a="http://schemas.openxmlformats.org/drawingml/2006/main" noChangeShapeType="1"/>
          </cdr:cNvSpPr>
        </cdr:nvSpPr>
        <cdr:spPr bwMode="auto">
          <a:xfrm xmlns:a="http://schemas.openxmlformats.org/drawingml/2006/main">
            <a:off x="76" y="262553"/>
            <a:ext cx="3" cy="0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28575">
            <a:solidFill>
              <a:srgbClr val="FF6600"/>
            </a:solidFill>
            <a:round/>
            <a:headEnd/>
            <a:tailEnd/>
          </a:ln>
        </cdr:spPr>
        <cdr:txBody>
          <a:bodyPr xmlns:a="http://schemas.openxmlformats.org/drawingml/2006/main"/>
          <a:lstStyle xmlns:a="http://schemas.openxmlformats.org/drawingml/2006/main"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 xmlns:a="http://schemas.openxmlformats.org/drawingml/2006/main">
            <a:endParaRPr lang="ru-RU"/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0.075</cdr:x>
      <cdr:y>0.2875</cdr:y>
    </cdr:from>
    <cdr:to>
      <cdr:x>0.98323</cdr:x>
      <cdr:y>0.2875</cdr:y>
    </cdr:to>
    <cdr:sp macro="" textlink="">
      <cdr:nvSpPr>
        <cdr:cNvPr id="5" name="Прямая соединительная линия 4"/>
        <cdr:cNvSpPr/>
      </cdr:nvSpPr>
      <cdr:spPr>
        <a:xfrm xmlns:a="http://schemas.openxmlformats.org/drawingml/2006/main">
          <a:off x="648072" y="1656184"/>
          <a:ext cx="7848000" cy="0"/>
        </a:xfrm>
        <a:prstGeom xmlns:a="http://schemas.openxmlformats.org/drawingml/2006/main" prst="line">
          <a:avLst/>
        </a:prstGeom>
        <a:ln xmlns:a="http://schemas.openxmlformats.org/drawingml/2006/main" w="50800">
          <a:solidFill>
            <a:srgbClr val="C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0.19167</cdr:x>
      <cdr:y>0.025</cdr:y>
    </cdr:from>
    <cdr:to>
      <cdr:x>0.375</cdr:x>
      <cdr:y>0.125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656184" y="14401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dirty="0" smtClean="0">
              <a:latin typeface="Arial" pitchFamily="34" charset="0"/>
              <a:cs typeface="Arial" pitchFamily="34" charset="0"/>
            </a:rPr>
            <a:t>муниципальных образований</a:t>
          </a:r>
          <a:endParaRPr lang="ru-RU" sz="14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0.11667</cdr:x>
      <cdr:y>0.025</cdr:y>
    </cdr:from>
    <cdr:to>
      <cdr:x>0.19167</cdr:x>
      <cdr:y>0.125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1008112" y="144016"/>
          <a:ext cx="64807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3200" b="1" dirty="0" smtClean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rPr>
            <a:t>39</a:t>
          </a:r>
          <a:endParaRPr lang="ru-RU" sz="3200" b="1" dirty="0">
            <a:solidFill>
              <a:schemeClr val="accent3">
                <a:lumMod val="50000"/>
              </a:schemeClr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0.39167</cdr:x>
      <cdr:y>0.05</cdr:y>
    </cdr:from>
    <cdr:to>
      <cdr:x>0.64167</cdr:x>
      <cdr:y>0.2375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3384376" y="288032"/>
          <a:ext cx="2160240" cy="10801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>
            <a:lnSpc>
              <a:spcPct val="120000"/>
            </a:lnSpc>
          </a:pPr>
          <a:r>
            <a:rPr lang="ru-RU" sz="1100" dirty="0" smtClean="0">
              <a:latin typeface="Arial" pitchFamily="34" charset="0"/>
              <a:cs typeface="Arial" pitchFamily="34" charset="0"/>
            </a:rPr>
            <a:t>Енисейский район –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99,2%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err="1" smtClean="0">
              <a:latin typeface="Arial" pitchFamily="34" charset="0"/>
              <a:cs typeface="Arial" pitchFamily="34" charset="0"/>
            </a:rPr>
            <a:t>Мотыгинский</a:t>
          </a:r>
          <a:r>
            <a:rPr lang="ru-RU" dirty="0" smtClean="0">
              <a:latin typeface="Arial" pitchFamily="34" charset="0"/>
              <a:cs typeface="Arial" pitchFamily="34" charset="0"/>
            </a:rPr>
            <a:t> район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98,6%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sz="1100" dirty="0" err="1" smtClean="0">
              <a:latin typeface="Arial" pitchFamily="34" charset="0"/>
              <a:cs typeface="Arial" pitchFamily="34" charset="0"/>
            </a:rPr>
            <a:t>Абанский</a:t>
          </a:r>
          <a:r>
            <a:rPr lang="ru-RU" sz="1100" dirty="0" smtClean="0">
              <a:latin typeface="Arial" pitchFamily="34" charset="0"/>
              <a:cs typeface="Arial" pitchFamily="34" charset="0"/>
            </a:rPr>
            <a:t> район –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97,3%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smtClean="0">
              <a:latin typeface="Arial" pitchFamily="34" charset="0"/>
              <a:cs typeface="Arial" pitchFamily="34" charset="0"/>
            </a:rPr>
            <a:t>г.Канск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97,2%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smtClean="0">
              <a:latin typeface="Arial" pitchFamily="34" charset="0"/>
              <a:cs typeface="Arial" pitchFamily="34" charset="0"/>
            </a:rPr>
            <a:t>г.Минусинск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97,1%</a:t>
          </a:r>
          <a:endParaRPr lang="ru-RU" sz="1100" b="1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0.39167</cdr:x>
      <cdr:y>0.425</cdr:y>
    </cdr:from>
    <cdr:to>
      <cdr:x>0.64167</cdr:x>
      <cdr:y>0.6125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3384376" y="2448272"/>
          <a:ext cx="2160240" cy="108012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>
            <a:lnSpc>
              <a:spcPct val="120000"/>
            </a:lnSpc>
          </a:pPr>
          <a:r>
            <a:rPr lang="ru-RU" sz="1100" dirty="0" err="1" smtClean="0">
              <a:latin typeface="Arial" pitchFamily="34" charset="0"/>
              <a:cs typeface="Arial" pitchFamily="34" charset="0"/>
            </a:rPr>
            <a:t>С-Енисейский</a:t>
          </a:r>
          <a:r>
            <a:rPr lang="ru-RU" sz="1100" dirty="0" smtClean="0">
              <a:latin typeface="Arial" pitchFamily="34" charset="0"/>
              <a:cs typeface="Arial" pitchFamily="34" charset="0"/>
            </a:rPr>
            <a:t> район –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90,8%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smtClean="0">
              <a:latin typeface="Arial" pitchFamily="34" charset="0"/>
              <a:cs typeface="Arial" pitchFamily="34" charset="0"/>
            </a:rPr>
            <a:t>Эвенкийский район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90,5%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sz="1100" dirty="0" smtClean="0">
              <a:latin typeface="Arial" pitchFamily="34" charset="0"/>
              <a:cs typeface="Arial" pitchFamily="34" charset="0"/>
            </a:rPr>
            <a:t>г.Енисейск – </a:t>
          </a:r>
          <a:r>
            <a:rPr lang="ru-RU" sz="1100" b="1" dirty="0" smtClean="0">
              <a:latin typeface="Arial" pitchFamily="34" charset="0"/>
              <a:cs typeface="Arial" pitchFamily="34" charset="0"/>
            </a:rPr>
            <a:t>90,0%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smtClean="0">
              <a:latin typeface="Arial" pitchFamily="34" charset="0"/>
              <a:cs typeface="Arial" pitchFamily="34" charset="0"/>
            </a:rPr>
            <a:t>п.Кедровый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88,9%</a:t>
          </a:r>
        </a:p>
        <a:p xmlns:a="http://schemas.openxmlformats.org/drawingml/2006/main">
          <a:pPr>
            <a:lnSpc>
              <a:spcPct val="120000"/>
            </a:lnSpc>
          </a:pPr>
          <a:r>
            <a:rPr lang="ru-RU" dirty="0" smtClean="0">
              <a:latin typeface="Arial" pitchFamily="34" charset="0"/>
              <a:cs typeface="Arial" pitchFamily="34" charset="0"/>
            </a:rPr>
            <a:t>Таймырский район – </a:t>
          </a:r>
          <a:r>
            <a:rPr lang="ru-RU" b="1" dirty="0" smtClean="0">
              <a:latin typeface="Arial" pitchFamily="34" charset="0"/>
              <a:cs typeface="Arial" pitchFamily="34" charset="0"/>
            </a:rPr>
            <a:t>88,0%</a:t>
          </a:r>
          <a:endParaRPr lang="ru-RU" b="1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356" y="1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8A17E97-A6A7-4933-BAB1-D4FA6C0DCC76}" type="datetimeFigureOut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6456366"/>
            <a:ext cx="427873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356" y="6456366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F63C4DD-5B04-43F3-94B8-DF90E6571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356" y="1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6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40088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795" y="3228979"/>
            <a:ext cx="7900663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6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356" y="6456366"/>
            <a:ext cx="4280316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4" tIns="45712" rIns="91424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CE04DBA-48CA-4DF2-AAE3-499C573FB4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AF45A-4980-4D8C-AD50-0E988F9337B1}" type="slidenum">
              <a:rPr lang="ru-RU" smtClean="0">
                <a:latin typeface="Arial" pitchFamily="34" charset="0"/>
                <a:cs typeface="Arial" pitchFamily="34" charset="0"/>
              </a:rPr>
              <a:pPr/>
              <a:t>0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6438" y="511175"/>
            <a:ext cx="3398837" cy="254952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795" y="3232151"/>
            <a:ext cx="7900663" cy="3055938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50F625-6F80-46C4-8573-88FC572CFE05}" type="slidenum">
              <a:rPr lang="ru-RU" smtClean="0"/>
              <a:pPr>
                <a:defRPr/>
              </a:pPr>
              <a:t>14</a:t>
            </a:fld>
            <a:endParaRPr lang="ru-RU" smtClean="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1175"/>
            <a:ext cx="3397250" cy="2547938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795" y="3230566"/>
            <a:ext cx="7900663" cy="3057525"/>
          </a:xfrm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B5A26E-5B85-4B8A-ABAB-FFE923A8DA86}" type="slidenum">
              <a:rPr lang="ru-RU" smtClean="0"/>
              <a:pPr>
                <a:defRPr/>
              </a:pPr>
              <a:t>15</a:t>
            </a:fld>
            <a:endParaRPr lang="ru-RU" smtClean="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1175"/>
            <a:ext cx="3397250" cy="2547938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795" y="3230566"/>
            <a:ext cx="7900663" cy="3057525"/>
          </a:xfrm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 txBox="1">
            <a:spLocks noGrp="1" noChangeArrowheads="1"/>
          </p:cNvSpPr>
          <p:nvPr/>
        </p:nvSpPr>
        <p:spPr bwMode="auto">
          <a:xfrm>
            <a:off x="5594333" y="6457466"/>
            <a:ext cx="4279918" cy="3402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586" tIns="45793" rIns="91586" bIns="45793" anchor="b"/>
          <a:lstStyle/>
          <a:p>
            <a:pPr algn="r" defTabSz="915988" eaLnBrk="0" hangingPunct="0"/>
            <a:fld id="{AAF2DEEB-BB3F-4BBB-9ADB-F2A1A0292EDB}" type="slidenum">
              <a:rPr lang="ru-RU" sz="1200">
                <a:latin typeface="Times New Roman" pitchFamily="18" charset="0"/>
              </a:rPr>
              <a:pPr algn="r" defTabSz="915988" eaLnBrk="0" hangingPunct="0"/>
              <a:t>16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7250" cy="2549525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7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6AF45A-4980-4D8C-AD50-0E988F9337B1}" type="slidenum">
              <a:rPr lang="ru-RU" smtClean="0">
                <a:latin typeface="Arial" pitchFamily="34" charset="0"/>
                <a:cs typeface="Arial" pitchFamily="34" charset="0"/>
              </a:rPr>
              <a:pPr/>
              <a:t>17</a:t>
            </a:fld>
            <a:endParaRPr lang="ru-RU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5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6438" y="511175"/>
            <a:ext cx="3398837" cy="2549525"/>
          </a:xfrm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795" y="3232151"/>
            <a:ext cx="7900663" cy="3055938"/>
          </a:xfrm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 txBox="1">
            <a:spLocks noGrp="1" noChangeArrowheads="1"/>
          </p:cNvSpPr>
          <p:nvPr/>
        </p:nvSpPr>
        <p:spPr bwMode="auto">
          <a:xfrm>
            <a:off x="5594351" y="6457953"/>
            <a:ext cx="4279900" cy="339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560" tIns="45781" rIns="91560" bIns="45781" anchor="b"/>
          <a:lstStyle/>
          <a:p>
            <a:pPr algn="r" defTabSz="915831" eaLnBrk="0" hangingPunct="0"/>
            <a:fld id="{31C1817B-631B-4AD9-B109-8649204E8B8C}" type="slidenum">
              <a:rPr lang="ru-RU" sz="1200">
                <a:latin typeface="Times New Roman" pitchFamily="18" charset="0"/>
              </a:rPr>
              <a:pPr algn="r" defTabSz="915831" eaLnBrk="0" hangingPunct="0"/>
              <a:t>1</a:t>
            </a:fld>
            <a:endParaRPr lang="ru-RU" sz="1200" dirty="0">
              <a:latin typeface="Times New Roman" pitchFamily="18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8837" cy="2549525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91560" tIns="45781" rIns="91560" bIns="45781" anchor="ctr"/>
          <a:lstStyle/>
          <a:p>
            <a:r>
              <a:rPr 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DEAC4-36ED-4765-A1E3-CFD52F2A89E3}" type="slidenum">
              <a:rPr lang="ru-RU" smtClean="0"/>
              <a:pPr/>
              <a:t>3</a:t>
            </a:fld>
            <a:endParaRPr lang="ru-RU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1175"/>
            <a:ext cx="3397250" cy="2547938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8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EDEAC4-36ED-4765-A1E3-CFD52F2A89E3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11175"/>
            <a:ext cx="3397250" cy="2547938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8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 txBox="1">
            <a:spLocks noGrp="1" noChangeArrowheads="1"/>
          </p:cNvSpPr>
          <p:nvPr/>
        </p:nvSpPr>
        <p:spPr bwMode="auto">
          <a:xfrm>
            <a:off x="5593936" y="6457954"/>
            <a:ext cx="4280315" cy="33972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570" tIns="45785" rIns="91570" bIns="45785" anchor="b"/>
          <a:lstStyle/>
          <a:p>
            <a:pPr algn="r" defTabSz="915831" eaLnBrk="0" hangingPunct="0"/>
            <a:fld id="{2A63DF48-BD59-4331-94F4-5C2221BFE8B4}" type="slidenum">
              <a:rPr lang="ru-RU" sz="1200">
                <a:latin typeface="Times New Roman" pitchFamily="18" charset="0"/>
              </a:rPr>
              <a:pPr algn="r" defTabSz="915831" eaLnBrk="0" hangingPunct="0"/>
              <a:t>5</a:t>
            </a:fld>
            <a:endParaRPr lang="ru-RU" sz="1200" dirty="0">
              <a:latin typeface="Times New Roman" pitchFamily="18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8837" cy="2549525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lIns="91570" tIns="45785" rIns="91570" bIns="45785" anchor="ctr"/>
          <a:lstStyle/>
          <a:p>
            <a:pPr eaLnBrk="1" hangingPunct="1"/>
            <a:r>
              <a:rPr lang="ru-RU" smtClean="0">
                <a:latin typeface="Arial" pitchFamily="34" charset="0"/>
              </a:rPr>
              <a:t>	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91326E-81A6-4D70-8ED0-F7818BE804E9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19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7250" cy="2549525"/>
          </a:xfrm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7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5F9F5C-A159-44E7-80BF-8E58F9BC5E81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7250" cy="2549525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7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 txBox="1">
            <a:spLocks noGrp="1" noChangeArrowheads="1"/>
          </p:cNvSpPr>
          <p:nvPr/>
        </p:nvSpPr>
        <p:spPr bwMode="auto">
          <a:xfrm>
            <a:off x="5594333" y="6457466"/>
            <a:ext cx="4279918" cy="34021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lIns="91586" tIns="45793" rIns="91586" bIns="45793" anchor="b"/>
          <a:lstStyle/>
          <a:p>
            <a:pPr algn="r" defTabSz="915988" eaLnBrk="0" hangingPunct="0"/>
            <a:fld id="{AAF2DEEB-BB3F-4BBB-9ADB-F2A1A0292EDB}" type="slidenum">
              <a:rPr lang="ru-RU" sz="1200">
                <a:latin typeface="Times New Roman" pitchFamily="18" charset="0"/>
              </a:rPr>
              <a:pPr algn="r" defTabSz="915988" eaLnBrk="0" hangingPunct="0"/>
              <a:t>9</a:t>
            </a:fld>
            <a:endParaRPr lang="ru-RU" sz="1200">
              <a:latin typeface="Times New Roman" pitchFamily="18" charset="0"/>
            </a:endParaRPr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7250" cy="2549525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7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F7E262-F6AF-4EB0-A81F-770671301709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43263" y="509588"/>
            <a:ext cx="3397250" cy="2549525"/>
          </a:xfrm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86966" y="3229277"/>
            <a:ext cx="7900322" cy="3058628"/>
          </a:xfrm>
          <a:noFill/>
          <a:ln w="9525"/>
        </p:spPr>
        <p:txBody>
          <a:bodyPr/>
          <a:lstStyle/>
          <a:p>
            <a:pPr eaLnBrk="1" hangingPunct="1"/>
            <a:r>
              <a:rPr lang="ru-RU" smtClean="0"/>
              <a:t>	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3C9E0-634E-43B2-AA15-8E692B9165A2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721B6-3F7C-4E8A-9BE4-4C4121CBFF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0669F1-BF7B-4AD0-ABC8-52BE0C6DC2E1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9850C-9C9F-433A-9692-CE25E1A7E8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A0CDF-79A2-40BA-B1F0-4EAC1016ABA1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235A5-ADE9-4714-A6ED-A44B7EDB41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CCBAA-BA15-4FA9-8ECC-A6048CAE85A4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2E667-81A8-484F-B26B-77FB412198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52C19-CC1E-4AD1-9B20-B9C724D55D48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0560F-FF11-4DEE-8B1B-C19007D4B6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6A866-596E-4987-AFEB-CD818D1E53EE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0A808-5214-4172-9699-400498DC9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ECA14-DEC7-4179-A0FA-571AAC27A497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2C36-B49A-4EFC-9414-6298593F28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CF045-9063-415A-913F-86E30C66FA48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A7179-7FF3-488C-BBCE-D6D2111EE2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7B758-B527-441A-B4E8-040AB25EAA01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A12DBA-7069-4456-A1EA-E0130CC39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7EAAB5-582B-4297-9B3A-42255F6F7814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CB704-023A-48B3-AF19-7A5005937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31D82-2F04-40D5-AFA7-4176371E4E70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4E38FA-ED02-4317-8D81-BF0249087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97D7F-82B5-4E4B-9916-8C8920EE4662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3ED7F-D418-442F-B203-4AE2FF66D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3F3FCD-F2A8-427A-B8B7-D831A080159B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1254F-B29C-4B5A-A81C-C5BE0EAC7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D9C0E4B4-E69B-4529-8EA3-7FC5B5599EA0}" type="datetime1">
              <a:rPr lang="ru-RU"/>
              <a:pPr>
                <a:defRPr/>
              </a:pPr>
              <a:t>16.04.2014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2FCD35F-05B1-4156-8917-55A1F3E9F9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slide0022_image005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6281"/>
            <a:ext cx="8208143" cy="491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620713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4" descr="gerb_new"/>
          <p:cNvPicPr>
            <a:picLocks noChangeAspect="1" noChangeArrowheads="1"/>
          </p:cNvPicPr>
          <p:nvPr/>
        </p:nvPicPr>
        <p:blipFill>
          <a:blip r:embed="rId4" cstate="print">
            <a:lum bright="12000" contrast="36000"/>
          </a:blip>
          <a:srcRect/>
          <a:stretch>
            <a:fillRect/>
          </a:stretch>
        </p:blipFill>
        <p:spPr bwMode="auto">
          <a:xfrm>
            <a:off x="179512" y="260648"/>
            <a:ext cx="862581" cy="1052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677275" y="620713"/>
            <a:ext cx="4667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7504" y="5373216"/>
            <a:ext cx="8928992" cy="792088"/>
          </a:xfrm>
        </p:spPr>
        <p:txBody>
          <a:bodyPr/>
          <a:lstStyle/>
          <a:p>
            <a:pPr eaLnBrk="1" hangingPunct="1">
              <a:spcBef>
                <a:spcPct val="80000"/>
              </a:spcBef>
              <a:spcAft>
                <a:spcPct val="7000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 ПЕРЕХОДЕ НА ПРОГРАММНЫЙ БЮДЖЕТ </a:t>
            </a:r>
            <a:br>
              <a:rPr lang="ru-RU" sz="2800" b="1" dirty="0" smtClean="0">
                <a:solidFill>
                  <a:srgbClr val="800000"/>
                </a:solidFill>
              </a:rPr>
            </a:br>
            <a:r>
              <a:rPr lang="ru-RU" sz="2800" b="1" dirty="0" smtClean="0">
                <a:solidFill>
                  <a:srgbClr val="800000"/>
                </a:solidFill>
              </a:rPr>
              <a:t>В КРАСНОЯРСКОМ КРАЕ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88913"/>
            <a:ext cx="8820150" cy="504825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Паспорт Государственной программы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0825" y="692150"/>
            <a:ext cx="8613775" cy="33338"/>
            <a:chOff x="280" y="601"/>
            <a:chExt cx="5426" cy="21"/>
          </a:xfrm>
        </p:grpSpPr>
        <p:sp>
          <p:nvSpPr>
            <p:cNvPr id="146436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37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467544" y="1264979"/>
            <a:ext cx="8280920" cy="4154984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наименование;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основания для разработки;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ответственный исполнитель;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перечень соисполнителей;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перечень подпрограмм и отдельных мероприятий ГП;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цели ГП; 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задачи ГП;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этапы и сроки реализации;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целевые показатели и показатели результативности по годам и на долгосрочный период;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ресурсное обеспечение программы;</a:t>
            </a:r>
          </a:p>
          <a:p>
            <a:pPr indent="450850">
              <a:buFont typeface="+mj-lt"/>
              <a:buAutoNum type="arabicPeriod"/>
              <a:tabLst>
                <a:tab pos="900113" algn="l"/>
              </a:tabLst>
            </a:pPr>
            <a:r>
              <a:rPr lang="ru-RU" sz="2200" dirty="0" smtClean="0"/>
              <a:t>перечень объектов капстроительства</a:t>
            </a:r>
            <a:endParaRPr lang="ru-RU" sz="22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F6A73-6DAA-4869-8054-42786BD90E7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23528" y="836712"/>
          <a:ext cx="4212468" cy="5904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ГП в развитие действующих ВЦП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C000"/>
                        </a:gs>
                        <a:gs pos="100000">
                          <a:prstClr val="white"/>
                        </a:gs>
                      </a:gsLst>
                      <a:lin ang="16200000" scaled="1"/>
                    </a:gradFill>
                  </a:tcPr>
                </a:tc>
              </a:tr>
              <a:tr h="33603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 Развитие здравоохранения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2. Развитие образования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603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3. Развитие системы социальной поддержки населения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0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4. Развитие культуры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7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5. Развитие физической культуры, спорта, туризма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745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6. Молодежь Красноярского края в XXI веке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2805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7.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Реформирование и модернизация ЖКХ и повышение </a:t>
                      </a:r>
                      <a:r>
                        <a:rPr lang="ru-RU" sz="1200" dirty="0" err="1" smtClean="0"/>
                        <a:t>энергоэффективности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91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8. Развитие транспортной системы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9. Развитие сельского хозяйства и регулирование рынков сельскохозяйственной продукции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789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10. Создание условий для обеспечения доступным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и комфортным жильем граждан Красноярского края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8463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11. Защита от чрезвычайных ситуаций природного </a:t>
                      </a:r>
                      <a:br>
                        <a:rPr lang="ru-RU" sz="1200" dirty="0" smtClean="0"/>
                      </a:br>
                      <a:r>
                        <a:rPr lang="ru-RU" sz="1200" dirty="0" smtClean="0"/>
                        <a:t>и техногенного характера и обеспечение безопасности населения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67493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12. Охрана окружающей среды, воспроизводство природных ресурсов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459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13. Развитие лесного комплекса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3477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14. Содействие занятости населения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644008" y="836712"/>
          <a:ext cx="4212468" cy="3211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2468"/>
              </a:tblGrid>
              <a:tr h="52805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Новые ГП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>
                      <a:gsLst>
                        <a:gs pos="0">
                          <a:srgbClr val="FFC000"/>
                        </a:gs>
                        <a:gs pos="100000">
                          <a:prstClr val="white"/>
                        </a:gs>
                      </a:gsLst>
                      <a:lin ang="16200000" scaled="1"/>
                    </a:gradFill>
                  </a:tcPr>
                </a:tc>
              </a:tr>
              <a:tr h="336039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1. Управление государственными финансами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2. Развитие инвестиционной, инновационной деятельности, малого и среднего предпринимательства 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3603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3. Содействие развитию местного самоуправления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400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4. Содействие развитию гражданского общества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53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5. Развитие информационного общества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7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6. Создание условий для сохранения традиционного образа жизни коренных малочисленных народов Красноярского края и защиты их исконной среды обитания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02630"/>
            <a:ext cx="8507288" cy="490066"/>
          </a:xfrm>
        </p:spPr>
        <p:txBody>
          <a:bodyPr/>
          <a:lstStyle/>
          <a:p>
            <a:pPr algn="l" eaLnBrk="1" hangingPunct="1"/>
            <a:r>
              <a:rPr lang="ru-RU" sz="2200" b="1" dirty="0" smtClean="0">
                <a:solidFill>
                  <a:srgbClr val="000000"/>
                </a:solidFill>
              </a:rPr>
              <a:t>Перечень государственных программ Красноярского края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659358"/>
            <a:ext cx="8613775" cy="33338"/>
            <a:chOff x="280" y="601"/>
            <a:chExt cx="5426" cy="21"/>
          </a:xfrm>
        </p:grpSpPr>
        <p:sp>
          <p:nvSpPr>
            <p:cNvPr id="10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363272" cy="6408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528" y="1196752"/>
            <a:ext cx="8613775" cy="33338"/>
            <a:chOff x="280" y="601"/>
            <a:chExt cx="5426" cy="21"/>
          </a:xfrm>
        </p:grpSpPr>
        <p:sp>
          <p:nvSpPr>
            <p:cNvPr id="6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3CC69-36AF-4597-A40F-3B7DA7398920}" type="slidenum">
              <a:rPr lang="ru-RU"/>
              <a:pPr>
                <a:defRPr/>
              </a:pPr>
              <a:t>12</a:t>
            </a:fld>
            <a:endParaRPr lang="ru-RU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15888"/>
            <a:ext cx="8964488" cy="4318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ru-RU" sz="2200" b="1" dirty="0" smtClean="0">
                <a:solidFill>
                  <a:srgbClr val="000000"/>
                </a:solidFill>
              </a:rPr>
              <a:t>Доля программных расходов в бюджетах муниципальных образованиях края</a:t>
            </a:r>
          </a:p>
        </p:txBody>
      </p:sp>
      <p:sp>
        <p:nvSpPr>
          <p:cNvPr id="30725" name="Rectangle 7"/>
          <p:cNvSpPr>
            <a:spLocks noChangeArrowheads="1"/>
          </p:cNvSpPr>
          <p:nvPr/>
        </p:nvSpPr>
        <p:spPr bwMode="auto">
          <a:xfrm>
            <a:off x="395288" y="5661025"/>
            <a:ext cx="8353425" cy="863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179388" y="981075"/>
            <a:ext cx="8785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17550" indent="-541338">
              <a:lnSpc>
                <a:spcPct val="80000"/>
              </a:lnSpc>
              <a:spcBef>
                <a:spcPct val="400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2000" dirty="0">
              <a:latin typeface="Arial" charset="0"/>
              <a:cs typeface="Arial" charset="0"/>
            </a:endParaRPr>
          </a:p>
          <a:p>
            <a:pPr marL="717550" indent="-541338">
              <a:lnSpc>
                <a:spcPct val="80000"/>
              </a:lnSpc>
              <a:spcBef>
                <a:spcPct val="400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1520" y="620688"/>
            <a:ext cx="8613775" cy="33338"/>
            <a:chOff x="280" y="601"/>
            <a:chExt cx="5426" cy="21"/>
          </a:xfrm>
        </p:grpSpPr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1" name="Диаграмма 10"/>
          <p:cNvGraphicFramePr/>
          <p:nvPr/>
        </p:nvGraphicFramePr>
        <p:xfrm>
          <a:off x="179512" y="836712"/>
          <a:ext cx="8640960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67544" y="692696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%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4168" y="212356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Средний уровень </a:t>
            </a:r>
            <a:r>
              <a:rPr lang="ru-RU" b="1" dirty="0" smtClean="0">
                <a:latin typeface="Arial" pitchFamily="34" charset="0"/>
                <a:cs typeface="Arial" pitchFamily="34" charset="0"/>
              </a:rPr>
              <a:t>94,7%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7020272" y="4581128"/>
            <a:ext cx="1584176" cy="50405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Arial" pitchFamily="34" charset="0"/>
                <a:cs typeface="Arial" pitchFamily="34" charset="0"/>
              </a:rPr>
              <a:t>муниципальных образования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"/>
          <p:cNvSpPr txBox="1"/>
          <p:nvPr/>
        </p:nvSpPr>
        <p:spPr>
          <a:xfrm>
            <a:off x="6372200" y="4581128"/>
            <a:ext cx="648072" cy="504056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22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AutoShape 3"/>
          <p:cNvSpPr>
            <a:spLocks noChangeArrowheads="1"/>
          </p:cNvSpPr>
          <p:nvPr/>
        </p:nvSpPr>
        <p:spPr bwMode="auto">
          <a:xfrm>
            <a:off x="179512" y="3140968"/>
            <a:ext cx="8640960" cy="864096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auto">
          <a:xfrm>
            <a:off x="179512" y="4509120"/>
            <a:ext cx="8712968" cy="100811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7901" name="AutoShape 3"/>
          <p:cNvSpPr>
            <a:spLocks noChangeArrowheads="1"/>
          </p:cNvSpPr>
          <p:nvPr/>
        </p:nvSpPr>
        <p:spPr bwMode="auto">
          <a:xfrm>
            <a:off x="2843808" y="6021288"/>
            <a:ext cx="3168352" cy="6480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2540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7902" name="AutoShape 3"/>
          <p:cNvSpPr>
            <a:spLocks noChangeArrowheads="1"/>
          </p:cNvSpPr>
          <p:nvPr/>
        </p:nvSpPr>
        <p:spPr bwMode="auto">
          <a:xfrm>
            <a:off x="2771800" y="1988840"/>
            <a:ext cx="3384376" cy="648072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7903" name="AutoShape 3"/>
          <p:cNvSpPr>
            <a:spLocks noChangeArrowheads="1"/>
          </p:cNvSpPr>
          <p:nvPr/>
        </p:nvSpPr>
        <p:spPr bwMode="auto">
          <a:xfrm>
            <a:off x="323528" y="908051"/>
            <a:ext cx="8352928" cy="576733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 scaled="0"/>
          </a:gradFill>
          <a:ln w="317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23850" y="692150"/>
            <a:ext cx="8613775" cy="33338"/>
            <a:chOff x="280" y="601"/>
            <a:chExt cx="5426" cy="21"/>
          </a:xfrm>
        </p:grpSpPr>
        <p:sp>
          <p:nvSpPr>
            <p:cNvPr id="37904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7905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7891" name="Прямоугольник 13"/>
          <p:cNvSpPr>
            <a:spLocks noChangeArrowheads="1"/>
          </p:cNvSpPr>
          <p:nvPr/>
        </p:nvSpPr>
        <p:spPr bwMode="auto">
          <a:xfrm>
            <a:off x="323850" y="231031"/>
            <a:ext cx="8569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smtClean="0"/>
              <a:t>Порядок разработки и согласования </a:t>
            </a:r>
            <a:r>
              <a:rPr lang="ru-RU" sz="2400" b="1" dirty="0" smtClean="0"/>
              <a:t>госпрограмм</a:t>
            </a:r>
            <a:endParaRPr lang="ru-RU" sz="2400" b="1" dirty="0"/>
          </a:p>
        </p:txBody>
      </p:sp>
      <p:sp>
        <p:nvSpPr>
          <p:cNvPr id="37894" name="TextBox 17"/>
          <p:cNvSpPr txBox="1">
            <a:spLocks noChangeArrowheads="1"/>
          </p:cNvSpPr>
          <p:nvPr/>
        </p:nvSpPr>
        <p:spPr bwMode="auto">
          <a:xfrm>
            <a:off x="514225" y="940658"/>
            <a:ext cx="80822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/>
              <a:t>ОИВ края </a:t>
            </a:r>
            <a:r>
              <a:rPr lang="ru-RU" sz="2000" b="1" dirty="0"/>
              <a:t>– </a:t>
            </a:r>
            <a:r>
              <a:rPr lang="ru-RU" sz="2000" b="1" i="1" dirty="0" smtClean="0"/>
              <a:t>ответственный </a:t>
            </a:r>
            <a:r>
              <a:rPr lang="ru-RU" sz="2000" b="1" i="1" dirty="0"/>
              <a:t>исполнитель </a:t>
            </a:r>
            <a:r>
              <a:rPr lang="ru-RU" sz="2000" b="1" i="1" dirty="0" smtClean="0"/>
              <a:t>госпрограммы</a:t>
            </a:r>
            <a:endParaRPr lang="ru-RU" sz="2000" b="1" i="1" dirty="0"/>
          </a:p>
        </p:txBody>
      </p:sp>
      <p:sp>
        <p:nvSpPr>
          <p:cNvPr id="37896" name="Прямоугольник 20"/>
          <p:cNvSpPr>
            <a:spLocks noChangeArrowheads="1"/>
          </p:cNvSpPr>
          <p:nvPr/>
        </p:nvSpPr>
        <p:spPr bwMode="auto">
          <a:xfrm>
            <a:off x="2771800" y="2092786"/>
            <a:ext cx="345638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Заседание комиссии СЭР</a:t>
            </a:r>
          </a:p>
        </p:txBody>
      </p:sp>
      <p:sp>
        <p:nvSpPr>
          <p:cNvPr id="37898" name="Прямоугольник 27"/>
          <p:cNvSpPr>
            <a:spLocks noChangeArrowheads="1"/>
          </p:cNvSpPr>
          <p:nvPr/>
        </p:nvSpPr>
        <p:spPr bwMode="auto">
          <a:xfrm>
            <a:off x="2843809" y="5949280"/>
            <a:ext cx="331236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Правительство Красноярского края</a:t>
            </a: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419873" y="3284984"/>
            <a:ext cx="20706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Министерство </a:t>
            </a:r>
            <a:br>
              <a:rPr lang="ru-RU" b="1" i="1" dirty="0" smtClean="0"/>
            </a:br>
            <a:r>
              <a:rPr lang="ru-RU" b="1" i="1" dirty="0" smtClean="0"/>
              <a:t>финансов</a:t>
            </a:r>
            <a:endParaRPr lang="ru-RU" b="1" i="1" dirty="0"/>
          </a:p>
        </p:txBody>
      </p:sp>
      <p:sp>
        <p:nvSpPr>
          <p:cNvPr id="20" name="Прямоугольник 18"/>
          <p:cNvSpPr>
            <a:spLocks noChangeArrowheads="1"/>
          </p:cNvSpPr>
          <p:nvPr/>
        </p:nvSpPr>
        <p:spPr bwMode="auto">
          <a:xfrm>
            <a:off x="179513" y="3284984"/>
            <a:ext cx="35283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dirty="0" smtClean="0"/>
              <a:t>Министерство экономики </a:t>
            </a:r>
            <a:br>
              <a:rPr lang="ru-RU" b="1" i="1" dirty="0" smtClean="0"/>
            </a:br>
            <a:r>
              <a:rPr lang="ru-RU" b="1" i="1" dirty="0" smtClean="0"/>
              <a:t>и регионального развития</a:t>
            </a:r>
            <a:endParaRPr lang="ru-RU" b="1" i="1" dirty="0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3212977"/>
            <a:ext cx="3168352" cy="72008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3491881" y="3212977"/>
            <a:ext cx="1872208" cy="72008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24" name="Прямоугольник 18"/>
          <p:cNvSpPr>
            <a:spLocks noChangeArrowheads="1"/>
          </p:cNvSpPr>
          <p:nvPr/>
        </p:nvSpPr>
        <p:spPr bwMode="auto">
          <a:xfrm>
            <a:off x="5508105" y="3212976"/>
            <a:ext cx="3384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i="1" dirty="0" smtClean="0"/>
              <a:t>Правовое управление Губернатора края</a:t>
            </a:r>
            <a:endParaRPr lang="ru-RU" b="1" i="1" dirty="0"/>
          </a:p>
        </p:txBody>
      </p:sp>
      <p:sp>
        <p:nvSpPr>
          <p:cNvPr id="25" name="AutoShape 3"/>
          <p:cNvSpPr>
            <a:spLocks noChangeArrowheads="1"/>
          </p:cNvSpPr>
          <p:nvPr/>
        </p:nvSpPr>
        <p:spPr bwMode="auto">
          <a:xfrm>
            <a:off x="5436096" y="3212977"/>
            <a:ext cx="3312368" cy="720080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26" name="Прямоугольник 27"/>
          <p:cNvSpPr>
            <a:spLocks noChangeArrowheads="1"/>
          </p:cNvSpPr>
          <p:nvPr/>
        </p:nvSpPr>
        <p:spPr bwMode="auto">
          <a:xfrm>
            <a:off x="179512" y="4725144"/>
            <a:ext cx="252028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Счетная палата Красноярского края</a:t>
            </a:r>
            <a:endParaRPr lang="ru-RU" b="1" dirty="0"/>
          </a:p>
        </p:txBody>
      </p:sp>
      <p:sp>
        <p:nvSpPr>
          <p:cNvPr id="27" name="AutoShape 3"/>
          <p:cNvSpPr>
            <a:spLocks noChangeArrowheads="1"/>
          </p:cNvSpPr>
          <p:nvPr/>
        </p:nvSpPr>
        <p:spPr bwMode="auto">
          <a:xfrm>
            <a:off x="251520" y="4581128"/>
            <a:ext cx="2376264" cy="86409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28" name="Прямоугольник 27"/>
          <p:cNvSpPr>
            <a:spLocks noChangeArrowheads="1"/>
          </p:cNvSpPr>
          <p:nvPr/>
        </p:nvSpPr>
        <p:spPr bwMode="auto">
          <a:xfrm>
            <a:off x="2699792" y="4581128"/>
            <a:ext cx="381642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Профильный комитет Законодательного Собрания Красноярского края</a:t>
            </a:r>
            <a:endParaRPr lang="ru-RU" b="1" dirty="0"/>
          </a:p>
        </p:txBody>
      </p:sp>
      <p:sp>
        <p:nvSpPr>
          <p:cNvPr id="29" name="AutoShape 3"/>
          <p:cNvSpPr>
            <a:spLocks noChangeArrowheads="1"/>
          </p:cNvSpPr>
          <p:nvPr/>
        </p:nvSpPr>
        <p:spPr bwMode="auto">
          <a:xfrm>
            <a:off x="2699792" y="4581128"/>
            <a:ext cx="3816424" cy="86409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0" name="Прямоугольник 29"/>
          <p:cNvSpPr>
            <a:spLocks noChangeArrowheads="1"/>
          </p:cNvSpPr>
          <p:nvPr/>
        </p:nvSpPr>
        <p:spPr bwMode="auto">
          <a:xfrm>
            <a:off x="6588224" y="4653136"/>
            <a:ext cx="223224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Общественный совет </a:t>
            </a:r>
            <a:endParaRPr lang="ru-RU" b="1" dirty="0"/>
          </a:p>
        </p:txBody>
      </p:sp>
      <p:sp>
        <p:nvSpPr>
          <p:cNvPr id="31" name="AutoShape 3"/>
          <p:cNvSpPr>
            <a:spLocks noChangeArrowheads="1"/>
          </p:cNvSpPr>
          <p:nvPr/>
        </p:nvSpPr>
        <p:spPr bwMode="auto">
          <a:xfrm>
            <a:off x="6588224" y="4581128"/>
            <a:ext cx="2232248" cy="864096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endParaRPr lang="ru-RU" sz="2000" b="1">
              <a:solidFill>
                <a:srgbClr val="000000"/>
              </a:solidFill>
            </a:endParaRPr>
          </a:p>
        </p:txBody>
      </p:sp>
      <p:sp>
        <p:nvSpPr>
          <p:cNvPr id="33" name="Номер слайда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  <p:sp>
        <p:nvSpPr>
          <p:cNvPr id="34" name="AutoShape 6"/>
          <p:cNvSpPr>
            <a:spLocks noChangeArrowheads="1"/>
          </p:cNvSpPr>
          <p:nvPr/>
        </p:nvSpPr>
        <p:spPr bwMode="auto">
          <a:xfrm rot="5400000" flipH="1">
            <a:off x="4172395" y="1517228"/>
            <a:ext cx="504055" cy="439167"/>
          </a:xfrm>
          <a:prstGeom prst="leftArrow">
            <a:avLst>
              <a:gd name="adj1" fmla="val 40722"/>
              <a:gd name="adj2" fmla="val 55343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35" name="AutoShape 6"/>
          <p:cNvSpPr>
            <a:spLocks noChangeArrowheads="1"/>
          </p:cNvSpPr>
          <p:nvPr/>
        </p:nvSpPr>
        <p:spPr bwMode="auto">
          <a:xfrm rot="5400000" flipH="1">
            <a:off x="4179516" y="2669357"/>
            <a:ext cx="504055" cy="439167"/>
          </a:xfrm>
          <a:prstGeom prst="leftArrow">
            <a:avLst>
              <a:gd name="adj1" fmla="val 40722"/>
              <a:gd name="adj2" fmla="val 55343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36" name="AutoShape 6"/>
          <p:cNvSpPr>
            <a:spLocks noChangeArrowheads="1"/>
          </p:cNvSpPr>
          <p:nvPr/>
        </p:nvSpPr>
        <p:spPr bwMode="auto">
          <a:xfrm rot="5400000" flipH="1">
            <a:off x="4179516" y="4037508"/>
            <a:ext cx="504055" cy="439167"/>
          </a:xfrm>
          <a:prstGeom prst="leftArrow">
            <a:avLst>
              <a:gd name="adj1" fmla="val 40722"/>
              <a:gd name="adj2" fmla="val 55343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auto">
          <a:xfrm rot="5400000" flipH="1">
            <a:off x="4179516" y="5549676"/>
            <a:ext cx="504055" cy="439167"/>
          </a:xfrm>
          <a:prstGeom prst="leftArrow">
            <a:avLst>
              <a:gd name="adj1" fmla="val 40722"/>
              <a:gd name="adj2" fmla="val 55343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692150"/>
            <a:ext cx="8613775" cy="33338"/>
            <a:chOff x="280" y="601"/>
            <a:chExt cx="5426" cy="21"/>
          </a:xfrm>
        </p:grpSpPr>
        <p:sp>
          <p:nvSpPr>
            <p:cNvPr id="49160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9161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9155" name="TextBox 16"/>
          <p:cNvSpPr txBox="1">
            <a:spLocks noChangeArrowheads="1"/>
          </p:cNvSpPr>
          <p:nvPr/>
        </p:nvSpPr>
        <p:spPr bwMode="auto">
          <a:xfrm>
            <a:off x="285750" y="0"/>
            <a:ext cx="8858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 b="1" dirty="0"/>
              <a:t>Государственная программа </a:t>
            </a:r>
          </a:p>
          <a:p>
            <a:r>
              <a:rPr lang="ru-RU" sz="1900" b="1" dirty="0"/>
              <a:t>«Управление государственными финансами» на 2014-2016 годы</a:t>
            </a:r>
          </a:p>
        </p:txBody>
      </p:sp>
      <p:sp>
        <p:nvSpPr>
          <p:cNvPr id="49156" name="Прямоугольник 15"/>
          <p:cNvSpPr>
            <a:spLocks noChangeArrowheads="1"/>
          </p:cNvSpPr>
          <p:nvPr/>
        </p:nvSpPr>
        <p:spPr bwMode="auto">
          <a:xfrm>
            <a:off x="285750" y="1679317"/>
            <a:ext cx="8715375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u="sng" dirty="0"/>
              <a:t>ГП направлена на решение следующих </a:t>
            </a:r>
            <a:r>
              <a:rPr lang="ru-RU" sz="1700" b="1" i="1" u="sng" dirty="0"/>
              <a:t>задач:</a:t>
            </a:r>
          </a:p>
          <a:p>
            <a:endParaRPr lang="ru-RU" sz="800" b="1" i="1" u="sng" dirty="0"/>
          </a:p>
          <a:p>
            <a:pPr>
              <a:lnSpc>
                <a:spcPts val="1675"/>
              </a:lnSpc>
              <a:spcBef>
                <a:spcPts val="600"/>
              </a:spcBef>
            </a:pPr>
            <a:r>
              <a:rPr lang="ru-RU" sz="1400" dirty="0"/>
              <a:t>1. Обеспечение равных условий для устойчивого и эффективного исполнения расходных обязательств муниципальных образований Красноярского края, обеспечение сбалансированности и повышение финансовой самостоятельности местных бюджетов;</a:t>
            </a:r>
          </a:p>
          <a:p>
            <a:pPr>
              <a:lnSpc>
                <a:spcPts val="1675"/>
              </a:lnSpc>
              <a:spcBef>
                <a:spcPts val="600"/>
              </a:spcBef>
            </a:pPr>
            <a:r>
              <a:rPr lang="ru-RU" sz="1400" dirty="0"/>
              <a:t>2. Эффективное управление государственным долгом Красноярского края;</a:t>
            </a:r>
          </a:p>
          <a:p>
            <a:pPr>
              <a:lnSpc>
                <a:spcPts val="1675"/>
              </a:lnSpc>
              <a:spcBef>
                <a:spcPts val="600"/>
              </a:spcBef>
            </a:pPr>
            <a:r>
              <a:rPr lang="ru-RU" sz="1400" dirty="0"/>
              <a:t>3. Обеспечение осуществления внутреннего государственного финансового контроля за соблюдением законодательства в финансово-бюджетной сфере;</a:t>
            </a:r>
          </a:p>
          <a:p>
            <a:pPr>
              <a:lnSpc>
                <a:spcPts val="1675"/>
              </a:lnSpc>
              <a:spcBef>
                <a:spcPts val="600"/>
              </a:spcBef>
            </a:pPr>
            <a:r>
              <a:rPr lang="ru-RU" sz="1400" dirty="0"/>
              <a:t>4. Создание условий для эффективного, ответственного и прозрачного управления финансовыми </a:t>
            </a:r>
            <a:r>
              <a:rPr lang="ru-RU" sz="1400" dirty="0" smtClean="0"/>
              <a:t>ресурсами, а </a:t>
            </a:r>
            <a:r>
              <a:rPr lang="ru-RU" sz="1400" dirty="0"/>
              <a:t>также повышения эффективности расходов краевого бюджета;</a:t>
            </a:r>
          </a:p>
          <a:p>
            <a:pPr>
              <a:lnSpc>
                <a:spcPts val="1675"/>
              </a:lnSpc>
              <a:spcBef>
                <a:spcPts val="600"/>
              </a:spcBef>
            </a:pPr>
            <a:r>
              <a:rPr lang="ru-RU" sz="1400" dirty="0"/>
              <a:t>5. Содействие бюджетам муниципальных образований Красноярского края в части </a:t>
            </a:r>
            <a:r>
              <a:rPr lang="ru-RU" sz="1400" dirty="0" err="1"/>
              <a:t>софинансирования</a:t>
            </a:r>
            <a:r>
              <a:rPr lang="ru-RU" sz="1400" dirty="0"/>
              <a:t> расходов, связанных с предоставлением дополнительных компенсационных выплат работникам учреждений, расположенных в локальных природно-климатических зонах Крайнего Севера</a:t>
            </a:r>
          </a:p>
        </p:txBody>
      </p:sp>
      <p:sp>
        <p:nvSpPr>
          <p:cNvPr id="49157" name="Прямоугольник 13"/>
          <p:cNvSpPr>
            <a:spLocks noChangeArrowheads="1"/>
          </p:cNvSpPr>
          <p:nvPr/>
        </p:nvSpPr>
        <p:spPr bwMode="auto">
          <a:xfrm>
            <a:off x="285750" y="785813"/>
            <a:ext cx="8572500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b="1" i="1" u="sng" dirty="0"/>
              <a:t>Цель ГП:</a:t>
            </a:r>
            <a:r>
              <a:rPr lang="ru-RU" sz="1700" b="1" i="1" dirty="0"/>
              <a:t> </a:t>
            </a:r>
            <a:r>
              <a:rPr lang="ru-RU" sz="1600" dirty="0"/>
              <a:t>О</a:t>
            </a:r>
            <a:r>
              <a:rPr lang="ru-RU" sz="1600" dirty="0" smtClean="0"/>
              <a:t>беспечение </a:t>
            </a:r>
            <a:r>
              <a:rPr lang="ru-RU" sz="1600" dirty="0"/>
              <a:t>долгосрочной сбалансированности и устойчивости бюджетной системы Красноярского края, повышение качества и прозрачности управления государственными финансами</a:t>
            </a:r>
            <a:endParaRPr lang="ru-RU" sz="1700" dirty="0"/>
          </a:p>
        </p:txBody>
      </p:sp>
      <p:sp>
        <p:nvSpPr>
          <p:cNvPr id="49158" name="Прямоугольник 13"/>
          <p:cNvSpPr>
            <a:spLocks noChangeArrowheads="1"/>
          </p:cNvSpPr>
          <p:nvPr/>
        </p:nvSpPr>
        <p:spPr bwMode="auto">
          <a:xfrm>
            <a:off x="285750" y="5229200"/>
            <a:ext cx="8572500" cy="1400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700" b="1" i="1" u="sng" dirty="0"/>
              <a:t>Исполнители ГП: </a:t>
            </a:r>
            <a:endParaRPr lang="ru-RU" sz="1700" dirty="0"/>
          </a:p>
          <a:p>
            <a:pPr>
              <a:spcBef>
                <a:spcPts val="1200"/>
              </a:spcBef>
              <a:buFontTx/>
              <a:buChar char="-"/>
            </a:pPr>
            <a:r>
              <a:rPr lang="ru-RU" sz="1600" dirty="0"/>
              <a:t> Министерство финансов Красноярского края </a:t>
            </a:r>
            <a:r>
              <a:rPr lang="ru-RU" sz="1600" i="1" dirty="0"/>
              <a:t>(ответственный исполнитель)</a:t>
            </a:r>
            <a:r>
              <a:rPr lang="ru-RU" sz="1600" dirty="0"/>
              <a:t>;</a:t>
            </a:r>
          </a:p>
          <a:p>
            <a:pPr>
              <a:spcBef>
                <a:spcPts val="1200"/>
              </a:spcBef>
              <a:buFontTx/>
              <a:buChar char="-"/>
            </a:pPr>
            <a:r>
              <a:rPr lang="ru-RU" sz="1600" dirty="0"/>
              <a:t> Казначейство Красноярского </a:t>
            </a:r>
            <a:r>
              <a:rPr lang="ru-RU" sz="1600" dirty="0" smtClean="0"/>
              <a:t>края и Служба финансово-экономического контроля и контроля в сфере закупок </a:t>
            </a:r>
            <a:r>
              <a:rPr lang="ru-RU" sz="1600" i="1" dirty="0"/>
              <a:t>(</a:t>
            </a:r>
            <a:r>
              <a:rPr lang="ru-RU" sz="1600" i="1" dirty="0" smtClean="0"/>
              <a:t>соисполнители)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fld id="{BFF0160A-3505-471B-9034-B0B08DBB2266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14</a:t>
            </a:fld>
            <a:endParaRPr lang="ru-RU" sz="1400" dirty="0">
              <a:latin typeface="Arial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692150"/>
            <a:ext cx="8613775" cy="33338"/>
            <a:chOff x="280" y="601"/>
            <a:chExt cx="5426" cy="21"/>
          </a:xfrm>
        </p:grpSpPr>
        <p:sp>
          <p:nvSpPr>
            <p:cNvPr id="50182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0183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0179" name="TextBox 16"/>
          <p:cNvSpPr txBox="1">
            <a:spLocks noChangeArrowheads="1"/>
          </p:cNvSpPr>
          <p:nvPr/>
        </p:nvSpPr>
        <p:spPr bwMode="auto">
          <a:xfrm>
            <a:off x="285750" y="0"/>
            <a:ext cx="885825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 b="1"/>
              <a:t>Государственная программа </a:t>
            </a:r>
          </a:p>
          <a:p>
            <a:r>
              <a:rPr lang="ru-RU" sz="1900" b="1"/>
              <a:t>«Управление государственными финансами» на 2014-2016 годы</a:t>
            </a:r>
          </a:p>
        </p:txBody>
      </p:sp>
      <p:sp>
        <p:nvSpPr>
          <p:cNvPr id="50180" name="Прямоугольник 13"/>
          <p:cNvSpPr>
            <a:spLocks noChangeArrowheads="1"/>
          </p:cNvSpPr>
          <p:nvPr/>
        </p:nvSpPr>
        <p:spPr bwMode="auto">
          <a:xfrm>
            <a:off x="319980" y="825500"/>
            <a:ext cx="8572500" cy="587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900" b="1" dirty="0"/>
              <a:t>Государственная программа «Управление государственными финансами» на 2014-2016 годы включает в себя:</a:t>
            </a:r>
          </a:p>
          <a:p>
            <a:endParaRPr lang="ru-RU" sz="1000" b="1" dirty="0"/>
          </a:p>
          <a:p>
            <a:r>
              <a:rPr lang="ru-RU" b="1" u="sng" dirty="0"/>
              <a:t> 4 подпрограммы:</a:t>
            </a:r>
          </a:p>
          <a:p>
            <a:endParaRPr lang="ru-RU" sz="1000" b="1" dirty="0"/>
          </a:p>
          <a:p>
            <a:r>
              <a:rPr lang="ru-RU" sz="1900" dirty="0"/>
              <a:t>1. </a:t>
            </a:r>
            <a:r>
              <a:rPr lang="ru-RU" sz="2000" dirty="0"/>
              <a:t>Создание условий для эффективного и ответственного управления муниципальными финансами, повышения устойчивости бюджетов муниципальных образований Красноярского края</a:t>
            </a:r>
            <a:r>
              <a:rPr lang="ru-RU" sz="1900" dirty="0"/>
              <a:t>;</a:t>
            </a:r>
          </a:p>
          <a:p>
            <a:endParaRPr lang="ru-RU" sz="1000" dirty="0"/>
          </a:p>
          <a:p>
            <a:r>
              <a:rPr lang="ru-RU" sz="1900" dirty="0"/>
              <a:t>2. </a:t>
            </a:r>
            <a:r>
              <a:rPr lang="ru-RU" sz="2000" dirty="0"/>
              <a:t>Управление государственным долгом Красноярского края</a:t>
            </a:r>
            <a:r>
              <a:rPr lang="ru-RU" sz="1900" dirty="0"/>
              <a:t>;</a:t>
            </a:r>
          </a:p>
          <a:p>
            <a:endParaRPr lang="ru-RU" sz="1000" dirty="0"/>
          </a:p>
          <a:p>
            <a:r>
              <a:rPr lang="ru-RU" sz="1900" dirty="0"/>
              <a:t>3. </a:t>
            </a:r>
            <a:r>
              <a:rPr lang="ru-RU" sz="2000" dirty="0"/>
              <a:t>Организация и осуществление внутреннего государственного финансового контроля в Красноярском крае</a:t>
            </a:r>
            <a:r>
              <a:rPr lang="ru-RU" sz="1900" dirty="0"/>
              <a:t>;</a:t>
            </a:r>
          </a:p>
          <a:p>
            <a:endParaRPr lang="ru-RU" sz="1000" dirty="0"/>
          </a:p>
          <a:p>
            <a:r>
              <a:rPr lang="ru-RU" sz="1900" dirty="0"/>
              <a:t>4. </a:t>
            </a:r>
            <a:r>
              <a:rPr lang="ru-RU" sz="2000" dirty="0"/>
              <a:t>Обеспечение реализации государственной программы и прочие мероприятия.</a:t>
            </a:r>
          </a:p>
          <a:p>
            <a:endParaRPr lang="ru-RU" sz="1000" dirty="0"/>
          </a:p>
          <a:p>
            <a:r>
              <a:rPr lang="ru-RU" b="1" u="sng" dirty="0"/>
              <a:t>1 программное мероприятие:</a:t>
            </a:r>
          </a:p>
          <a:p>
            <a:endParaRPr lang="ru-RU" sz="1000" b="1" u="sng" dirty="0"/>
          </a:p>
          <a:p>
            <a:r>
              <a:rPr lang="ru-RU" dirty="0"/>
              <a:t>П</a:t>
            </a:r>
            <a:r>
              <a:rPr lang="ru-RU" dirty="0" smtClean="0"/>
              <a:t>редоставление </a:t>
            </a:r>
            <a:r>
              <a:rPr lang="ru-RU" dirty="0"/>
              <a:t>субсидии бюджету города Норильска на частичное финансирование дополнительных компенсационных выплат лицам, работающим и проживающим в локальной природно-климатической зоне Крайнего Севера</a:t>
            </a:r>
            <a:endParaRPr lang="ru-RU" sz="1700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310313"/>
            <a:ext cx="2133600" cy="476250"/>
          </a:xfrm>
        </p:spPr>
        <p:txBody>
          <a:bodyPr/>
          <a:lstStyle/>
          <a:p>
            <a:pPr>
              <a:defRPr/>
            </a:pPr>
            <a:fld id="{D2436721-EB30-4E14-AF8D-B2D91570244F}" type="slidenum">
              <a:rPr lang="ru-RU"/>
              <a:pPr>
                <a:defRPr/>
              </a:pPr>
              <a:t>15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331887"/>
            <a:ext cx="8820150" cy="504825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Задачи по совершенствованию программного бюджета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50825" y="875382"/>
            <a:ext cx="8613775" cy="33338"/>
            <a:chOff x="280" y="601"/>
            <a:chExt cx="5426" cy="21"/>
          </a:xfrm>
        </p:grpSpPr>
        <p:sp>
          <p:nvSpPr>
            <p:cNvPr id="146436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6437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F6A73-6DAA-4869-8054-42786BD90E7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graphicFrame>
        <p:nvGraphicFramePr>
          <p:cNvPr id="8" name="Схема 7"/>
          <p:cNvGraphicFramePr/>
          <p:nvPr/>
        </p:nvGraphicFramePr>
        <p:xfrm>
          <a:off x="323528" y="1124744"/>
          <a:ext cx="835292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slide0022_image005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246281"/>
            <a:ext cx="8208143" cy="4910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620713"/>
            <a:ext cx="9144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100" name="Picture 4" descr="gerb_new"/>
          <p:cNvPicPr>
            <a:picLocks noChangeAspect="1" noChangeArrowheads="1"/>
          </p:cNvPicPr>
          <p:nvPr/>
        </p:nvPicPr>
        <p:blipFill>
          <a:blip r:embed="rId4" cstate="print">
            <a:lum bright="12000" contrast="36000"/>
          </a:blip>
          <a:srcRect/>
          <a:stretch>
            <a:fillRect/>
          </a:stretch>
        </p:blipFill>
        <p:spPr bwMode="auto">
          <a:xfrm>
            <a:off x="179512" y="260648"/>
            <a:ext cx="862581" cy="105273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8677275" y="620713"/>
            <a:ext cx="46672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5589588"/>
            <a:ext cx="914400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107504" y="5373216"/>
            <a:ext cx="8928992" cy="792088"/>
          </a:xfrm>
        </p:spPr>
        <p:txBody>
          <a:bodyPr/>
          <a:lstStyle/>
          <a:p>
            <a:pPr eaLnBrk="1" hangingPunct="1">
              <a:spcBef>
                <a:spcPct val="80000"/>
              </a:spcBef>
              <a:spcAft>
                <a:spcPct val="70000"/>
              </a:spcAft>
            </a:pPr>
            <a:r>
              <a:rPr lang="ru-RU" sz="2800" b="1" dirty="0" smtClean="0">
                <a:solidFill>
                  <a:srgbClr val="800000"/>
                </a:solidFill>
              </a:rPr>
              <a:t>О ПЕРЕХОДЕ НА ПРОГРАММНЫЙ БЮДЖЕТ </a:t>
            </a:r>
            <a:br>
              <a:rPr lang="ru-RU" sz="2800" b="1" dirty="0" smtClean="0">
                <a:solidFill>
                  <a:srgbClr val="800000"/>
                </a:solidFill>
              </a:rPr>
            </a:br>
            <a:r>
              <a:rPr lang="ru-RU" sz="2800" b="1" dirty="0" smtClean="0">
                <a:solidFill>
                  <a:srgbClr val="800000"/>
                </a:solidFill>
              </a:rPr>
              <a:t>В КРАСНОЯРСКОМ КРАЕ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9CCFA1E-8CD6-4FA9-B105-94E9FF5BF204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1</a:t>
            </a:fld>
            <a:endParaRPr lang="ru-RU" sz="1400">
              <a:latin typeface="Arial" charset="0"/>
              <a:cs typeface="+mn-cs"/>
            </a:endParaRPr>
          </a:p>
        </p:txBody>
      </p:sp>
      <p:sp>
        <p:nvSpPr>
          <p:cNvPr id="8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03E00B2-8BEE-430A-993B-D69F8CD491A1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1</a:t>
            </a:fld>
            <a:endParaRPr lang="ru-RU" sz="1400">
              <a:latin typeface="Arial" charset="0"/>
              <a:cs typeface="+mn-cs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23850" y="980728"/>
            <a:ext cx="8613775" cy="33337"/>
            <a:chOff x="280" y="601"/>
            <a:chExt cx="5426" cy="21"/>
          </a:xfrm>
        </p:grpSpPr>
        <p:sp>
          <p:nvSpPr>
            <p:cNvPr id="14345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4067175" y="1780942"/>
            <a:ext cx="4825305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spcBef>
                <a:spcPts val="600"/>
              </a:spcBef>
            </a:pPr>
            <a:r>
              <a:rPr lang="ru-RU" sz="2000" i="1" dirty="0"/>
              <a:t>      </a:t>
            </a:r>
            <a:r>
              <a:rPr lang="ru-RU" sz="2000" i="1" dirty="0" smtClean="0"/>
              <a:t>   </a:t>
            </a:r>
            <a:r>
              <a:rPr lang="ru-RU" sz="2000" b="1" i="1" u="sng" dirty="0" smtClean="0"/>
              <a:t>В.В</a:t>
            </a:r>
            <a:r>
              <a:rPr lang="ru-RU" sz="2000" b="1" i="1" u="sng" dirty="0"/>
              <a:t>. Путин</a:t>
            </a:r>
            <a:r>
              <a:rPr lang="ru-RU" sz="2000" b="1" i="1" u="sng" dirty="0" smtClean="0"/>
              <a:t>:</a:t>
            </a:r>
          </a:p>
          <a:p>
            <a:pPr algn="just" eaLnBrk="0" hangingPunct="0">
              <a:spcBef>
                <a:spcPts val="600"/>
              </a:spcBef>
            </a:pPr>
            <a:endParaRPr lang="ru-RU" sz="2000" b="1" i="1" u="sng" dirty="0" smtClean="0"/>
          </a:p>
          <a:p>
            <a:pPr algn="just" eaLnBrk="0" hangingPunct="0">
              <a:spcBef>
                <a:spcPts val="600"/>
              </a:spcBef>
            </a:pPr>
            <a:r>
              <a:rPr lang="ru-RU" sz="2000" i="1" dirty="0" smtClean="0"/>
              <a:t>      </a:t>
            </a:r>
            <a:r>
              <a:rPr lang="ru-RU" sz="2000" i="1" dirty="0"/>
              <a:t>«Мы выделяем огромные ресурсы, но если не проводить реформы, вместо качества будут расти только неэффективные расходы, </a:t>
            </a:r>
            <a:r>
              <a:rPr lang="ru-RU" sz="2000" i="1" dirty="0" smtClean="0"/>
              <a:t>раздуваться управленческий </a:t>
            </a:r>
            <a:r>
              <a:rPr lang="ru-RU" sz="2000" i="1" dirty="0"/>
              <a:t>аппарат, что и происходит часто на </a:t>
            </a:r>
            <a:r>
              <a:rPr lang="ru-RU" sz="2000" i="1" dirty="0" smtClean="0"/>
              <a:t>практике»</a:t>
            </a:r>
            <a:endParaRPr lang="ru-RU" sz="2000" i="1" dirty="0"/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288478" y="116632"/>
            <a:ext cx="9036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 dirty="0"/>
              <a:t>Послание Президента Российской Федерации Федеральному Собранию в 2013 году</a:t>
            </a:r>
          </a:p>
        </p:txBody>
      </p:sp>
      <p:pic>
        <p:nvPicPr>
          <p:cNvPr id="10" name="Picture 2" descr="C:\Users\31123\Desktop\1336383559_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584" y="1628800"/>
            <a:ext cx="2781300" cy="4133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15888"/>
            <a:ext cx="8642350" cy="431800"/>
          </a:xfrm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Изменения бюджетного законодательства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850" y="692150"/>
            <a:ext cx="8613775" cy="33338"/>
            <a:chOff x="280" y="601"/>
            <a:chExt cx="5426" cy="21"/>
          </a:xfrm>
        </p:grpSpPr>
        <p:sp>
          <p:nvSpPr>
            <p:cNvPr id="14348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40" name="Rectangle 7"/>
          <p:cNvSpPr>
            <a:spLocks noChangeArrowheads="1"/>
          </p:cNvSpPr>
          <p:nvPr/>
        </p:nvSpPr>
        <p:spPr bwMode="auto">
          <a:xfrm>
            <a:off x="395288" y="5661025"/>
            <a:ext cx="8353425" cy="863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179388" y="981075"/>
            <a:ext cx="87852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717550" indent="-541338">
              <a:lnSpc>
                <a:spcPct val="80000"/>
              </a:lnSpc>
              <a:spcBef>
                <a:spcPct val="400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2000" dirty="0"/>
          </a:p>
          <a:p>
            <a:pPr marL="717550" indent="-541338">
              <a:lnSpc>
                <a:spcPct val="80000"/>
              </a:lnSpc>
              <a:spcBef>
                <a:spcPct val="40000"/>
              </a:spcBef>
              <a:buClr>
                <a:srgbClr val="000000"/>
              </a:buClr>
              <a:buSzPct val="90000"/>
              <a:buFont typeface="Wingdings" pitchFamily="2" charset="2"/>
              <a:buAutoNum type="arabicPeriod"/>
              <a:defRPr/>
            </a:pPr>
            <a:endParaRPr lang="ru-RU" sz="20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250825" y="3284538"/>
            <a:ext cx="84248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Статья 179 БК РФ «Долгосрочные целевые программы» </a:t>
            </a:r>
            <a:r>
              <a:rPr lang="ru-RU" sz="2000" dirty="0"/>
              <a:t>изложена в новой редакции </a:t>
            </a:r>
            <a:r>
              <a:rPr lang="ru-RU" sz="2000" i="1" dirty="0">
                <a:solidFill>
                  <a:srgbClr val="FF0000"/>
                </a:solidFill>
              </a:rPr>
              <a:t>(</a:t>
            </a:r>
            <a:r>
              <a:rPr lang="ru-RU" sz="2000" i="1" dirty="0" smtClean="0">
                <a:solidFill>
                  <a:srgbClr val="FF0000"/>
                </a:solidFill>
              </a:rPr>
              <a:t>вступила </a:t>
            </a:r>
            <a:r>
              <a:rPr lang="ru-RU" sz="2000" i="1" dirty="0">
                <a:solidFill>
                  <a:srgbClr val="FF0000"/>
                </a:solidFill>
              </a:rPr>
              <a:t>в силу с 01.01.2014).</a:t>
            </a:r>
          </a:p>
        </p:txBody>
      </p:sp>
      <p:sp>
        <p:nvSpPr>
          <p:cNvPr id="14343" name="AutoShape 3"/>
          <p:cNvSpPr>
            <a:spLocks noChangeArrowheads="1"/>
          </p:cNvSpPr>
          <p:nvPr/>
        </p:nvSpPr>
        <p:spPr bwMode="auto">
          <a:xfrm>
            <a:off x="5148263" y="4652963"/>
            <a:ext cx="3167062" cy="11525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Государственная программа субъекта Российской Федерации</a:t>
            </a:r>
          </a:p>
        </p:txBody>
      </p:sp>
      <p:sp>
        <p:nvSpPr>
          <p:cNvPr id="14344" name="AutoShape 3"/>
          <p:cNvSpPr>
            <a:spLocks noChangeArrowheads="1"/>
          </p:cNvSpPr>
          <p:nvPr/>
        </p:nvSpPr>
        <p:spPr bwMode="auto">
          <a:xfrm>
            <a:off x="395288" y="4652963"/>
            <a:ext cx="3254375" cy="11509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Долгосрочная целевая программа</a:t>
            </a:r>
          </a:p>
        </p:txBody>
      </p:sp>
      <p:sp>
        <p:nvSpPr>
          <p:cNvPr id="14345" name="AutoShape 6"/>
          <p:cNvSpPr>
            <a:spLocks noChangeArrowheads="1"/>
          </p:cNvSpPr>
          <p:nvPr/>
        </p:nvSpPr>
        <p:spPr bwMode="auto">
          <a:xfrm flipH="1">
            <a:off x="3995738" y="4941888"/>
            <a:ext cx="852487" cy="511175"/>
          </a:xfrm>
          <a:prstGeom prst="leftArrow">
            <a:avLst>
              <a:gd name="adj1" fmla="val 40722"/>
              <a:gd name="adj2" fmla="val 92828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4346" name="Прямоугольник 8"/>
          <p:cNvSpPr>
            <a:spLocks noChangeArrowheads="1"/>
          </p:cNvSpPr>
          <p:nvPr/>
        </p:nvSpPr>
        <p:spPr bwMode="auto">
          <a:xfrm>
            <a:off x="323850" y="908050"/>
            <a:ext cx="86423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000" b="1" dirty="0"/>
              <a:t>Федеральный закон</a:t>
            </a:r>
            <a:r>
              <a:rPr lang="ru-RU" sz="2000" dirty="0"/>
              <a:t> </a:t>
            </a:r>
            <a:r>
              <a:rPr lang="ru-RU" sz="2000" b="1" dirty="0"/>
              <a:t>от 07.05.2013 № 104-ФЗ</a:t>
            </a:r>
            <a:r>
              <a:rPr lang="ru-RU" sz="2000" dirty="0"/>
              <a:t> </a:t>
            </a:r>
            <a:endParaRPr lang="ru-RU" sz="2000" dirty="0" smtClean="0"/>
          </a:p>
          <a:p>
            <a:pPr algn="just"/>
            <a:r>
              <a:rPr lang="ru-RU" sz="2000" dirty="0" smtClean="0"/>
              <a:t>«</a:t>
            </a:r>
            <a:r>
              <a:rPr lang="ru-RU" sz="2000" dirty="0"/>
              <a:t>О внесении изменений в Бюджетный кодекс </a:t>
            </a:r>
            <a:r>
              <a:rPr lang="ru-RU" sz="2000" dirty="0" smtClean="0"/>
              <a:t>РФ и </a:t>
            </a:r>
            <a:r>
              <a:rPr lang="ru-RU" sz="2000" dirty="0"/>
              <a:t>отдельные законодательные акты </a:t>
            </a:r>
            <a:r>
              <a:rPr lang="ru-RU" sz="2000" dirty="0" smtClean="0"/>
              <a:t>РФ в </a:t>
            </a:r>
            <a:r>
              <a:rPr lang="ru-RU" sz="2000" dirty="0"/>
              <a:t>связи </a:t>
            </a:r>
            <a:r>
              <a:rPr lang="ru-RU" sz="2000" dirty="0" smtClean="0"/>
              <a:t>с </a:t>
            </a:r>
            <a:r>
              <a:rPr lang="ru-RU" sz="2000" dirty="0"/>
              <a:t>совершенствованием бюджетного процесса</a:t>
            </a:r>
            <a:r>
              <a:rPr lang="ru-RU" sz="2000" dirty="0" smtClean="0"/>
              <a:t>»</a:t>
            </a:r>
            <a:endParaRPr lang="ru-RU" sz="2000" dirty="0"/>
          </a:p>
        </p:txBody>
      </p:sp>
      <p:sp>
        <p:nvSpPr>
          <p:cNvPr id="14347" name="AutoShape 6"/>
          <p:cNvSpPr>
            <a:spLocks noChangeArrowheads="1"/>
          </p:cNvSpPr>
          <p:nvPr/>
        </p:nvSpPr>
        <p:spPr bwMode="auto">
          <a:xfrm rot="5400000" flipH="1">
            <a:off x="4113213" y="2519363"/>
            <a:ext cx="708025" cy="511175"/>
          </a:xfrm>
          <a:prstGeom prst="leftArrow">
            <a:avLst>
              <a:gd name="adj1" fmla="val 40722"/>
              <a:gd name="adj2" fmla="val 92769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59879"/>
            <a:ext cx="8820150" cy="504825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Краевой бюджет на 2013 - 2015 годы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48038" y="2636838"/>
            <a:ext cx="2663825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000000"/>
                </a:solidFill>
              </a:rPr>
              <a:t>ВЦП</a:t>
            </a:r>
            <a:r>
              <a:rPr lang="en-US" sz="2000" b="1" dirty="0">
                <a:solidFill>
                  <a:srgbClr val="000000"/>
                </a:solidFill>
              </a:rPr>
              <a:t> (1-16)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auto">
          <a:xfrm>
            <a:off x="250825" y="5805488"/>
            <a:ext cx="2032000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ДЦП</a:t>
            </a: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 rot="16200000" flipH="1">
            <a:off x="4358482" y="1985169"/>
            <a:ext cx="649287" cy="511175"/>
          </a:xfrm>
          <a:prstGeom prst="leftArrow">
            <a:avLst>
              <a:gd name="adj1" fmla="val 40722"/>
              <a:gd name="adj2" fmla="val 93029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14" name="AutoShape 7"/>
          <p:cNvSpPr>
            <a:spLocks noChangeArrowheads="1"/>
          </p:cNvSpPr>
          <p:nvPr/>
        </p:nvSpPr>
        <p:spPr bwMode="auto">
          <a:xfrm rot="13862273" flipH="1">
            <a:off x="6153944" y="3167856"/>
            <a:ext cx="681038" cy="504825"/>
          </a:xfrm>
          <a:prstGeom prst="leftArrow">
            <a:avLst>
              <a:gd name="adj1" fmla="val 40722"/>
              <a:gd name="adj2" fmla="val 94022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2268538" y="981075"/>
            <a:ext cx="4967287" cy="863600"/>
          </a:xfrm>
          <a:prstGeom prst="roundRect">
            <a:avLst>
              <a:gd name="adj" fmla="val 16667"/>
            </a:avLst>
          </a:prstGeom>
          <a:noFill/>
          <a:ln w="63500" cmpd="dbl" algn="ctr">
            <a:solidFill>
              <a:srgbClr val="FF66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2813"/>
            <a:r>
              <a:rPr lang="ru-RU" sz="2400" b="1">
                <a:solidFill>
                  <a:srgbClr val="000000"/>
                </a:solidFill>
              </a:rPr>
              <a:t>Краевой бюджет </a:t>
            </a:r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468313" y="3860800"/>
            <a:ext cx="3598862" cy="11525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/>
              <a:t>ГРБС – </a:t>
            </a:r>
            <a:r>
              <a:rPr lang="ru-RU" b="1" i="1"/>
              <a:t>Разработчик программы</a:t>
            </a:r>
            <a:endParaRPr lang="ru-RU" b="1"/>
          </a:p>
        </p:txBody>
      </p:sp>
      <p:sp>
        <p:nvSpPr>
          <p:cNvPr id="17418" name="AutoShape 17"/>
          <p:cNvSpPr>
            <a:spLocks noChangeArrowheads="1"/>
          </p:cNvSpPr>
          <p:nvPr/>
        </p:nvSpPr>
        <p:spPr bwMode="auto">
          <a:xfrm>
            <a:off x="5003800" y="3860800"/>
            <a:ext cx="3671888" cy="11525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/>
              <a:t>Министерство строительства </a:t>
            </a:r>
            <a:br>
              <a:rPr lang="ru-RU" b="1"/>
            </a:br>
            <a:r>
              <a:rPr lang="ru-RU" b="1"/>
              <a:t>и архитектуры </a:t>
            </a:r>
            <a:br>
              <a:rPr lang="ru-RU" b="1"/>
            </a:br>
            <a:r>
              <a:rPr lang="ru-RU" b="1" i="1"/>
              <a:t>(капитальное строительство)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17419" name="AutoShape 6"/>
          <p:cNvSpPr>
            <a:spLocks noChangeArrowheads="1"/>
          </p:cNvSpPr>
          <p:nvPr/>
        </p:nvSpPr>
        <p:spPr bwMode="auto">
          <a:xfrm rot="18454747" flipH="1">
            <a:off x="2553494" y="3167856"/>
            <a:ext cx="681038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0" name="AutoShape 6"/>
          <p:cNvSpPr>
            <a:spLocks noChangeArrowheads="1"/>
          </p:cNvSpPr>
          <p:nvPr/>
        </p:nvSpPr>
        <p:spPr bwMode="auto">
          <a:xfrm rot="16200000" flipH="1">
            <a:off x="958057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1" name="AutoShape 5"/>
          <p:cNvSpPr>
            <a:spLocks noChangeArrowheads="1"/>
          </p:cNvSpPr>
          <p:nvPr/>
        </p:nvSpPr>
        <p:spPr bwMode="auto">
          <a:xfrm>
            <a:off x="2339975" y="5805488"/>
            <a:ext cx="2016125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Мероприятия не вошедшие в ДЦП</a:t>
            </a:r>
          </a:p>
        </p:txBody>
      </p:sp>
      <p:sp>
        <p:nvSpPr>
          <p:cNvPr id="17422" name="AutoShape 6"/>
          <p:cNvSpPr>
            <a:spLocks noChangeArrowheads="1"/>
          </p:cNvSpPr>
          <p:nvPr/>
        </p:nvSpPr>
        <p:spPr bwMode="auto">
          <a:xfrm rot="16200000" flipH="1">
            <a:off x="2974182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3" name="AutoShape 6"/>
          <p:cNvSpPr>
            <a:spLocks noChangeArrowheads="1"/>
          </p:cNvSpPr>
          <p:nvPr/>
        </p:nvSpPr>
        <p:spPr bwMode="auto">
          <a:xfrm rot="16200000" flipH="1">
            <a:off x="5423694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4" name="AutoShape 6"/>
          <p:cNvSpPr>
            <a:spLocks noChangeArrowheads="1"/>
          </p:cNvSpPr>
          <p:nvPr/>
        </p:nvSpPr>
        <p:spPr bwMode="auto">
          <a:xfrm rot="16200000" flipH="1">
            <a:off x="7655719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5" name="AutoShape 5"/>
          <p:cNvSpPr>
            <a:spLocks noChangeArrowheads="1"/>
          </p:cNvSpPr>
          <p:nvPr/>
        </p:nvSpPr>
        <p:spPr bwMode="auto">
          <a:xfrm>
            <a:off x="4716463" y="5805488"/>
            <a:ext cx="2160587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Объект №1</a:t>
            </a:r>
          </a:p>
        </p:txBody>
      </p:sp>
      <p:sp>
        <p:nvSpPr>
          <p:cNvPr id="17426" name="AutoShape 5"/>
          <p:cNvSpPr>
            <a:spLocks noChangeArrowheads="1"/>
          </p:cNvSpPr>
          <p:nvPr/>
        </p:nvSpPr>
        <p:spPr bwMode="auto">
          <a:xfrm>
            <a:off x="6948488" y="5805488"/>
            <a:ext cx="2032000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Объект №</a:t>
            </a:r>
            <a:r>
              <a:rPr lang="en-US" b="1">
                <a:solidFill>
                  <a:srgbClr val="000000"/>
                </a:solidFill>
              </a:rPr>
              <a:t>n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6256" y="6597352"/>
            <a:ext cx="2133600" cy="260648"/>
          </a:xfrm>
        </p:spPr>
        <p:txBody>
          <a:bodyPr/>
          <a:lstStyle/>
          <a:p>
            <a:pPr>
              <a:defRPr/>
            </a:pPr>
            <a:fld id="{BF2AD475-CA5C-41C3-B1A4-1E508ECFF532}" type="slidenum">
              <a:rPr lang="ru-RU"/>
              <a:pPr>
                <a:defRPr/>
              </a:pPr>
              <a:t>3</a:t>
            </a:fld>
            <a:endParaRPr lang="ru-RU" dirty="0"/>
          </a:p>
        </p:txBody>
      </p:sp>
      <p:grpSp>
        <p:nvGrpSpPr>
          <p:cNvPr id="25" name="Group 13"/>
          <p:cNvGrpSpPr>
            <a:grpSpLocks/>
          </p:cNvGrpSpPr>
          <p:nvPr/>
        </p:nvGrpSpPr>
        <p:grpSpPr bwMode="auto">
          <a:xfrm>
            <a:off x="323850" y="803374"/>
            <a:ext cx="8613775" cy="33338"/>
            <a:chOff x="280" y="601"/>
            <a:chExt cx="5426" cy="21"/>
          </a:xfrm>
        </p:grpSpPr>
        <p:sp>
          <p:nvSpPr>
            <p:cNvPr id="26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59879"/>
            <a:ext cx="8820150" cy="504825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Краевой бюджет на 2014 год - 2016 годы</a:t>
            </a:r>
            <a:endParaRPr lang="ru-RU" sz="2400" b="1" i="1" dirty="0" smtClean="0">
              <a:solidFill>
                <a:srgbClr val="FF0000"/>
              </a:solidFill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3348038" y="2636838"/>
            <a:ext cx="2663825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000000"/>
                </a:solidFill>
              </a:rPr>
              <a:t>ГП</a:t>
            </a:r>
            <a:r>
              <a:rPr lang="en-US" sz="2000" b="1" dirty="0" smtClean="0">
                <a:solidFill>
                  <a:srgbClr val="000000"/>
                </a:solidFill>
              </a:rPr>
              <a:t> </a:t>
            </a:r>
            <a:r>
              <a:rPr lang="en-US" sz="2000" b="1" dirty="0">
                <a:solidFill>
                  <a:srgbClr val="000000"/>
                </a:solidFill>
              </a:rPr>
              <a:t>(</a:t>
            </a:r>
            <a:r>
              <a:rPr lang="en-US" sz="2000" b="1" dirty="0" smtClean="0">
                <a:solidFill>
                  <a:srgbClr val="000000"/>
                </a:solidFill>
              </a:rPr>
              <a:t>1-</a:t>
            </a:r>
            <a:r>
              <a:rPr lang="ru-RU" sz="2000" b="1" dirty="0" smtClean="0">
                <a:solidFill>
                  <a:srgbClr val="000000"/>
                </a:solidFill>
              </a:rPr>
              <a:t>20</a:t>
            </a:r>
            <a:r>
              <a:rPr lang="en-US" sz="2000" b="1" dirty="0" smtClean="0">
                <a:solidFill>
                  <a:srgbClr val="000000"/>
                </a:solidFill>
              </a:rPr>
              <a:t>)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17412" name="AutoShape 5"/>
          <p:cNvSpPr>
            <a:spLocks noChangeArrowheads="1"/>
          </p:cNvSpPr>
          <p:nvPr/>
        </p:nvSpPr>
        <p:spPr bwMode="auto">
          <a:xfrm>
            <a:off x="250825" y="5805488"/>
            <a:ext cx="2032000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00"/>
                </a:solidFill>
              </a:rPr>
              <a:t>Подпрограммы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7413" name="AutoShape 6"/>
          <p:cNvSpPr>
            <a:spLocks noChangeArrowheads="1"/>
          </p:cNvSpPr>
          <p:nvPr/>
        </p:nvSpPr>
        <p:spPr bwMode="auto">
          <a:xfrm rot="16200000" flipH="1">
            <a:off x="4358482" y="1985169"/>
            <a:ext cx="649287" cy="511175"/>
          </a:xfrm>
          <a:prstGeom prst="leftArrow">
            <a:avLst>
              <a:gd name="adj1" fmla="val 40722"/>
              <a:gd name="adj2" fmla="val 93029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14" name="AutoShape 7"/>
          <p:cNvSpPr>
            <a:spLocks noChangeArrowheads="1"/>
          </p:cNvSpPr>
          <p:nvPr/>
        </p:nvSpPr>
        <p:spPr bwMode="auto">
          <a:xfrm rot="13862273" flipH="1">
            <a:off x="6153944" y="3167856"/>
            <a:ext cx="681038" cy="504825"/>
          </a:xfrm>
          <a:prstGeom prst="leftArrow">
            <a:avLst>
              <a:gd name="adj1" fmla="val 40722"/>
              <a:gd name="adj2" fmla="val 94022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15" name="AutoShape 12"/>
          <p:cNvSpPr>
            <a:spLocks noChangeArrowheads="1"/>
          </p:cNvSpPr>
          <p:nvPr/>
        </p:nvSpPr>
        <p:spPr bwMode="auto">
          <a:xfrm>
            <a:off x="2268538" y="981075"/>
            <a:ext cx="4967287" cy="863600"/>
          </a:xfrm>
          <a:prstGeom prst="roundRect">
            <a:avLst>
              <a:gd name="adj" fmla="val 16667"/>
            </a:avLst>
          </a:prstGeom>
          <a:noFill/>
          <a:ln w="63500" cmpd="dbl" algn="ctr">
            <a:solidFill>
              <a:srgbClr val="FF6600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 defTabSz="912813"/>
            <a:r>
              <a:rPr lang="ru-RU" sz="2400" b="1">
                <a:solidFill>
                  <a:srgbClr val="000000"/>
                </a:solidFill>
              </a:rPr>
              <a:t>Краевой бюджет 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23850" y="803374"/>
            <a:ext cx="8613775" cy="33338"/>
            <a:chOff x="280" y="601"/>
            <a:chExt cx="5426" cy="21"/>
          </a:xfrm>
        </p:grpSpPr>
        <p:sp>
          <p:nvSpPr>
            <p:cNvPr id="17427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8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468313" y="3860800"/>
            <a:ext cx="3598862" cy="11525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/>
              <a:t>ГРБС – </a:t>
            </a:r>
            <a:r>
              <a:rPr lang="ru-RU" b="1" i="1" dirty="0" smtClean="0"/>
              <a:t>Ответственный исполнитель программы</a:t>
            </a:r>
            <a:endParaRPr lang="ru-RU" b="1" dirty="0"/>
          </a:p>
        </p:txBody>
      </p:sp>
      <p:sp>
        <p:nvSpPr>
          <p:cNvPr id="17418" name="AutoShape 17"/>
          <p:cNvSpPr>
            <a:spLocks noChangeArrowheads="1"/>
          </p:cNvSpPr>
          <p:nvPr/>
        </p:nvSpPr>
        <p:spPr bwMode="auto">
          <a:xfrm>
            <a:off x="5003800" y="3860800"/>
            <a:ext cx="3671888" cy="11525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 smtClean="0"/>
              <a:t>ГРБС – </a:t>
            </a:r>
            <a:r>
              <a:rPr lang="ru-RU" b="1" i="1" dirty="0" smtClean="0"/>
              <a:t>Соисполнитель программы</a:t>
            </a:r>
            <a:endParaRPr lang="ru-RU" b="1" dirty="0"/>
          </a:p>
        </p:txBody>
      </p:sp>
      <p:sp>
        <p:nvSpPr>
          <p:cNvPr id="17419" name="AutoShape 6"/>
          <p:cNvSpPr>
            <a:spLocks noChangeArrowheads="1"/>
          </p:cNvSpPr>
          <p:nvPr/>
        </p:nvSpPr>
        <p:spPr bwMode="auto">
          <a:xfrm rot="18454747" flipH="1">
            <a:off x="2553494" y="3167856"/>
            <a:ext cx="681038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0" name="AutoShape 6"/>
          <p:cNvSpPr>
            <a:spLocks noChangeArrowheads="1"/>
          </p:cNvSpPr>
          <p:nvPr/>
        </p:nvSpPr>
        <p:spPr bwMode="auto">
          <a:xfrm rot="16200000" flipH="1">
            <a:off x="958057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1" name="AutoShape 5"/>
          <p:cNvSpPr>
            <a:spLocks noChangeArrowheads="1"/>
          </p:cNvSpPr>
          <p:nvPr/>
        </p:nvSpPr>
        <p:spPr bwMode="auto">
          <a:xfrm>
            <a:off x="2339975" y="5805488"/>
            <a:ext cx="2016125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00"/>
                </a:solidFill>
              </a:rPr>
              <a:t>Отдельные мероприятия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7422" name="AutoShape 6"/>
          <p:cNvSpPr>
            <a:spLocks noChangeArrowheads="1"/>
          </p:cNvSpPr>
          <p:nvPr/>
        </p:nvSpPr>
        <p:spPr bwMode="auto">
          <a:xfrm rot="16200000" flipH="1">
            <a:off x="2974182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3" name="AutoShape 6"/>
          <p:cNvSpPr>
            <a:spLocks noChangeArrowheads="1"/>
          </p:cNvSpPr>
          <p:nvPr/>
        </p:nvSpPr>
        <p:spPr bwMode="auto">
          <a:xfrm rot="16200000" flipH="1">
            <a:off x="5423694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4" name="AutoShape 6"/>
          <p:cNvSpPr>
            <a:spLocks noChangeArrowheads="1"/>
          </p:cNvSpPr>
          <p:nvPr/>
        </p:nvSpPr>
        <p:spPr bwMode="auto">
          <a:xfrm rot="16200000" flipH="1">
            <a:off x="7655719" y="5169694"/>
            <a:ext cx="681037" cy="511175"/>
          </a:xfrm>
          <a:prstGeom prst="leftArrow">
            <a:avLst>
              <a:gd name="adj1" fmla="val 40722"/>
              <a:gd name="adj2" fmla="val 92854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17425" name="AutoShape 5"/>
          <p:cNvSpPr>
            <a:spLocks noChangeArrowheads="1"/>
          </p:cNvSpPr>
          <p:nvPr/>
        </p:nvSpPr>
        <p:spPr bwMode="auto">
          <a:xfrm>
            <a:off x="4716463" y="5805488"/>
            <a:ext cx="2160587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00"/>
                </a:solidFill>
              </a:rPr>
              <a:t>Подпрограммы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7426" name="AutoShape 5"/>
          <p:cNvSpPr>
            <a:spLocks noChangeArrowheads="1"/>
          </p:cNvSpPr>
          <p:nvPr/>
        </p:nvSpPr>
        <p:spPr bwMode="auto">
          <a:xfrm>
            <a:off x="6948488" y="5805488"/>
            <a:ext cx="2032000" cy="863600"/>
          </a:xfrm>
          <a:prstGeom prst="roundRect">
            <a:avLst>
              <a:gd name="adj" fmla="val 16667"/>
            </a:avLst>
          </a:prstGeom>
          <a:noFill/>
          <a:ln w="28575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000000"/>
                </a:solidFill>
              </a:rPr>
              <a:t>Отдельные мероприятия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76256" y="6597352"/>
            <a:ext cx="2133600" cy="260648"/>
          </a:xfrm>
        </p:spPr>
        <p:txBody>
          <a:bodyPr/>
          <a:lstStyle/>
          <a:p>
            <a:pPr>
              <a:defRPr/>
            </a:pPr>
            <a:fld id="{BF2AD475-CA5C-41C3-B1A4-1E508ECFF532}" type="slidenum">
              <a:rPr lang="ru-RU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ACF3AA-6DB9-4B62-B130-4B3DD19CC32F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22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5218CD5-20FD-4AB1-A15D-7CA7C6F38779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ru-RU" sz="1400">
              <a:latin typeface="Arial" charset="0"/>
              <a:cs typeface="+mn-cs"/>
            </a:endParaRPr>
          </a:p>
        </p:txBody>
      </p:sp>
      <p:sp>
        <p:nvSpPr>
          <p:cNvPr id="21" name="Rectangle 6"/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94A84B14-B33D-469A-A80A-81D62C2AA35A}" type="slidenum">
              <a:rPr lang="ru-RU" sz="1400"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ru-RU" sz="1400">
              <a:latin typeface="Arial" charset="0"/>
              <a:cs typeface="+mn-cs"/>
            </a:endParaRP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115888"/>
            <a:ext cx="8820150" cy="504825"/>
          </a:xfrm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rgbClr val="000000"/>
                </a:solidFill>
              </a:rPr>
              <a:t>Переход на программный бюджет в Красноярском крае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78705" y="659358"/>
            <a:ext cx="8613775" cy="33338"/>
            <a:chOff x="280" y="601"/>
            <a:chExt cx="5426" cy="21"/>
          </a:xfrm>
        </p:grpSpPr>
        <p:sp>
          <p:nvSpPr>
            <p:cNvPr id="9238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9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223" name="Text Box 11"/>
          <p:cNvSpPr txBox="1">
            <a:spLocks noChangeArrowheads="1"/>
          </p:cNvSpPr>
          <p:nvPr/>
        </p:nvSpPr>
        <p:spPr bwMode="auto">
          <a:xfrm>
            <a:off x="3419475" y="1052513"/>
            <a:ext cx="1944688" cy="5222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FF0000"/>
                </a:solidFill>
              </a:rPr>
              <a:t>2014 год</a:t>
            </a: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3419475" y="3789363"/>
            <a:ext cx="1944688" cy="52228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solidFill>
                  <a:srgbClr val="FF0000"/>
                </a:solidFill>
              </a:rPr>
              <a:t>2015 год</a:t>
            </a:r>
          </a:p>
        </p:txBody>
      </p:sp>
      <p:sp>
        <p:nvSpPr>
          <p:cNvPr id="9225" name="AutoShape 3"/>
          <p:cNvSpPr>
            <a:spLocks noChangeArrowheads="1"/>
          </p:cNvSpPr>
          <p:nvPr/>
        </p:nvSpPr>
        <p:spPr bwMode="auto">
          <a:xfrm>
            <a:off x="5148263" y="170021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Государственные программы</a:t>
            </a:r>
          </a:p>
        </p:txBody>
      </p:sp>
      <p:sp>
        <p:nvSpPr>
          <p:cNvPr id="9226" name="AutoShape 3"/>
          <p:cNvSpPr>
            <a:spLocks noChangeArrowheads="1"/>
          </p:cNvSpPr>
          <p:nvPr/>
        </p:nvSpPr>
        <p:spPr bwMode="auto">
          <a:xfrm>
            <a:off x="5148263" y="2852738"/>
            <a:ext cx="2735262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Подпрограммы</a:t>
            </a:r>
          </a:p>
        </p:txBody>
      </p:sp>
      <p:sp>
        <p:nvSpPr>
          <p:cNvPr id="9227" name="AutoShape 3"/>
          <p:cNvSpPr>
            <a:spLocks noChangeArrowheads="1"/>
          </p:cNvSpPr>
          <p:nvPr/>
        </p:nvSpPr>
        <p:spPr bwMode="auto">
          <a:xfrm>
            <a:off x="1116013" y="2852738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ДЦП</a:t>
            </a:r>
          </a:p>
        </p:txBody>
      </p:sp>
      <p:sp>
        <p:nvSpPr>
          <p:cNvPr id="9228" name="AutoShape 3"/>
          <p:cNvSpPr>
            <a:spLocks noChangeArrowheads="1"/>
          </p:cNvSpPr>
          <p:nvPr/>
        </p:nvSpPr>
        <p:spPr bwMode="auto">
          <a:xfrm>
            <a:off x="1116013" y="170021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ВЦП</a:t>
            </a:r>
          </a:p>
        </p:txBody>
      </p:sp>
      <p:sp>
        <p:nvSpPr>
          <p:cNvPr id="9229" name="AutoShape 6"/>
          <p:cNvSpPr>
            <a:spLocks noChangeArrowheads="1"/>
          </p:cNvSpPr>
          <p:nvPr/>
        </p:nvSpPr>
        <p:spPr bwMode="auto">
          <a:xfrm flipH="1">
            <a:off x="4067175" y="1844675"/>
            <a:ext cx="852488" cy="511175"/>
          </a:xfrm>
          <a:prstGeom prst="leftArrow">
            <a:avLst>
              <a:gd name="adj1" fmla="val 40722"/>
              <a:gd name="adj2" fmla="val 92828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9230" name="AutoShape 6"/>
          <p:cNvSpPr>
            <a:spLocks noChangeArrowheads="1"/>
          </p:cNvSpPr>
          <p:nvPr/>
        </p:nvSpPr>
        <p:spPr bwMode="auto">
          <a:xfrm flipH="1">
            <a:off x="4067175" y="2997200"/>
            <a:ext cx="854075" cy="511175"/>
          </a:xfrm>
          <a:prstGeom prst="leftArrow">
            <a:avLst>
              <a:gd name="adj1" fmla="val 40722"/>
              <a:gd name="adj2" fmla="val 93001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9231" name="Номер слайда 18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CD1D6B2A-2D57-404D-A601-2C1D8356AC66}" type="slidenum">
              <a:rPr lang="ru-RU" sz="1400"/>
              <a:pPr algn="r"/>
              <a:t>5</a:t>
            </a:fld>
            <a:endParaRPr lang="ru-RU" sz="1400"/>
          </a:p>
        </p:txBody>
      </p:sp>
      <p:sp>
        <p:nvSpPr>
          <p:cNvPr id="9232" name="AutoShape 3"/>
          <p:cNvSpPr>
            <a:spLocks noChangeArrowheads="1"/>
          </p:cNvSpPr>
          <p:nvPr/>
        </p:nvSpPr>
        <p:spPr bwMode="auto">
          <a:xfrm>
            <a:off x="5148263" y="443706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Цели и задачи ГП</a:t>
            </a:r>
          </a:p>
        </p:txBody>
      </p:sp>
      <p:sp>
        <p:nvSpPr>
          <p:cNvPr id="9233" name="AutoShape 3"/>
          <p:cNvSpPr>
            <a:spLocks noChangeArrowheads="1"/>
          </p:cNvSpPr>
          <p:nvPr/>
        </p:nvSpPr>
        <p:spPr bwMode="auto">
          <a:xfrm>
            <a:off x="5148263" y="5589588"/>
            <a:ext cx="2735262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ВЦП (ГП)</a:t>
            </a:r>
          </a:p>
        </p:txBody>
      </p:sp>
      <p:sp>
        <p:nvSpPr>
          <p:cNvPr id="9234" name="AutoShape 3"/>
          <p:cNvSpPr>
            <a:spLocks noChangeArrowheads="1"/>
          </p:cNvSpPr>
          <p:nvPr/>
        </p:nvSpPr>
        <p:spPr bwMode="auto">
          <a:xfrm>
            <a:off x="1116013" y="5589588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Прогноз СЭР</a:t>
            </a:r>
          </a:p>
        </p:txBody>
      </p:sp>
      <p:sp>
        <p:nvSpPr>
          <p:cNvPr id="9235" name="AutoShape 3"/>
          <p:cNvSpPr>
            <a:spLocks noChangeArrowheads="1"/>
          </p:cNvSpPr>
          <p:nvPr/>
        </p:nvSpPr>
        <p:spPr bwMode="auto">
          <a:xfrm>
            <a:off x="1116013" y="4437063"/>
            <a:ext cx="2736850" cy="792162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6600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rgbClr val="000000"/>
                </a:solidFill>
              </a:rPr>
              <a:t>Стратегия СЭР </a:t>
            </a:r>
            <a:br>
              <a:rPr lang="ru-RU" b="1">
                <a:solidFill>
                  <a:srgbClr val="000000"/>
                </a:solidFill>
              </a:rPr>
            </a:br>
            <a:r>
              <a:rPr lang="ru-RU" b="1">
                <a:solidFill>
                  <a:srgbClr val="000000"/>
                </a:solidFill>
              </a:rPr>
              <a:t>до 2020 года</a:t>
            </a:r>
          </a:p>
        </p:txBody>
      </p:sp>
      <p:sp>
        <p:nvSpPr>
          <p:cNvPr id="9236" name="AutoShape 6"/>
          <p:cNvSpPr>
            <a:spLocks noChangeArrowheads="1"/>
          </p:cNvSpPr>
          <p:nvPr/>
        </p:nvSpPr>
        <p:spPr bwMode="auto">
          <a:xfrm flipH="1">
            <a:off x="4067175" y="4581525"/>
            <a:ext cx="852488" cy="511175"/>
          </a:xfrm>
          <a:prstGeom prst="leftArrow">
            <a:avLst>
              <a:gd name="adj1" fmla="val 40722"/>
              <a:gd name="adj2" fmla="val 92828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  <p:sp>
        <p:nvSpPr>
          <p:cNvPr id="9237" name="AutoShape 6"/>
          <p:cNvSpPr>
            <a:spLocks noChangeArrowheads="1"/>
          </p:cNvSpPr>
          <p:nvPr/>
        </p:nvSpPr>
        <p:spPr bwMode="auto">
          <a:xfrm flipH="1">
            <a:off x="4067175" y="5732463"/>
            <a:ext cx="854075" cy="511175"/>
          </a:xfrm>
          <a:prstGeom prst="leftArrow">
            <a:avLst>
              <a:gd name="adj1" fmla="val 40722"/>
              <a:gd name="adj2" fmla="val 93001"/>
            </a:avLst>
          </a:prstGeom>
          <a:solidFill>
            <a:srgbClr val="FF6600"/>
          </a:solidFill>
          <a:ln w="19050" algn="ctr">
            <a:solidFill>
              <a:srgbClr val="FF6600"/>
            </a:solidFill>
            <a:miter lim="800000"/>
            <a:headEnd/>
            <a:tailEnd/>
          </a:ln>
        </p:spPr>
        <p:txBody>
          <a:bodyPr lIns="54000" rIns="54000" anchor="ctr"/>
          <a:lstStyle/>
          <a:p>
            <a:pPr algn="ctr">
              <a:spcBef>
                <a:spcPct val="50000"/>
              </a:spcBef>
            </a:pPr>
            <a:endParaRPr lang="ru-RU" sz="80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23528" y="908720"/>
            <a:ext cx="8613775" cy="33338"/>
            <a:chOff x="280" y="601"/>
            <a:chExt cx="5426" cy="21"/>
          </a:xfrm>
        </p:grpSpPr>
        <p:sp>
          <p:nvSpPr>
            <p:cNvPr id="36884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6885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36867" name="Прямоугольник 13"/>
          <p:cNvSpPr>
            <a:spLocks noChangeArrowheads="1"/>
          </p:cNvSpPr>
          <p:nvPr/>
        </p:nvSpPr>
        <p:spPr bwMode="auto">
          <a:xfrm>
            <a:off x="323528" y="116632"/>
            <a:ext cx="85693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/>
              <a:t>Организация работы по переходу </a:t>
            </a:r>
          </a:p>
          <a:p>
            <a:r>
              <a:rPr lang="ru-RU" sz="2400" b="1" dirty="0" smtClean="0"/>
              <a:t>на программный бюджет в Красноярском крае</a:t>
            </a:r>
            <a:endParaRPr lang="ru-RU" sz="2400" b="1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9" name="Схема 8"/>
          <p:cNvGraphicFramePr/>
          <p:nvPr/>
        </p:nvGraphicFramePr>
        <p:xfrm>
          <a:off x="539552" y="1412776"/>
          <a:ext cx="8208912" cy="4768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88640"/>
            <a:ext cx="8642350" cy="647973"/>
          </a:xfrm>
        </p:spPr>
        <p:txBody>
          <a:bodyPr/>
          <a:lstStyle/>
          <a:p>
            <a:pPr algn="l"/>
            <a:r>
              <a:rPr lang="ru-RU" sz="2400" b="1" dirty="0" smtClean="0">
                <a:solidFill>
                  <a:srgbClr val="000000"/>
                </a:solidFill>
              </a:rPr>
              <a:t>Разработанные НПА</a:t>
            </a:r>
            <a:endParaRPr lang="ru-RU" sz="2200" b="1" dirty="0" smtClean="0">
              <a:solidFill>
                <a:srgbClr val="000000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23528" y="908720"/>
            <a:ext cx="8613775" cy="33337"/>
            <a:chOff x="280" y="601"/>
            <a:chExt cx="5426" cy="21"/>
          </a:xfrm>
        </p:grpSpPr>
        <p:sp>
          <p:nvSpPr>
            <p:cNvPr id="139268" name="Line 5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39269" name="Line 6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9270" name="Rectangle 7"/>
          <p:cNvSpPr>
            <a:spLocks noChangeArrowheads="1"/>
          </p:cNvSpPr>
          <p:nvPr/>
        </p:nvSpPr>
        <p:spPr bwMode="auto">
          <a:xfrm>
            <a:off x="395288" y="5661025"/>
            <a:ext cx="8353425" cy="863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1F6A73-6DAA-4869-8054-42786BD90E7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1268760"/>
          <a:ext cx="8712969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9"/>
                <a:gridCol w="1584175"/>
                <a:gridCol w="1944216"/>
                <a:gridCol w="4752529"/>
              </a:tblGrid>
              <a:tr h="52773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№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</a:rPr>
                        <a:t>п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/>
                        </a:gs>
                        <a:gs pos="35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37000"/>
                            <a:satMod val="300000"/>
                          </a:schemeClr>
                        </a:gs>
                        <a:gs pos="100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Вид НПА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/>
                        </a:gs>
                        <a:gs pos="35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37000"/>
                            <a:satMod val="300000"/>
                          </a:schemeClr>
                        </a:gs>
                        <a:gs pos="100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Реквизиты НПА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/>
                        </a:gs>
                        <a:gs pos="35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37000"/>
                            <a:satMod val="300000"/>
                          </a:schemeClr>
                        </a:gs>
                        <a:gs pos="100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</a:rPr>
                        <a:t>Наименование НПА</a:t>
                      </a:r>
                      <a:endParaRPr lang="ru-R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/>
                        </a:gs>
                        <a:gs pos="35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37000"/>
                            <a:satMod val="300000"/>
                          </a:schemeClr>
                        </a:gs>
                        <a:gs pos="100000">
                          <a:schemeClr val="accent5">
                            <a:hueOff val="0"/>
                            <a:satOff val="0"/>
                            <a:lumOff val="0"/>
                            <a:alphaOff val="0"/>
                            <a:tint val="15000"/>
                            <a:satMod val="350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626851">
                <a:tc>
                  <a:txBody>
                    <a:bodyPr/>
                    <a:lstStyle/>
                    <a:p>
                      <a:pPr marL="342900" indent="-342900" algn="ctr" defTabSz="914400" rtl="0" eaLnBrk="1" latinLnBrk="0" hangingPunct="1">
                        <a:buFont typeface="+mj-lt"/>
                        <a:buNone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Закон края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5-1685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 24.10.2013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о внесении изменений в Закон края «О бюджетном процессе в Красноярском крае»</a:t>
                      </a:r>
                      <a:endParaRPr lang="ru-RU" sz="1400" kern="1200" noProof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3777">
                <a:tc>
                  <a:txBody>
                    <a:bodyPr/>
                    <a:lstStyle/>
                    <a:p>
                      <a:pPr marL="342900" indent="-342900" algn="ctr" defTabSz="914400" rtl="0" eaLnBrk="1" latinLnBrk="0" hangingPunct="1">
                        <a:buFont typeface="+mj-lt"/>
                        <a:buNone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Постановление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374-п от 01.08.2013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утверждении Порядка принятия решений разработке государственных программ Красноярского края, их формирования и реализации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69">
                <a:tc>
                  <a:txBody>
                    <a:bodyPr/>
                    <a:lstStyle/>
                    <a:p>
                      <a:pPr marL="342900" indent="-342900" algn="ctr" defTabSz="914400" rtl="0" eaLnBrk="1" latinLnBrk="0" hangingPunct="1">
                        <a:buFont typeface="+mj-lt"/>
                        <a:buNone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Распоряжение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559-р от 09.08.2013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утверждении Перечня государственных программ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6553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Постановление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358-п от 18.07.2013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 внесении изменений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в постановление Правительства Красноярского края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от 03.12.2008 № 211-п «Об утверждении порядка принятия решений о разработке, формирования </a:t>
                      </a:r>
                      <a:br>
                        <a:rPr lang="ru-RU" sz="1400" dirty="0" smtClean="0"/>
                      </a:br>
                      <a:r>
                        <a:rPr lang="ru-RU" sz="1400" dirty="0" smtClean="0"/>
                        <a:t>и реализации долгосрочных целевых программ, порядка проведения и критериев оценки эффективности реализации долгосрочных целевых программ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669">
                <a:tc>
                  <a:txBody>
                    <a:bodyPr/>
                    <a:lstStyle/>
                    <a:p>
                      <a:pPr marL="342900" indent="-342900" algn="ctr">
                        <a:buFont typeface="+mj-lt"/>
                        <a:buNone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Постановление</a:t>
                      </a:r>
                    </a:p>
                    <a:p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620-п от 28.11.2013 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 утверждении порядка разработки, утверждения и реализации ведомственных целевых программ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60" name="AutoShape 16"/>
          <p:cNvSpPr>
            <a:spLocks noChangeArrowheads="1"/>
          </p:cNvSpPr>
          <p:nvPr/>
        </p:nvSpPr>
        <p:spPr bwMode="auto">
          <a:xfrm>
            <a:off x="5580112" y="4149080"/>
            <a:ext cx="2843212" cy="721171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/>
              <a:t>Целевые </a:t>
            </a:r>
            <a:r>
              <a:rPr lang="ru-RU" dirty="0" smtClean="0"/>
              <a:t>индикаторы</a:t>
            </a:r>
            <a:endParaRPr lang="ru-RU" dirty="0"/>
          </a:p>
        </p:txBody>
      </p:sp>
      <p:sp>
        <p:nvSpPr>
          <p:cNvPr id="16459" name="AutoShape 16"/>
          <p:cNvSpPr>
            <a:spLocks noChangeArrowheads="1"/>
          </p:cNvSpPr>
          <p:nvPr/>
        </p:nvSpPr>
        <p:spPr bwMode="auto">
          <a:xfrm>
            <a:off x="5580112" y="2636912"/>
            <a:ext cx="2843212" cy="721792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/>
              <a:t>Показатели </a:t>
            </a:r>
            <a:r>
              <a:rPr lang="ru-RU" dirty="0" smtClean="0"/>
              <a:t>результативности</a:t>
            </a:r>
            <a:endParaRPr lang="ru-RU" dirty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188640"/>
            <a:ext cx="8820472" cy="432073"/>
          </a:xfrm>
          <a:noFill/>
        </p:spPr>
        <p:txBody>
          <a:bodyPr/>
          <a:lstStyle/>
          <a:p>
            <a:pPr algn="l" eaLnBrk="1" hangingPunct="1"/>
            <a:r>
              <a:rPr lang="ru-RU" sz="2400" b="1" dirty="0" smtClean="0">
                <a:solidFill>
                  <a:schemeClr val="tx1"/>
                </a:solidFill>
              </a:rPr>
              <a:t>Структура госпрограмм Красноярского края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107950" y="836613"/>
            <a:ext cx="8613775" cy="33337"/>
            <a:chOff x="280" y="601"/>
            <a:chExt cx="5426" cy="21"/>
          </a:xfrm>
        </p:grpSpPr>
        <p:sp>
          <p:nvSpPr>
            <p:cNvPr id="16405" name="Line 14"/>
            <p:cNvSpPr>
              <a:spLocks noChangeShapeType="1"/>
            </p:cNvSpPr>
            <p:nvPr/>
          </p:nvSpPr>
          <p:spPr bwMode="auto">
            <a:xfrm>
              <a:off x="281" y="622"/>
              <a:ext cx="2997" cy="0"/>
            </a:xfrm>
            <a:prstGeom prst="line">
              <a:avLst/>
            </a:prstGeom>
            <a:noFill/>
            <a:ln w="76200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6406" name="Line 15"/>
            <p:cNvSpPr>
              <a:spLocks noChangeShapeType="1"/>
            </p:cNvSpPr>
            <p:nvPr/>
          </p:nvSpPr>
          <p:spPr bwMode="auto">
            <a:xfrm>
              <a:off x="280" y="601"/>
              <a:ext cx="5426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412" name="AutoShape 16"/>
          <p:cNvSpPr>
            <a:spLocks noChangeArrowheads="1"/>
          </p:cNvSpPr>
          <p:nvPr/>
        </p:nvSpPr>
        <p:spPr bwMode="auto">
          <a:xfrm>
            <a:off x="2051720" y="5013325"/>
            <a:ext cx="2448272" cy="6477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16429" name="AutoShape 45"/>
          <p:cNvSpPr>
            <a:spLocks noChangeArrowheads="1"/>
          </p:cNvSpPr>
          <p:nvPr/>
        </p:nvSpPr>
        <p:spPr bwMode="auto">
          <a:xfrm>
            <a:off x="1331913" y="1989138"/>
            <a:ext cx="358775" cy="1152525"/>
          </a:xfrm>
          <a:prstGeom prst="curvedRightArrow">
            <a:avLst>
              <a:gd name="adj1" fmla="val 64248"/>
              <a:gd name="adj2" fmla="val 128496"/>
              <a:gd name="adj3" fmla="val 33333"/>
            </a:avLst>
          </a:pr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30" name="AutoShape 46"/>
          <p:cNvSpPr>
            <a:spLocks noChangeArrowheads="1"/>
          </p:cNvSpPr>
          <p:nvPr/>
        </p:nvSpPr>
        <p:spPr bwMode="auto">
          <a:xfrm>
            <a:off x="1258888" y="4365625"/>
            <a:ext cx="358775" cy="1152525"/>
          </a:xfrm>
          <a:prstGeom prst="curvedRightArrow">
            <a:avLst>
              <a:gd name="adj1" fmla="val 64248"/>
              <a:gd name="adj2" fmla="val 128496"/>
              <a:gd name="adj3" fmla="val 33333"/>
            </a:avLst>
          </a:pr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32" name="AutoShape 5"/>
          <p:cNvSpPr>
            <a:spLocks noChangeArrowheads="1"/>
          </p:cNvSpPr>
          <p:nvPr/>
        </p:nvSpPr>
        <p:spPr bwMode="auto">
          <a:xfrm>
            <a:off x="1259633" y="1052736"/>
            <a:ext cx="4032448" cy="547687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C000"/>
              </a:gs>
              <a:gs pos="100000">
                <a:prstClr val="white"/>
              </a:gs>
            </a:gsLst>
            <a:lin ang="16200000" scaled="1"/>
            <a:tileRect/>
          </a:gradFill>
          <a:ln w="4127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 smtClean="0">
                <a:solidFill>
                  <a:srgbClr val="000000"/>
                </a:solidFill>
              </a:rPr>
              <a:t>Госпрограмма</a:t>
            </a:r>
            <a:endParaRPr lang="ru-RU" sz="2000" b="1" dirty="0">
              <a:solidFill>
                <a:srgbClr val="000000"/>
              </a:solidFill>
            </a:endParaRPr>
          </a:p>
        </p:txBody>
      </p:sp>
      <p:sp>
        <p:nvSpPr>
          <p:cNvPr id="16434" name="AutoShape 5"/>
          <p:cNvSpPr>
            <a:spLocks noChangeArrowheads="1"/>
          </p:cNvSpPr>
          <p:nvPr/>
        </p:nvSpPr>
        <p:spPr bwMode="auto">
          <a:xfrm>
            <a:off x="1259632" y="5949950"/>
            <a:ext cx="4104456" cy="547688"/>
          </a:xfrm>
          <a:prstGeom prst="roundRect">
            <a:avLst>
              <a:gd name="adj" fmla="val 16667"/>
            </a:avLst>
          </a:prstGeom>
          <a:gradFill>
            <a:gsLst>
              <a:gs pos="0">
                <a:srgbClr val="FFC000"/>
              </a:gs>
              <a:gs pos="100000">
                <a:prstClr val="white"/>
              </a:gs>
            </a:gsLst>
          </a:gradFill>
          <a:ln w="4127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Мероприятия</a:t>
            </a:r>
          </a:p>
        </p:txBody>
      </p:sp>
      <p:sp>
        <p:nvSpPr>
          <p:cNvPr id="16435" name="AutoShape 5"/>
          <p:cNvSpPr>
            <a:spLocks noChangeArrowheads="1"/>
          </p:cNvSpPr>
          <p:nvPr/>
        </p:nvSpPr>
        <p:spPr bwMode="auto">
          <a:xfrm>
            <a:off x="1259632" y="3429000"/>
            <a:ext cx="3960440" cy="547688"/>
          </a:xfrm>
          <a:prstGeom prst="roundRect">
            <a:avLst>
              <a:gd name="adj" fmla="val 16667"/>
            </a:avLst>
          </a:prstGeom>
          <a:gradFill flip="none" rotWithShape="1">
            <a:gsLst>
              <a:gs pos="0">
                <a:srgbClr val="FFC000"/>
              </a:gs>
              <a:gs pos="100000">
                <a:prstClr val="white"/>
              </a:gs>
            </a:gsLst>
            <a:lin ang="16200000" scaled="1"/>
            <a:tileRect/>
          </a:gradFill>
          <a:ln w="41275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000000"/>
                </a:solidFill>
              </a:rPr>
              <a:t>Подпрограммы</a:t>
            </a:r>
          </a:p>
        </p:txBody>
      </p:sp>
      <p:sp>
        <p:nvSpPr>
          <p:cNvPr id="16442" name="AutoShape 58"/>
          <p:cNvSpPr>
            <a:spLocks noChangeArrowheads="1"/>
          </p:cNvSpPr>
          <p:nvPr/>
        </p:nvSpPr>
        <p:spPr bwMode="auto">
          <a:xfrm rot="14236457">
            <a:off x="6054503" y="5691452"/>
            <a:ext cx="358775" cy="1152525"/>
          </a:xfrm>
          <a:prstGeom prst="curvedRightArrow">
            <a:avLst>
              <a:gd name="adj1" fmla="val 64248"/>
              <a:gd name="adj2" fmla="val 128496"/>
              <a:gd name="adj3" fmla="val 33333"/>
            </a:avLst>
          </a:pr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46" name="AutoShape 62"/>
          <p:cNvSpPr>
            <a:spLocks noChangeArrowheads="1"/>
          </p:cNvSpPr>
          <p:nvPr/>
        </p:nvSpPr>
        <p:spPr bwMode="auto">
          <a:xfrm>
            <a:off x="4499992" y="1988840"/>
            <a:ext cx="648072" cy="28803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450" name="AutoShape 16"/>
          <p:cNvSpPr>
            <a:spLocks noChangeArrowheads="1"/>
          </p:cNvSpPr>
          <p:nvPr/>
        </p:nvSpPr>
        <p:spPr bwMode="auto">
          <a:xfrm>
            <a:off x="2051720" y="4149725"/>
            <a:ext cx="2448272" cy="6477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 smtClean="0"/>
              <a:t>Цели</a:t>
            </a:r>
            <a:endParaRPr lang="ru-RU" b="1" dirty="0"/>
          </a:p>
        </p:txBody>
      </p:sp>
      <p:sp>
        <p:nvSpPr>
          <p:cNvPr id="16451" name="AutoShape 17"/>
          <p:cNvSpPr>
            <a:spLocks noChangeArrowheads="1"/>
          </p:cNvSpPr>
          <p:nvPr/>
        </p:nvSpPr>
        <p:spPr bwMode="auto">
          <a:xfrm>
            <a:off x="2051720" y="1772816"/>
            <a:ext cx="2304256" cy="6477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spcBef>
                <a:spcPct val="50000"/>
              </a:spcBef>
            </a:pPr>
            <a:r>
              <a:rPr lang="ru-RU" b="1" dirty="0" smtClean="0"/>
              <a:t>Цели</a:t>
            </a:r>
            <a:endParaRPr lang="ru-RU" b="1" dirty="0">
              <a:solidFill>
                <a:srgbClr val="000000"/>
              </a:solidFill>
            </a:endParaRPr>
          </a:p>
        </p:txBody>
      </p:sp>
      <p:sp>
        <p:nvSpPr>
          <p:cNvPr id="16452" name="AutoShape 16"/>
          <p:cNvSpPr>
            <a:spLocks noChangeArrowheads="1"/>
          </p:cNvSpPr>
          <p:nvPr/>
        </p:nvSpPr>
        <p:spPr bwMode="auto">
          <a:xfrm>
            <a:off x="2051051" y="2636838"/>
            <a:ext cx="2304926" cy="6477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1905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b="1" dirty="0" smtClean="0"/>
              <a:t>Задачи</a:t>
            </a:r>
            <a:endParaRPr lang="ru-RU" b="1" dirty="0"/>
          </a:p>
        </p:txBody>
      </p:sp>
      <p:sp>
        <p:nvSpPr>
          <p:cNvPr id="16458" name="AutoShape 16"/>
          <p:cNvSpPr>
            <a:spLocks noChangeArrowheads="1"/>
          </p:cNvSpPr>
          <p:nvPr/>
        </p:nvSpPr>
        <p:spPr bwMode="auto">
          <a:xfrm>
            <a:off x="5580112" y="1772816"/>
            <a:ext cx="2843212" cy="647675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/>
              <a:t>Целевые </a:t>
            </a:r>
            <a:r>
              <a:rPr lang="ru-RU" dirty="0" smtClean="0"/>
              <a:t>показатели</a:t>
            </a:r>
            <a:endParaRPr lang="ru-RU" dirty="0"/>
          </a:p>
        </p:txBody>
      </p:sp>
      <p:sp>
        <p:nvSpPr>
          <p:cNvPr id="16461" name="AutoShape 16"/>
          <p:cNvSpPr>
            <a:spLocks noChangeArrowheads="1"/>
          </p:cNvSpPr>
          <p:nvPr/>
        </p:nvSpPr>
        <p:spPr bwMode="auto">
          <a:xfrm>
            <a:off x="5580112" y="5085184"/>
            <a:ext cx="2843808" cy="719584"/>
          </a:xfrm>
          <a:prstGeom prst="roundRect">
            <a:avLst>
              <a:gd name="adj" fmla="val 16667"/>
            </a:avLst>
          </a:prstGeom>
          <a:noFill/>
          <a:ln w="25400" algn="ctr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algn="ctr"/>
            <a:r>
              <a:rPr lang="ru-RU" dirty="0"/>
              <a:t>Ожидаемый результат</a:t>
            </a:r>
          </a:p>
        </p:txBody>
      </p:sp>
      <p:sp>
        <p:nvSpPr>
          <p:cNvPr id="32" name="Номер слайда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25226B-3DB3-406A-B111-D6EDBEC8AC7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33" name="AutoShape 62"/>
          <p:cNvSpPr>
            <a:spLocks noChangeArrowheads="1"/>
          </p:cNvSpPr>
          <p:nvPr/>
        </p:nvSpPr>
        <p:spPr bwMode="auto">
          <a:xfrm>
            <a:off x="4499992" y="2780928"/>
            <a:ext cx="648072" cy="28803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4" name="AutoShape 62"/>
          <p:cNvSpPr>
            <a:spLocks noChangeArrowheads="1"/>
          </p:cNvSpPr>
          <p:nvPr/>
        </p:nvSpPr>
        <p:spPr bwMode="auto">
          <a:xfrm>
            <a:off x="4644008" y="4365104"/>
            <a:ext cx="648072" cy="28803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AutoShape 62"/>
          <p:cNvSpPr>
            <a:spLocks noChangeArrowheads="1"/>
          </p:cNvSpPr>
          <p:nvPr/>
        </p:nvSpPr>
        <p:spPr bwMode="auto">
          <a:xfrm>
            <a:off x="4644008" y="5229200"/>
            <a:ext cx="648072" cy="28803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FFCC"/>
          </a:solidFill>
          <a:ln w="2857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13034</TotalTime>
  <Words>961</Words>
  <Application>Microsoft Office PowerPoint</Application>
  <PresentationFormat>Экран (4:3)</PresentationFormat>
  <Paragraphs>229</Paragraphs>
  <Slides>18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Оформление по умолчанию</vt:lpstr>
      <vt:lpstr>О ПЕРЕХОДЕ НА ПРОГРАММНЫЙ БЮДЖЕТ  В КРАСНОЯРСКОМ КРАЕ</vt:lpstr>
      <vt:lpstr>Слайд 1</vt:lpstr>
      <vt:lpstr>Изменения бюджетного законодательства</vt:lpstr>
      <vt:lpstr>Краевой бюджет на 2013 - 2015 годы</vt:lpstr>
      <vt:lpstr>Краевой бюджет на 2014 год - 2016 годы</vt:lpstr>
      <vt:lpstr>Переход на программный бюджет в Красноярском крае</vt:lpstr>
      <vt:lpstr>Слайд 6</vt:lpstr>
      <vt:lpstr>Разработанные НПА</vt:lpstr>
      <vt:lpstr>Структура госпрограмм Красноярского края</vt:lpstr>
      <vt:lpstr>Паспорт Государственной программы</vt:lpstr>
      <vt:lpstr>Перечень государственных программ Красноярского края</vt:lpstr>
      <vt:lpstr>Слайд 11</vt:lpstr>
      <vt:lpstr>Доля программных расходов в бюджетах муниципальных образованиях края</vt:lpstr>
      <vt:lpstr>Слайд 13</vt:lpstr>
      <vt:lpstr>Слайд 14</vt:lpstr>
      <vt:lpstr>Слайд 15</vt:lpstr>
      <vt:lpstr>Задачи по совершенствованию программного бюджета</vt:lpstr>
      <vt:lpstr>О ПЕРЕХОДЕ НА ПРОГРАММНЫЙ БЮДЖЕТ  В КРАСНОЯРСКОМ КРАЕ</vt:lpstr>
    </vt:vector>
  </TitlesOfParts>
  <Company>MACROPROF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Согласование консолидированного бюджета Красноярского края на 2011 год</dc:title>
  <dc:creator>ulanov</dc:creator>
  <cp:lastModifiedBy>Безручко</cp:lastModifiedBy>
  <cp:revision>432</cp:revision>
  <dcterms:created xsi:type="dcterms:W3CDTF">2010-10-07T17:17:34Z</dcterms:created>
  <dcterms:modified xsi:type="dcterms:W3CDTF">2014-04-16T10:00:38Z</dcterms:modified>
</cp:coreProperties>
</file>