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sldIdLst>
    <p:sldId id="256" r:id="rId6"/>
    <p:sldId id="257" r:id="rId7"/>
    <p:sldId id="260" r:id="rId8"/>
    <p:sldId id="261" r:id="rId9"/>
    <p:sldId id="262" r:id="rId10"/>
    <p:sldId id="263" r:id="rId11"/>
    <p:sldId id="264" r:id="rId12"/>
    <p:sldId id="270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93" autoAdjust="0"/>
    <p:restoredTop sz="94660"/>
  </p:normalViewPr>
  <p:slideViewPr>
    <p:cSldViewPr>
      <p:cViewPr varScale="1">
        <p:scale>
          <a:sx n="110" d="100"/>
          <a:sy n="110" d="100"/>
        </p:scale>
        <p:origin x="-20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A297E-7995-4296-A4D0-2657E5FF0743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7433A-A6C9-470B-94DD-4113FCF46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1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57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37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0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61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7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04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8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00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00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97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38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BD873-D2E9-4C77-9D92-6C27B5DED237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EE74A-4D90-4F91-967D-BD947545C5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9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2143108" y="2643182"/>
            <a:ext cx="4572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928938" y="4286250"/>
            <a:ext cx="5786437" cy="1752600"/>
          </a:xfrm>
          <a:prstGeom prst="rect">
            <a:avLst/>
          </a:prstGeom>
        </p:spPr>
        <p:txBody>
          <a:bodyPr lIns="0" rIns="18288"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endParaRPr lang="ru-RU" sz="2800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520275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Особенности обработки персональных данных при ведении кадрового и бухгалтерского </a:t>
            </a:r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учета</a:t>
            </a:r>
            <a:endParaRPr lang="ru-RU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12160" y="5805263"/>
            <a:ext cx="2366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Высоцкий П. Е.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Начальник ОИБ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ДСиИ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919" y="6081948"/>
            <a:ext cx="2081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Новосибирск, 2016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5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Вирусы-шифровальщики</a:t>
            </a:r>
            <a:endParaRPr lang="ru-RU" dirty="0"/>
          </a:p>
        </p:txBody>
      </p:sp>
      <p:pic>
        <p:nvPicPr>
          <p:cNvPr id="5122" name="Picture 2" descr="G:\АСДГ\вирус\aaffffae48da4a20a7597c78937429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76870"/>
            <a:ext cx="3168352" cy="450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562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Вирусы-шифровальщики</a:t>
            </a:r>
            <a:endParaRPr lang="ru-RU" dirty="0"/>
          </a:p>
        </p:txBody>
      </p:sp>
      <p:pic>
        <p:nvPicPr>
          <p:cNvPr id="6146" name="Picture 2" descr="G:\АСДГ\вирус\вирусшифратор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476575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270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Вирусы-шифровальщики</a:t>
            </a:r>
            <a:endParaRPr lang="ru-RU" dirty="0"/>
          </a:p>
        </p:txBody>
      </p:sp>
      <p:pic>
        <p:nvPicPr>
          <p:cNvPr id="7170" name="Picture 2" descr="G:\АСДГ\вирус\67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35237"/>
            <a:ext cx="4320480" cy="411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28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Вирусы-шифровальщики</a:t>
            </a:r>
            <a:endParaRPr lang="ru-RU" dirty="0"/>
          </a:p>
        </p:txBody>
      </p:sp>
      <p:pic>
        <p:nvPicPr>
          <p:cNvPr id="8194" name="Picture 2" descr="G:\АСДГ\вирус\cryptoware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4752528" cy="357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G:\АСДГ\вирус\2911_5(ru)14-1193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95922"/>
            <a:ext cx="5211304" cy="228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45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Термины и определения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4293096"/>
            <a:ext cx="4038600" cy="18002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Обезличивание персональных данных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4293096"/>
            <a:ext cx="4038600" cy="1800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Общедоступные источники персональных данных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09600" y="2645297"/>
            <a:ext cx="4038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</a:rPr>
              <a:t>Персональные данные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4800600" y="2645297"/>
            <a:ext cx="4038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</a:rPr>
              <a:t>Обработка персональных данных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3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Законодательство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4442638"/>
            <a:ext cx="4038600" cy="1800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ПП РФ </a:t>
            </a:r>
            <a:r>
              <a:rPr lang="ru-RU" b="1" dirty="0">
                <a:solidFill>
                  <a:srgbClr val="002060"/>
                </a:solidFill>
              </a:rPr>
              <a:t>от 21.03.2012 </a:t>
            </a:r>
            <a:r>
              <a:rPr lang="ru-RU" b="1" dirty="0" smtClean="0">
                <a:solidFill>
                  <a:srgbClr val="002060"/>
                </a:solidFill>
              </a:rPr>
              <a:t>  № </a:t>
            </a:r>
            <a:r>
              <a:rPr lang="ru-RU" b="1" dirty="0">
                <a:solidFill>
                  <a:srgbClr val="C00000"/>
                </a:solidFill>
              </a:rPr>
              <a:t>211</a:t>
            </a:r>
            <a:r>
              <a:rPr lang="ru-RU" b="1" dirty="0">
                <a:solidFill>
                  <a:srgbClr val="002060"/>
                </a:solidFill>
              </a:rPr>
              <a:t> "Об утверждении перечня </a:t>
            </a:r>
            <a:r>
              <a:rPr lang="ru-RU" b="1" dirty="0" smtClean="0">
                <a:solidFill>
                  <a:srgbClr val="002060"/>
                </a:solidFill>
              </a:rPr>
              <a:t>мер …"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4468518"/>
            <a:ext cx="4038600" cy="1800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ПП РФ </a:t>
            </a:r>
            <a:r>
              <a:rPr lang="ru-RU" b="1" dirty="0">
                <a:solidFill>
                  <a:srgbClr val="002060"/>
                </a:solidFill>
              </a:rPr>
              <a:t>от 01.11.2012 </a:t>
            </a:r>
            <a:r>
              <a:rPr lang="ru-RU" b="1" dirty="0" smtClean="0">
                <a:solidFill>
                  <a:srgbClr val="002060"/>
                </a:solidFill>
              </a:rPr>
              <a:t>  № </a:t>
            </a:r>
            <a:r>
              <a:rPr lang="ru-RU" b="1" dirty="0">
                <a:solidFill>
                  <a:srgbClr val="C00000"/>
                </a:solidFill>
              </a:rPr>
              <a:t>1119</a:t>
            </a:r>
            <a:r>
              <a:rPr lang="ru-RU" b="1" dirty="0">
                <a:solidFill>
                  <a:srgbClr val="002060"/>
                </a:solidFill>
              </a:rPr>
              <a:t> "Об утверждении </a:t>
            </a:r>
            <a:r>
              <a:rPr lang="ru-RU" b="1" dirty="0" smtClean="0">
                <a:solidFill>
                  <a:srgbClr val="002060"/>
                </a:solidFill>
              </a:rPr>
              <a:t>требований …"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09600" y="2645297"/>
            <a:ext cx="4038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002060"/>
                </a:solidFill>
              </a:rPr>
              <a:t>ФЗ от 27.07.2006          № </a:t>
            </a:r>
            <a:r>
              <a:rPr lang="ru-RU" b="1" dirty="0">
                <a:solidFill>
                  <a:srgbClr val="C00000"/>
                </a:solidFill>
              </a:rPr>
              <a:t>149-ФЗ</a:t>
            </a:r>
            <a:r>
              <a:rPr lang="ru-RU" b="1" dirty="0">
                <a:solidFill>
                  <a:srgbClr val="002060"/>
                </a:solidFill>
              </a:rPr>
              <a:t>                  "Об информации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…"</a:t>
            </a: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4800600" y="2645297"/>
            <a:ext cx="3443808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</a:rPr>
              <a:t>ФЗ </a:t>
            </a:r>
            <a:r>
              <a:rPr lang="ru-RU" b="1" dirty="0">
                <a:solidFill>
                  <a:srgbClr val="002060"/>
                </a:solidFill>
              </a:rPr>
              <a:t>от 27.07.2006 </a:t>
            </a:r>
            <a:r>
              <a:rPr lang="ru-RU" b="1" dirty="0" smtClean="0">
                <a:solidFill>
                  <a:srgbClr val="002060"/>
                </a:solidFill>
              </a:rPr>
              <a:t>       № </a:t>
            </a:r>
            <a:r>
              <a:rPr lang="ru-RU" b="1" dirty="0">
                <a:solidFill>
                  <a:srgbClr val="C00000"/>
                </a:solidFill>
              </a:rPr>
              <a:t>152-ФЗ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    "</a:t>
            </a:r>
            <a:r>
              <a:rPr lang="ru-RU" b="1" dirty="0">
                <a:solidFill>
                  <a:srgbClr val="002060"/>
                </a:solidFill>
              </a:rPr>
              <a:t>О персональных </a:t>
            </a:r>
            <a:r>
              <a:rPr lang="ru-RU" b="1" dirty="0" smtClean="0">
                <a:solidFill>
                  <a:srgbClr val="002060"/>
                </a:solidFill>
              </a:rPr>
              <a:t>данных"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37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Законодательство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4442638"/>
            <a:ext cx="4038600" cy="18002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Приказ ФСТЭК России от 11.02.2013 N </a:t>
            </a:r>
            <a:r>
              <a:rPr lang="ru-RU" b="1" dirty="0">
                <a:solidFill>
                  <a:srgbClr val="C00000"/>
                </a:solidFill>
              </a:rPr>
              <a:t>17</a:t>
            </a:r>
            <a:r>
              <a:rPr lang="ru-RU" b="1" dirty="0">
                <a:solidFill>
                  <a:srgbClr val="002060"/>
                </a:solidFill>
              </a:rPr>
              <a:t> "Об утверждении </a:t>
            </a:r>
            <a:r>
              <a:rPr lang="ru-RU" b="1" dirty="0" smtClean="0">
                <a:solidFill>
                  <a:srgbClr val="002060"/>
                </a:solidFill>
              </a:rPr>
              <a:t>Требований …"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4468518"/>
            <a:ext cx="4038600" cy="18002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Приказ ФАПСИ от 13.06.2001 N </a:t>
            </a:r>
            <a:r>
              <a:rPr lang="ru-RU" b="1" dirty="0">
                <a:solidFill>
                  <a:srgbClr val="C00000"/>
                </a:solidFill>
              </a:rPr>
              <a:t>152</a:t>
            </a:r>
            <a:r>
              <a:rPr lang="ru-RU" b="1" dirty="0">
                <a:solidFill>
                  <a:srgbClr val="002060"/>
                </a:solidFill>
              </a:rPr>
              <a:t> "Об утверждении </a:t>
            </a:r>
            <a:r>
              <a:rPr lang="ru-RU" b="1" dirty="0" smtClean="0">
                <a:solidFill>
                  <a:srgbClr val="002060"/>
                </a:solidFill>
              </a:rPr>
              <a:t>Инструкции …"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09600" y="2645297"/>
            <a:ext cx="4038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</a:rPr>
              <a:t>ПП РФ </a:t>
            </a:r>
            <a:r>
              <a:rPr lang="ru-RU" b="1" dirty="0">
                <a:solidFill>
                  <a:srgbClr val="002060"/>
                </a:solidFill>
              </a:rPr>
              <a:t>от 15.09.2008 </a:t>
            </a:r>
            <a:r>
              <a:rPr lang="ru-RU" b="1" dirty="0" smtClean="0">
                <a:solidFill>
                  <a:srgbClr val="002060"/>
                </a:solidFill>
              </a:rPr>
              <a:t>  № </a:t>
            </a:r>
            <a:r>
              <a:rPr lang="ru-RU" b="1" dirty="0">
                <a:solidFill>
                  <a:srgbClr val="C00000"/>
                </a:solidFill>
              </a:rPr>
              <a:t>687</a:t>
            </a:r>
            <a:r>
              <a:rPr lang="ru-RU" b="1" dirty="0">
                <a:solidFill>
                  <a:srgbClr val="002060"/>
                </a:solidFill>
              </a:rPr>
              <a:t> "Об утверждении Положения …"</a:t>
            </a: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4800600" y="2645297"/>
            <a:ext cx="3947864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002060"/>
                </a:solidFill>
              </a:rPr>
              <a:t>Приказ ФСТЭК России от 18.02.2013 N </a:t>
            </a:r>
            <a:r>
              <a:rPr lang="ru-RU" b="1" dirty="0">
                <a:solidFill>
                  <a:srgbClr val="C00000"/>
                </a:solidFill>
              </a:rPr>
              <a:t>21</a:t>
            </a:r>
            <a:r>
              <a:rPr lang="ru-RU" b="1" dirty="0">
                <a:solidFill>
                  <a:srgbClr val="002060"/>
                </a:solidFill>
              </a:rPr>
              <a:t> "Об утверждении </a:t>
            </a:r>
            <a:r>
              <a:rPr lang="ru-RU" b="1" dirty="0" smtClean="0">
                <a:solidFill>
                  <a:srgbClr val="002060"/>
                </a:solidFill>
              </a:rPr>
              <a:t>Состава …"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30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608" y="5229200"/>
            <a:ext cx="7085352" cy="136815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служба по надзору в сфере связи, информационных технологий и массовых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коммуникаций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АСДГ\f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310" y="1340768"/>
            <a:ext cx="3912517" cy="347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55576" y="4590136"/>
            <a:ext cx="7959792" cy="450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Роскомнадзор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71233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2438" y="5229200"/>
            <a:ext cx="5442992" cy="137403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Федеральная служба по техническому и экспортному контролю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95536" y="4590136"/>
            <a:ext cx="8319832" cy="450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ФСТЭК</a:t>
            </a:r>
            <a:endParaRPr lang="ru-RU" sz="4400" dirty="0"/>
          </a:p>
        </p:txBody>
      </p:sp>
      <p:pic>
        <p:nvPicPr>
          <p:cNvPr id="2050" name="Picture 2" descr="G:\АСДГ\Fstek_em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280245"/>
            <a:ext cx="2492141" cy="313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05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608" y="5229200"/>
            <a:ext cx="7085352" cy="136815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Федеральная служба безопасности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55576" y="4590136"/>
            <a:ext cx="7959792" cy="450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ФСБ</a:t>
            </a:r>
            <a:endParaRPr lang="ru-RU" sz="4400" dirty="0"/>
          </a:p>
        </p:txBody>
      </p:sp>
      <p:pic>
        <p:nvPicPr>
          <p:cNvPr id="3075" name="Picture 3" descr="G:\АСДГ\s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13" y="1196752"/>
            <a:ext cx="1656184" cy="323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167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Типовые угрозы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09600" y="2645296"/>
            <a:ext cx="8066856" cy="3808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</a:rPr>
              <a:t>Непреднамеренное </a:t>
            </a:r>
            <a:r>
              <a:rPr lang="ru-RU" b="1" dirty="0">
                <a:solidFill>
                  <a:srgbClr val="002060"/>
                </a:solidFill>
              </a:rPr>
              <a:t>уничтожение </a:t>
            </a:r>
            <a:r>
              <a:rPr lang="ru-RU" b="1" dirty="0" smtClean="0">
                <a:solidFill>
                  <a:srgbClr val="002060"/>
                </a:solidFill>
              </a:rPr>
              <a:t>данных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Вирусная активность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Утечка </a:t>
            </a:r>
            <a:r>
              <a:rPr lang="ru-RU" b="1" dirty="0">
                <a:solidFill>
                  <a:srgbClr val="002060"/>
                </a:solidFill>
              </a:rPr>
              <a:t>информации со стороны внутреннего пользователя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Отдельная </a:t>
            </a:r>
            <a:r>
              <a:rPr lang="ru-RU" b="1" dirty="0">
                <a:solidFill>
                  <a:srgbClr val="002060"/>
                </a:solidFill>
              </a:rPr>
              <a:t>группа </a:t>
            </a:r>
            <a:r>
              <a:rPr lang="ru-RU" b="1" dirty="0" smtClean="0">
                <a:solidFill>
                  <a:srgbClr val="002060"/>
                </a:solidFill>
              </a:rPr>
              <a:t>вирусов-шифровальщиков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Утечка </a:t>
            </a:r>
            <a:r>
              <a:rPr lang="ru-RU" b="1" dirty="0">
                <a:solidFill>
                  <a:srgbClr val="002060"/>
                </a:solidFill>
              </a:rPr>
              <a:t>информации при передаче по незащищённым каналам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5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Вирусы-шифровальщики</a:t>
            </a:r>
            <a:endParaRPr lang="ru-RU" dirty="0"/>
          </a:p>
        </p:txBody>
      </p:sp>
      <p:pic>
        <p:nvPicPr>
          <p:cNvPr id="4098" name="Picture 2" descr="G:\АСДГ\вирус\c9537d24-4b9c-473f-b144-c54e1fcac4a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1"/>
            <a:ext cx="4102912" cy="181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G:\АСДГ\вирус\cyphersreview_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95897"/>
            <a:ext cx="4050580" cy="2444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6941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8920B80828FF4B9842E426E3DB8B34" ma:contentTypeVersion="11" ma:contentTypeDescription="Создание документа." ma:contentTypeScope="" ma:versionID="242f081c5346312b8a2479b854557cd9">
  <xsd:schema xmlns:xsd="http://www.w3.org/2001/XMLSchema" xmlns:xs="http://www.w3.org/2001/XMLSchema" xmlns:p="http://schemas.microsoft.com/office/2006/metadata/properties" xmlns:ns2="746016b1-ecc9-410e-95eb-a13f7eb3881b" xmlns:ns3="d0ed0f3c-df7e-43f2-874f-f25e946d671a" xmlns:ns4="24e49e4a-5d30-4f36-a772-1c75680c5bcc" targetNamespace="http://schemas.microsoft.com/office/2006/metadata/properties" ma:root="true" ma:fieldsID="0e5401cb596a42f13fa8d942454b6737" ns2:_="" ns3:_="" ns4:_="">
    <xsd:import namespace="746016b1-ecc9-410e-95eb-a13f7eb3881b"/>
    <xsd:import namespace="d0ed0f3c-df7e-43f2-874f-f25e946d671a"/>
    <xsd:import namespace="24e49e4a-5d30-4f36-a772-1c75680c5bc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_x0412__x0438__x0434_"/>
                <xsd:element ref="ns3:_x0422__x0438__x043f__x0020__x043e__x0442__x0447__x0435__x0442__x0430_"/>
                <xsd:element ref="ns3:_x041f__x0435__x0440__x0438__x043e__x0434_"/>
                <xsd:element ref="ns3:_x0413__x043e__x0434_"/>
                <xsd:element ref="ns2:Структурные_x0020_подразделения" minOccurs="0"/>
                <xsd:element ref="ns4:_x041f__x043e__x0434__x0440__x0430__x0437__x0434__x0435__x043b__x0435__x043d__x0438__x0435__x002d__x0430__x0432__x0442__x043e__x0440_" minOccurs="0"/>
                <xsd:element ref="ns4:_x0414__x0430__x0442__x0430__x0020__x0441__x043e__x0437__x0434__x0430__x043d__x0438__x044f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16b1-ecc9-410e-95eb-a13f7eb3881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Структурные_x0020_подразделения" ma:index="15" nillable="true" ma:displayName="Структурные подразделения" ma:list="{3a17bd84-319d-4144-8b5b-3060eaabf733}" ma:internalName="_x0421__x0442__x0440__x0443__x043a__x0442__x0443__x0440__x043d__x044b__x0435__x0020__x043f__x043e__x0434__x0440__x0430__x0437__x0434__x0435__x043b__x0435__x043d__x0438__x044f_" ma:showField="Title" ma:web="746016b1-ecc9-410e-95eb-a13f7eb3881b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ed0f3c-df7e-43f2-874f-f25e946d671a" elementFormDefault="qualified">
    <xsd:import namespace="http://schemas.microsoft.com/office/2006/documentManagement/types"/>
    <xsd:import namespace="http://schemas.microsoft.com/office/infopath/2007/PartnerControls"/>
    <xsd:element name="_x0412__x0438__x0434_" ma:index="11" ma:displayName="Вид" ma:default="план" ma:format="Dropdown" ma:internalName="_x0412__x0438__x0434_">
      <xsd:simpleType>
        <xsd:restriction base="dms:Choice">
          <xsd:enumeration value="план"/>
          <xsd:enumeration value="отчет"/>
          <xsd:enumeration value="информационный материал"/>
        </xsd:restriction>
      </xsd:simpleType>
    </xsd:element>
    <xsd:element name="_x0422__x0438__x043f__x0020__x043e__x0442__x0447__x0435__x0442__x0430_" ma:index="12" ma:displayName="Тип плана/отчета" ma:default="нет" ma:description="Тип плана/отчета" ma:format="Dropdown" ma:internalName="_x0422__x0438__x043f__x0020__x043e__x0442__x0447__x0435__x0442__x0430_">
      <xsd:simpleType>
        <xsd:union memberTypes="dms:Text">
          <xsd:simpleType>
            <xsd:restriction base="dms:Choice">
              <xsd:enumeration value="нет"/>
              <xsd:enumeration value="мэрия"/>
              <xsd:enumeration value="отраслевой"/>
              <xsd:enumeration value="СЭР"/>
              <xsd:enumeration value="ЭН"/>
              <xsd:enumeration value="в ПЭУ"/>
              <xsd:enumeration value="в ИАУ"/>
            </xsd:restriction>
          </xsd:simpleType>
        </xsd:union>
      </xsd:simpleType>
    </xsd:element>
    <xsd:element name="_x041f__x0435__x0440__x0438__x043e__x0434_" ma:index="13" ma:displayName="Период" ma:default="другой" ma:description="Период" ma:format="Dropdown" ma:internalName="_x041f__x0435__x0440__x0438__x043e__x0434_">
      <xsd:simpleType>
        <xsd:union memberTypes="dms:Text">
          <xsd:simpleType>
            <xsd:restriction base="dms:Choice">
              <xsd:enumeration value="за месяц"/>
              <xsd:enumeration value="квартальный"/>
              <xsd:enumeration value="полугодовой"/>
              <xsd:enumeration value="годовой"/>
              <xsd:enumeration value="трехлетний"/>
              <xsd:enumeration value="пятилетний"/>
              <xsd:enumeration value="другой"/>
            </xsd:restriction>
          </xsd:simpleType>
        </xsd:union>
      </xsd:simpleType>
    </xsd:element>
    <xsd:element name="_x0413__x043e__x0434_" ma:index="14" ma:displayName="За год" ma:internalName="_x0413__x043e__x0434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49e4a-5d30-4f36-a772-1c75680c5bcc" elementFormDefault="qualified">
    <xsd:import namespace="http://schemas.microsoft.com/office/2006/documentManagement/types"/>
    <xsd:import namespace="http://schemas.microsoft.com/office/infopath/2007/PartnerControls"/>
    <xsd:element name="_x041f__x043e__x0434__x0440__x0430__x0437__x0434__x0435__x043b__x0435__x043d__x0438__x0435__x002d__x0430__x0432__x0442__x043e__x0440_" ma:index="16" nillable="true" ma:displayName="Подразделение-автор" ma:list="{3f7ed844-2a1f-49ea-b315-a3c0cd9f967a}" ma:internalName="_x041f__x043e__x0434__x0440__x0430__x0437__x0434__x0435__x043b__x0435__x043d__x0438__x0435__x002d__x0430__x0432__x0442__x043e__x0440_" ma:readOnly="false" ma:showField="Title">
      <xsd:simpleType>
        <xsd:restriction base="dms:Lookup"/>
      </xsd:simpleType>
    </xsd:element>
    <xsd:element name="_x0414__x0430__x0442__x0430__x0020__x0441__x043e__x0437__x0434__x0430__x043d__x0438__x044f_" ma:index="17" nillable="true" ma:displayName="Дата создания" ma:default="[today]" ma:format="DateTime" ma:internalName="_x0414__x0430__x0442__x0430__x0020__x0441__x043e__x0437__x0434__x0430__x043d__x0438__x044f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41f__x0435__x0440__x0438__x043e__x0434_ xmlns="d0ed0f3c-df7e-43f2-874f-f25e946d671a">годовой</_x041f__x0435__x0440__x0438__x043e__x0434_>
    <_x0422__x0438__x043f__x0020__x043e__x0442__x0447__x0435__x0442__x0430_ xmlns="d0ed0f3c-df7e-43f2-874f-f25e946d671a">отраслевой</_x0422__x0438__x043f__x0020__x043e__x0442__x0447__x0435__x0442__x0430_>
    <_x041f__x043e__x0434__x0440__x0430__x0437__x0434__x0435__x043b__x0435__x043d__x0438__x0435__x002d__x0430__x0432__x0442__x043e__x0440_ xmlns="24e49e4a-5d30-4f36-a772-1c75680c5bcc">28</_x041f__x043e__x0434__x0440__x0430__x0437__x0434__x0435__x043b__x0435__x043d__x0438__x0435__x002d__x0430__x0432__x0442__x043e__x0440_>
    <_x0413__x043e__x0434_ xmlns="d0ed0f3c-df7e-43f2-874f-f25e946d671a">2015</_x0413__x043e__x0434_>
    <_x0414__x0430__x0442__x0430__x0020__x0441__x043e__x0437__x0434__x0430__x043d__x0438__x044f_ xmlns="24e49e4a-5d30-4f36-a772-1c75680c5bcc">2016-02-05T06:25:00+00:00</_x0414__x0430__x0442__x0430__x0020__x0441__x043e__x0437__x0434__x0430__x043d__x0438__x044f_>
    <_x0412__x0438__x0434_ xmlns="d0ed0f3c-df7e-43f2-874f-f25e946d671a">отчет</_x0412__x0438__x0434_>
    <Структурные_x0020_подразделения xmlns="746016b1-ecc9-410e-95eb-a13f7eb3881b">102</Структурные_x0020_подразделения>
    <_dlc_DocId xmlns="746016b1-ecc9-410e-95eb-a13f7eb3881b">6KDV5W64NSFS-284-382</_dlc_DocId>
    <_dlc_DocIdUrl xmlns="746016b1-ecc9-410e-95eb-a13f7eb3881b">
      <Url>http://port.admnsk.ru/sites/main/dsii/_layouts/DocIdRedir.aspx?ID=6KDV5W64NSFS-284-382</Url>
      <Description>6KDV5W64NSFS-284-382</Description>
    </_dlc_DocIdUrl>
  </documentManagement>
</p:properties>
</file>

<file path=customXml/itemProps1.xml><?xml version="1.0" encoding="utf-8"?>
<ds:datastoreItem xmlns:ds="http://schemas.openxmlformats.org/officeDocument/2006/customXml" ds:itemID="{BA4EF322-A7F2-4080-94D2-144A82E044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31DB75-199E-4B24-962B-CE2E9EB345A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694195F-FD5C-498A-A09A-20867101D6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6016b1-ecc9-410e-95eb-a13f7eb3881b"/>
    <ds:schemaRef ds:uri="d0ed0f3c-df7e-43f2-874f-f25e946d671a"/>
    <ds:schemaRef ds:uri="24e49e4a-5d30-4f36-a772-1c75680c5b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95FA48E-9ABE-4AAA-9EC5-B049DC1CE2D7}">
  <ds:schemaRefs>
    <ds:schemaRef ds:uri="http://schemas.openxmlformats.org/package/2006/metadata/core-properties"/>
    <ds:schemaRef ds:uri="http://purl.org/dc/dcmitype/"/>
    <ds:schemaRef ds:uri="24e49e4a-5d30-4f36-a772-1c75680c5bcc"/>
    <ds:schemaRef ds:uri="http://purl.org/dc/elements/1.1/"/>
    <ds:schemaRef ds:uri="d0ed0f3c-df7e-43f2-874f-f25e946d671a"/>
    <ds:schemaRef ds:uri="746016b1-ecc9-410e-95eb-a13f7eb3881b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180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Термины и определения</vt:lpstr>
      <vt:lpstr>Законодательство</vt:lpstr>
      <vt:lpstr>Законодательство</vt:lpstr>
      <vt:lpstr>Роскомнадзор</vt:lpstr>
      <vt:lpstr>ФСТЭК</vt:lpstr>
      <vt:lpstr>ФСБ</vt:lpstr>
      <vt:lpstr>Типовые угрозы</vt:lpstr>
      <vt:lpstr>Вирусы-шифровальщики</vt:lpstr>
      <vt:lpstr>Вирусы-шифровальщики</vt:lpstr>
      <vt:lpstr>Вирусы-шифровальщики</vt:lpstr>
      <vt:lpstr>Вирусы-шифровальщики</vt:lpstr>
      <vt:lpstr>Вирусы-шифровальщики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отчета УС за 2015 год</dc:title>
  <dc:creator>Кремер Валентина Владимировна</dc:creator>
  <cp:lastModifiedBy>Высоцкий Петр Евгеньевич</cp:lastModifiedBy>
  <cp:revision>58</cp:revision>
  <dcterms:created xsi:type="dcterms:W3CDTF">2016-02-04T04:01:54Z</dcterms:created>
  <dcterms:modified xsi:type="dcterms:W3CDTF">2016-03-02T03:13:55Z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0x010100538920B80828FF4B9842E426E3DB8B34</vt:lpwstr>
  </property>
  <property fmtid="{D5CDD505-2E9C-101B-9397-08002B2CF9AE}" pid="3" name="_dlc_DocIdItemGuid">
    <vt:lpwstr>9a26cb15-94eb-43f6-bd66-e564cc4a9062</vt:lpwstr>
  </property>
</Properties>
</file>