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7" r:id="rId4"/>
    <p:sldId id="268" r:id="rId5"/>
    <p:sldId id="270" r:id="rId6"/>
    <p:sldId id="272" r:id="rId7"/>
    <p:sldId id="271" r:id="rId8"/>
    <p:sldId id="269" r:id="rId9"/>
    <p:sldId id="273" r:id="rId10"/>
    <p:sldId id="274" r:id="rId11"/>
    <p:sldId id="276" r:id="rId12"/>
    <p:sldId id="275" r:id="rId13"/>
    <p:sldId id="277" r:id="rId14"/>
    <p:sldId id="278" r:id="rId15"/>
    <p:sldId id="279" r:id="rId16"/>
    <p:sldId id="282" r:id="rId17"/>
    <p:sldId id="284" r:id="rId18"/>
    <p:sldId id="280" r:id="rId19"/>
    <p:sldId id="283" r:id="rId20"/>
    <p:sldId id="281" r:id="rId21"/>
    <p:sldId id="258" r:id="rId22"/>
    <p:sldId id="259" r:id="rId23"/>
    <p:sldId id="263" r:id="rId2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2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DA8B408E-7AAD-5342-8579-86AE3CD23D9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FE9317D4-B4D4-7046-8DF8-2DA3F4A8268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/>
              <a:t>Щелкните для изменения стиля подзаголовка образца слайда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13FEBDA3-0B9C-6F41-A3EB-3995713077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F6DDF-083D-3E4F-A2E6-CA08AC2B49BA}" type="datetimeFigureOut">
              <a:rPr lang="ru-RU" smtClean="0"/>
              <a:t>16.10.2017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42BA1C96-897E-DA4C-AC5D-CA29D6ADA5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338E04A8-6F20-4A4D-9857-030581E457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13E0E-A77A-A04F-BE08-3668CDC557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34304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.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7868A9F7-7AF7-EA46-87AC-14506BA2B8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0DFAF21E-6DA1-9045-8855-36B60F7C197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8C1FD0E1-6E5A-7141-A34E-0A9DC1CF3B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F6DDF-083D-3E4F-A2E6-CA08AC2B49BA}" type="datetimeFigureOut">
              <a:rPr lang="ru-RU" smtClean="0"/>
              <a:t>16.10.2017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2FFFC47A-8563-0949-8BF3-77E343B68D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59F02896-6B9E-3749-B12C-93E5E969F6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13E0E-A77A-A04F-BE08-3668CDC557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840567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. загол.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xmlns="" id="{C019C4F2-EDC9-AB46-91FE-73CCE3F5151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5AA11F97-E73A-9F43-BA25-7A4B220B28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F34E2B0C-DBCC-684E-A09F-BB7005CF0A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F6DDF-083D-3E4F-A2E6-CA08AC2B49BA}" type="datetimeFigureOut">
              <a:rPr lang="ru-RU" smtClean="0"/>
              <a:t>16.10.2017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9CDEA5BE-3D8C-774F-A717-6CE17C858D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FE192B84-5025-2B4C-BD42-F31F26475C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13E0E-A77A-A04F-BE08-3668CDC557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92282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CC6930CB-9B81-D446-A461-869A5953E3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EC9F69F0-86E0-2846-A921-25B41AE64B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B6402D9D-D8CD-D44D-80BE-DDA85D856D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F6DDF-083D-3E4F-A2E6-CA08AC2B49BA}" type="datetimeFigureOut">
              <a:rPr lang="ru-RU" smtClean="0"/>
              <a:t>16.10.2017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6C04093C-A9D4-FC41-BAEA-CE3FA14CD7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2357301C-1E11-484F-A1E0-F8E636B055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13E0E-A77A-A04F-BE08-3668CDC557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46394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67E1278E-A87B-4749-A252-C3B9786629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643DECD5-F775-BD44-A769-AAEBBA3D9E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A19B1DE3-845D-7445-90CF-7038BD97DA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F6DDF-083D-3E4F-A2E6-CA08AC2B49BA}" type="datetimeFigureOut">
              <a:rPr lang="ru-RU" smtClean="0"/>
              <a:t>16.10.2017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7E256152-409D-4743-A8DE-AF9CAB2949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A0CB9104-B2D3-D64D-98D5-B4EC19EF64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13E0E-A77A-A04F-BE08-3668CDC557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805665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D9EEEF59-A3AC-4344-9412-0685A7ED96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4391AD4B-10EB-8F4F-B2EF-B125ABFA1D1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E7F8694D-AFFF-A94F-979E-2EC54B03DE8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15C65589-E73F-FB43-96BC-871647E239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F6DDF-083D-3E4F-A2E6-CA08AC2B49BA}" type="datetimeFigureOut">
              <a:rPr lang="ru-RU" smtClean="0"/>
              <a:t>16.10.2017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917C86FC-BA25-B547-84FE-889BE47BAC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87E611B6-731D-D240-B5FA-7F63C32055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13E0E-A77A-A04F-BE08-3668CDC557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74970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87DDB711-2854-E442-B97C-9DB923CDA5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D73CFC5D-EBB7-6C43-9D8B-2F23B28431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E7DC9231-CECB-704A-8B66-6352986A9AC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xmlns="" id="{9046D0C4-A912-444A-BD17-4DC0790E371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xmlns="" id="{598D3E72-D711-CF4D-ADFD-E84F2309C7D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xmlns="" id="{F4597C5D-0795-9249-AEFA-AA467E90E4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F6DDF-083D-3E4F-A2E6-CA08AC2B49BA}" type="datetimeFigureOut">
              <a:rPr lang="ru-RU" smtClean="0"/>
              <a:t>16.10.2017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xmlns="" id="{87DCC548-0C0E-D34D-89F9-4C970B66DD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xmlns="" id="{63D9DB0D-970A-2341-AB07-FDA3AB0E6E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13E0E-A77A-A04F-BE08-3668CDC557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24418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60199DFD-EA64-8543-B881-9799A88FF6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xmlns="" id="{17D1066C-CEC5-F043-AF3F-88F0AB6213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F6DDF-083D-3E4F-A2E6-CA08AC2B49BA}" type="datetimeFigureOut">
              <a:rPr lang="ru-RU" smtClean="0"/>
              <a:t>16.10.2017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xmlns="" id="{F451B4CD-475A-E843-9F67-7A6107F9FB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xmlns="" id="{80340A34-C86B-624E-9EFA-7288460034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13E0E-A77A-A04F-BE08-3668CDC557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372396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xmlns="" id="{DCABD7C4-064E-1B4C-9CDD-11BC831375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F6DDF-083D-3E4F-A2E6-CA08AC2B49BA}" type="datetimeFigureOut">
              <a:rPr lang="ru-RU" smtClean="0"/>
              <a:t>16.10.2017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xmlns="" id="{38786EDB-410F-9040-8B14-AE653D3F97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DE2A43B4-1EA3-3D41-B140-C646C5D969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13E0E-A77A-A04F-BE08-3668CDC557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31648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200D8BBB-CA83-2448-BAA3-BC601AB77F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44B6132A-126B-E04A-95D6-8539D3EC98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399C5358-6AB1-AC42-BE17-6522D68F700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8C2451B1-4D0C-6E40-916D-E2B614106B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F6DDF-083D-3E4F-A2E6-CA08AC2B49BA}" type="datetimeFigureOut">
              <a:rPr lang="ru-RU" smtClean="0"/>
              <a:t>16.10.2017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9C9B7CC8-202D-6C4E-A557-2C055EA9A1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EA5D7255-5869-B448-AD1A-667D58E649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13E0E-A77A-A04F-BE08-3668CDC557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29600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F0FFFE4D-0AB8-024E-8853-8CFD25B992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Место для рисунка 2">
            <a:extLst>
              <a:ext uri="{FF2B5EF4-FFF2-40B4-BE49-F238E27FC236}">
                <a16:creationId xmlns:a16="http://schemas.microsoft.com/office/drawing/2014/main" xmlns="" id="{D9139695-E45A-6F48-9FA3-DABDC77DD3A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CF0D3370-8C33-3041-80FC-E7B19A9D7BE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2FD39A9E-F942-3E45-ACF5-5AD98F8807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F6DDF-083D-3E4F-A2E6-CA08AC2B49BA}" type="datetimeFigureOut">
              <a:rPr lang="ru-RU" smtClean="0"/>
              <a:t>16.10.2017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4B62B273-A031-D743-B479-C8C9441094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3145F0FB-1173-6447-AB7E-22746BB377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13E0E-A77A-A04F-BE08-3668CDC557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02244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9338BEB4-4940-2B48-8D5D-9EE89BC05A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C64F2C03-767A-B64E-9B8E-EBB775B5BC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8097D9D8-C724-BC41-856E-5E22F0AB357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AF6DDF-083D-3E4F-A2E6-CA08AC2B49BA}" type="datetimeFigureOut">
              <a:rPr lang="ru-RU" smtClean="0"/>
              <a:t>16.10.2017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12B6CE9E-14B9-6944-8A7A-0A8BA2F031D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A63C16EE-1E16-1D48-AD6E-50F060B35EE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B13E0E-A77A-A04F-BE08-3668CDC557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46956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CCDEF03A-DB80-C74D-9BB3-ED709B348E2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90600" y="990600"/>
            <a:ext cx="7672294" cy="4114800"/>
          </a:xfrm>
        </p:spPr>
        <p:txBody>
          <a:bodyPr>
            <a:normAutofit/>
          </a:bodyPr>
          <a:lstStyle/>
          <a:p>
            <a:r>
              <a:rPr lang="ru-RU" sz="3600" b="1" dirty="0" smtClean="0"/>
              <a:t>НОВЫЕ ЗАДАЧИ  ВЗАИМОДЕЙСТВИЯ ОРГАНОВ МЕСТНОГО САМОУПРАВЛЕНИЯ С СОЦИАЛЬНО ОРИЕНТИРОВАННЫМИ НЕКОММЕРЧЕСКИМИ ОРГАНИЗАЦИЯМИ</a:t>
            </a:r>
            <a:endParaRPr lang="ru-RU" sz="3600" b="1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0D64D019-2AC5-A24F-85C0-CC4BC17C4EA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61539" y="5478431"/>
            <a:ext cx="8020922" cy="722156"/>
          </a:xfrm>
        </p:spPr>
        <p:txBody>
          <a:bodyPr/>
          <a:lstStyle/>
          <a:p>
            <a:r>
              <a:rPr lang="ru-RU"/>
              <a:t>Мальковец Наталья Владимировна,НФИ КемГУ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661059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D97D9AF8-8BCE-7642-A177-BF702AB152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539874"/>
          </a:xfrm>
        </p:spPr>
        <p:txBody>
          <a:bodyPr>
            <a:normAutofit fontScale="90000"/>
          </a:bodyPr>
          <a:lstStyle/>
          <a:p>
            <a:r>
              <a:rPr lang="ru-RU" sz="3200" b="1" dirty="0"/>
              <a:t>ФЕДЕРАЛЬНЫЙ ЗАКОН</a:t>
            </a:r>
            <a:br>
              <a:rPr lang="ru-RU" sz="3200" b="1" dirty="0"/>
            </a:br>
            <a:r>
              <a:rPr lang="ru-RU" sz="3200" b="1" dirty="0" smtClean="0"/>
              <a:t>«О </a:t>
            </a:r>
            <a:r>
              <a:rPr lang="ru-RU" sz="3200" b="1" dirty="0"/>
              <a:t>НЕКОММЕРЧЕСКИХ </a:t>
            </a:r>
            <a:r>
              <a:rPr lang="ru-RU" sz="3200" b="1" dirty="0" smtClean="0"/>
              <a:t>ОРГАНИЗАЦИЯХ» (7-ФЗ</a:t>
            </a:r>
            <a:r>
              <a:rPr lang="ru-RU" sz="3200" dirty="0" smtClean="0"/>
              <a:t>)</a:t>
            </a:r>
            <a:r>
              <a:rPr lang="ru-RU" sz="32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br>
              <a:rPr lang="ru-RU" sz="32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endParaRPr lang="ru-RU" sz="31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31DEC5A9-7C62-7C4D-AF3D-EDC9503966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366318"/>
            <a:ext cx="7886700" cy="327248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Федеральные органы исполнительной власти, органы исполнительной власти субъектов Российской Федерации и местные администрации, оказывающие поддержку социально ориентированным некоммерческим организациям, формируют и ведут федеральные, государственные и муниципальные реестры социально ориентированных некоммерческих организаций - получателей </a:t>
            </a:r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поддержки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7985598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D97D9AF8-8BCE-7642-A177-BF702AB152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539874"/>
          </a:xfrm>
        </p:spPr>
        <p:txBody>
          <a:bodyPr>
            <a:normAutofit fontScale="90000"/>
          </a:bodyPr>
          <a:lstStyle/>
          <a:p>
            <a:r>
              <a:rPr lang="ru-RU" sz="3200" b="1" dirty="0"/>
              <a:t>ФЕДЕРАЛЬНЫЙ ЗАКОН</a:t>
            </a:r>
            <a:br>
              <a:rPr lang="ru-RU" sz="3200" b="1" dirty="0"/>
            </a:br>
            <a:r>
              <a:rPr lang="ru-RU" sz="3200" b="1" dirty="0" smtClean="0"/>
              <a:t>«О </a:t>
            </a:r>
            <a:r>
              <a:rPr lang="ru-RU" sz="3200" b="1" dirty="0"/>
              <a:t>НЕКОММЕРЧЕСКИХ </a:t>
            </a:r>
            <a:r>
              <a:rPr lang="ru-RU" sz="3200" b="1" dirty="0" smtClean="0"/>
              <a:t>ОРГАНИЗАЦИЯХ» (7-ФЗ)</a:t>
            </a:r>
            <a:r>
              <a:rPr lang="ru-RU" sz="3200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br>
              <a:rPr lang="ru-RU" sz="3200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endParaRPr lang="ru-RU" sz="3100" b="1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31DEC5A9-7C62-7C4D-AF3D-EDC9503966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366318"/>
            <a:ext cx="7886700" cy="3272482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К 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полномочиям органов местного самоуправления по решению вопросов поддержки социально ориентированных некоммерческих организаций относится создание условий для деятельности социально ориентированных некоммерческих организаций, в том числе:</a:t>
            </a:r>
          </a:p>
          <a:p>
            <a:pPr marL="0" indent="0">
              <a:buNone/>
            </a:pP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1) разработка и реализация муниципальных программ поддержки социально ориентированных некоммерческих организаций с учетом местных социально-экономических, экологических, культурных и других особенностей;</a:t>
            </a:r>
          </a:p>
          <a:p>
            <a:pPr marL="0" indent="0">
              <a:buNone/>
            </a:pP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2) анализ финансовых, экономических, социальных и иных показателей деятельности социально ориентированных некоммерческих организаций, оценка эффективности мер, направленных на развитие социально ориентированных некоммерческих организаций на территориях муниципальных образований.</a:t>
            </a:r>
          </a:p>
        </p:txBody>
      </p:sp>
    </p:spTree>
    <p:extLst>
      <p:ext uri="{BB962C8B-B14F-4D97-AF65-F5344CB8AC3E}">
        <p14:creationId xmlns:p14="http://schemas.microsoft.com/office/powerpoint/2010/main" val="21591906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D97D9AF8-8BCE-7642-A177-BF702AB152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539874"/>
          </a:xfrm>
        </p:spPr>
        <p:txBody>
          <a:bodyPr>
            <a:noAutofit/>
          </a:bodyPr>
          <a:lstStyle/>
          <a:p>
            <a:r>
              <a:rPr lang="ru-RU" sz="2400" b="1" dirty="0" smtClean="0"/>
              <a:t>ФЕДЕРАЛЬНЫЙ ЗАКОН</a:t>
            </a:r>
            <a:br>
              <a:rPr lang="ru-RU" sz="2400" b="1" dirty="0" smtClean="0"/>
            </a:br>
            <a:r>
              <a:rPr lang="ru-RU" sz="2400" b="1" dirty="0" smtClean="0"/>
              <a:t>«О </a:t>
            </a:r>
            <a:r>
              <a:rPr lang="ru-RU" sz="2400" b="1" dirty="0"/>
              <a:t>контрактной системе в сфере закупок товаров, работ, услуг для обеспечения государственных и муниципальных </a:t>
            </a:r>
            <a:r>
              <a:rPr lang="ru-RU" sz="2400" b="1" dirty="0" smtClean="0"/>
              <a:t>нужд» (44-ФЗ)</a:t>
            </a:r>
            <a:r>
              <a:rPr lang="ru-RU" sz="2400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br>
              <a:rPr lang="ru-RU" sz="2400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endParaRPr lang="ru-RU" sz="2400" b="1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31DEC5A9-7C62-7C4D-AF3D-EDC9503966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366318"/>
            <a:ext cx="7886700" cy="327248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Статья 30. Участие субъектов малого предпринимательства, </a:t>
            </a:r>
            <a:r>
              <a:rPr lang="ru-RU" sz="20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социально ориентированных некоммерческих 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организаций в закупках</a:t>
            </a:r>
          </a:p>
          <a:p>
            <a:pPr marL="0" indent="0">
              <a:buNone/>
            </a:pPr>
            <a:endParaRPr lang="ru-RU" sz="20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1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. Заказчики обязаны осуществлять закупки у субъектов малого предпринимательства, </a:t>
            </a:r>
            <a:r>
              <a:rPr lang="ru-RU" sz="20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социально ориентированных некоммерческих организаций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в объеме не менее чем пятнадцать процентов совокупного годового объема </a:t>
            </a:r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закупок…</a:t>
            </a:r>
            <a:endParaRPr lang="ru-RU" sz="2000" dirty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98857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D97D9AF8-8BCE-7642-A177-BF702AB152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539874"/>
          </a:xfrm>
        </p:spPr>
        <p:txBody>
          <a:bodyPr>
            <a:noAutofit/>
          </a:bodyPr>
          <a:lstStyle/>
          <a:p>
            <a:r>
              <a:rPr lang="ru-RU" sz="2400" b="1" dirty="0" smtClean="0"/>
              <a:t>ФЕДЕРАЛЬНЫЙ ЗАКОН</a:t>
            </a:r>
            <a:r>
              <a:rPr lang="ru-RU" sz="2400" b="1" dirty="0"/>
              <a:t/>
            </a:r>
            <a:br>
              <a:rPr lang="ru-RU" sz="2400" b="1" dirty="0"/>
            </a:br>
            <a:r>
              <a:rPr lang="ru-RU" sz="2400" b="1" dirty="0"/>
              <a:t>«Об общих принципах организации местного самоуправления в Российской Федерации» </a:t>
            </a:r>
            <a:r>
              <a:rPr lang="ru-RU" sz="2400" b="1" dirty="0" smtClean="0"/>
              <a:t>(131-ФЗ</a:t>
            </a:r>
            <a:r>
              <a:rPr lang="ru-RU" sz="2400" dirty="0" smtClean="0"/>
              <a:t>)</a:t>
            </a:r>
            <a: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b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endParaRPr lang="ru-RU" sz="24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31DEC5A9-7C62-7C4D-AF3D-EDC9503966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366318"/>
            <a:ext cx="7886700" cy="3272482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Статья 16.1. Права органов местного самоуправления городского округа, городского округа с внутригородским делением, внутригородского района на решение вопросов, не отнесенных к вопросам местного значения городского округа, городского округа с внутригородским делением, внутригородского </a:t>
            </a:r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района</a:t>
            </a:r>
          </a:p>
          <a:p>
            <a:pPr marL="0" indent="0">
              <a:buNone/>
            </a:pP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1. Органы местного самоуправления городского округа, городского округа с внутригородским делением имеют право на:</a:t>
            </a:r>
          </a:p>
          <a:p>
            <a:pPr marL="0" indent="0">
              <a:buNone/>
            </a:pP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(в ред. Федерального закона от 27.05.2014 N 136-ФЗ)</a:t>
            </a:r>
          </a:p>
          <a:p>
            <a:pPr marL="0" indent="0">
              <a:buNone/>
            </a:pPr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13) создание 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условий для организации проведения независимой оценки качества оказания услуг организациями в порядке и на условиях, которые установлены федеральными законами;</a:t>
            </a:r>
          </a:p>
          <a:p>
            <a:pPr marL="0" indent="0">
              <a:buNone/>
            </a:pP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(п. 13 введен Федеральным законом от 21.07.2014 N 256-ФЗ)</a:t>
            </a:r>
          </a:p>
        </p:txBody>
      </p:sp>
    </p:spTree>
    <p:extLst>
      <p:ext uri="{BB962C8B-B14F-4D97-AF65-F5344CB8AC3E}">
        <p14:creationId xmlns:p14="http://schemas.microsoft.com/office/powerpoint/2010/main" val="314259676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D97D9AF8-8BCE-7642-A177-BF702AB152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52400"/>
            <a:ext cx="7886700" cy="1981200"/>
          </a:xfrm>
        </p:spPr>
        <p:txBody>
          <a:bodyPr>
            <a:noAutofit/>
          </a:bodyPr>
          <a:lstStyle/>
          <a:p>
            <a:r>
              <a:rPr lang="ru-RU" sz="2000" b="1" dirty="0" smtClean="0"/>
              <a:t>ФЕДЕРАЛЬНЫЙ ЗАКОН</a:t>
            </a:r>
            <a:r>
              <a:rPr lang="ru-RU" sz="2000" b="1" dirty="0"/>
              <a:t/>
            </a:r>
            <a:br>
              <a:rPr lang="ru-RU" sz="2000" b="1" dirty="0"/>
            </a:br>
            <a:r>
              <a:rPr lang="ru-RU" sz="2000" b="1" dirty="0"/>
              <a:t>«О внесении изменений в отдельные законодательные акты Российской Федерации по вопросам проведения независимой оценки качества оказания услуг организациями в сфере культуры, социального обслуживания, охраны здоровья и образования» </a:t>
            </a:r>
            <a:r>
              <a:rPr lang="ru-RU" sz="2000" b="1" dirty="0" smtClean="0"/>
              <a:t>(256-ФЗ)</a:t>
            </a:r>
            <a:r>
              <a:rPr lang="ru-RU" sz="2000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/>
            </a:r>
            <a:br>
              <a:rPr lang="ru-RU" sz="2400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endParaRPr lang="ru-RU" sz="2400" b="1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31DEC5A9-7C62-7C4D-AF3D-EDC9503966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366318"/>
            <a:ext cx="7886700" cy="3272482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Ввел 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дополнительные статьи, определяющие процедуру независимой оценки и обязанности каждого ее участника, в следующие отраслевые законы:</a:t>
            </a:r>
          </a:p>
          <a:p>
            <a:pPr marL="0" indent="0">
              <a:buNone/>
            </a:pP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- Закон РФ от 09.10.1992 N 3612-1 "Основы законодательства Российской Федерации о культуре" (далее - Основы законодательства о культуре);</a:t>
            </a:r>
          </a:p>
          <a:p>
            <a:pPr marL="0" indent="0">
              <a:buNone/>
            </a:pP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- Федеральный закон от 28.12.2013 N 442-ФЗ "Об основах социального обслуживания граждан в Российской Федерации" (далее - Закон о 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соцобслуживании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);</a:t>
            </a:r>
          </a:p>
          <a:p>
            <a:pPr marL="0" indent="0">
              <a:buNone/>
            </a:pP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- Федеральный закон от 21.11.2011 N 323-ФЗ "Об основах охраны здоровья граждан в Российской Федерации" (далее - Закон об охране здоровья);</a:t>
            </a:r>
          </a:p>
          <a:p>
            <a:pPr marL="0" indent="0">
              <a:buNone/>
            </a:pP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- Федеральный закон от 29.12.2012 N 273-ФЗ "Об образовании в Российской Федерации" (далее - Закон об образовании).</a:t>
            </a:r>
          </a:p>
        </p:txBody>
      </p:sp>
    </p:spTree>
    <p:extLst>
      <p:ext uri="{BB962C8B-B14F-4D97-AF65-F5344CB8AC3E}">
        <p14:creationId xmlns:p14="http://schemas.microsoft.com/office/powerpoint/2010/main" val="338810412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D97D9AF8-8BCE-7642-A177-BF702AB152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52400"/>
            <a:ext cx="7886700" cy="1981200"/>
          </a:xfrm>
        </p:spPr>
        <p:txBody>
          <a:bodyPr>
            <a:noAutofit/>
          </a:bodyPr>
          <a:lstStyle/>
          <a:p>
            <a:r>
              <a:rPr lang="ru-RU" sz="2000" b="1" dirty="0" smtClean="0"/>
              <a:t>ФЕДЕРАЛЬНЫЙ ЗАКОН</a:t>
            </a:r>
            <a:r>
              <a:rPr lang="ru-RU" sz="2000" b="1" dirty="0"/>
              <a:t/>
            </a:r>
            <a:br>
              <a:rPr lang="ru-RU" sz="2000" b="1" dirty="0"/>
            </a:br>
            <a:r>
              <a:rPr lang="ru-RU" sz="2000" b="1" dirty="0"/>
              <a:t>«О внесении изменений в отдельные законодательные акты Российской Федерации по вопросам проведения независимой оценки качества оказания услуг организациями в сфере культуры, социального обслуживания, охраны здоровья и образования» </a:t>
            </a:r>
            <a:r>
              <a:rPr lang="ru-RU" sz="2000" b="1" dirty="0" smtClean="0"/>
              <a:t>(256-ФЗ)</a:t>
            </a:r>
            <a:r>
              <a:rPr lang="ru-RU" sz="2000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/>
            </a:r>
            <a:b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endParaRPr lang="ru-RU" sz="24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31DEC5A9-7C62-7C4D-AF3D-EDC9503966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366318"/>
            <a:ext cx="7886700" cy="3272482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Органы 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местного самоуправления с участием общественных организаций </a:t>
            </a:r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вправе:</a:t>
            </a:r>
          </a:p>
          <a:p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формировать 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общественные советы по проведению независимой оценки качества оказания услуг организациями культуры, расположенными на территориях муниципальных образований, и утверждать положение о </a:t>
            </a:r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них;</a:t>
            </a:r>
          </a:p>
          <a:p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формировать 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общественные советы по проведению независимой оценки качества оказания услуг учреждениями и предприятиями социального обслуживания, расположенными на территориях муниципальных образований, и утверждать положение о </a:t>
            </a:r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них;</a:t>
            </a:r>
          </a:p>
          <a:p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с участием 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общественных объединений по защите прав граждан в сфере охраны здоровья, медицинских профессиональных некоммерческих организаций (их представителей) </a:t>
            </a:r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формировать 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общественные советы по проведению независимой оценки качества оказания услуг медицинскими организациями, расположенными на территориях муниципальных образований, и утверждать положение о </a:t>
            </a:r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них;</a:t>
            </a:r>
          </a:p>
          <a:p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формировать 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общественные советы по проведению независимой оценки качества образовательной деятельности организаций, расположенных на территориях муниципальных образований, и утверждать положение о </a:t>
            </a:r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них;</a:t>
            </a:r>
          </a:p>
          <a:p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формировать 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общественные советы по проведению независимой оценки качества оказания услуг организациями социального обслуживания, расположенными на территориях муниципальных образований, и утверждать положение о них.</a:t>
            </a:r>
          </a:p>
        </p:txBody>
      </p:sp>
    </p:spTree>
    <p:extLst>
      <p:ext uri="{BB962C8B-B14F-4D97-AF65-F5344CB8AC3E}">
        <p14:creationId xmlns:p14="http://schemas.microsoft.com/office/powerpoint/2010/main" val="112871909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762001"/>
            <a:ext cx="6858000" cy="18288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События, в результате которых могут возникнуть новые задачи: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3048000"/>
            <a:ext cx="6858000" cy="3048000"/>
          </a:xfrm>
        </p:spPr>
        <p:txBody>
          <a:bodyPr>
            <a:normAutofit/>
          </a:bodyPr>
          <a:lstStyle/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dirty="0"/>
              <a:t>Министерством экономического развития РФ совместно с Общественной палатой РФ и Агентством стратегических </a:t>
            </a:r>
            <a:r>
              <a:rPr lang="ru-RU" dirty="0" smtClean="0"/>
              <a:t>инициатив разработан план </a:t>
            </a:r>
            <a:r>
              <a:rPr lang="ru-RU" dirty="0"/>
              <a:t>мероприятий «Содействие развитию добровольчества (</a:t>
            </a:r>
            <a:r>
              <a:rPr lang="ru-RU" dirty="0" err="1"/>
              <a:t>волонтерства</a:t>
            </a:r>
            <a:r>
              <a:rPr lang="ru-RU" dirty="0"/>
              <a:t>) в Российской Федерации». </a:t>
            </a:r>
            <a:r>
              <a:rPr lang="ru-RU" dirty="0" smtClean="0"/>
              <a:t>13.06.2017;</a:t>
            </a:r>
            <a:endParaRPr lang="ru-RU" dirty="0" smtClean="0"/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dirty="0" smtClean="0"/>
              <a:t>Президент </a:t>
            </a:r>
            <a:r>
              <a:rPr lang="ru-RU" dirty="0"/>
              <a:t>России считает необходимым расширять ресурсные центры в социальной сфере и поручать компетентным людям работу с некоммерческими организациями и волонтерами в субъектах РФ. </a:t>
            </a:r>
            <a:r>
              <a:rPr lang="ru-RU" dirty="0" smtClean="0"/>
              <a:t>Это </a:t>
            </a:r>
            <a:r>
              <a:rPr lang="ru-RU" dirty="0"/>
              <a:t>заявление он </a:t>
            </a:r>
            <a:r>
              <a:rPr lang="ru-RU" dirty="0" smtClean="0"/>
              <a:t>сделал на </a:t>
            </a:r>
            <a:r>
              <a:rPr lang="ru-RU" dirty="0"/>
              <a:t>выездном совещании с представителями гражданского сектора и социальными предпринимателями в </a:t>
            </a:r>
            <a:r>
              <a:rPr lang="ru-RU" dirty="0" smtClean="0"/>
              <a:t>Карелии 27.07.2017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3149507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762001"/>
            <a:ext cx="6858000" cy="18288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События, в результате которых могут возникнуть новые задачи: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3048000"/>
            <a:ext cx="6858000" cy="3048000"/>
          </a:xfrm>
        </p:spPr>
        <p:txBody>
          <a:bodyPr>
            <a:normAutofit/>
          </a:bodyPr>
          <a:lstStyle/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dirty="0"/>
              <a:t>2 октября 2017 года в Москве прошла II Международная конференция «Социальные инновации: определяем будущее». Это первая конференция в России, где на одной площадке собрались около 300 экспертов в области социального предпринимательства и социальных инноваций из семи </a:t>
            </a:r>
            <a:r>
              <a:rPr lang="ru-RU" dirty="0" smtClean="0"/>
              <a:t>стран;</a:t>
            </a:r>
            <a:endParaRPr lang="ru-RU" dirty="0" smtClean="0"/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dirty="0"/>
              <a:t>В Совете Федерации состоялось первое заседание Рабочей группы по подготовке предложений законодательного регулирования вопросов государственной молодежной политики Российской </a:t>
            </a:r>
            <a:r>
              <a:rPr lang="ru-RU" dirty="0" smtClean="0"/>
              <a:t>Федерации 10.10.2017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1584815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Акты городов: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smtClean="0"/>
              <a:t>Об </a:t>
            </a:r>
            <a:r>
              <a:rPr lang="ru-RU" dirty="0"/>
              <a:t>Общественном совете по проведению независимой оценки качества оказания услуг муниципальными учреждениями культуры при Администрации муниципального образования город </a:t>
            </a:r>
            <a:r>
              <a:rPr lang="ru-RU" dirty="0" smtClean="0"/>
              <a:t>Саяногорск (Постановление </a:t>
            </a:r>
            <a:r>
              <a:rPr lang="ru-RU" dirty="0"/>
              <a:t>от 30.12.2016 N </a:t>
            </a:r>
            <a:r>
              <a:rPr lang="ru-RU" dirty="0" smtClean="0"/>
              <a:t>1177);</a:t>
            </a:r>
          </a:p>
          <a:p>
            <a:r>
              <a:rPr lang="ru-RU" dirty="0"/>
              <a:t>Об Общественном совете по проведению независимой оценки качества оказания услуг муниципальными учреждениями в сфере культуры и образовательной деятельности муниципального образования «Город Горно-Алтайск» Постановление от 30.10.2015 N </a:t>
            </a:r>
            <a:r>
              <a:rPr lang="ru-RU" dirty="0" smtClean="0"/>
              <a:t>85;</a:t>
            </a:r>
          </a:p>
          <a:p>
            <a:r>
              <a:rPr lang="ru-RU" dirty="0" smtClean="0"/>
              <a:t>Об </a:t>
            </a:r>
            <a:r>
              <a:rPr lang="ru-RU" dirty="0"/>
              <a:t>утверждении плана мероприятий по формированию независимой системы оценки качества работы муниципальных учреждений, оказывающих социальные услуги, на 2013-2015 </a:t>
            </a:r>
            <a:r>
              <a:rPr lang="ru-RU" dirty="0" smtClean="0"/>
              <a:t>годы в городе Новосибирске (Постановление </a:t>
            </a:r>
            <a:r>
              <a:rPr lang="ru-RU" dirty="0"/>
              <a:t>от 22.11.2013 N </a:t>
            </a:r>
            <a:r>
              <a:rPr lang="ru-RU" dirty="0" smtClean="0"/>
              <a:t>11058);</a:t>
            </a:r>
            <a:endParaRPr lang="ru-RU" dirty="0"/>
          </a:p>
          <a:p>
            <a:r>
              <a:rPr lang="ru-RU" dirty="0"/>
              <a:t>Об утверждении Порядка создания общественных советов по проведению независимой оценки качества работы муниципальных учреждений, оказывающих услуги населению в сферах образования, культуры, физической культуры и </a:t>
            </a:r>
            <a:r>
              <a:rPr lang="ru-RU" dirty="0" smtClean="0"/>
              <a:t>спорта в городе Улан-Удэ (Постановление </a:t>
            </a:r>
            <a:r>
              <a:rPr lang="ru-RU" dirty="0"/>
              <a:t>от 5.3.2014 N </a:t>
            </a:r>
            <a:r>
              <a:rPr lang="ru-RU" dirty="0" smtClean="0"/>
              <a:t>47)</a:t>
            </a:r>
            <a:endParaRPr lang="ru-RU" dirty="0"/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7520503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Акты городов: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/>
              <a:t>«</a:t>
            </a:r>
            <a:r>
              <a:rPr lang="ru-RU" dirty="0"/>
              <a:t>Об утверждении Порядка оказания информационной поддержки социально ориентированным некоммерческим организациям, благотворительной деятельности, добровольчеству</a:t>
            </a:r>
            <a:r>
              <a:rPr lang="ru-RU" dirty="0" smtClean="0"/>
              <a:t>» в городе Артеме (Постановление </a:t>
            </a:r>
            <a:r>
              <a:rPr lang="ru-RU" dirty="0"/>
              <a:t>от 21.7.2017 N </a:t>
            </a:r>
            <a:r>
              <a:rPr lang="ru-RU" dirty="0" smtClean="0"/>
              <a:t>971-па);</a:t>
            </a:r>
            <a:endParaRPr lang="ru-RU" dirty="0" smtClean="0"/>
          </a:p>
          <a:p>
            <a:r>
              <a:rPr lang="ru-RU" dirty="0"/>
              <a:t>Об утверждении Концепции развития волонтерского движения на территории города </a:t>
            </a:r>
            <a:r>
              <a:rPr lang="ru-RU" dirty="0" smtClean="0"/>
              <a:t>Омска (Постановление </a:t>
            </a:r>
            <a:r>
              <a:rPr lang="ru-RU" dirty="0"/>
              <a:t>от 11.5.2017 N </a:t>
            </a:r>
            <a:r>
              <a:rPr lang="ru-RU" dirty="0" smtClean="0"/>
              <a:t>417-п);</a:t>
            </a:r>
            <a:endParaRPr lang="ru-RU" dirty="0" smtClean="0"/>
          </a:p>
          <a:p>
            <a:r>
              <a:rPr lang="ru-RU" dirty="0"/>
              <a:t>О создании общественного Совета при администрации города Кемерово по вопросам осуществления дорожной </a:t>
            </a:r>
            <a:r>
              <a:rPr lang="ru-RU" dirty="0" smtClean="0"/>
              <a:t>деятельности (Постановление </a:t>
            </a:r>
            <a:r>
              <a:rPr lang="ru-RU" dirty="0"/>
              <a:t>от 14.4.2017 N </a:t>
            </a:r>
            <a:r>
              <a:rPr lang="ru-RU" dirty="0" smtClean="0"/>
              <a:t>876);</a:t>
            </a:r>
            <a:endParaRPr lang="ru-RU" dirty="0"/>
          </a:p>
          <a:p>
            <a:r>
              <a:rPr lang="ru-RU" dirty="0"/>
              <a:t>Об утверждении Положения о муниципальных общественных инспекциях отрасли «Образование</a:t>
            </a:r>
            <a:r>
              <a:rPr lang="ru-RU" dirty="0" smtClean="0"/>
              <a:t>» в городе  Красноярске (Постановление </a:t>
            </a:r>
            <a:r>
              <a:rPr lang="ru-RU" dirty="0"/>
              <a:t>от 4.7.2017 N </a:t>
            </a:r>
            <a:r>
              <a:rPr lang="ru-RU" dirty="0" smtClean="0"/>
              <a:t>423);</a:t>
            </a:r>
          </a:p>
          <a:p>
            <a:pPr marL="0" indent="0">
              <a:buNone/>
            </a:pP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625543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D97D9AF8-8BCE-7642-A177-BF702AB152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</p:spPr>
        <p:txBody>
          <a:bodyPr>
            <a:normAutofit fontScale="90000"/>
          </a:bodyPr>
          <a:lstStyle/>
          <a:p>
            <a:r>
              <a:rPr lang="ru-RU" sz="3200" b="1" dirty="0"/>
              <a:t>ФЕДЕРАЛЬНЫЙ ЗАКОН</a:t>
            </a:r>
            <a:br>
              <a:rPr lang="ru-RU" sz="3200" b="1" dirty="0"/>
            </a:br>
            <a:r>
              <a:rPr lang="ru-RU" sz="3200" b="1" dirty="0" smtClean="0"/>
              <a:t>«О </a:t>
            </a:r>
            <a:r>
              <a:rPr lang="ru-RU" sz="3200" b="1" dirty="0"/>
              <a:t>НЕКОММЕРЧЕСКИХ </a:t>
            </a:r>
            <a:r>
              <a:rPr lang="ru-RU" sz="3200" b="1" dirty="0" smtClean="0"/>
              <a:t>ОРГАНИЗАЦИЯХ» (7-ФЗ)</a:t>
            </a:r>
            <a:endParaRPr lang="ru-RU" sz="3200" b="1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31DEC5A9-7C62-7C4D-AF3D-EDC9503966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366318"/>
            <a:ext cx="7886700" cy="327248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2.1. Социально ориентированными некоммерческими организациями признаются некоммерческие организации, созданные в предусмотренных настоящим Федеральным законом формах (за исключением государственных корпораций, государственных компаний, общественных объединений, являющихся политическими партиями) и осуществляющие деятельность, направленную на решение социальных проблем, развитие гражданского общества в Российской Федерации, а также виды деятельности, предусмотренные статьей 31.1 настоящего Федерального закона.</a:t>
            </a:r>
          </a:p>
          <a:p>
            <a:pPr marL="0" indent="0">
              <a:buNone/>
            </a:pP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(п. 2.1 введен Федеральным законом от 05.04.2010 N 40-ФЗ)</a:t>
            </a:r>
          </a:p>
        </p:txBody>
      </p:sp>
    </p:spTree>
    <p:extLst>
      <p:ext uri="{BB962C8B-B14F-4D97-AF65-F5344CB8AC3E}">
        <p14:creationId xmlns:p14="http://schemas.microsoft.com/office/powerpoint/2010/main" val="186718893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Действия СО НКО: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/>
              <a:t>Проекты «Региональный </a:t>
            </a:r>
            <a:r>
              <a:rPr lang="ru-RU" dirty="0"/>
              <a:t>Ресурсный центр по развитию негосударственных услуг и оценке социальной </a:t>
            </a:r>
            <a:r>
              <a:rPr lang="ru-RU" dirty="0" smtClean="0"/>
              <a:t>сферы», «Хочу </a:t>
            </a:r>
            <a:r>
              <a:rPr lang="ru-RU" dirty="0"/>
              <a:t>стать </a:t>
            </a:r>
            <a:r>
              <a:rPr lang="ru-RU" dirty="0" smtClean="0"/>
              <a:t>экспертом» (г. </a:t>
            </a:r>
            <a:r>
              <a:rPr lang="ru-RU" dirty="0" smtClean="0"/>
              <a:t>Красноярск);</a:t>
            </a:r>
            <a:endParaRPr lang="ru-RU" dirty="0" smtClean="0"/>
          </a:p>
          <a:p>
            <a:r>
              <a:rPr lang="ru-RU" dirty="0" smtClean="0"/>
              <a:t>Ассоциация </a:t>
            </a:r>
            <a:r>
              <a:rPr lang="ru-RU" dirty="0"/>
              <a:t>специалистов по оценке программ и политик </a:t>
            </a:r>
            <a:r>
              <a:rPr lang="ru-RU" dirty="0" smtClean="0"/>
              <a:t>– АСОПП (г. Москва);</a:t>
            </a:r>
          </a:p>
          <a:p>
            <a:r>
              <a:rPr lang="ru-RU" dirty="0"/>
              <a:t>«</a:t>
            </a:r>
            <a:r>
              <a:rPr lang="ru-RU" dirty="0" smtClean="0"/>
              <a:t>Школа </a:t>
            </a:r>
            <a:r>
              <a:rPr lang="ru-RU" dirty="0"/>
              <a:t>оценки социальных проектов и программ Сибири и Дальнего Востока</a:t>
            </a:r>
            <a:r>
              <a:rPr lang="ru-RU" dirty="0" smtClean="0"/>
              <a:t>» (г. Новосибирск, СЦПОИ);</a:t>
            </a:r>
            <a:endParaRPr lang="ru-RU" dirty="0"/>
          </a:p>
          <a:p>
            <a:r>
              <a:rPr lang="ru-RU" dirty="0"/>
              <a:t>Виртуальный Ресурсный Центр по Оценке </a:t>
            </a:r>
            <a:r>
              <a:rPr lang="ru-RU" dirty="0" smtClean="0"/>
              <a:t>(г. Киров, НП </a:t>
            </a:r>
            <a:r>
              <a:rPr lang="ru-RU" dirty="0"/>
              <a:t>«</a:t>
            </a:r>
            <a:r>
              <a:rPr lang="ru-RU" dirty="0" err="1"/>
              <a:t>ИнА</a:t>
            </a:r>
            <a:r>
              <a:rPr lang="ru-RU" dirty="0"/>
              <a:t>-Центр</a:t>
            </a:r>
            <a:r>
              <a:rPr lang="ru-RU" dirty="0" smtClean="0"/>
              <a:t>»);</a:t>
            </a:r>
          </a:p>
          <a:p>
            <a:r>
              <a:rPr lang="ru-RU" dirty="0" smtClean="0"/>
              <a:t>Руководство по оценке результатов программ </a:t>
            </a:r>
            <a:r>
              <a:rPr lang="ru-RU" dirty="0"/>
              <a:t>социальной направленности (Благотворительный фонд «</a:t>
            </a:r>
            <a:r>
              <a:rPr lang="ru-RU" dirty="0" smtClean="0"/>
              <a:t>Культура детства</a:t>
            </a:r>
            <a:r>
              <a:rPr lang="ru-RU" dirty="0"/>
              <a:t>» при поддержке </a:t>
            </a:r>
            <a:r>
              <a:rPr lang="ru-RU" dirty="0" smtClean="0"/>
              <a:t>Министерства экономического </a:t>
            </a:r>
            <a:r>
              <a:rPr lang="ru-RU" dirty="0"/>
              <a:t>развития и Благотворительного </a:t>
            </a:r>
            <a:r>
              <a:rPr lang="ru-RU" dirty="0" smtClean="0"/>
              <a:t>фонда </a:t>
            </a:r>
            <a:r>
              <a:rPr lang="ru-RU" dirty="0"/>
              <a:t>Елены и Геннадия </a:t>
            </a:r>
            <a:r>
              <a:rPr lang="ru-RU" dirty="0" smtClean="0"/>
              <a:t>Тимченко).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3920707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11E00A9D-A149-1F4B-B165-68C75ABBA0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Некоммерческие организации (НКО</a:t>
            </a:r>
            <a:r>
              <a:rPr lang="ru-RU" dirty="0" smtClean="0"/>
              <a:t>) могут: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F24E18CC-1E9F-FC4B-A84D-8AB083E285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18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Быть </a:t>
            </a:r>
            <a:r>
              <a:rPr lang="ru-RU" sz="1800" dirty="0">
                <a:solidFill>
                  <a:srgbClr val="000000"/>
                </a:solidFill>
                <a:latin typeface="Times New Roman" panose="02020603050405020304" pitchFamily="18" charset="0"/>
              </a:rPr>
              <a:t>с</a:t>
            </a:r>
            <a:r>
              <a:rPr lang="ru-RU" sz="1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оциально ориентированными  (СО НКО) ;</a:t>
            </a:r>
          </a:p>
          <a:p>
            <a:r>
              <a:rPr lang="ru-RU" sz="1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Участвовать в контрактной системе в сфере закупок товаров, работ, услуг для обеспечения государственных и муниципальных нужд;</a:t>
            </a:r>
          </a:p>
          <a:p>
            <a:r>
              <a:rPr lang="ru-RU" sz="1800" dirty="0">
                <a:solidFill>
                  <a:srgbClr val="000000"/>
                </a:solidFill>
                <a:latin typeface="Times New Roman" panose="02020603050405020304" pitchFamily="18" charset="0"/>
              </a:rPr>
              <a:t>Оказывать </a:t>
            </a:r>
            <a:r>
              <a:rPr lang="ru-RU" sz="1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общественно полезные услуги;</a:t>
            </a:r>
          </a:p>
          <a:p>
            <a:r>
              <a:rPr lang="ru-RU" sz="1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Войти в реестр СО НКО – исполнителей общественно полезных услуг;</a:t>
            </a:r>
            <a:endParaRPr lang="ru-RU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r>
              <a:rPr lang="ru-RU" sz="1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Выбрать способ получения бюджетных ассигнований;</a:t>
            </a:r>
          </a:p>
          <a:p>
            <a:r>
              <a:rPr lang="ru-RU" sz="1800" dirty="0">
                <a:solidFill>
                  <a:srgbClr val="000000"/>
                </a:solidFill>
                <a:latin typeface="Times New Roman" panose="02020603050405020304" pitchFamily="18" charset="0"/>
              </a:rPr>
              <a:t>Оказывать методическую и информационную поддержку другим НКО ;</a:t>
            </a:r>
          </a:p>
          <a:p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Принимать участие в формировании общественных советов и общественных палат;</a:t>
            </a:r>
          </a:p>
          <a:p>
            <a:r>
              <a:rPr lang="ru-RU" sz="1800" dirty="0">
                <a:solidFill>
                  <a:srgbClr val="000000"/>
                </a:solidFill>
                <a:latin typeface="Times New Roman" panose="02020603050405020304" pitchFamily="18" charset="0"/>
              </a:rPr>
              <a:t>Быть субъектами общественного контроля;</a:t>
            </a:r>
          </a:p>
          <a:p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Принимать участие в независимой оценке деятельности бюджетных организаций.</a:t>
            </a:r>
            <a:endParaRPr lang="ru-RU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endParaRPr lang="ru-RU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endParaRPr lang="ru-RU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endParaRPr lang="ru-RU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endParaRPr lang="ru-RU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743312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ED2C959D-402C-4944-86E9-3CBF7A0213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460499"/>
          </a:xfrm>
        </p:spPr>
        <p:txBody>
          <a:bodyPr>
            <a:normAutofit/>
          </a:bodyPr>
          <a:lstStyle/>
          <a:p>
            <a:r>
              <a:rPr lang="ru-RU" dirty="0"/>
              <a:t>Органы </a:t>
            </a:r>
            <a:r>
              <a:rPr lang="ru-RU" dirty="0" smtClean="0"/>
              <a:t>местного </a:t>
            </a:r>
            <a:r>
              <a:rPr lang="ru-RU" dirty="0"/>
              <a:t>самоуправления обязаны: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2E0B7AB0-AB21-C94C-81E6-5FCE177500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sz="1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оказывать  меры поддержки социально ориентированным некоммерческим организациям;</a:t>
            </a:r>
          </a:p>
          <a:p>
            <a:r>
              <a:rPr lang="ru-RU" sz="1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осуществлять закупки у субъектов малого предпринимательства, социально ориентированных некоммерческих организаций в размере не менее чем пятнадцать процентов совокупного годового объема закупок путем проведения открытых конкурсов, конкурсов с ограниченным участием, </a:t>
            </a:r>
            <a:r>
              <a:rPr lang="ru-RU" sz="18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двухэтапных</a:t>
            </a:r>
            <a:r>
              <a:rPr lang="ru-RU" sz="1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конкурсов, электронных аукционов, запросов котировок, запросов предложений, в которых участниками закупок являются только субъекты малого предпринимательства, социально ориентированные некоммерческие организации;</a:t>
            </a:r>
          </a:p>
          <a:p>
            <a:r>
              <a:rPr lang="ru-RU" sz="1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формировать условия для расширения доступа негосударственных организаций к бюджетному финансированию оказания социальных услуг;</a:t>
            </a:r>
          </a:p>
          <a:p>
            <a:r>
              <a:rPr lang="ru-RU" sz="1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совершенствовать механизмы государственного и муниципального регулирования, направленные на расширение участия негосударственных организаций в предоставлении услуг в социальной сфере;</a:t>
            </a:r>
          </a:p>
          <a:p>
            <a:r>
              <a:rPr lang="ru-RU" sz="1800" dirty="0">
                <a:solidFill>
                  <a:srgbClr val="000000"/>
                </a:solidFill>
                <a:latin typeface="Times New Roman" panose="02020603050405020304" pitchFamily="18" charset="0"/>
              </a:rPr>
              <a:t>сформировать </a:t>
            </a:r>
            <a:r>
              <a:rPr lang="ru-RU" sz="1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реестры СО НКО – исполнителей общественно полезных услуг;</a:t>
            </a:r>
          </a:p>
          <a:p>
            <a:r>
              <a:rPr lang="ru-RU" sz="1800" dirty="0">
                <a:solidFill>
                  <a:srgbClr val="000000"/>
                </a:solidFill>
                <a:latin typeface="Times New Roman" panose="02020603050405020304" pitchFamily="18" charset="0"/>
              </a:rPr>
              <a:t>учитывать в своей работе результаты общественного контроля и независимой оценки</a:t>
            </a:r>
            <a:endParaRPr lang="ru-RU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endParaRPr lang="ru-RU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endParaRPr lang="ru-RU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endParaRPr lang="ru-RU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579616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9F5AD325-46FB-A54A-A3C0-DEE4B126D4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3608339"/>
          </a:xfrm>
        </p:spPr>
        <p:txBody>
          <a:bodyPr/>
          <a:lstStyle/>
          <a:p>
            <a:r>
              <a:rPr lang="ru-RU" dirty="0"/>
              <a:t>         Спасибо за внимание!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DF4C8549-06D4-144B-8B4F-3D71029897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4853663"/>
            <a:ext cx="7886700" cy="1323300"/>
          </a:xfrm>
        </p:spPr>
        <p:txBody>
          <a:bodyPr>
            <a:normAutofit fontScale="62500" lnSpcReduction="20000"/>
          </a:bodyPr>
          <a:lstStyle/>
          <a:p>
            <a:r>
              <a:rPr lang="ru-RU" dirty="0"/>
              <a:t>Мальковец Н. В.</a:t>
            </a:r>
            <a:r>
              <a:rPr lang="en-US" dirty="0"/>
              <a:t>, </a:t>
            </a:r>
            <a:endParaRPr lang="ru-RU" dirty="0"/>
          </a:p>
          <a:p>
            <a:r>
              <a:rPr lang="ru-RU" dirty="0"/>
              <a:t>НФИ </a:t>
            </a:r>
            <a:r>
              <a:rPr lang="ru-RU" dirty="0" err="1"/>
              <a:t>КемГУ</a:t>
            </a:r>
            <a:r>
              <a:rPr lang="ru-RU" dirty="0"/>
              <a:t>, г. Новокузнецк </a:t>
            </a:r>
          </a:p>
          <a:p>
            <a:r>
              <a:rPr lang="ru-RU" dirty="0"/>
              <a:t>АСДГ, г. Новосибирск</a:t>
            </a:r>
          </a:p>
          <a:p>
            <a:r>
              <a:rPr lang="en-US" dirty="0"/>
              <a:t>N_malkovets@mail.ru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500062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D97D9AF8-8BCE-7642-A177-BF702AB152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</p:spPr>
        <p:txBody>
          <a:bodyPr>
            <a:normAutofit fontScale="90000"/>
          </a:bodyPr>
          <a:lstStyle/>
          <a:p>
            <a:r>
              <a:rPr lang="ru-RU" sz="3200" b="1" dirty="0"/>
              <a:t>ФЕДЕРАЛЬНЫЙ ЗАКОН</a:t>
            </a:r>
            <a:br>
              <a:rPr lang="ru-RU" sz="3200" b="1" dirty="0"/>
            </a:br>
            <a:r>
              <a:rPr lang="ru-RU" sz="3200" b="1" dirty="0" smtClean="0"/>
              <a:t>«О </a:t>
            </a:r>
            <a:r>
              <a:rPr lang="ru-RU" sz="3200" b="1" dirty="0"/>
              <a:t>НЕКОММЕРЧЕСКИХ </a:t>
            </a:r>
            <a:r>
              <a:rPr lang="ru-RU" sz="3200" b="1" dirty="0" smtClean="0"/>
              <a:t>ОРГАНИЗАЦИЯХ» (7-ФЗ</a:t>
            </a:r>
            <a:r>
              <a:rPr lang="ru-RU" sz="3200" dirty="0" smtClean="0"/>
              <a:t>)</a:t>
            </a:r>
            <a:endParaRPr lang="ru-RU" sz="32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31DEC5A9-7C62-7C4D-AF3D-EDC9503966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366318"/>
            <a:ext cx="7886700" cy="327248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2.2. Под некоммерческой организацией - исполнителем общественно полезных услуг понимается социально ориентированная некоммерческая организация, которая на протяжении одного года и более оказывает общественно полезные услуги надлежащего качества, не является некоммерческой организацией, выполняющей функции иностранного агента, и не имеет задолженностей по налогам и сборам, иным предусмотренным законодательством Российской Федерации обязательным платежам.</a:t>
            </a:r>
          </a:p>
          <a:p>
            <a:pPr marL="0" indent="0">
              <a:buNone/>
            </a:pP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(п. 2.2 введен Федеральным законом от 03.07.2016 N 287-ФЗ)</a:t>
            </a:r>
          </a:p>
        </p:txBody>
      </p:sp>
    </p:spTree>
    <p:extLst>
      <p:ext uri="{BB962C8B-B14F-4D97-AF65-F5344CB8AC3E}">
        <p14:creationId xmlns:p14="http://schemas.microsoft.com/office/powerpoint/2010/main" val="2793919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D97D9AF8-8BCE-7642-A177-BF702AB152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692274"/>
          </a:xfrm>
        </p:spPr>
        <p:txBody>
          <a:bodyPr>
            <a:normAutofit/>
          </a:bodyPr>
          <a:lstStyle/>
          <a:p>
            <a:r>
              <a:rPr lang="ru-RU" sz="2900" b="1" dirty="0"/>
              <a:t>ФЕДЕРАЛЬНЫЙ ЗАКОН</a:t>
            </a:r>
            <a:br>
              <a:rPr lang="ru-RU" sz="2900" b="1" dirty="0"/>
            </a:br>
            <a:r>
              <a:rPr lang="ru-RU" sz="2900" b="1" dirty="0" smtClean="0"/>
              <a:t>«О </a:t>
            </a:r>
            <a:r>
              <a:rPr lang="ru-RU" sz="2900" b="1" dirty="0"/>
              <a:t>НЕКОММЕРЧЕСКИХ </a:t>
            </a:r>
            <a:r>
              <a:rPr lang="ru-RU" sz="2900" b="1" dirty="0" smtClean="0"/>
              <a:t>ОРГАНИЗАЦИЯХ» (7-ФЗ)</a:t>
            </a:r>
            <a:r>
              <a:rPr lang="ru-RU" sz="2900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9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/>
            </a:r>
            <a:br>
              <a:rPr lang="ru-RU" sz="29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endParaRPr lang="ru-RU" sz="29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31DEC5A9-7C62-7C4D-AF3D-EDC9503966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366318"/>
            <a:ext cx="7886700" cy="327248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Глава VI. ПОДДЕРЖКА НЕКОММЕРЧЕСКИХ ОРГАНИЗАЦИЙ. КОНТРОЛЬ ЗА ДЕЯТЕЛЬНОСТЬЮ НЕКОММЕРЧЕСКИХ </a:t>
            </a:r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ОРГАНИЗАЦИЙ:</a:t>
            </a:r>
          </a:p>
          <a:p>
            <a:pPr marL="0" indent="0">
              <a:buNone/>
            </a:pP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/>
            </a:r>
            <a:b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Органы государственной власти и органы местного самоуправления </a:t>
            </a:r>
            <a:r>
              <a:rPr lang="ru-RU" sz="20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в приоритетном порядке оказывают поддержку социально ориентированным некоммерческим организациям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в соответствии с настоящим Федеральным законом.</a:t>
            </a:r>
          </a:p>
        </p:txBody>
      </p:sp>
    </p:spTree>
    <p:extLst>
      <p:ext uri="{BB962C8B-B14F-4D97-AF65-F5344CB8AC3E}">
        <p14:creationId xmlns:p14="http://schemas.microsoft.com/office/powerpoint/2010/main" val="13349504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D97D9AF8-8BCE-7642-A177-BF702AB152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692274"/>
          </a:xfrm>
        </p:spPr>
        <p:txBody>
          <a:bodyPr>
            <a:normAutofit/>
          </a:bodyPr>
          <a:lstStyle/>
          <a:p>
            <a:r>
              <a:rPr lang="ru-RU" sz="2900" b="1" dirty="0"/>
              <a:t>ФЕДЕРАЛЬНЫЙ ЗАКОН</a:t>
            </a:r>
            <a:br>
              <a:rPr lang="ru-RU" sz="2900" b="1" dirty="0"/>
            </a:br>
            <a:r>
              <a:rPr lang="ru-RU" sz="2900" b="1" dirty="0" smtClean="0"/>
              <a:t>«О </a:t>
            </a:r>
            <a:r>
              <a:rPr lang="ru-RU" sz="2900" b="1" dirty="0"/>
              <a:t>НЕКОММЕРЧЕСКИХ </a:t>
            </a:r>
            <a:r>
              <a:rPr lang="ru-RU" sz="2900" b="1" dirty="0" smtClean="0"/>
              <a:t>ОРГАНИЗАЦИЯХ» (7-ФЗ)</a:t>
            </a:r>
            <a:r>
              <a:rPr lang="ru-RU" sz="2900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9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/>
            </a:r>
            <a:br>
              <a:rPr lang="ru-RU" sz="2900" b="1" dirty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r>
              <a:rPr lang="ru-RU" sz="29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Виды деятельности СО НКО, подлежащие поддержке:</a:t>
            </a:r>
            <a:endParaRPr lang="ru-RU" sz="29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31DEC5A9-7C62-7C4D-AF3D-EDC9503966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366318"/>
            <a:ext cx="7886700" cy="365348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</a:rPr>
              <a:t>1) социальное обслуживание, социальная поддержка и защита граждан</a:t>
            </a:r>
            <a:r>
              <a:rPr lang="ru-RU" sz="14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; (</a:t>
            </a:r>
            <a:r>
              <a:rPr lang="ru-RU" sz="1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пп</a:t>
            </a:r>
            <a: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</a:rPr>
              <a:t>. 1 в ред. Федерального закона от 28.11.2015 N 358-ФЗ)</a:t>
            </a:r>
          </a:p>
          <a:p>
            <a:pPr marL="0" indent="0">
              <a:buNone/>
            </a:pPr>
            <a: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</a:rPr>
              <a:t>2) подготовка населения к преодолению последствий стихийных бедствий, экологических, техногенных или иных катастроф, к предотвращению несчастных случаев;</a:t>
            </a:r>
          </a:p>
          <a:p>
            <a:pPr marL="0" indent="0">
              <a:buNone/>
            </a:pPr>
            <a: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</a:rPr>
              <a:t>3) оказание помощи пострадавшим в результате стихийных бедствий, экологических, техногенных или иных катастроф, социальных, национальных, религиозных конфликтов, беженцам и вынужденным переселенцам;</a:t>
            </a:r>
          </a:p>
          <a:p>
            <a:pPr marL="0" indent="0">
              <a:buNone/>
            </a:pPr>
            <a: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</a:rPr>
              <a:t>4) охрана окружающей среды и защита животных;</a:t>
            </a:r>
          </a:p>
          <a:p>
            <a:pPr marL="0" indent="0">
              <a:buNone/>
            </a:pPr>
            <a: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</a:rPr>
              <a:t>5) охрана и в соответствии с установленными требованиями содержание объектов (в том числе зданий, сооружений) и территорий, имеющих историческое, культовое, культурное или природоохранное значение, и мест захоронений;</a:t>
            </a:r>
          </a:p>
          <a:p>
            <a:pPr marL="0" indent="0">
              <a:buNone/>
            </a:pPr>
            <a: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</a:rPr>
              <a:t>6) оказание юридической помощи на безвозмездной или на льготной основе гражданам и некоммерческим организациям и правовое просвещение населения, деятельность по защите прав и свобод человека и гражданина;</a:t>
            </a:r>
          </a:p>
        </p:txBody>
      </p:sp>
    </p:spTree>
    <p:extLst>
      <p:ext uri="{BB962C8B-B14F-4D97-AF65-F5344CB8AC3E}">
        <p14:creationId xmlns:p14="http://schemas.microsoft.com/office/powerpoint/2010/main" val="15360112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D97D9AF8-8BCE-7642-A177-BF702AB152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692274"/>
          </a:xfrm>
        </p:spPr>
        <p:txBody>
          <a:bodyPr>
            <a:normAutofit/>
          </a:bodyPr>
          <a:lstStyle/>
          <a:p>
            <a:r>
              <a:rPr lang="ru-RU" sz="2900" b="1" dirty="0"/>
              <a:t>ФЕДЕРАЛЬНЫЙ ЗАКОН</a:t>
            </a:r>
            <a:br>
              <a:rPr lang="ru-RU" sz="2900" b="1" dirty="0"/>
            </a:br>
            <a:r>
              <a:rPr lang="ru-RU" sz="2900" b="1" dirty="0" smtClean="0"/>
              <a:t>«О </a:t>
            </a:r>
            <a:r>
              <a:rPr lang="ru-RU" sz="2900" b="1" dirty="0"/>
              <a:t>НЕКОММЕРЧЕСКИХ </a:t>
            </a:r>
            <a:r>
              <a:rPr lang="ru-RU" sz="2900" b="1" dirty="0" smtClean="0"/>
              <a:t>ОРГАНИЗАЦИЯХ» (7-ФЗ)</a:t>
            </a:r>
            <a:r>
              <a:rPr lang="ru-RU" sz="2900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9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/>
            </a:r>
            <a:br>
              <a:rPr lang="ru-RU" sz="2900" b="1" dirty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r>
              <a:rPr lang="ru-RU" sz="29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Виды деятельности СО НКО, подлежащие поддержке:</a:t>
            </a:r>
            <a:endParaRPr lang="ru-RU" sz="29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31DEC5A9-7C62-7C4D-AF3D-EDC9503966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366318"/>
            <a:ext cx="7886700" cy="357728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</a:rPr>
              <a:t>7) профилактика социально опасных форм поведения граждан;</a:t>
            </a:r>
          </a:p>
          <a:p>
            <a:pPr marL="0" indent="0">
              <a:buNone/>
            </a:pPr>
            <a: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</a:rPr>
              <a:t>8) благотворительная деятельность, а также деятельность в области содействия благотворительности и добровольчества;</a:t>
            </a:r>
          </a:p>
          <a:p>
            <a:pPr marL="0" indent="0">
              <a:buNone/>
            </a:pPr>
            <a: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</a:rPr>
              <a:t>9) деятельность в области образования, просвещения, науки, культуры, искусства, здравоохранения, профилактики и охраны здоровья граждан, пропаганды здорового образа жизни, улучшения морально-психологического состояния граждан, физической культуры и спорта и содействие указанной деятельности, а также содействие духовному развитию личности;</a:t>
            </a:r>
          </a:p>
          <a:p>
            <a:pPr marL="0" indent="0">
              <a:buNone/>
            </a:pPr>
            <a: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</a:rPr>
              <a:t>10) формирование в обществе нетерпимости к коррупционному поведению</a:t>
            </a:r>
            <a:r>
              <a:rPr lang="ru-RU" sz="14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; (</a:t>
            </a:r>
            <a:r>
              <a:rPr lang="ru-RU" sz="1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пп</a:t>
            </a:r>
            <a: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</a:rPr>
              <a:t>. 10 введен Федеральным законом от 30.12.2012 N 325-ФЗ)</a:t>
            </a:r>
          </a:p>
          <a:p>
            <a:pPr marL="0" indent="0">
              <a:buNone/>
            </a:pPr>
            <a: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</a:rPr>
              <a:t>11) развитие межнационального сотрудничества, сохранение и защита самобытности, культуры, языков и традиций народов Российской Федерации</a:t>
            </a:r>
            <a:r>
              <a:rPr lang="ru-RU" sz="14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; (</a:t>
            </a:r>
            <a:r>
              <a:rPr lang="ru-RU" sz="1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пп</a:t>
            </a:r>
            <a: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</a:rPr>
              <a:t>. 11 введен Федеральным законом от 30.12.2012 N 325-ФЗ)</a:t>
            </a:r>
          </a:p>
          <a:p>
            <a:pPr marL="0" indent="0">
              <a:buNone/>
            </a:pPr>
            <a: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</a:rPr>
              <a:t>12) деятельность в сфере патриотического, в том числе военно-патриотического, воспитания граждан Российской Федерации</a:t>
            </a:r>
            <a:r>
              <a:rPr lang="ru-RU" sz="14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; (</a:t>
            </a:r>
            <a:r>
              <a:rPr lang="ru-RU" sz="1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пп</a:t>
            </a:r>
            <a: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</a:rPr>
              <a:t>. 12 введен Федеральным законом от 02.07.2013 N 172-ФЗ)</a:t>
            </a:r>
          </a:p>
        </p:txBody>
      </p:sp>
    </p:spTree>
    <p:extLst>
      <p:ext uri="{BB962C8B-B14F-4D97-AF65-F5344CB8AC3E}">
        <p14:creationId xmlns:p14="http://schemas.microsoft.com/office/powerpoint/2010/main" val="17323247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D97D9AF8-8BCE-7642-A177-BF702AB152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692274"/>
          </a:xfrm>
        </p:spPr>
        <p:txBody>
          <a:bodyPr>
            <a:normAutofit/>
          </a:bodyPr>
          <a:lstStyle/>
          <a:p>
            <a:r>
              <a:rPr lang="ru-RU" sz="2900" b="1" dirty="0"/>
              <a:t>ФЕДЕРАЛЬНЫЙ ЗАКОН</a:t>
            </a:r>
            <a:br>
              <a:rPr lang="ru-RU" sz="2900" b="1" dirty="0"/>
            </a:br>
            <a:r>
              <a:rPr lang="ru-RU" sz="2900" b="1" dirty="0" smtClean="0"/>
              <a:t>«О </a:t>
            </a:r>
            <a:r>
              <a:rPr lang="ru-RU" sz="2900" b="1" dirty="0"/>
              <a:t>НЕКОММЕРЧЕСКИХ </a:t>
            </a:r>
            <a:r>
              <a:rPr lang="ru-RU" sz="2900" b="1" dirty="0" smtClean="0"/>
              <a:t>ОРГАНИЗАЦИЯХ» (7-ФЗ)</a:t>
            </a:r>
            <a:r>
              <a:rPr lang="ru-RU" sz="2900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900" dirty="0">
                <a:solidFill>
                  <a:srgbClr val="000000"/>
                </a:solidFill>
                <a:latin typeface="Times New Roman" panose="02020603050405020304" pitchFamily="18" charset="0"/>
              </a:rPr>
              <a:t/>
            </a:r>
            <a:br>
              <a:rPr lang="ru-RU" sz="2900" dirty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r>
              <a:rPr lang="ru-RU" sz="29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Виды деятельности СО НКО, подлежащие поддержке:</a:t>
            </a:r>
            <a:endParaRPr lang="ru-RU" sz="29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31DEC5A9-7C62-7C4D-AF3D-EDC9503966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366318"/>
            <a:ext cx="7886700" cy="327248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</a:rPr>
              <a:t>13) проведение поисковой работы, направленной на выявление неизвестных воинских захоронений и непогребенных останков защитников Отечества, установление имен погибших и пропавших без вести при защите Отечества</a:t>
            </a:r>
            <a:r>
              <a:rPr lang="ru-RU" sz="14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; (</a:t>
            </a:r>
            <a:r>
              <a:rPr lang="ru-RU" sz="1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пп</a:t>
            </a:r>
            <a: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</a:rPr>
              <a:t>. 13 введен Федеральным законом от 14.10.2014 N 303-ФЗ)</a:t>
            </a:r>
          </a:p>
          <a:p>
            <a:pPr marL="0" indent="0">
              <a:buNone/>
            </a:pPr>
            <a: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</a:rPr>
              <a:t>14) участие в профилактике и (или) тушении пожаров и проведении аварийно-спасательных работ</a:t>
            </a:r>
            <a:r>
              <a:rPr lang="ru-RU" sz="14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; (</a:t>
            </a:r>
            <a:r>
              <a:rPr lang="ru-RU" sz="1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пп</a:t>
            </a:r>
            <a: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</a:rPr>
              <a:t>. 14 введен Федеральным законом от 04.11.2014 N 329-ФЗ)</a:t>
            </a:r>
          </a:p>
          <a:p>
            <a:pPr marL="0" indent="0">
              <a:buNone/>
            </a:pPr>
            <a: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</a:rPr>
              <a:t>15) социальная и культурная адаптация и интеграция мигрантов</a:t>
            </a:r>
            <a:r>
              <a:rPr lang="ru-RU" sz="14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; (</a:t>
            </a:r>
            <a:r>
              <a:rPr lang="ru-RU" sz="1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пп</a:t>
            </a:r>
            <a: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</a:rPr>
              <a:t>. 15 введен Федеральным законом от 22.12.2014 N 440-ФЗ)</a:t>
            </a:r>
          </a:p>
          <a:p>
            <a:pPr marL="0" indent="0">
              <a:buNone/>
            </a:pPr>
            <a: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</a:rPr>
              <a:t>16) мероприятия по медицинской реабилитации и социальной реабилитации, социальной и трудовой </a:t>
            </a:r>
            <a:r>
              <a:rPr lang="ru-RU" sz="1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реинтеграции</a:t>
            </a:r>
            <a: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</a:rPr>
              <a:t> лиц, осуществляющих незаконное потребление наркотических средств или психотропных веществ</a:t>
            </a:r>
            <a:r>
              <a:rPr lang="ru-RU" sz="14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; (</a:t>
            </a:r>
            <a:r>
              <a:rPr lang="ru-RU" sz="1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пп</a:t>
            </a:r>
            <a: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</a:rPr>
              <a:t>. 16 введен Федеральным законом от 22.12.2014 N 440-ФЗ)</a:t>
            </a:r>
          </a:p>
          <a:p>
            <a:pPr marL="0" indent="0">
              <a:buNone/>
            </a:pPr>
            <a: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</a:rPr>
              <a:t>17) содействие повышению мобильности трудовых ресурсов</a:t>
            </a:r>
            <a:r>
              <a:rPr lang="ru-RU" sz="14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; (</a:t>
            </a:r>
            <a:r>
              <a:rPr lang="ru-RU" sz="1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пп</a:t>
            </a:r>
            <a: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</a:rPr>
              <a:t>. 17 введен Федеральным законом от 02.05.2015 N 115-ФЗ)</a:t>
            </a:r>
          </a:p>
          <a:p>
            <a:pPr marL="0" indent="0">
              <a:buNone/>
            </a:pPr>
            <a: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</a:rPr>
              <a:t>18) увековечение памяти жертв политических </a:t>
            </a:r>
            <a:r>
              <a:rPr lang="ru-RU" sz="14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репрессий (</a:t>
            </a:r>
            <a:r>
              <a:rPr lang="ru-RU" sz="1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пп</a:t>
            </a:r>
            <a: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</a:rPr>
              <a:t>. 18 введен Федеральным законом от 09.03.2016 N 67-ФЗ)</a:t>
            </a:r>
          </a:p>
        </p:txBody>
      </p:sp>
    </p:spTree>
    <p:extLst>
      <p:ext uri="{BB962C8B-B14F-4D97-AF65-F5344CB8AC3E}">
        <p14:creationId xmlns:p14="http://schemas.microsoft.com/office/powerpoint/2010/main" val="12132624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D97D9AF8-8BCE-7642-A177-BF702AB152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539874"/>
          </a:xfrm>
        </p:spPr>
        <p:txBody>
          <a:bodyPr>
            <a:normAutofit fontScale="90000"/>
          </a:bodyPr>
          <a:lstStyle/>
          <a:p>
            <a:r>
              <a:rPr lang="ru-RU" sz="3200" b="1" dirty="0"/>
              <a:t>ФЕДЕРАЛЬНЫЙ ЗАКОН</a:t>
            </a:r>
            <a:br>
              <a:rPr lang="ru-RU" sz="3200" b="1" dirty="0"/>
            </a:br>
            <a:r>
              <a:rPr lang="ru-RU" sz="3200" b="1" dirty="0" smtClean="0"/>
              <a:t>«О </a:t>
            </a:r>
            <a:r>
              <a:rPr lang="ru-RU" sz="3200" b="1" dirty="0"/>
              <a:t>НЕКОММЕРЧЕСКИХ </a:t>
            </a:r>
            <a:r>
              <a:rPr lang="ru-RU" sz="3200" b="1" dirty="0" smtClean="0"/>
              <a:t>ОРГАНИЗАЦИЯХ» (7-ФЗ)</a:t>
            </a:r>
            <a:r>
              <a:rPr lang="ru-RU" sz="3200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32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/>
            </a:r>
            <a:br>
              <a:rPr lang="ru-RU" sz="32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r>
              <a:rPr lang="ru-RU" sz="31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Виды и формы поддержки:</a:t>
            </a:r>
            <a:r>
              <a:rPr lang="ru-RU" sz="3100" dirty="0">
                <a:solidFill>
                  <a:srgbClr val="000000"/>
                </a:solidFill>
                <a:latin typeface="Times New Roman" panose="02020603050405020304" pitchFamily="18" charset="0"/>
              </a:rPr>
              <a:t/>
            </a:r>
            <a:br>
              <a:rPr lang="ru-RU" sz="3100" dirty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endParaRPr lang="ru-RU" sz="31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31DEC5A9-7C62-7C4D-AF3D-EDC9503966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366318"/>
            <a:ext cx="7886700" cy="3272482"/>
          </a:xfrm>
        </p:spPr>
        <p:txBody>
          <a:bodyPr>
            <a:normAutofit fontScale="85000" lnSpcReduction="20000"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Экономическая 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поддержка </a:t>
            </a:r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:</a:t>
            </a:r>
          </a:p>
          <a:p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осуществление 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закупок товаров, работ, услуг для обеспечения государственных и муниципальных нужд у некоммерческих организаций в порядке, установленном законодательством Российской Федерации о контрактной системе в сфере закупок товаров, работ, услуг для обеспечения государственных и муниципальных нужд</a:t>
            </a:r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; (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пп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. 1 в ред. Федерального закона от 28.12.2013 N 396-ФЗ</a:t>
            </a:r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)</a:t>
            </a:r>
          </a:p>
          <a:p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предоставление 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социально ориентированным некоммерческим организациям льгот по уплате налогов и сборов в соответствии с законодательством о налогах и сборах</a:t>
            </a:r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;</a:t>
            </a:r>
          </a:p>
          <a:p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предоставление 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гражданам и юридическим лицам, оказывающим некоммерческим организациям материальную поддержку, льгот по уплате налогов и сборов в соответствии с законодательством о налогах и сборах</a:t>
            </a:r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;</a:t>
            </a:r>
          </a:p>
          <a:p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предоставление 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некоммерческим организациям иных льгот.</a:t>
            </a:r>
          </a:p>
        </p:txBody>
      </p:sp>
    </p:spTree>
    <p:extLst>
      <p:ext uri="{BB962C8B-B14F-4D97-AF65-F5344CB8AC3E}">
        <p14:creationId xmlns:p14="http://schemas.microsoft.com/office/powerpoint/2010/main" val="31391579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D97D9AF8-8BCE-7642-A177-BF702AB152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539874"/>
          </a:xfrm>
        </p:spPr>
        <p:txBody>
          <a:bodyPr>
            <a:normAutofit fontScale="90000"/>
          </a:bodyPr>
          <a:lstStyle/>
          <a:p>
            <a:r>
              <a:rPr lang="ru-RU" sz="3200" b="1" dirty="0"/>
              <a:t>ФЕДЕРАЛЬНЫЙ ЗАКОН</a:t>
            </a:r>
            <a:br>
              <a:rPr lang="ru-RU" sz="3200" b="1" dirty="0"/>
            </a:br>
            <a:r>
              <a:rPr lang="ru-RU" sz="3200" b="1" dirty="0" smtClean="0"/>
              <a:t>«О </a:t>
            </a:r>
            <a:r>
              <a:rPr lang="ru-RU" sz="3200" b="1" dirty="0"/>
              <a:t>НЕКОММЕРЧЕСКИХ </a:t>
            </a:r>
            <a:r>
              <a:rPr lang="ru-RU" sz="3200" b="1" dirty="0" smtClean="0"/>
              <a:t>ОРГАНИЗАЦИЯХ» (7-ФЗ)</a:t>
            </a:r>
            <a:r>
              <a:rPr lang="ru-RU" sz="3200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32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/>
            </a:r>
            <a:br>
              <a:rPr lang="ru-RU" sz="32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r>
              <a:rPr lang="ru-RU" sz="31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Виды и формы поддержки:</a:t>
            </a:r>
            <a:r>
              <a:rPr lang="ru-RU" sz="3100" dirty="0">
                <a:solidFill>
                  <a:srgbClr val="000000"/>
                </a:solidFill>
                <a:latin typeface="Times New Roman" panose="02020603050405020304" pitchFamily="18" charset="0"/>
              </a:rPr>
              <a:t/>
            </a:r>
            <a:br>
              <a:rPr lang="ru-RU" sz="3100" dirty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endParaRPr lang="ru-RU" sz="31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31DEC5A9-7C62-7C4D-AF3D-EDC9503966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366318"/>
            <a:ext cx="7886700" cy="3272482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Финансовая </a:t>
            </a:r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- за 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счет бюджетных </a:t>
            </a:r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ассигнований.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Имущественная </a:t>
            </a:r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- путем 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передачи во владение и (или) в пользование таким некоммерческим организациям </a:t>
            </a:r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муниципального 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имущества. Указанное имущество должно использоваться только по целевому </a:t>
            </a:r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назначению.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Информационная </a:t>
            </a:r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- 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путем создания </a:t>
            </a:r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информационных 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систем и информационно-телекоммуникационных сетей и обеспечения их функционирования в целях реализации </a:t>
            </a:r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политики 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в области поддержки социально ориентированных некоммерческих организаций</a:t>
            </a:r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Консультационная поддержка.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Поддержка 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в области подготовки, дополнительного профессионального образования работников и добровольцев социально ориентированных некоммерческих </a:t>
            </a:r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организаций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07171414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323</TotalTime>
  <Words>2115</Words>
  <Application>Microsoft Office PowerPoint</Application>
  <PresentationFormat>Экран (4:3)</PresentationFormat>
  <Paragraphs>121</Paragraphs>
  <Slides>23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4" baseType="lpstr">
      <vt:lpstr>Тема Office</vt:lpstr>
      <vt:lpstr>НОВЫЕ ЗАДАЧИ  ВЗАИМОДЕЙСТВИЯ ОРГАНОВ МЕСТНОГО САМОУПРАВЛЕНИЯ С СОЦИАЛЬНО ОРИЕНТИРОВАННЫМИ НЕКОММЕРЧЕСКИМИ ОРГАНИЗАЦИЯМИ</vt:lpstr>
      <vt:lpstr>ФЕДЕРАЛЬНЫЙ ЗАКОН «О НЕКОММЕРЧЕСКИХ ОРГАНИЗАЦИЯХ» (7-ФЗ)</vt:lpstr>
      <vt:lpstr>ФЕДЕРАЛЬНЫЙ ЗАКОН «О НЕКОММЕРЧЕСКИХ ОРГАНИЗАЦИЯХ» (7-ФЗ)</vt:lpstr>
      <vt:lpstr>ФЕДЕРАЛЬНЫЙ ЗАКОН «О НЕКОММЕРЧЕСКИХ ОРГАНИЗАЦИЯХ» (7-ФЗ)  </vt:lpstr>
      <vt:lpstr>ФЕДЕРАЛЬНЫЙ ЗАКОН «О НЕКОММЕРЧЕСКИХ ОРГАНИЗАЦИЯХ» (7-ФЗ)  Виды деятельности СО НКО, подлежащие поддержке:</vt:lpstr>
      <vt:lpstr>ФЕДЕРАЛЬНЫЙ ЗАКОН «О НЕКОММЕРЧЕСКИХ ОРГАНИЗАЦИЯХ» (7-ФЗ)  Виды деятельности СО НКО, подлежащие поддержке:</vt:lpstr>
      <vt:lpstr>ФЕДЕРАЛЬНЫЙ ЗАКОН «О НЕКОММЕРЧЕСКИХ ОРГАНИЗАЦИЯХ» (7-ФЗ)  Виды деятельности СО НКО, подлежащие поддержке:</vt:lpstr>
      <vt:lpstr>ФЕДЕРАЛЬНЫЙ ЗАКОН «О НЕКОММЕРЧЕСКИХ ОРГАНИЗАЦИЯХ» (7-ФЗ)  Виды и формы поддержки: </vt:lpstr>
      <vt:lpstr>ФЕДЕРАЛЬНЫЙ ЗАКОН «О НЕКОММЕРЧЕСКИХ ОРГАНИЗАЦИЯХ» (7-ФЗ)  Виды и формы поддержки: </vt:lpstr>
      <vt:lpstr>ФЕДЕРАЛЬНЫЙ ЗАКОН «О НЕКОММЕРЧЕСКИХ ОРГАНИЗАЦИЯХ» (7-ФЗ)  </vt:lpstr>
      <vt:lpstr>ФЕДЕРАЛЬНЫЙ ЗАКОН «О НЕКОММЕРЧЕСКИХ ОРГАНИЗАЦИЯХ» (7-ФЗ)  </vt:lpstr>
      <vt:lpstr>ФЕДЕРАЛЬНЫЙ ЗАКОН «О контрактной системе в сфере закупок товаров, работ, услуг для обеспечения государственных и муниципальных нужд» (44-ФЗ)  </vt:lpstr>
      <vt:lpstr>ФЕДЕРАЛЬНЫЙ ЗАКОН «Об общих принципах организации местного самоуправления в Российской Федерации» (131-ФЗ)  </vt:lpstr>
      <vt:lpstr>ФЕДЕРАЛЬНЫЙ ЗАКОН «О внесении изменений в отдельные законодательные акты Российской Федерации по вопросам проведения независимой оценки качества оказания услуг организациями в сфере культуры, социального обслуживания, охраны здоровья и образования» (256-ФЗ)  </vt:lpstr>
      <vt:lpstr>ФЕДЕРАЛЬНЫЙ ЗАКОН «О внесении изменений в отдельные законодательные акты Российской Федерации по вопросам проведения независимой оценки качества оказания услуг организациями в сфере культуры, социального обслуживания, охраны здоровья и образования» (256-ФЗ)  </vt:lpstr>
      <vt:lpstr>События, в результате которых могут возникнуть новые задачи:</vt:lpstr>
      <vt:lpstr>События, в результате которых могут возникнуть новые задачи:</vt:lpstr>
      <vt:lpstr>Акты городов:</vt:lpstr>
      <vt:lpstr>Акты городов:</vt:lpstr>
      <vt:lpstr>Действия СО НКО:</vt:lpstr>
      <vt:lpstr>Некоммерческие организации (НКО) могут:</vt:lpstr>
      <vt:lpstr>Органы местного самоуправления обязаны:</vt:lpstr>
      <vt:lpstr>         Спасибо за внимание!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ВЗАИМОДЕЙСТВИЕ С НЕКОММЕРЧЕСКИМ СЕКТОРОМ КАК КОМПЕТЕНЦИЯ ГОСУДАРСТВЕННОГО И МУНИЦИПАЛЬНОГО СЛУЖАЩЕГО</dc:title>
  <dc:creator>Мальковец</dc:creator>
  <cp:lastModifiedBy>Мальковец</cp:lastModifiedBy>
  <cp:revision>25</cp:revision>
  <dcterms:modified xsi:type="dcterms:W3CDTF">2017-10-16T13:32:39Z</dcterms:modified>
</cp:coreProperties>
</file>