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347" r:id="rId2"/>
    <p:sldId id="348" r:id="rId3"/>
    <p:sldId id="287" r:id="rId4"/>
    <p:sldId id="305" r:id="rId5"/>
    <p:sldId id="365" r:id="rId6"/>
    <p:sldId id="371" r:id="rId7"/>
    <p:sldId id="357" r:id="rId8"/>
    <p:sldId id="320" r:id="rId9"/>
    <p:sldId id="352" r:id="rId10"/>
    <p:sldId id="308" r:id="rId11"/>
    <p:sldId id="353" r:id="rId12"/>
    <p:sldId id="354" r:id="rId13"/>
    <p:sldId id="355" r:id="rId14"/>
    <p:sldId id="330" r:id="rId15"/>
    <p:sldId id="332" r:id="rId16"/>
    <p:sldId id="356" r:id="rId17"/>
    <p:sldId id="367" r:id="rId18"/>
    <p:sldId id="350" r:id="rId19"/>
    <p:sldId id="360" r:id="rId20"/>
    <p:sldId id="346" r:id="rId21"/>
    <p:sldId id="336" r:id="rId22"/>
    <p:sldId id="342" r:id="rId23"/>
    <p:sldId id="334" r:id="rId24"/>
    <p:sldId id="376" r:id="rId25"/>
    <p:sldId id="373" r:id="rId26"/>
    <p:sldId id="374" r:id="rId27"/>
    <p:sldId id="375" r:id="rId28"/>
    <p:sldId id="377" r:id="rId29"/>
    <p:sldId id="323" r:id="rId30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75">
          <p15:clr>
            <a:srgbClr val="A4A3A4"/>
          </p15:clr>
        </p15:guide>
        <p15:guide id="2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774" y="-72"/>
      </p:cViewPr>
      <p:guideLst>
        <p:guide orient="horz" pos="3975"/>
        <p:guide pos="52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9177C-6335-4BF5-ACB1-1B9F41B204A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EF903-F079-43E3-A4AD-3CCE95CA978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бюджет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1655-A7BE-4C9D-99C9-FA823C1EB9BD}" type="par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681CD-BB83-4B37-BE96-FF1C85363BB3}" type="sib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72600-F244-453F-AA50-A4A4F114B2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млн. руб. 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B39AE-63BE-4BEE-B908-4B59F39EA4CA}" type="sib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70466-8D8D-4FCD-A9B8-04DE069655FC}" type="par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D23AD-72FF-47A6-9F4A-0217B03C1D68}" type="pres">
      <dgm:prSet presAssocID="{AF79177C-6335-4BF5-ACB1-1B9F41B204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EA465-794C-42D2-B134-14F7FF3389A5}" type="pres">
      <dgm:prSet presAssocID="{437EF903-F079-43E3-A4AD-3CCE95CA978F}" presName="linNode" presStyleCnt="0"/>
      <dgm:spPr/>
    </dgm:pt>
    <dgm:pt modelId="{10258CA3-ECBF-426F-9B1E-21B549FEAA6A}" type="pres">
      <dgm:prSet presAssocID="{437EF903-F079-43E3-A4AD-3CCE95CA978F}" presName="parentText" presStyleLbl="node1" presStyleIdx="0" presStyleCnt="1" custScaleX="119755" custScaleY="18841" custLinFactNeighborX="-3164" custLinFactNeighborY="87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AD890-A2E4-42CC-A756-0B325B89F444}" type="pres">
      <dgm:prSet presAssocID="{437EF903-F079-43E3-A4AD-3CCE95CA978F}" presName="descendantText" presStyleLbl="alignAccFollowNode1" presStyleIdx="0" presStyleCnt="1" custAng="0" custScaleX="74771" custScaleY="12693" custLinFactNeighborX="23" custLinFactNeighborY="1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BD93F-1287-47C4-A6BE-488EDDAF828D}" srcId="{AF79177C-6335-4BF5-ACB1-1B9F41B204A2}" destId="{437EF903-F079-43E3-A4AD-3CCE95CA978F}" srcOrd="0" destOrd="0" parTransId="{08931655-A7BE-4C9D-99C9-FA823C1EB9BD}" sibTransId="{340681CD-BB83-4B37-BE96-FF1C85363BB3}"/>
    <dgm:cxn modelId="{93218DE8-CB74-489D-9292-03C36FEE41D1}" type="presOf" srcId="{437EF903-F079-43E3-A4AD-3CCE95CA978F}" destId="{10258CA3-ECBF-426F-9B1E-21B549FEAA6A}" srcOrd="0" destOrd="0" presId="urn:microsoft.com/office/officeart/2005/8/layout/vList5"/>
    <dgm:cxn modelId="{BA1E78F9-9957-4EE5-B465-5CF680522F99}" type="presOf" srcId="{16072600-F244-453F-AA50-A4A4F114B25F}" destId="{7A0AD890-A2E4-42CC-A756-0B325B89F444}" srcOrd="0" destOrd="0" presId="urn:microsoft.com/office/officeart/2005/8/layout/vList5"/>
    <dgm:cxn modelId="{A600BAA0-7A03-47AA-BAF3-1F8E0F33F233}" type="presOf" srcId="{AF79177C-6335-4BF5-ACB1-1B9F41B204A2}" destId="{173D23AD-72FF-47A6-9F4A-0217B03C1D68}" srcOrd="0" destOrd="0" presId="urn:microsoft.com/office/officeart/2005/8/layout/vList5"/>
    <dgm:cxn modelId="{BD720BD9-DE3C-46A2-8272-40FC75A683AE}" srcId="{437EF903-F079-43E3-A4AD-3CCE95CA978F}" destId="{16072600-F244-453F-AA50-A4A4F114B25F}" srcOrd="0" destOrd="0" parTransId="{17B70466-8D8D-4FCD-A9B8-04DE069655FC}" sibTransId="{94AB39AE-63BE-4BEE-B908-4B59F39EA4CA}"/>
    <dgm:cxn modelId="{CE16B0BA-745F-4DEB-B534-D725BC597C4C}" type="presParOf" srcId="{173D23AD-72FF-47A6-9F4A-0217B03C1D68}" destId="{9FDEA465-794C-42D2-B134-14F7FF3389A5}" srcOrd="0" destOrd="0" presId="urn:microsoft.com/office/officeart/2005/8/layout/vList5"/>
    <dgm:cxn modelId="{C484C4D6-F745-4CE8-828F-7C68B1C3C676}" type="presParOf" srcId="{9FDEA465-794C-42D2-B134-14F7FF3389A5}" destId="{10258CA3-ECBF-426F-9B1E-21B549FEAA6A}" srcOrd="0" destOrd="0" presId="urn:microsoft.com/office/officeart/2005/8/layout/vList5"/>
    <dgm:cxn modelId="{403FBB90-6DC4-432B-AF97-CA2FCE8ECAD6}" type="presParOf" srcId="{9FDEA465-794C-42D2-B134-14F7FF3389A5}" destId="{7A0AD890-A2E4-42CC-A756-0B325B89F4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9177C-6335-4BF5-ACB1-1B9F41B204A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EF903-F079-43E3-A4AD-3CCE95CA97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площадь асфальтируемых объектов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1655-A7BE-4C9D-99C9-FA823C1EB9BD}" type="par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681CD-BB83-4B37-BE96-FF1C85363BB3}" type="sib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661BE-97DD-4FB3-ACD9-B46B3AFBF43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малых форм (скамеек)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6B03D-8858-4BE0-8861-D263FE76527C}" type="parTrans" cxnId="{D2BA0D6C-ED9C-4E5A-A223-C765612C7949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D7E54-AEF1-4E7E-B461-331F529BC784}" type="sibTrans" cxnId="{D2BA0D6C-ED9C-4E5A-A223-C765612C7949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706DB-7BCA-4CE2-BB35-36DFC0B7BDF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156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25782-6155-4E47-BE93-98763F4CACCE}" type="parTrans" cxnId="{3DE1538C-38AE-4725-A4AB-984F1583FAF1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28AFD-FBE9-4BAB-B854-05F84B477D50}" type="sibTrans" cxnId="{3DE1538C-38AE-4725-A4AB-984F1583FAF1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72600-F244-453F-AA50-A4A4F114B25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178 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B39AE-63BE-4BEE-B908-4B59F39EA4CA}" type="sib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70466-8D8D-4FCD-A9B8-04DE069655FC}" type="par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BF83B-D0F4-496F-ABBF-9DA102B7872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малых форм (урн)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6050E-1B08-440D-835D-C18BE6E41056}" type="parTrans" cxnId="{B7EF8D95-57C1-4849-AD2B-3273B89025D1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95669-BA57-4038-9002-E13AF165B283}" type="sibTrans" cxnId="{B7EF8D95-57C1-4849-AD2B-3273B89025D1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64A33-ADA5-48FD-8FC6-6F0E859C1A8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 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D64AA-AA59-4408-8E00-651802CBC43F}" type="parTrans" cxnId="{66EF2742-265D-46AA-BA5E-ED937E3A2C8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3CAEF-B561-4920-A7E0-03951012E61A}" type="sibTrans" cxnId="{66EF2742-265D-46AA-BA5E-ED937E3A2C8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654A3-980F-4841-987D-807358793C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детских площадок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22AED-2C07-4582-A464-C841C273E33F}" type="parTrans" cxnId="{3B7D7CA5-9A3E-4BF9-ACEB-72158CE23C34}">
      <dgm:prSet/>
      <dgm:spPr/>
      <dgm:t>
        <a:bodyPr/>
        <a:lstStyle/>
        <a:p>
          <a:endParaRPr lang="ru-RU"/>
        </a:p>
      </dgm:t>
    </dgm:pt>
    <dgm:pt modelId="{775576E5-F94D-4852-A87B-FDFB36DCF93B}" type="sibTrans" cxnId="{3B7D7CA5-9A3E-4BF9-ACEB-72158CE23C34}">
      <dgm:prSet/>
      <dgm:spPr/>
      <dgm:t>
        <a:bodyPr/>
        <a:lstStyle/>
        <a:p>
          <a:endParaRPr lang="ru-RU"/>
        </a:p>
      </dgm:t>
    </dgm:pt>
    <dgm:pt modelId="{C8DC6C2B-A4BF-4A9B-88D5-3374AF72792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D5BBA-D361-4A4B-93C4-4422B3FAC9DC}" type="parTrans" cxnId="{454D8560-2AFC-4051-B2CD-4C7ED7E92228}">
      <dgm:prSet/>
      <dgm:spPr/>
      <dgm:t>
        <a:bodyPr/>
        <a:lstStyle/>
        <a:p>
          <a:endParaRPr lang="ru-RU"/>
        </a:p>
      </dgm:t>
    </dgm:pt>
    <dgm:pt modelId="{C5E19926-E549-4392-8E1E-B74306A8C8C2}" type="sibTrans" cxnId="{454D8560-2AFC-4051-B2CD-4C7ED7E92228}">
      <dgm:prSet/>
      <dgm:spPr/>
      <dgm:t>
        <a:bodyPr/>
        <a:lstStyle/>
        <a:p>
          <a:endParaRPr lang="ru-RU"/>
        </a:p>
      </dgm:t>
    </dgm:pt>
    <dgm:pt modelId="{B059A2FD-7098-4DFD-9AE4-5979035C3D4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спортивных площадок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C6B60-6171-43AC-9264-0C48C7DDC90C}" type="parTrans" cxnId="{959AFCF0-9D67-4486-A975-C972282B0ACE}">
      <dgm:prSet/>
      <dgm:spPr/>
      <dgm:t>
        <a:bodyPr/>
        <a:lstStyle/>
        <a:p>
          <a:endParaRPr lang="ru-RU"/>
        </a:p>
      </dgm:t>
    </dgm:pt>
    <dgm:pt modelId="{7923C168-EDAD-4CE0-BB54-4FAC76354B1C}" type="sibTrans" cxnId="{959AFCF0-9D67-4486-A975-C972282B0ACE}">
      <dgm:prSet/>
      <dgm:spPr/>
      <dgm:t>
        <a:bodyPr/>
        <a:lstStyle/>
        <a:p>
          <a:endParaRPr lang="ru-RU"/>
        </a:p>
      </dgm:t>
    </dgm:pt>
    <dgm:pt modelId="{009A51B0-A0A0-4053-B340-A57BF9AD21A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4E202-8CB8-4982-9E63-327B99BE4735}" type="parTrans" cxnId="{D0544513-E298-4A1C-8298-BF577D3A2C00}">
      <dgm:prSet/>
      <dgm:spPr/>
      <dgm:t>
        <a:bodyPr/>
        <a:lstStyle/>
        <a:p>
          <a:endParaRPr lang="ru-RU"/>
        </a:p>
      </dgm:t>
    </dgm:pt>
    <dgm:pt modelId="{082C68C6-4207-4D08-AE88-0128DE498F04}" type="sibTrans" cxnId="{D0544513-E298-4A1C-8298-BF577D3A2C00}">
      <dgm:prSet/>
      <dgm:spPr/>
      <dgm:t>
        <a:bodyPr/>
        <a:lstStyle/>
        <a:p>
          <a:endParaRPr lang="ru-RU"/>
        </a:p>
      </dgm:t>
    </dgm:pt>
    <dgm:pt modelId="{173D23AD-72FF-47A6-9F4A-0217B03C1D68}" type="pres">
      <dgm:prSet presAssocID="{AF79177C-6335-4BF5-ACB1-1B9F41B204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EA465-794C-42D2-B134-14F7FF3389A5}" type="pres">
      <dgm:prSet presAssocID="{437EF903-F079-43E3-A4AD-3CCE95CA978F}" presName="linNode" presStyleCnt="0"/>
      <dgm:spPr/>
    </dgm:pt>
    <dgm:pt modelId="{10258CA3-ECBF-426F-9B1E-21B549FEAA6A}" type="pres">
      <dgm:prSet presAssocID="{437EF903-F079-43E3-A4AD-3CCE95CA978F}" presName="parentText" presStyleLbl="node1" presStyleIdx="0" presStyleCnt="5" custScaleX="1298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AD890-A2E4-42CC-A756-0B325B89F444}" type="pres">
      <dgm:prSet presAssocID="{437EF903-F079-43E3-A4AD-3CCE95CA978F}" presName="descendantText" presStyleLbl="alignAccFollowNode1" presStyleIdx="0" presStyleCnt="5" custScaleX="56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7EBE5-45FD-461A-A6A5-B7BAEC935B90}" type="pres">
      <dgm:prSet presAssocID="{340681CD-BB83-4B37-BE96-FF1C85363BB3}" presName="sp" presStyleCnt="0"/>
      <dgm:spPr/>
    </dgm:pt>
    <dgm:pt modelId="{4CF7B65F-795D-4AA8-BFC8-F639D8689C67}" type="pres">
      <dgm:prSet presAssocID="{B51BF83B-D0F4-496F-ABBF-9DA102B7872C}" presName="linNode" presStyleCnt="0"/>
      <dgm:spPr/>
    </dgm:pt>
    <dgm:pt modelId="{A829C166-F2A4-439B-95B4-49B2D6B910D0}" type="pres">
      <dgm:prSet presAssocID="{B51BF83B-D0F4-496F-ABBF-9DA102B7872C}" presName="parentText" presStyleLbl="node1" presStyleIdx="1" presStyleCnt="5" custScaleX="129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4AE10-698E-435D-913A-DEFD95069D34}" type="pres">
      <dgm:prSet presAssocID="{B51BF83B-D0F4-496F-ABBF-9DA102B7872C}" presName="descendantText" presStyleLbl="alignAccFollowNode1" presStyleIdx="1" presStyleCnt="5" custScaleX="56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87E67-D174-42F2-B8E4-1317A8227EED}" type="pres">
      <dgm:prSet presAssocID="{1DB95669-BA57-4038-9002-E13AF165B283}" presName="sp" presStyleCnt="0"/>
      <dgm:spPr/>
    </dgm:pt>
    <dgm:pt modelId="{014701DF-1AAF-4FBC-B629-C97DC113C631}" type="pres">
      <dgm:prSet presAssocID="{25A661BE-97DD-4FB3-ACD9-B46B3AFBF43F}" presName="linNode" presStyleCnt="0"/>
      <dgm:spPr/>
    </dgm:pt>
    <dgm:pt modelId="{99F307F3-06E6-4C3C-8900-E0C20F916FCC}" type="pres">
      <dgm:prSet presAssocID="{25A661BE-97DD-4FB3-ACD9-B46B3AFBF43F}" presName="parentText" presStyleLbl="node1" presStyleIdx="2" presStyleCnt="5" custScaleX="129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D774-0B7B-4AD0-85C3-3F352CF2BA9D}" type="pres">
      <dgm:prSet presAssocID="{25A661BE-97DD-4FB3-ACD9-B46B3AFBF43F}" presName="descendantText" presStyleLbl="alignAccFollowNode1" presStyleIdx="2" presStyleCnt="5" custScaleX="56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F95CA-782D-4BCD-9953-F8C90EB67DD4}" type="pres">
      <dgm:prSet presAssocID="{33FD7E54-AEF1-4E7E-B461-331F529BC784}" presName="sp" presStyleCnt="0"/>
      <dgm:spPr/>
    </dgm:pt>
    <dgm:pt modelId="{76F5BBDF-5E07-47B2-A52A-A3E6E017AF64}" type="pres">
      <dgm:prSet presAssocID="{B39654A3-980F-4841-987D-807358793C9F}" presName="linNode" presStyleCnt="0"/>
      <dgm:spPr/>
    </dgm:pt>
    <dgm:pt modelId="{145184AB-D071-40DE-979B-02EF81C97222}" type="pres">
      <dgm:prSet presAssocID="{B39654A3-980F-4841-987D-807358793C9F}" presName="parentText" presStyleLbl="node1" presStyleIdx="3" presStyleCnt="5" custScaleX="131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7F341-4E53-470B-B7ED-55F6DC312B86}" type="pres">
      <dgm:prSet presAssocID="{B39654A3-980F-4841-987D-807358793C9F}" presName="descendantText" presStyleLbl="alignAccFollowNode1" presStyleIdx="3" presStyleCnt="5" custScaleX="55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E35B3-03EA-4E6C-9585-8CD43220DD73}" type="pres">
      <dgm:prSet presAssocID="{775576E5-F94D-4852-A87B-FDFB36DCF93B}" presName="sp" presStyleCnt="0"/>
      <dgm:spPr/>
    </dgm:pt>
    <dgm:pt modelId="{B2708405-3E10-4C24-9062-C6D16288B21C}" type="pres">
      <dgm:prSet presAssocID="{B059A2FD-7098-4DFD-9AE4-5979035C3D4A}" presName="linNode" presStyleCnt="0"/>
      <dgm:spPr/>
    </dgm:pt>
    <dgm:pt modelId="{304233CA-46F4-494B-B1A9-1121CEC7B91D}" type="pres">
      <dgm:prSet presAssocID="{B059A2FD-7098-4DFD-9AE4-5979035C3D4A}" presName="parentText" presStyleLbl="node1" presStyleIdx="4" presStyleCnt="5" custScaleX="131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E64A4-4020-4067-8802-CBFF8EE13534}" type="pres">
      <dgm:prSet presAssocID="{B059A2FD-7098-4DFD-9AE4-5979035C3D4A}" presName="descendantText" presStyleLbl="alignAccFollowNode1" presStyleIdx="4" presStyleCnt="5" custScaleX="55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B24D1-B86C-42B5-9ECD-8D61B1A55706}" type="presOf" srcId="{437EF903-F079-43E3-A4AD-3CCE95CA978F}" destId="{10258CA3-ECBF-426F-9B1E-21B549FEAA6A}" srcOrd="0" destOrd="0" presId="urn:microsoft.com/office/officeart/2005/8/layout/vList5"/>
    <dgm:cxn modelId="{5335A6F5-2831-4121-B55D-2692D4D74F45}" type="presOf" srcId="{009A51B0-A0A0-4053-B340-A57BF9AD21AC}" destId="{9E4E64A4-4020-4067-8802-CBFF8EE13534}" srcOrd="0" destOrd="0" presId="urn:microsoft.com/office/officeart/2005/8/layout/vList5"/>
    <dgm:cxn modelId="{F21DF652-6019-4163-B22B-15DD8433E92C}" type="presOf" srcId="{25A661BE-97DD-4FB3-ACD9-B46B3AFBF43F}" destId="{99F307F3-06E6-4C3C-8900-E0C20F916FCC}" srcOrd="0" destOrd="0" presId="urn:microsoft.com/office/officeart/2005/8/layout/vList5"/>
    <dgm:cxn modelId="{B7EF8D95-57C1-4849-AD2B-3273B89025D1}" srcId="{AF79177C-6335-4BF5-ACB1-1B9F41B204A2}" destId="{B51BF83B-D0F4-496F-ABBF-9DA102B7872C}" srcOrd="1" destOrd="0" parTransId="{6A56050E-1B08-440D-835D-C18BE6E41056}" sibTransId="{1DB95669-BA57-4038-9002-E13AF165B283}"/>
    <dgm:cxn modelId="{6B3BD93F-1287-47C4-A6BE-488EDDAF828D}" srcId="{AF79177C-6335-4BF5-ACB1-1B9F41B204A2}" destId="{437EF903-F079-43E3-A4AD-3CCE95CA978F}" srcOrd="0" destOrd="0" parTransId="{08931655-A7BE-4C9D-99C9-FA823C1EB9BD}" sibTransId="{340681CD-BB83-4B37-BE96-FF1C85363BB3}"/>
    <dgm:cxn modelId="{959AFCF0-9D67-4486-A975-C972282B0ACE}" srcId="{AF79177C-6335-4BF5-ACB1-1B9F41B204A2}" destId="{B059A2FD-7098-4DFD-9AE4-5979035C3D4A}" srcOrd="4" destOrd="0" parTransId="{090C6B60-6171-43AC-9264-0C48C7DDC90C}" sibTransId="{7923C168-EDAD-4CE0-BB54-4FAC76354B1C}"/>
    <dgm:cxn modelId="{FA4C2A68-EEE5-41CC-8333-65ACAC512D3E}" type="presOf" srcId="{C8DC6C2B-A4BF-4A9B-88D5-3374AF727926}" destId="{4397F341-4E53-470B-B7ED-55F6DC312B86}" srcOrd="0" destOrd="0" presId="urn:microsoft.com/office/officeart/2005/8/layout/vList5"/>
    <dgm:cxn modelId="{5F1091EA-868D-4C79-ACA9-CA4949F35DFD}" type="presOf" srcId="{AF79177C-6335-4BF5-ACB1-1B9F41B204A2}" destId="{173D23AD-72FF-47A6-9F4A-0217B03C1D68}" srcOrd="0" destOrd="0" presId="urn:microsoft.com/office/officeart/2005/8/layout/vList5"/>
    <dgm:cxn modelId="{A1FBB720-2979-4826-A275-C38071E21EC7}" type="presOf" srcId="{C0C706DB-7BCA-4CE2-BB35-36DFC0B7BDF7}" destId="{2670D774-0B7B-4AD0-85C3-3F352CF2BA9D}" srcOrd="0" destOrd="0" presId="urn:microsoft.com/office/officeart/2005/8/layout/vList5"/>
    <dgm:cxn modelId="{D0544513-E298-4A1C-8298-BF577D3A2C00}" srcId="{B059A2FD-7098-4DFD-9AE4-5979035C3D4A}" destId="{009A51B0-A0A0-4053-B340-A57BF9AD21AC}" srcOrd="0" destOrd="0" parTransId="{0A24E202-8CB8-4982-9E63-327B99BE4735}" sibTransId="{082C68C6-4207-4D08-AE88-0128DE498F04}"/>
    <dgm:cxn modelId="{454D8560-2AFC-4051-B2CD-4C7ED7E92228}" srcId="{B39654A3-980F-4841-987D-807358793C9F}" destId="{C8DC6C2B-A4BF-4A9B-88D5-3374AF727926}" srcOrd="0" destOrd="0" parTransId="{B5CD5BBA-D361-4A4B-93C4-4422B3FAC9DC}" sibTransId="{C5E19926-E549-4392-8E1E-B74306A8C8C2}"/>
    <dgm:cxn modelId="{3DE1538C-38AE-4725-A4AB-984F1583FAF1}" srcId="{25A661BE-97DD-4FB3-ACD9-B46B3AFBF43F}" destId="{C0C706DB-7BCA-4CE2-BB35-36DFC0B7BDF7}" srcOrd="0" destOrd="0" parTransId="{E5E25782-6155-4E47-BE93-98763F4CACCE}" sibTransId="{12828AFD-FBE9-4BAB-B854-05F84B477D50}"/>
    <dgm:cxn modelId="{3FFA651C-F1E5-4C81-B585-017E41386F70}" type="presOf" srcId="{16072600-F244-453F-AA50-A4A4F114B25F}" destId="{7A0AD890-A2E4-42CC-A756-0B325B89F444}" srcOrd="0" destOrd="0" presId="urn:microsoft.com/office/officeart/2005/8/layout/vList5"/>
    <dgm:cxn modelId="{CB6E4C07-7CD0-42EC-AA39-08C97C2E0141}" type="presOf" srcId="{93E64A33-ADA5-48FD-8FC6-6F0E859C1A87}" destId="{4A94AE10-698E-435D-913A-DEFD95069D34}" srcOrd="0" destOrd="0" presId="urn:microsoft.com/office/officeart/2005/8/layout/vList5"/>
    <dgm:cxn modelId="{6BF13F86-57AD-4B5E-AE40-240010B11B65}" type="presOf" srcId="{B059A2FD-7098-4DFD-9AE4-5979035C3D4A}" destId="{304233CA-46F4-494B-B1A9-1121CEC7B91D}" srcOrd="0" destOrd="0" presId="urn:microsoft.com/office/officeart/2005/8/layout/vList5"/>
    <dgm:cxn modelId="{D2BA0D6C-ED9C-4E5A-A223-C765612C7949}" srcId="{AF79177C-6335-4BF5-ACB1-1B9F41B204A2}" destId="{25A661BE-97DD-4FB3-ACD9-B46B3AFBF43F}" srcOrd="2" destOrd="0" parTransId="{1076B03D-8858-4BE0-8861-D263FE76527C}" sibTransId="{33FD7E54-AEF1-4E7E-B461-331F529BC784}"/>
    <dgm:cxn modelId="{28E9246A-0F7E-46B9-9216-D0BB95235682}" type="presOf" srcId="{B51BF83B-D0F4-496F-ABBF-9DA102B7872C}" destId="{A829C166-F2A4-439B-95B4-49B2D6B910D0}" srcOrd="0" destOrd="0" presId="urn:microsoft.com/office/officeart/2005/8/layout/vList5"/>
    <dgm:cxn modelId="{2CD287E8-66E6-439A-968B-79B9AA974A9E}" type="presOf" srcId="{B39654A3-980F-4841-987D-807358793C9F}" destId="{145184AB-D071-40DE-979B-02EF81C97222}" srcOrd="0" destOrd="0" presId="urn:microsoft.com/office/officeart/2005/8/layout/vList5"/>
    <dgm:cxn modelId="{3B7D7CA5-9A3E-4BF9-ACEB-72158CE23C34}" srcId="{AF79177C-6335-4BF5-ACB1-1B9F41B204A2}" destId="{B39654A3-980F-4841-987D-807358793C9F}" srcOrd="3" destOrd="0" parTransId="{B2122AED-2C07-4582-A464-C841C273E33F}" sibTransId="{775576E5-F94D-4852-A87B-FDFB36DCF93B}"/>
    <dgm:cxn modelId="{BD720BD9-DE3C-46A2-8272-40FC75A683AE}" srcId="{437EF903-F079-43E3-A4AD-3CCE95CA978F}" destId="{16072600-F244-453F-AA50-A4A4F114B25F}" srcOrd="0" destOrd="0" parTransId="{17B70466-8D8D-4FCD-A9B8-04DE069655FC}" sibTransId="{94AB39AE-63BE-4BEE-B908-4B59F39EA4CA}"/>
    <dgm:cxn modelId="{66EF2742-265D-46AA-BA5E-ED937E3A2C84}" srcId="{B51BF83B-D0F4-496F-ABBF-9DA102B7872C}" destId="{93E64A33-ADA5-48FD-8FC6-6F0E859C1A87}" srcOrd="0" destOrd="0" parTransId="{024D64AA-AA59-4408-8E00-651802CBC43F}" sibTransId="{3173CAEF-B561-4920-A7E0-03951012E61A}"/>
    <dgm:cxn modelId="{A833281B-594D-4E82-AD96-EFDE0ACC19CD}" type="presParOf" srcId="{173D23AD-72FF-47A6-9F4A-0217B03C1D68}" destId="{9FDEA465-794C-42D2-B134-14F7FF3389A5}" srcOrd="0" destOrd="0" presId="urn:microsoft.com/office/officeart/2005/8/layout/vList5"/>
    <dgm:cxn modelId="{F8872123-B2DD-4C82-9713-465254364F05}" type="presParOf" srcId="{9FDEA465-794C-42D2-B134-14F7FF3389A5}" destId="{10258CA3-ECBF-426F-9B1E-21B549FEAA6A}" srcOrd="0" destOrd="0" presId="urn:microsoft.com/office/officeart/2005/8/layout/vList5"/>
    <dgm:cxn modelId="{2D2C0E9A-27CF-487D-9B45-90204AFB102C}" type="presParOf" srcId="{9FDEA465-794C-42D2-B134-14F7FF3389A5}" destId="{7A0AD890-A2E4-42CC-A756-0B325B89F444}" srcOrd="1" destOrd="0" presId="urn:microsoft.com/office/officeart/2005/8/layout/vList5"/>
    <dgm:cxn modelId="{5970D24D-3218-49C0-A2BC-005A9AF961D5}" type="presParOf" srcId="{173D23AD-72FF-47A6-9F4A-0217B03C1D68}" destId="{E2E7EBE5-45FD-461A-A6A5-B7BAEC935B90}" srcOrd="1" destOrd="0" presId="urn:microsoft.com/office/officeart/2005/8/layout/vList5"/>
    <dgm:cxn modelId="{A7DC103F-3591-4A92-81F7-C056E03F99B4}" type="presParOf" srcId="{173D23AD-72FF-47A6-9F4A-0217B03C1D68}" destId="{4CF7B65F-795D-4AA8-BFC8-F639D8689C67}" srcOrd="2" destOrd="0" presId="urn:microsoft.com/office/officeart/2005/8/layout/vList5"/>
    <dgm:cxn modelId="{28C06F1F-8D9A-40E9-84F4-BFA00C37C37A}" type="presParOf" srcId="{4CF7B65F-795D-4AA8-BFC8-F639D8689C67}" destId="{A829C166-F2A4-439B-95B4-49B2D6B910D0}" srcOrd="0" destOrd="0" presId="urn:microsoft.com/office/officeart/2005/8/layout/vList5"/>
    <dgm:cxn modelId="{FFCBEC7C-514A-44F0-ADCC-7516A8665B11}" type="presParOf" srcId="{4CF7B65F-795D-4AA8-BFC8-F639D8689C67}" destId="{4A94AE10-698E-435D-913A-DEFD95069D34}" srcOrd="1" destOrd="0" presId="urn:microsoft.com/office/officeart/2005/8/layout/vList5"/>
    <dgm:cxn modelId="{7754B6F7-020B-4D8B-BA02-F5D8C681F632}" type="presParOf" srcId="{173D23AD-72FF-47A6-9F4A-0217B03C1D68}" destId="{BC587E67-D174-42F2-B8E4-1317A8227EED}" srcOrd="3" destOrd="0" presId="urn:microsoft.com/office/officeart/2005/8/layout/vList5"/>
    <dgm:cxn modelId="{657A055D-7F7A-446D-9E53-3C3AB2457E38}" type="presParOf" srcId="{173D23AD-72FF-47A6-9F4A-0217B03C1D68}" destId="{014701DF-1AAF-4FBC-B629-C97DC113C631}" srcOrd="4" destOrd="0" presId="urn:microsoft.com/office/officeart/2005/8/layout/vList5"/>
    <dgm:cxn modelId="{09B2E3A2-D182-4FEF-A66B-EBFB21C1F709}" type="presParOf" srcId="{014701DF-1AAF-4FBC-B629-C97DC113C631}" destId="{99F307F3-06E6-4C3C-8900-E0C20F916FCC}" srcOrd="0" destOrd="0" presId="urn:microsoft.com/office/officeart/2005/8/layout/vList5"/>
    <dgm:cxn modelId="{EFDE661D-7207-402B-AB79-1581B2023585}" type="presParOf" srcId="{014701DF-1AAF-4FBC-B629-C97DC113C631}" destId="{2670D774-0B7B-4AD0-85C3-3F352CF2BA9D}" srcOrd="1" destOrd="0" presId="urn:microsoft.com/office/officeart/2005/8/layout/vList5"/>
    <dgm:cxn modelId="{07FC5B82-CB28-4ADC-97B7-6BC75A450731}" type="presParOf" srcId="{173D23AD-72FF-47A6-9F4A-0217B03C1D68}" destId="{556F95CA-782D-4BCD-9953-F8C90EB67DD4}" srcOrd="5" destOrd="0" presId="urn:microsoft.com/office/officeart/2005/8/layout/vList5"/>
    <dgm:cxn modelId="{79A4708D-189E-42E9-ADC6-8322B670B122}" type="presParOf" srcId="{173D23AD-72FF-47A6-9F4A-0217B03C1D68}" destId="{76F5BBDF-5E07-47B2-A52A-A3E6E017AF64}" srcOrd="6" destOrd="0" presId="urn:microsoft.com/office/officeart/2005/8/layout/vList5"/>
    <dgm:cxn modelId="{A11CFD85-8B7C-4774-8932-7B8EF92627D9}" type="presParOf" srcId="{76F5BBDF-5E07-47B2-A52A-A3E6E017AF64}" destId="{145184AB-D071-40DE-979B-02EF81C97222}" srcOrd="0" destOrd="0" presId="urn:microsoft.com/office/officeart/2005/8/layout/vList5"/>
    <dgm:cxn modelId="{B113F258-6635-4A8F-BB47-073E37D6C941}" type="presParOf" srcId="{76F5BBDF-5E07-47B2-A52A-A3E6E017AF64}" destId="{4397F341-4E53-470B-B7ED-55F6DC312B86}" srcOrd="1" destOrd="0" presId="urn:microsoft.com/office/officeart/2005/8/layout/vList5"/>
    <dgm:cxn modelId="{1A78C27E-98D3-4042-8461-54AA6D8B3780}" type="presParOf" srcId="{173D23AD-72FF-47A6-9F4A-0217B03C1D68}" destId="{493E35B3-03EA-4E6C-9585-8CD43220DD73}" srcOrd="7" destOrd="0" presId="urn:microsoft.com/office/officeart/2005/8/layout/vList5"/>
    <dgm:cxn modelId="{B3E46C5F-2A14-4EBA-91D1-F1C32490CDCF}" type="presParOf" srcId="{173D23AD-72FF-47A6-9F4A-0217B03C1D68}" destId="{B2708405-3E10-4C24-9062-C6D16288B21C}" srcOrd="8" destOrd="0" presId="urn:microsoft.com/office/officeart/2005/8/layout/vList5"/>
    <dgm:cxn modelId="{3B26ECCF-BB85-4347-A646-3ADA72753E44}" type="presParOf" srcId="{B2708405-3E10-4C24-9062-C6D16288B21C}" destId="{304233CA-46F4-494B-B1A9-1121CEC7B91D}" srcOrd="0" destOrd="0" presId="urn:microsoft.com/office/officeart/2005/8/layout/vList5"/>
    <dgm:cxn modelId="{0E4CDCCB-E3F3-42B5-B174-D4AA8F3AED0E}" type="presParOf" srcId="{B2708405-3E10-4C24-9062-C6D16288B21C}" destId="{9E4E64A4-4020-4067-8802-CBFF8EE135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79177C-6335-4BF5-ACB1-1B9F41B204A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EF903-F079-43E3-A4AD-3CCE95CA97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затрат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1655-A7BE-4C9D-99C9-FA823C1EB9BD}" type="par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681CD-BB83-4B37-BE96-FF1C85363BB3}" type="sib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72600-F244-453F-AA50-A4A4F114B25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250 млн. руб. 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B39AE-63BE-4BEE-B908-4B59F39EA4CA}" type="sib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70466-8D8D-4FCD-A9B8-04DE069655FC}" type="par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D23AD-72FF-47A6-9F4A-0217B03C1D68}" type="pres">
      <dgm:prSet presAssocID="{AF79177C-6335-4BF5-ACB1-1B9F41B204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EA465-794C-42D2-B134-14F7FF3389A5}" type="pres">
      <dgm:prSet presAssocID="{437EF903-F079-43E3-A4AD-3CCE95CA978F}" presName="linNode" presStyleCnt="0"/>
      <dgm:spPr/>
    </dgm:pt>
    <dgm:pt modelId="{10258CA3-ECBF-426F-9B1E-21B549FEAA6A}" type="pres">
      <dgm:prSet presAssocID="{437EF903-F079-43E3-A4AD-3CCE95CA978F}" presName="parentText" presStyleLbl="node1" presStyleIdx="0" presStyleCnt="1" custScaleX="107061" custScaleY="30999" custLinFactNeighborX="-3163" custLinFactNeighborY="215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AD890-A2E4-42CC-A756-0B325B89F444}" type="pres">
      <dgm:prSet presAssocID="{437EF903-F079-43E3-A4AD-3CCE95CA978F}" presName="descendantText" presStyleLbl="alignAccFollowNode1" presStyleIdx="0" presStyleCnt="1" custAng="0" custScaleX="81912" custScaleY="24651" custLinFactNeighborX="2585" custLinFactNeighborY="27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65CF5-AAD9-4DD6-AB8C-E3298036D9A8}" type="presOf" srcId="{AF79177C-6335-4BF5-ACB1-1B9F41B204A2}" destId="{173D23AD-72FF-47A6-9F4A-0217B03C1D68}" srcOrd="0" destOrd="0" presId="urn:microsoft.com/office/officeart/2005/8/layout/vList5"/>
    <dgm:cxn modelId="{6B3BD93F-1287-47C4-A6BE-488EDDAF828D}" srcId="{AF79177C-6335-4BF5-ACB1-1B9F41B204A2}" destId="{437EF903-F079-43E3-A4AD-3CCE95CA978F}" srcOrd="0" destOrd="0" parTransId="{08931655-A7BE-4C9D-99C9-FA823C1EB9BD}" sibTransId="{340681CD-BB83-4B37-BE96-FF1C85363BB3}"/>
    <dgm:cxn modelId="{E5CE4BD3-B1A3-40F5-8DC8-B638964EA56F}" type="presOf" srcId="{437EF903-F079-43E3-A4AD-3CCE95CA978F}" destId="{10258CA3-ECBF-426F-9B1E-21B549FEAA6A}" srcOrd="0" destOrd="0" presId="urn:microsoft.com/office/officeart/2005/8/layout/vList5"/>
    <dgm:cxn modelId="{BD720BD9-DE3C-46A2-8272-40FC75A683AE}" srcId="{437EF903-F079-43E3-A4AD-3CCE95CA978F}" destId="{16072600-F244-453F-AA50-A4A4F114B25F}" srcOrd="0" destOrd="0" parTransId="{17B70466-8D8D-4FCD-A9B8-04DE069655FC}" sibTransId="{94AB39AE-63BE-4BEE-B908-4B59F39EA4CA}"/>
    <dgm:cxn modelId="{65582999-BB0B-451F-9EB7-A83215F36E33}" type="presOf" srcId="{16072600-F244-453F-AA50-A4A4F114B25F}" destId="{7A0AD890-A2E4-42CC-A756-0B325B89F444}" srcOrd="0" destOrd="0" presId="urn:microsoft.com/office/officeart/2005/8/layout/vList5"/>
    <dgm:cxn modelId="{0A1BB03D-70E7-49FA-8729-5F0B97D9D5B4}" type="presParOf" srcId="{173D23AD-72FF-47A6-9F4A-0217B03C1D68}" destId="{9FDEA465-794C-42D2-B134-14F7FF3389A5}" srcOrd="0" destOrd="0" presId="urn:microsoft.com/office/officeart/2005/8/layout/vList5"/>
    <dgm:cxn modelId="{93BC71B4-2AAC-4F90-9EDB-28F96CC7CCF1}" type="presParOf" srcId="{9FDEA465-794C-42D2-B134-14F7FF3389A5}" destId="{10258CA3-ECBF-426F-9B1E-21B549FEAA6A}" srcOrd="0" destOrd="0" presId="urn:microsoft.com/office/officeart/2005/8/layout/vList5"/>
    <dgm:cxn modelId="{B54C8197-2B2A-4071-BBC1-4F1F8DE0F553}" type="presParOf" srcId="{9FDEA465-794C-42D2-B134-14F7FF3389A5}" destId="{7A0AD890-A2E4-42CC-A756-0B325B89F4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79177C-6335-4BF5-ACB1-1B9F41B204A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EF903-F079-43E3-A4AD-3CCE95CA97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предложений о включении дворовой территории в программу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1655-A7BE-4C9D-99C9-FA823C1EB9BD}" type="par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681CD-BB83-4B37-BE96-FF1C85363BB3}" type="sib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72600-F244-453F-AA50-A4A4F114B25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400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B39AE-63BE-4BEE-B908-4B59F39EA4CA}" type="sib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70466-8D8D-4FCD-A9B8-04DE069655FC}" type="par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D23AD-72FF-47A6-9F4A-0217B03C1D68}" type="pres">
      <dgm:prSet presAssocID="{AF79177C-6335-4BF5-ACB1-1B9F41B204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EA465-794C-42D2-B134-14F7FF3389A5}" type="pres">
      <dgm:prSet presAssocID="{437EF903-F079-43E3-A4AD-3CCE95CA978F}" presName="linNode" presStyleCnt="0"/>
      <dgm:spPr/>
    </dgm:pt>
    <dgm:pt modelId="{10258CA3-ECBF-426F-9B1E-21B549FEAA6A}" type="pres">
      <dgm:prSet presAssocID="{437EF903-F079-43E3-A4AD-3CCE95CA978F}" presName="parentText" presStyleLbl="node1" presStyleIdx="0" presStyleCnt="1" custScaleX="160896" custLinFactNeighborX="-3493" custLinFactNeighborY="13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AD890-A2E4-42CC-A756-0B325B89F444}" type="pres">
      <dgm:prSet presAssocID="{437EF903-F079-43E3-A4AD-3CCE95CA978F}" presName="descendantText" presStyleLbl="alignAccFollowNode1" presStyleIdx="0" presStyleCnt="1" custScaleX="56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BD93F-1287-47C4-A6BE-488EDDAF828D}" srcId="{AF79177C-6335-4BF5-ACB1-1B9F41B204A2}" destId="{437EF903-F079-43E3-A4AD-3CCE95CA978F}" srcOrd="0" destOrd="0" parTransId="{08931655-A7BE-4C9D-99C9-FA823C1EB9BD}" sibTransId="{340681CD-BB83-4B37-BE96-FF1C85363BB3}"/>
    <dgm:cxn modelId="{90974F3D-2C7B-4CBA-BBBC-459FF4D17E8C}" type="presOf" srcId="{AF79177C-6335-4BF5-ACB1-1B9F41B204A2}" destId="{173D23AD-72FF-47A6-9F4A-0217B03C1D68}" srcOrd="0" destOrd="0" presId="urn:microsoft.com/office/officeart/2005/8/layout/vList5"/>
    <dgm:cxn modelId="{E6286E34-7D1A-4558-A011-B57D684BBC12}" type="presOf" srcId="{16072600-F244-453F-AA50-A4A4F114B25F}" destId="{7A0AD890-A2E4-42CC-A756-0B325B89F444}" srcOrd="0" destOrd="0" presId="urn:microsoft.com/office/officeart/2005/8/layout/vList5"/>
    <dgm:cxn modelId="{9CBFA358-EA50-4FF6-8A2E-05FAA33072D2}" type="presOf" srcId="{437EF903-F079-43E3-A4AD-3CCE95CA978F}" destId="{10258CA3-ECBF-426F-9B1E-21B549FEAA6A}" srcOrd="0" destOrd="0" presId="urn:microsoft.com/office/officeart/2005/8/layout/vList5"/>
    <dgm:cxn modelId="{BD720BD9-DE3C-46A2-8272-40FC75A683AE}" srcId="{437EF903-F079-43E3-A4AD-3CCE95CA978F}" destId="{16072600-F244-453F-AA50-A4A4F114B25F}" srcOrd="0" destOrd="0" parTransId="{17B70466-8D8D-4FCD-A9B8-04DE069655FC}" sibTransId="{94AB39AE-63BE-4BEE-B908-4B59F39EA4CA}"/>
    <dgm:cxn modelId="{EE6A3EC7-C127-4774-9C74-106A98EDD8A2}" type="presParOf" srcId="{173D23AD-72FF-47A6-9F4A-0217B03C1D68}" destId="{9FDEA465-794C-42D2-B134-14F7FF3389A5}" srcOrd="0" destOrd="0" presId="urn:microsoft.com/office/officeart/2005/8/layout/vList5"/>
    <dgm:cxn modelId="{F0CBC2EE-16D7-4426-8429-C0DF647AFC4A}" type="presParOf" srcId="{9FDEA465-794C-42D2-B134-14F7FF3389A5}" destId="{10258CA3-ECBF-426F-9B1E-21B549FEAA6A}" srcOrd="0" destOrd="0" presId="urn:microsoft.com/office/officeart/2005/8/layout/vList5"/>
    <dgm:cxn modelId="{193D4EFB-0A18-49D9-BEB1-8FD4BD6E366B}" type="presParOf" srcId="{9FDEA465-794C-42D2-B134-14F7FF3389A5}" destId="{7A0AD890-A2E4-42CC-A756-0B325B89F4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79177C-6335-4BF5-ACB1-1B9F41B204A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EF903-F079-43E3-A4AD-3CCE95CA97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дворовых территорий включенных в Программу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1655-A7BE-4C9D-99C9-FA823C1EB9BD}" type="par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681CD-BB83-4B37-BE96-FF1C85363BB3}" type="sibTrans" cxnId="{6B3BD93F-1287-47C4-A6BE-488EDDAF828D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72600-F244-453F-AA50-A4A4F114B25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107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B39AE-63BE-4BEE-B908-4B59F39EA4CA}" type="sib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70466-8D8D-4FCD-A9B8-04DE069655FC}" type="parTrans" cxnId="{BD720BD9-DE3C-46A2-8272-40FC75A683A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D23AD-72FF-47A6-9F4A-0217B03C1D68}" type="pres">
      <dgm:prSet presAssocID="{AF79177C-6335-4BF5-ACB1-1B9F41B204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EA465-794C-42D2-B134-14F7FF3389A5}" type="pres">
      <dgm:prSet presAssocID="{437EF903-F079-43E3-A4AD-3CCE95CA978F}" presName="linNode" presStyleCnt="0"/>
      <dgm:spPr/>
    </dgm:pt>
    <dgm:pt modelId="{10258CA3-ECBF-426F-9B1E-21B549FEAA6A}" type="pres">
      <dgm:prSet presAssocID="{437EF903-F079-43E3-A4AD-3CCE95CA978F}" presName="parentText" presStyleLbl="node1" presStyleIdx="0" presStyleCnt="1" custScaleX="160896" custScaleY="44792" custLinFactNeighborX="-4424" custLinFactNeighborY="-21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AD890-A2E4-42CC-A756-0B325B89F444}" type="pres">
      <dgm:prSet presAssocID="{437EF903-F079-43E3-A4AD-3CCE95CA978F}" presName="descendantText" presStyleLbl="alignAccFollowNode1" presStyleIdx="0" presStyleCnt="1" custScaleX="56897" custScaleY="36478" custLinFactNeighborX="-3546" custLinFactNeighborY="-2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BD93F-1287-47C4-A6BE-488EDDAF828D}" srcId="{AF79177C-6335-4BF5-ACB1-1B9F41B204A2}" destId="{437EF903-F079-43E3-A4AD-3CCE95CA978F}" srcOrd="0" destOrd="0" parTransId="{08931655-A7BE-4C9D-99C9-FA823C1EB9BD}" sibTransId="{340681CD-BB83-4B37-BE96-FF1C85363BB3}"/>
    <dgm:cxn modelId="{691D7F7A-3F14-4FE7-8BAC-CD3A7739C3EB}" type="presOf" srcId="{437EF903-F079-43E3-A4AD-3CCE95CA978F}" destId="{10258CA3-ECBF-426F-9B1E-21B549FEAA6A}" srcOrd="0" destOrd="0" presId="urn:microsoft.com/office/officeart/2005/8/layout/vList5"/>
    <dgm:cxn modelId="{DB5FF245-BB26-4D3F-9228-0BC4817F3A48}" type="presOf" srcId="{16072600-F244-453F-AA50-A4A4F114B25F}" destId="{7A0AD890-A2E4-42CC-A756-0B325B89F444}" srcOrd="0" destOrd="0" presId="urn:microsoft.com/office/officeart/2005/8/layout/vList5"/>
    <dgm:cxn modelId="{9B297450-0FD2-4BC7-82F9-5E08D0F69895}" type="presOf" srcId="{AF79177C-6335-4BF5-ACB1-1B9F41B204A2}" destId="{173D23AD-72FF-47A6-9F4A-0217B03C1D68}" srcOrd="0" destOrd="0" presId="urn:microsoft.com/office/officeart/2005/8/layout/vList5"/>
    <dgm:cxn modelId="{BD720BD9-DE3C-46A2-8272-40FC75A683AE}" srcId="{437EF903-F079-43E3-A4AD-3CCE95CA978F}" destId="{16072600-F244-453F-AA50-A4A4F114B25F}" srcOrd="0" destOrd="0" parTransId="{17B70466-8D8D-4FCD-A9B8-04DE069655FC}" sibTransId="{94AB39AE-63BE-4BEE-B908-4B59F39EA4CA}"/>
    <dgm:cxn modelId="{2D2BAA78-44FF-4077-972A-61106E0ABF96}" type="presParOf" srcId="{173D23AD-72FF-47A6-9F4A-0217B03C1D68}" destId="{9FDEA465-794C-42D2-B134-14F7FF3389A5}" srcOrd="0" destOrd="0" presId="urn:microsoft.com/office/officeart/2005/8/layout/vList5"/>
    <dgm:cxn modelId="{61617A94-CC99-48CC-91EC-58E30822801D}" type="presParOf" srcId="{9FDEA465-794C-42D2-B134-14F7FF3389A5}" destId="{10258CA3-ECBF-426F-9B1E-21B549FEAA6A}" srcOrd="0" destOrd="0" presId="urn:microsoft.com/office/officeart/2005/8/layout/vList5"/>
    <dgm:cxn modelId="{03B27385-BFB8-4DEC-9509-CD860D49D78A}" type="presParOf" srcId="{9FDEA465-794C-42D2-B134-14F7FF3389A5}" destId="{7A0AD890-A2E4-42CC-A756-0B325B89F4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AD890-A2E4-42CC-A756-0B325B89F444}">
      <dsp:nvSpPr>
        <dsp:cNvPr id="0" name=""/>
        <dsp:cNvSpPr/>
      </dsp:nvSpPr>
      <dsp:spPr>
        <a:xfrm rot="5400000">
          <a:off x="6257850" y="735026"/>
          <a:ext cx="498741" cy="4351240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млн. руб. 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31601" y="2685623"/>
        <a:ext cx="4326893" cy="450047"/>
      </dsp:txXfrm>
    </dsp:sp>
    <dsp:sp modelId="{10258CA3-ECBF-426F-9B1E-21B549FEAA6A}">
      <dsp:nvSpPr>
        <dsp:cNvPr id="0" name=""/>
        <dsp:cNvSpPr/>
      </dsp:nvSpPr>
      <dsp:spPr>
        <a:xfrm>
          <a:off x="226631" y="2424178"/>
          <a:ext cx="3920090" cy="92539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бюджет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05" y="2469352"/>
        <a:ext cx="3829742" cy="835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AD890-A2E4-42CC-A756-0B325B89F444}">
      <dsp:nvSpPr>
        <dsp:cNvPr id="0" name=""/>
        <dsp:cNvSpPr/>
      </dsp:nvSpPr>
      <dsp:spPr>
        <a:xfrm rot="5400000">
          <a:off x="6294400" y="-1181064"/>
          <a:ext cx="755701" cy="331107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178 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16713" y="133513"/>
        <a:ext cx="3274186" cy="681921"/>
      </dsp:txXfrm>
    </dsp:sp>
    <dsp:sp modelId="{10258CA3-ECBF-426F-9B1E-21B549FEAA6A}">
      <dsp:nvSpPr>
        <dsp:cNvPr id="0" name=""/>
        <dsp:cNvSpPr/>
      </dsp:nvSpPr>
      <dsp:spPr>
        <a:xfrm>
          <a:off x="765024" y="2160"/>
          <a:ext cx="4251687" cy="94462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площадь асфальтируемых объектов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137" y="48273"/>
        <a:ext cx="4159461" cy="852401"/>
      </dsp:txXfrm>
    </dsp:sp>
    <dsp:sp modelId="{4A94AE10-698E-435D-913A-DEFD95069D34}">
      <dsp:nvSpPr>
        <dsp:cNvPr id="0" name=""/>
        <dsp:cNvSpPr/>
      </dsp:nvSpPr>
      <dsp:spPr>
        <a:xfrm rot="5400000">
          <a:off x="6294432" y="-189205"/>
          <a:ext cx="755701" cy="331107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 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16745" y="1125372"/>
        <a:ext cx="3274186" cy="681921"/>
      </dsp:txXfrm>
    </dsp:sp>
    <dsp:sp modelId="{A829C166-F2A4-439B-95B4-49B2D6B910D0}">
      <dsp:nvSpPr>
        <dsp:cNvPr id="0" name=""/>
        <dsp:cNvSpPr/>
      </dsp:nvSpPr>
      <dsp:spPr>
        <a:xfrm>
          <a:off x="765024" y="994019"/>
          <a:ext cx="4251720" cy="94462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малых форм (урн)</a:t>
          </a:r>
        </a:p>
        <a:p>
          <a:pPr lvl="0">
            <a:spcBef>
              <a:spcPct val="0"/>
            </a:spcBef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137" y="1040132"/>
        <a:ext cx="4159494" cy="852401"/>
      </dsp:txXfrm>
    </dsp:sp>
    <dsp:sp modelId="{2670D774-0B7B-4AD0-85C3-3F352CF2BA9D}">
      <dsp:nvSpPr>
        <dsp:cNvPr id="0" name=""/>
        <dsp:cNvSpPr/>
      </dsp:nvSpPr>
      <dsp:spPr>
        <a:xfrm rot="5400000">
          <a:off x="6294432" y="802653"/>
          <a:ext cx="755701" cy="331107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156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16745" y="2117230"/>
        <a:ext cx="3274186" cy="681921"/>
      </dsp:txXfrm>
    </dsp:sp>
    <dsp:sp modelId="{99F307F3-06E6-4C3C-8900-E0C20F916FCC}">
      <dsp:nvSpPr>
        <dsp:cNvPr id="0" name=""/>
        <dsp:cNvSpPr/>
      </dsp:nvSpPr>
      <dsp:spPr>
        <a:xfrm>
          <a:off x="765024" y="1985877"/>
          <a:ext cx="4251720" cy="94462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малых форм (скамеек)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137" y="2031990"/>
        <a:ext cx="4159494" cy="852401"/>
      </dsp:txXfrm>
    </dsp:sp>
    <dsp:sp modelId="{4397F341-4E53-470B-B7ED-55F6DC312B86}">
      <dsp:nvSpPr>
        <dsp:cNvPr id="0" name=""/>
        <dsp:cNvSpPr/>
      </dsp:nvSpPr>
      <dsp:spPr>
        <a:xfrm rot="5400000">
          <a:off x="6323169" y="1823288"/>
          <a:ext cx="755701" cy="3253522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4259" y="3109088"/>
        <a:ext cx="3216632" cy="681921"/>
      </dsp:txXfrm>
    </dsp:sp>
    <dsp:sp modelId="{145184AB-D071-40DE-979B-02EF81C97222}">
      <dsp:nvSpPr>
        <dsp:cNvPr id="0" name=""/>
        <dsp:cNvSpPr/>
      </dsp:nvSpPr>
      <dsp:spPr>
        <a:xfrm>
          <a:off x="765024" y="2977736"/>
          <a:ext cx="4309234" cy="94462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детских площадок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137" y="3023849"/>
        <a:ext cx="4217008" cy="852401"/>
      </dsp:txXfrm>
    </dsp:sp>
    <dsp:sp modelId="{9E4E64A4-4020-4067-8802-CBFF8EE13534}">
      <dsp:nvSpPr>
        <dsp:cNvPr id="0" name=""/>
        <dsp:cNvSpPr/>
      </dsp:nvSpPr>
      <dsp:spPr>
        <a:xfrm rot="5400000">
          <a:off x="6323169" y="2815147"/>
          <a:ext cx="755701" cy="3253522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74259" y="4100947"/>
        <a:ext cx="3216632" cy="681921"/>
      </dsp:txXfrm>
    </dsp:sp>
    <dsp:sp modelId="{304233CA-46F4-494B-B1A9-1121CEC7B91D}">
      <dsp:nvSpPr>
        <dsp:cNvPr id="0" name=""/>
        <dsp:cNvSpPr/>
      </dsp:nvSpPr>
      <dsp:spPr>
        <a:xfrm>
          <a:off x="765024" y="3969595"/>
          <a:ext cx="4309234" cy="94462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спортивных площадок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137" y="4015708"/>
        <a:ext cx="4217008" cy="852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AD890-A2E4-42CC-A756-0B325B89F444}">
      <dsp:nvSpPr>
        <dsp:cNvPr id="0" name=""/>
        <dsp:cNvSpPr/>
      </dsp:nvSpPr>
      <dsp:spPr>
        <a:xfrm rot="5400000">
          <a:off x="5898547" y="1157573"/>
          <a:ext cx="969550" cy="4766805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250 млн. руб. 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99920" y="3103530"/>
        <a:ext cx="4719475" cy="874890"/>
      </dsp:txXfrm>
    </dsp:sp>
    <dsp:sp modelId="{10258CA3-ECBF-426F-9B1E-21B549FEAA6A}">
      <dsp:nvSpPr>
        <dsp:cNvPr id="0" name=""/>
        <dsp:cNvSpPr/>
      </dsp:nvSpPr>
      <dsp:spPr>
        <a:xfrm>
          <a:off x="226671" y="2755067"/>
          <a:ext cx="3504561" cy="152402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затрат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068" y="2829464"/>
        <a:ext cx="3355767" cy="1375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7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4CFDD0B1-4957-4B53-8457-BDABD00E6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68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515BA85-DC94-4195-8C49-69D560529E72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2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515BA85-DC94-4195-8C49-69D560529E72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2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4A5FB2C-CF50-4AE0-8A68-85ECFE725B4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3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2D23A0E-89FE-4C5A-9083-753E402831C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4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24187AF-DB7F-4B91-AED4-BC0B6BBC14CB}" type="slidenum">
              <a:rPr lang="ru-RU" altLang="ru-RU">
                <a:solidFill>
                  <a:prstClr val="black"/>
                </a:solidFill>
              </a:rPr>
              <a:pPr/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2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2B76D-8EC9-4FA7-A09F-B6276C9B38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751EE-A38A-404B-9FB9-A79FB55C8C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1604434"/>
            <a:ext cx="2055813" cy="45233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434"/>
            <a:ext cx="6019800" cy="45233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3756A-8FD2-4BDF-B484-DBF168AE2D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29367"/>
            <a:ext cx="7770813" cy="14668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C5D07-F45E-40BD-B0AA-13A0A6286D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F1C9B-FA6B-4620-9598-9D0BBC935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FA2A4-6370-427D-BB2A-D16BDCCBA5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4434"/>
            <a:ext cx="4037013" cy="4523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434"/>
            <a:ext cx="4038600" cy="4523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F08D6-EC56-46DC-842D-3925C7D740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66D60-63ED-47D3-9927-31D0804970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A8EBC-06D9-4691-BA37-2B767A41F1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C5D7C-FD4A-4892-B6F3-B2B186F032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50478-422D-4ADF-8575-91F1A23161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A4FA9-9F45-4AAB-8025-218E0A65F9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28838"/>
            <a:ext cx="7770813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r>
              <a:rPr lang="ru-RU"/>
              <a:t>10.2.16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DCD4650E-A44E-4B6B-A3C3-AB78544A64C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verdana" pitchFamily="34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6" descr="fon4x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400"/>
            <a:ext cx="91440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-35628" y="0"/>
            <a:ext cx="9144000" cy="508635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srgbClr val="262626"/>
              </a:solidFill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276" y="916941"/>
            <a:ext cx="1926404" cy="2467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0513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68435" y="700645"/>
            <a:ext cx="6426926" cy="27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  <a:latin typeface="verdana"/>
              </a:rPr>
              <a:t>МУНИЦИПАЛЬНАЯ ПРОГРАММА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«Жилищно-коммунальное хозяйство города Новосибирска» на 2016-2020 годы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3081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100" y="111125"/>
            <a:ext cx="6748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130" y="5617029"/>
            <a:ext cx="8526485" cy="10569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6889" y="3764477"/>
            <a:ext cx="80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департамента энергетики, жилищного и коммунального хозяйства города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КОЖЕНКОВА НАТАЛЬЯ АЛЕКСАНДРОВНА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94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80513" cy="11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60325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1013" y="13493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verdana" pitchFamily="34" charset="0"/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4206" y="432503"/>
            <a:ext cx="855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Ленинский район: ул. Связистов, дом № 111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IMG_4746-04-09-17-03-5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96883" y="1474333"/>
            <a:ext cx="3954483" cy="4724585"/>
          </a:xfrm>
        </p:spPr>
      </p:pic>
      <p:pic>
        <p:nvPicPr>
          <p:cNvPr id="14" name="Рисунок 13" descr="IMG_4743-04-09-17-03-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6374" y="1460663"/>
            <a:ext cx="4322618" cy="47263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109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379413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413" y="7778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3711" y="418829"/>
            <a:ext cx="651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Калининский район: ул. Учительская, дом №39</a:t>
            </a:r>
            <a:endParaRPr lang="ru-RU" sz="2400" dirty="0">
              <a:solidFill>
                <a:srgbClr val="262626"/>
              </a:solidFill>
            </a:endParaRPr>
          </a:p>
        </p:txBody>
      </p:sp>
      <p:pic>
        <p:nvPicPr>
          <p:cNvPr id="10" name="Рисунок 9" descr="IMG_3620-03-08-17-02-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089" y="1235034"/>
            <a:ext cx="3860948" cy="5177642"/>
          </a:xfrm>
          <a:prstGeom prst="rect">
            <a:avLst/>
          </a:prstGeom>
        </p:spPr>
      </p:pic>
      <p:pic>
        <p:nvPicPr>
          <p:cNvPr id="11" name="Рисунок 10" descr="IMG_3619-03-08-17-02-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1578" y="1235033"/>
            <a:ext cx="3860948" cy="5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1401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0004" y="314765"/>
            <a:ext cx="8953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Инновационнные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технологии» - оборудование спортивных площадок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0" descr="IMG_5919-04-10-17-03-5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36270" y="1604330"/>
            <a:ext cx="7647709" cy="4760844"/>
          </a:xfrm>
        </p:spPr>
      </p:pic>
    </p:spTree>
    <p:extLst>
      <p:ext uri="{BB962C8B-B14F-4D97-AF65-F5344CB8AC3E}">
        <p14:creationId xmlns:p14="http://schemas.microsoft.com/office/powerpoint/2010/main" val="27412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_5920-04-10-17-03-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6613" y="1745673"/>
            <a:ext cx="4038600" cy="4476997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80513" cy="1401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56" y="403761"/>
            <a:ext cx="897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Спортивные площадки по ул. Киевская, дом №2 и </a:t>
            </a:r>
          </a:p>
          <a:p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ул. Котовского,  дом № 11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8" descr="IMG_4710-04-09-17-02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130" y="1745674"/>
            <a:ext cx="4004867" cy="4465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4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1401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56" y="403761"/>
            <a:ext cx="897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Спортивные площадки по ул. Сиреневая, дом №33 и ул. Полевая, дом №14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8" descr="IMG_4760-04-09-17-03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55126" y="1579417"/>
            <a:ext cx="4286993" cy="4773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Содержимое 20" descr="IMG_4717-04-09-17-02-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5631" y="1603166"/>
            <a:ext cx="4251366" cy="4738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1175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9413" y="7778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verdana" pitchFamily="34" charset="0"/>
              </a:rPr>
              <a:t>Департамент энергетики, жилищного и коммунального хозяйства </a:t>
            </a:r>
            <a:r>
              <a:rPr lang="ru-RU" altLang="ru-RU" sz="1000" dirty="0" smtClean="0">
                <a:solidFill>
                  <a:srgbClr val="FFFFFF"/>
                </a:solidFill>
                <a:latin typeface="verdana" pitchFamily="34" charset="0"/>
              </a:rPr>
              <a:t>города </a:t>
            </a:r>
            <a:endParaRPr lang="ru-RU" altLang="ru-RU" sz="1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504" y="445394"/>
            <a:ext cx="9583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 детских площадок по ул. Новогодняя, дом № 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71004_152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19" y="1300348"/>
            <a:ext cx="8134598" cy="505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1175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0"/>
            <a:ext cx="379413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79413" y="7778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verdana" pitchFamily="34" charset="0"/>
              </a:rPr>
              <a:t>Департамент энергетики, жилищного и коммунального хозяйства </a:t>
            </a:r>
            <a:r>
              <a:rPr lang="ru-RU" altLang="ru-RU" sz="1000" dirty="0" smtClean="0">
                <a:solidFill>
                  <a:srgbClr val="FFFFFF"/>
                </a:solidFill>
                <a:latin typeface="verdana" pitchFamily="34" charset="0"/>
              </a:rPr>
              <a:t>города </a:t>
            </a:r>
            <a:endParaRPr lang="ru-RU" altLang="ru-RU" sz="1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504" y="445394"/>
            <a:ext cx="9583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Оборудование детских площадок по ул. Солидарности, дом № 59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детская площадка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61605" y="1650670"/>
            <a:ext cx="4167891" cy="4655126"/>
          </a:xfrm>
        </p:spPr>
      </p:pic>
      <p:pic>
        <p:nvPicPr>
          <p:cNvPr id="13" name="Рисунок 12" descr="детская площадка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8876" y="1650669"/>
            <a:ext cx="4156365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8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-7938"/>
            <a:ext cx="9182100" cy="11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29" y="1431966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6047" y="1431967"/>
            <a:ext cx="4400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228600" y="3048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Кировский район: ул. Саввы Кожевникова, 5, 7, </a:t>
            </a:r>
            <a:r>
              <a:rPr lang="ru-RU" alt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alt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997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 dirty="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206" y="432503"/>
            <a:ext cx="855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Кировский район: ул. Саввы Кожевникова, 5, 7, 9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3581-03-08-17-10-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818" y="1579418"/>
            <a:ext cx="3773292" cy="4785756"/>
          </a:xfrm>
          <a:prstGeom prst="rect">
            <a:avLst/>
          </a:prstGeom>
        </p:spPr>
      </p:pic>
      <p:pic>
        <p:nvPicPr>
          <p:cNvPr id="13" name="Рисунок 12" descr="IMG_4725-04-09-17-03-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5740" y="1579418"/>
            <a:ext cx="4512624" cy="47798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7" y="1136467"/>
            <a:ext cx="8776619" cy="53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1136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 dirty="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87"/>
            <a:ext cx="6476213" cy="468512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645897" y="1448901"/>
            <a:ext cx="23849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Схематичный план благоустройства дворовых территорий по ул. 1-й пер. Римского-Корсакова, 17, согласованный с жителями дома, администрацией района и депутатом Совета депутатов города Новосибирска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783" y="475757"/>
            <a:ext cx="8422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Ленинский район: ул. 1-й пер. Римского-Корсакова, дом № 17</a:t>
            </a:r>
            <a:endParaRPr lang="ru-RU" sz="240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3" y="-302692"/>
            <a:ext cx="9180513" cy="1723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60325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1013" y="13493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verdana" pitchFamily="34" charset="0"/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4334" y="466330"/>
            <a:ext cx="7282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Количество выполненных объектов (дворовых территорий) и объем финансирования на 2017 год</a:t>
            </a:r>
            <a:endParaRPr lang="ru-RU" sz="2800" b="1" dirty="0">
              <a:solidFill>
                <a:srgbClr val="262626"/>
              </a:solidFill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614684"/>
              </p:ext>
            </p:extLst>
          </p:nvPr>
        </p:nvGraphicFramePr>
        <p:xfrm>
          <a:off x="51153" y="1448790"/>
          <a:ext cx="9092847" cy="491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 bwMode="auto">
          <a:xfrm>
            <a:off x="268650" y="5101935"/>
            <a:ext cx="3925237" cy="8995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blipFill>
                <a:blip r:embed="rId9"/>
                <a:tile tx="0" ty="0" sx="100000" sy="100000" flip="none" algn="tl"/>
              </a:blip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Областной бюджет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417621" y="5293423"/>
            <a:ext cx="4400248" cy="516577"/>
          </a:xfrm>
          <a:prstGeom prst="roundRect">
            <a:avLst>
              <a:gd name="adj" fmla="val 1268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71500" marR="0" indent="-57150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ru-RU" sz="3600" b="1" dirty="0" smtClean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100 млн. руб.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68650" y="1769423"/>
            <a:ext cx="4457729" cy="14487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Количество выполненных объектов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11387" y="2036618"/>
            <a:ext cx="3806482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7368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60325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5625" y="130175"/>
            <a:ext cx="66675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31" y="434034"/>
            <a:ext cx="79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Информация о количестве поступивших предложений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140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11" y="142504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5527" y="187572"/>
            <a:ext cx="66675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 dirty="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611010"/>
              </p:ext>
            </p:extLst>
          </p:nvPr>
        </p:nvGraphicFramePr>
        <p:xfrm>
          <a:off x="855023" y="2101933"/>
          <a:ext cx="7968344" cy="305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8130" y="586433"/>
            <a:ext cx="938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ИНФОРМАЦИЯ О ПОСТУПИВШИХ ПРЕДЛОЖЕНИЯХ: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1187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1624" y="267709"/>
            <a:ext cx="8842375" cy="86044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состояния благоустройства дворовых территорий</a:t>
            </a:r>
          </a:p>
        </p:txBody>
      </p:sp>
      <p:pic>
        <p:nvPicPr>
          <p:cNvPr id="13" name="Диаграмма 5"/>
          <p:cNvPicPr>
            <a:picLocks noChangeArrowheads="1"/>
          </p:cNvPicPr>
          <p:nvPr/>
        </p:nvPicPr>
        <p:blipFill>
          <a:blip r:embed="rId4" cstate="print"/>
          <a:srcRect l="5569" t="11531" r="6352" b="10753"/>
          <a:stretch>
            <a:fillRect/>
          </a:stretch>
        </p:blipFill>
        <p:spPr bwMode="auto">
          <a:xfrm>
            <a:off x="1045029" y="1329336"/>
            <a:ext cx="6757060" cy="44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63781" y="5815806"/>
            <a:ext cx="7113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Распределение дворовых территорий по районам города</a:t>
            </a:r>
          </a:p>
        </p:txBody>
      </p:sp>
    </p:spTree>
    <p:extLst>
      <p:ext uri="{BB962C8B-B14F-4D97-AF65-F5344CB8AC3E}">
        <p14:creationId xmlns:p14="http://schemas.microsoft.com/office/powerpoint/2010/main" val="12354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986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175" y="463138"/>
            <a:ext cx="799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Методика ранжирования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дворовых территорий</a:t>
            </a:r>
            <a:r>
              <a:rPr lang="ru-RU" sz="2800" dirty="0">
                <a:solidFill>
                  <a:schemeClr val="bg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813" y="1292915"/>
            <a:ext cx="86405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Методика ранжирования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дворовых территорий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происходила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двум группам критериев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критерии, учитывающие современное состояние и общий уровень благоустройства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критерии, учитывающие степень ее востребованности 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населения.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Основным критерием являлось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фактическое состояние объектов и элементов дворовой территории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 Также одним из критериев являлся наличие сведений о наказах избирателей депутатам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Р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езультат инвентаризации: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сформированы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дворовые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территории;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составлены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паспорта благоустройства (около 4402 шт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.). </a:t>
            </a:r>
          </a:p>
          <a:p>
            <a:pPr algn="just"/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Паспорта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благоустройства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составлены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типовой форме утвержденной мэрией города Новосибирска.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Паспорт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был согласован с собственниками помещений МКД, УК, ТСЖ, ЖСК и администрациями районов (округа по районам).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1140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60325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5625" y="130175"/>
            <a:ext cx="66675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1864" y="1425039"/>
            <a:ext cx="86146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среды» </a:t>
            </a:r>
            <a:endParaRPr lang="ru-RU" sz="4400" b="1" dirty="0">
              <a:solidFill>
                <a:srgbClr val="0070C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2018-2022 годы </a:t>
            </a:r>
          </a:p>
          <a:p>
            <a:pPr algn="ctr"/>
            <a:r>
              <a:rPr lang="ru-RU" sz="4400" b="1" dirty="0" smtClean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мэрии города Новосибирска от 29.12.2017 № 5833</a:t>
            </a:r>
            <a:endParaRPr lang="ru-RU" sz="4400" dirty="0">
              <a:solidFill>
                <a:srgbClr val="0070C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60325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5625" y="130175"/>
            <a:ext cx="66675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31" y="434034"/>
            <a:ext cx="79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Информация о количестве поступивших предложений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80513" cy="1876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11" y="142504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5527" y="187572"/>
            <a:ext cx="66675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 dirty="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945970"/>
              </p:ext>
            </p:extLst>
          </p:nvPr>
        </p:nvGraphicFramePr>
        <p:xfrm>
          <a:off x="843148" y="2078182"/>
          <a:ext cx="7968344" cy="305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8130" y="586433"/>
            <a:ext cx="887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Информация о количестве дворовых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территорий включенных в Программу и объеме финансирования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5527" y="4073236"/>
            <a:ext cx="4548250" cy="12706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затрат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474525" y="4191989"/>
            <a:ext cx="3456669" cy="9262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36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24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744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986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175" y="463138"/>
            <a:ext cx="799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Работы планируем выполнить следующим путем: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202055"/>
            <a:ext cx="83788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Предоставление 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УК, ТСЖ, ЖСК субсидий на возмещение затрат (финансовое обеспечение) по изготовлению дизайн-проект и ПСД (с экспертизой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);</a:t>
            </a:r>
          </a:p>
          <a:p>
            <a:pPr marL="342900" indent="-342900" algn="just">
              <a:buAutoNum type="arabicPeriod"/>
            </a:pP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buAutoNum type="arabicPeriod"/>
            </a:pP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Предоставление 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УК, ТСЖ, ЖСК субсидий на возмещение затрат (финансовое обеспечение) по работам на 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СМР;</a:t>
            </a:r>
          </a:p>
          <a:p>
            <a:pPr marL="342900" indent="-342900" algn="just">
              <a:buAutoNum type="arabicPeriod"/>
            </a:pP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buAutoNum type="arabicPeriod"/>
            </a:pPr>
            <a:r>
              <a:rPr lang="ru-RU" sz="3000" dirty="0" smtClean="0">
                <a:solidFill>
                  <a:srgbClr val="0070C0">
                    <a:lumMod val="50000"/>
                  </a:srgbClr>
                </a:solidFill>
                <a:latin typeface="Times New Roman"/>
                <a:ea typeface="Times New Roman"/>
              </a:rPr>
              <a:t>Ос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уществление технического надзора.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1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1187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 dirty="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174" y="296883"/>
            <a:ext cx="832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Ряд проблем реализации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программы в 2017 и реализации программы в 2018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году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1284"/>
            <a:ext cx="9143999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Проблемы: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отсутствие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экономии при предоставлении субсидии УК, ТСЖ, ЖСК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столкнулись с такими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ситуациями: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дворовая территория состоит из совокупности территорий, принадлежащих собственникам нескольких многоквартирных домов, находящихся в управлении разных УК (ТСЖ, ЖСК) либо дворовая территория состоит из совокупности территорий, принадлежащих собственникам многоквартирных домов и муниципалитету.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Решение: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- разработана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типовая форма соглашения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NewRomanPS-BoldMT"/>
              </a:rPr>
              <a:t>о передаче функций заказчика по благоустройству дворовой территории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между УК и УК (ТСЖ, ЖСК), которые в настоящее время подписаны УК.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заключены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соглашения о предоставлении субсидий на возмещение затрат (финансовое обеспечение) по изготовлению дизайн-проект и ПСД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2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14172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174" y="463138"/>
            <a:ext cx="832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Ряд проблем реализации </a:t>
            </a:r>
            <a:r>
              <a:rPr lang="ru-RU" sz="2800" dirty="0">
                <a:solidFill>
                  <a:srgbClr val="FFFFFF"/>
                </a:solidFill>
                <a:latin typeface="Times New Roman"/>
                <a:ea typeface="Times New Roman"/>
              </a:rPr>
              <a:t>программы в 2017 и реализации программы в 2018 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году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228" y="1562318"/>
            <a:ext cx="86880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Проблема: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отсутствие ответственного лица за актуализацию паспортов благоустройства дворовых территорий.</a:t>
            </a:r>
          </a:p>
          <a:p>
            <a:pPr indent="342900" algn="just">
              <a:spcAft>
                <a:spcPts val="0"/>
              </a:spcAft>
            </a:pPr>
            <a:endParaRPr lang="ru-RU" sz="2600" i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6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Предложение:</a:t>
            </a:r>
            <a:r>
              <a:rPr lang="ru-RU" sz="2600" i="1" dirty="0" smtClean="0"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закрепить в Методических рекомендациях Минстроя РФ от 06.04.2017 N 691/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и постановлении Правительства РФ от 30.12.2017 N 1710 функцию по дальнейшей актуализации паспортов дворовых территорий на лиц, осуществляющих содержание дворовых территорий</a:t>
            </a:r>
            <a:endParaRPr lang="ru-RU" sz="2600" dirty="0" smtClean="0">
              <a:solidFill>
                <a:srgbClr val="0070C0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600" dirty="0">
              <a:solidFill>
                <a:srgbClr val="262626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42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3" cy="14172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-14288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8175" y="60325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174" y="463138"/>
            <a:ext cx="832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Ряд проблем реализации </a:t>
            </a:r>
            <a:r>
              <a:rPr lang="ru-RU" sz="2800" dirty="0">
                <a:solidFill>
                  <a:srgbClr val="FFFFFF"/>
                </a:solidFill>
                <a:latin typeface="Times New Roman"/>
                <a:ea typeface="Times New Roman"/>
              </a:rPr>
              <a:t>программы в 2017 и 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реализации программы в </a:t>
            </a:r>
            <a:r>
              <a:rPr lang="ru-RU" sz="2800" dirty="0">
                <a:solidFill>
                  <a:srgbClr val="FFFFFF"/>
                </a:solidFill>
                <a:latin typeface="Times New Roman"/>
                <a:ea typeface="Times New Roman"/>
              </a:rPr>
              <a:t>2018 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году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228" y="1562318"/>
            <a:ext cx="868805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Проблема: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несовпадение требований </a:t>
            </a:r>
            <a:r>
              <a:rPr lang="ru-RU" sz="2300" dirty="0" err="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ресурсоснабжающих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организаций и потребностей жителей при согласовании схемы благоустройства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ru-RU" sz="23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3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3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Предложение</a:t>
            </a:r>
            <a:r>
              <a:rPr lang="ru-RU" sz="2300" i="1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r>
              <a:rPr lang="ru-RU" sz="2300" i="1" dirty="0">
                <a:solidFill>
                  <a:srgbClr val="262626"/>
                </a:solidFill>
                <a:latin typeface="Times New Roman"/>
                <a:ea typeface="Times New Roman"/>
              </a:rPr>
              <a:t>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зафиксировать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, что планирование благоустройства должно осуществляться в соответствии с существующей жилой застройкой и ограничениями, установленными законодательством в части не размещения объектов благоустройства (детских и спортивных площадок, парковок, тротуаров, пешеходных дорожек и т.д.) на проложенных коммуникациях и в особо охраняемых 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зонах (внести изменения в Методические рекомендации Минстроя РФ от 06.04.2017 N 691/</a:t>
            </a:r>
            <a:r>
              <a:rPr lang="ru-RU" sz="23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).</a:t>
            </a:r>
            <a:endParaRPr lang="ru-RU" sz="23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70C0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rgbClr val="262626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42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0324" y="2895056"/>
            <a:ext cx="7772400" cy="1468967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109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379413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413" y="7778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 dirty="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6" descr="fon4x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400"/>
            <a:ext cx="91440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234950"/>
            <a:ext cx="9144000" cy="508635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306286"/>
            <a:ext cx="1926404" cy="265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0513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5273675"/>
            <a:ext cx="91440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68435" y="1071154"/>
            <a:ext cx="642692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sz="2400" b="1" dirty="0" smtClean="0">
                <a:solidFill>
                  <a:schemeClr val="accent3"/>
                </a:solidFill>
                <a:latin typeface="+mn-lt"/>
              </a:rPr>
              <a:t>МУНИЦИПАЛЬНАЯ ПРОГРАММА</a:t>
            </a:r>
          </a:p>
          <a:p>
            <a:r>
              <a:rPr lang="ru-RU" sz="4400" b="1" dirty="0" smtClean="0">
                <a:solidFill>
                  <a:srgbClr val="00B0F0"/>
                </a:solidFill>
              </a:rPr>
              <a:t>«ФОРМИРОВАНИЕ СОВРЕМЕННОЙ ГОРОДСКОЙ </a:t>
            </a:r>
            <a:r>
              <a:rPr lang="ru-RU" sz="4400" b="1" dirty="0" err="1" smtClean="0">
                <a:solidFill>
                  <a:srgbClr val="00B0F0"/>
                </a:solidFill>
              </a:rPr>
              <a:t>СРЕДЫ»на</a:t>
            </a:r>
            <a:r>
              <a:rPr lang="ru-RU" sz="4400" b="1" dirty="0" smtClean="0">
                <a:solidFill>
                  <a:srgbClr val="00B0F0"/>
                </a:solidFill>
              </a:rPr>
              <a:t> 2017 год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3081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100" y="111125"/>
            <a:ext cx="6748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1197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60325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5625" y="130175"/>
            <a:ext cx="66675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45928" tIns="134895" rIns="57132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031" y="434034"/>
            <a:ext cx="79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 выполненных мероприятиях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465967"/>
              </p:ext>
            </p:extLst>
          </p:nvPr>
        </p:nvGraphicFramePr>
        <p:xfrm>
          <a:off x="51153" y="1448790"/>
          <a:ext cx="9092847" cy="491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12703"/>
            <a:ext cx="9180513" cy="19640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60325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8313" y="76685"/>
            <a:ext cx="6667500" cy="202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ru-RU" altLang="ru-RU" sz="1000" dirty="0">
                <a:solidFill>
                  <a:srgbClr val="FFFFFF"/>
                </a:solidFill>
                <a:latin typeface="verdana" pitchFamily="34" charset="0"/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4334" y="466330"/>
            <a:ext cx="7282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Количество выполненных объектов (дворовых территорий) и объем финансирования на 2017 год</a:t>
            </a:r>
            <a:endParaRPr lang="ru-RU" sz="2800" b="1" dirty="0">
              <a:solidFill>
                <a:srgbClr val="262626"/>
              </a:solidFill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669245"/>
              </p:ext>
            </p:extLst>
          </p:nvPr>
        </p:nvGraphicFramePr>
        <p:xfrm>
          <a:off x="51153" y="1448790"/>
          <a:ext cx="9092847" cy="491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277812" y="2220685"/>
            <a:ext cx="4457729" cy="14487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выполненных объектов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11387" y="2487880"/>
            <a:ext cx="3806482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</a:p>
        </p:txBody>
      </p:sp>
    </p:spTree>
    <p:extLst>
      <p:ext uri="{BB962C8B-B14F-4D97-AF65-F5344CB8AC3E}">
        <p14:creationId xmlns:p14="http://schemas.microsoft.com/office/powerpoint/2010/main" val="32873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1140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60325"/>
            <a:ext cx="3810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5625" y="130175"/>
            <a:ext cx="66675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1864" y="1425039"/>
            <a:ext cx="861463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Подрядные организации для выполнения работ по благоустройству были выбраны по результатам конкурсных процедур проводимых в соответствии с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109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379413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413" y="7778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4334" y="466330"/>
            <a:ext cx="7282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Ленинский район: ул. Ватутина, 17</a:t>
            </a:r>
            <a:endParaRPr lang="ru-RU" sz="2400" dirty="0">
              <a:solidFill>
                <a:srgbClr val="262626"/>
              </a:solidFill>
            </a:endParaRPr>
          </a:p>
        </p:txBody>
      </p:sp>
      <p:pic>
        <p:nvPicPr>
          <p:cNvPr id="10" name="Рисунок 9" descr="IMG_3214-03-08-17-11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132" y="1413162"/>
            <a:ext cx="4042807" cy="5058889"/>
          </a:xfrm>
          <a:prstGeom prst="rect">
            <a:avLst/>
          </a:prstGeom>
        </p:spPr>
      </p:pic>
      <p:pic>
        <p:nvPicPr>
          <p:cNvPr id="11" name="Рисунок 10" descr="IMG_3216-03-08-17-11-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4508" y="1389413"/>
            <a:ext cx="3711781" cy="5070764"/>
          </a:xfrm>
          <a:prstGeom prst="rect">
            <a:avLst/>
          </a:prstGeom>
        </p:spPr>
      </p:pic>
      <p:pic>
        <p:nvPicPr>
          <p:cNvPr id="2050" name="Picture 2" descr="C:\Users\OErygina\AppData\Local\Microsoft\Windows\Temporary Internet Files\Content.Outlook\AL6B1MS9\Ватутина 17(3)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1199407"/>
            <a:ext cx="8609610" cy="52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109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379413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413" y="7778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4334" y="466330"/>
            <a:ext cx="7282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Ленинский район: ул. Ватутина, 17</a:t>
            </a:r>
            <a:endParaRPr lang="ru-RU" sz="2400" dirty="0"/>
          </a:p>
        </p:txBody>
      </p:sp>
      <p:pic>
        <p:nvPicPr>
          <p:cNvPr id="10" name="Рисунок 9" descr="IMG_3214-03-08-17-11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132" y="1413162"/>
            <a:ext cx="4042807" cy="5058889"/>
          </a:xfrm>
          <a:prstGeom prst="rect">
            <a:avLst/>
          </a:prstGeom>
        </p:spPr>
      </p:pic>
      <p:pic>
        <p:nvPicPr>
          <p:cNvPr id="8" name="Рисунок 7" descr="IMG_4815-05-09-17-09-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6374" y="1413175"/>
            <a:ext cx="4405745" cy="5058877"/>
          </a:xfrm>
          <a:prstGeom prst="rect">
            <a:avLst/>
          </a:prstGeom>
        </p:spPr>
      </p:pic>
      <p:pic>
        <p:nvPicPr>
          <p:cNvPr id="3074" name="Picture 2" descr="C:\Users\OErygina\AppData\Local\Microsoft\Windows\Temporary Internet Files\Content.Outlook\AL6B1MS9\Ватутина 17(4)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1" y="1306286"/>
            <a:ext cx="8668987" cy="51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109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379413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413" y="77788"/>
            <a:ext cx="66675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5000"/>
              </a:lnSpc>
              <a:buFont typeface="Times New Roman" pitchFamily="18" charset="0"/>
              <a:buNone/>
            </a:pPr>
            <a:r>
              <a:rPr lang="ru-RU" altLang="ru-RU" sz="1000">
                <a:solidFill>
                  <a:srgbClr val="FFFFFF"/>
                </a:solidFill>
              </a:rPr>
              <a:t>Департамент энергетики, жилищного и коммунального хозяйства города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445" y="418829"/>
            <a:ext cx="912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Дзержинский район: ул. Гоголя, 190</a:t>
            </a:r>
            <a:endParaRPr lang="ru-RU" sz="2400" dirty="0">
              <a:solidFill>
                <a:srgbClr val="262626"/>
              </a:solidFill>
            </a:endParaRPr>
          </a:p>
        </p:txBody>
      </p:sp>
      <p:pic>
        <p:nvPicPr>
          <p:cNvPr id="10" name="Рисунок 9" descr="IMG_3605-03-08-17-02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087" y="1235033"/>
            <a:ext cx="3860948" cy="5468586"/>
          </a:xfrm>
          <a:prstGeom prst="rect">
            <a:avLst/>
          </a:prstGeom>
        </p:spPr>
      </p:pic>
      <p:pic>
        <p:nvPicPr>
          <p:cNvPr id="12" name="Рисунок 11" descr="IMG_3617-03-08-17-02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330" y="1246910"/>
            <a:ext cx="3860948" cy="5438898"/>
          </a:xfrm>
          <a:prstGeom prst="rect">
            <a:avLst/>
          </a:prstGeom>
        </p:spPr>
      </p:pic>
      <p:pic>
        <p:nvPicPr>
          <p:cNvPr id="4098" name="Picture 2" descr="C:\Users\OErygina\AppData\Local\Microsoft\Windows\Temporary Internet Files\Content.Outlook\AL6B1MS9\Гоголя 190_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7" y="1235031"/>
            <a:ext cx="8580656" cy="54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262626"/>
      </a:dk1>
      <a:lt1>
        <a:srgbClr val="FFFFFF"/>
      </a:lt1>
      <a:dk2>
        <a:srgbClr val="000000"/>
      </a:dk2>
      <a:lt2>
        <a:srgbClr val="808080"/>
      </a:lt2>
      <a:accent1>
        <a:srgbClr val="7FD02E"/>
      </a:accent1>
      <a:accent2>
        <a:srgbClr val="921FB1"/>
      </a:accent2>
      <a:accent3>
        <a:srgbClr val="0070C0"/>
      </a:accent3>
      <a:accent4>
        <a:srgbClr val="000000"/>
      </a:accent4>
      <a:accent5>
        <a:srgbClr val="007E66"/>
      </a:accent5>
      <a:accent6>
        <a:srgbClr val="14529C"/>
      </a:accent6>
      <a:hlink>
        <a:srgbClr val="0000E5"/>
      </a:hlink>
      <a:folHlink>
        <a:srgbClr val="B2B2B2"/>
      </a:folHlink>
    </a:clrScheme>
    <a:fontScheme name="Другая 1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1081</Words>
  <Application>Microsoft Office PowerPoint</Application>
  <PresentationFormat>Экран (4:3)</PresentationFormat>
  <Paragraphs>135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характеристика состояния благоустройства дворовых территорий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 Kitsen</dc:creator>
  <cp:lastModifiedBy>Admin</cp:lastModifiedBy>
  <cp:revision>295</cp:revision>
  <cp:lastPrinted>2017-08-09T02:18:26Z</cp:lastPrinted>
  <dcterms:created xsi:type="dcterms:W3CDTF">1601-01-01T00:00:00Z</dcterms:created>
  <dcterms:modified xsi:type="dcterms:W3CDTF">2018-02-02T02:32:37Z</dcterms:modified>
</cp:coreProperties>
</file>