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386" r:id="rId3"/>
    <p:sldId id="403" r:id="rId4"/>
    <p:sldId id="456" r:id="rId5"/>
    <p:sldId id="422" r:id="rId6"/>
    <p:sldId id="440" r:id="rId7"/>
    <p:sldId id="436" r:id="rId8"/>
    <p:sldId id="439" r:id="rId9"/>
    <p:sldId id="441" r:id="rId10"/>
    <p:sldId id="451" r:id="rId11"/>
    <p:sldId id="445" r:id="rId12"/>
    <p:sldId id="452" r:id="rId13"/>
    <p:sldId id="447" r:id="rId14"/>
    <p:sldId id="454" r:id="rId15"/>
    <p:sldId id="455" r:id="rId16"/>
    <p:sldId id="449" r:id="rId17"/>
    <p:sldId id="426" r:id="rId18"/>
    <p:sldId id="457" r:id="rId19"/>
    <p:sldId id="427" r:id="rId20"/>
    <p:sldId id="428" r:id="rId21"/>
    <p:sldId id="432" r:id="rId22"/>
    <p:sldId id="429" r:id="rId23"/>
    <p:sldId id="431" r:id="rId24"/>
    <p:sldId id="434" r:id="rId25"/>
    <p:sldId id="414" r:id="rId26"/>
  </p:sldIdLst>
  <p:sldSz cx="12192000" cy="6858000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7AF09E-00A6-BF46-81F7-3866D87DA167}">
          <p14:sldIdLst>
            <p14:sldId id="386"/>
            <p14:sldId id="403"/>
            <p14:sldId id="456"/>
            <p14:sldId id="422"/>
            <p14:sldId id="440"/>
            <p14:sldId id="436"/>
            <p14:sldId id="439"/>
            <p14:sldId id="441"/>
            <p14:sldId id="451"/>
            <p14:sldId id="445"/>
            <p14:sldId id="452"/>
            <p14:sldId id="447"/>
            <p14:sldId id="454"/>
            <p14:sldId id="455"/>
            <p14:sldId id="449"/>
            <p14:sldId id="426"/>
            <p14:sldId id="457"/>
            <p14:sldId id="427"/>
            <p14:sldId id="428"/>
            <p14:sldId id="432"/>
            <p14:sldId id="429"/>
            <p14:sldId id="431"/>
            <p14:sldId id="434"/>
            <p14:sldId id="414"/>
          </p14:sldIdLst>
        </p14:section>
      </p14:sectionLst>
    </p:ex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7A9FCC"/>
    <a:srgbClr val="000000"/>
    <a:srgbClr val="C4C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0747" autoAdjust="0"/>
  </p:normalViewPr>
  <p:slideViewPr>
    <p:cSldViewPr snapToGrid="0">
      <p:cViewPr varScale="1">
        <p:scale>
          <a:sx n="83" d="100"/>
          <a:sy n="83" d="100"/>
        </p:scale>
        <p:origin x="-82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70" d="100"/>
          <a:sy n="70" d="100"/>
        </p:scale>
        <p:origin x="-2502" y="72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E10771-D14D-4283-8B4A-521F86FBD2B2}" type="doc">
      <dgm:prSet loTypeId="urn:microsoft.com/office/officeart/2005/8/layout/cycle3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6B889ED8-E33B-43CB-9A8B-BFA25D84611B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Замещение вакантной должности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52826809-422F-4509-84BA-5BDF73D1D7CB}" type="parTrans" cxnId="{DE8E63A0-D891-4046-A4AB-B76081533715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F0DD3495-9BF0-4827-9DB5-363FCA73E691}" type="sibTrans" cxnId="{DE8E63A0-D891-4046-A4AB-B76081533715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76200">
          <a:solidFill>
            <a:srgbClr val="C4CADB"/>
          </a:solidFill>
        </a:ln>
      </dgm:spPr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F9EAEB15-CE6E-4348-9A0C-158F9DA59859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Прохождение  испытательного срока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BEB6F74C-0A92-4227-BE7F-DA6B56AE8B6F}" type="parTrans" cxnId="{3A901ABF-F900-479B-9313-FB58BC2452C4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278C4D0-F93E-4EF5-A26B-545CD7FB8631}" type="sibTrans" cxnId="{3A901ABF-F900-479B-9313-FB58BC2452C4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859D73B-9F78-4B07-B029-323999A5EC9C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Аттестация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F88BCBC-52D8-4AA2-ABA0-6AF5BD29BBF0}" type="parTrans" cxnId="{4BE5B400-7B06-4035-BFA9-2C7A0017A391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BAB0869-8E22-4C62-AA9B-5A796965B5A9}" type="sibTrans" cxnId="{4BE5B400-7B06-4035-BFA9-2C7A0017A391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023C6796-D816-4B5C-B8CB-4B2E52AAF93C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Включение </a:t>
          </a:r>
          <a:br>
            <a:rPr lang="ru-RU" sz="1400" dirty="0" smtClean="0">
              <a:latin typeface="Arial" pitchFamily="34" charset="0"/>
              <a:cs typeface="Arial" pitchFamily="34" charset="0"/>
            </a:rPr>
          </a:br>
          <a:r>
            <a:rPr lang="ru-RU" sz="1400" dirty="0" smtClean="0">
              <a:latin typeface="Arial" pitchFamily="34" charset="0"/>
              <a:cs typeface="Arial" pitchFamily="34" charset="0"/>
            </a:rPr>
            <a:t>в кадровый резерв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91B9C9AE-EB93-4CDC-90D3-C598F0C75CBF}" type="parTrans" cxnId="{216BF1FA-69AE-4BB8-8416-092DF0EFC689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A2ACD6C-C723-43BD-9FCB-9512C70DD611}" type="sibTrans" cxnId="{216BF1FA-69AE-4BB8-8416-092DF0EFC689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BB9C1DA0-8147-410D-A306-0EBA7D25CB4D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Мотивация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755A9B5E-6695-4A6D-A22E-A18072C632E5}" type="parTrans" cxnId="{EE7AD812-8EC0-4F02-8CCB-4C092608C88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965D951D-977B-4235-A543-A14E0E3B49A4}" type="sibTrans" cxnId="{EE7AD812-8EC0-4F02-8CCB-4C092608C88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52CAE654-1AE7-4253-88A4-A81234151682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Эффективный контракт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94605BD5-7357-4EAB-95E2-A65A2049EB75}" type="parTrans" cxnId="{25238A94-9171-4C75-A05E-8C3BA3EE5E0C}">
      <dgm:prSet/>
      <dgm:spPr/>
      <dgm:t>
        <a:bodyPr/>
        <a:lstStyle/>
        <a:p>
          <a:endParaRPr lang="ru-RU"/>
        </a:p>
      </dgm:t>
    </dgm:pt>
    <dgm:pt modelId="{F4D611BA-A1B3-4F5A-900B-06D7799D34C3}" type="sibTrans" cxnId="{25238A94-9171-4C75-A05E-8C3BA3EE5E0C}">
      <dgm:prSet/>
      <dgm:spPr/>
      <dgm:t>
        <a:bodyPr/>
        <a:lstStyle/>
        <a:p>
          <a:endParaRPr lang="ru-RU"/>
        </a:p>
      </dgm:t>
    </dgm:pt>
    <dgm:pt modelId="{F4C9B200-B11E-405C-9311-E4CC8242C36E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Повышение квалификации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593B5262-55EC-4D9A-9FBF-D0AB6FE2F820}" type="parTrans" cxnId="{1A0B9AF4-4759-46CC-9CA8-C022CFAFE295}">
      <dgm:prSet/>
      <dgm:spPr/>
      <dgm:t>
        <a:bodyPr/>
        <a:lstStyle/>
        <a:p>
          <a:endParaRPr lang="ru-RU"/>
        </a:p>
      </dgm:t>
    </dgm:pt>
    <dgm:pt modelId="{2DBA504C-BFF8-4143-9FFD-3C25492E48F6}" type="sibTrans" cxnId="{1A0B9AF4-4759-46CC-9CA8-C022CFAFE295}">
      <dgm:prSet/>
      <dgm:spPr/>
      <dgm:t>
        <a:bodyPr/>
        <a:lstStyle/>
        <a:p>
          <a:endParaRPr lang="ru-RU"/>
        </a:p>
      </dgm:t>
    </dgm:pt>
    <dgm:pt modelId="{12816C40-F4D5-48F7-918D-C3468C477E9C}" type="pres">
      <dgm:prSet presAssocID="{B2E10771-D14D-4283-8B4A-521F86FBD2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CBF506-C856-42DC-90B0-411FFAECB363}" type="pres">
      <dgm:prSet presAssocID="{B2E10771-D14D-4283-8B4A-521F86FBD2B2}" presName="cycle" presStyleCnt="0"/>
      <dgm:spPr/>
      <dgm:t>
        <a:bodyPr/>
        <a:lstStyle/>
        <a:p>
          <a:endParaRPr lang="ru-RU"/>
        </a:p>
      </dgm:t>
    </dgm:pt>
    <dgm:pt modelId="{56113CFA-0527-42AE-A324-F54D7EA79A6E}" type="pres">
      <dgm:prSet presAssocID="{6B889ED8-E33B-43CB-9A8B-BFA25D84611B}" presName="nodeFirstNode" presStyleLbl="node1" presStyleIdx="0" presStyleCnt="7" custRadScaleRad="94053" custRadScaleInc="5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8D4BD-592E-4DAC-9825-6734919883A4}" type="pres">
      <dgm:prSet presAssocID="{F0DD3495-9BF0-4827-9DB5-363FCA73E691}" presName="sibTransFirstNode" presStyleLbl="bgShp" presStyleIdx="0" presStyleCnt="1" custScaleX="92805" custScaleY="85873" custLinFactNeighborX="1896" custLinFactNeighborY="1347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8934A3AA-49E7-4784-A585-195A7C6393AB}" type="pres">
      <dgm:prSet presAssocID="{F9EAEB15-CE6E-4348-9A0C-158F9DA59859}" presName="nodeFollowingNodes" presStyleLbl="node1" presStyleIdx="1" presStyleCnt="7" custScaleX="123117" custRadScaleRad="134716" custRadScaleInc="23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15748-AF5F-47CB-B8AB-065B5F71BE72}" type="pres">
      <dgm:prSet presAssocID="{52CAE654-1AE7-4253-88A4-A81234151682}" presName="nodeFollowingNodes" presStyleLbl="node1" presStyleIdx="2" presStyleCnt="7" custScaleX="112585" custRadScaleRad="133027" custRadScaleInc="-25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12AB4-551B-41D4-88BA-2DD7132231F5}" type="pres">
      <dgm:prSet presAssocID="{A859D73B-9F78-4B07-B029-323999A5EC9C}" presName="nodeFollowingNodes" presStyleLbl="node1" presStyleIdx="3" presStyleCnt="7" custScaleX="101525" custRadScaleRad="123277" custRadScaleInc="-46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95263-8F14-4673-8935-895161ABD2BD}" type="pres">
      <dgm:prSet presAssocID="{F4C9B200-B11E-405C-9311-E4CC8242C36E}" presName="nodeFollowingNodes" presStyleLbl="node1" presStyleIdx="4" presStyleCnt="7" custRadScaleRad="117018" custRadScaleInc="39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F6087-636B-4E20-AAF1-70C30D9EACDB}" type="pres">
      <dgm:prSet presAssocID="{023C6796-D816-4B5C-B8CB-4B2E52AAF93C}" presName="nodeFollowingNodes" presStyleLbl="node1" presStyleIdx="5" presStyleCnt="7" custScaleX="110380" custRadScaleRad="127666" custRadScaleInc="25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79C15-2793-4C66-996D-69BE8031E55E}" type="pres">
      <dgm:prSet presAssocID="{BB9C1DA0-8147-410D-A306-0EBA7D25CB4D}" presName="nodeFollowingNodes" presStyleLbl="node1" presStyleIdx="6" presStyleCnt="7" custScaleX="111657" custRadScaleRad="119052" custRadScaleInc="-13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7C16D5-24CC-4F1F-9F12-737A216E10D0}" type="presOf" srcId="{A859D73B-9F78-4B07-B029-323999A5EC9C}" destId="{4A012AB4-551B-41D4-88BA-2DD7132231F5}" srcOrd="0" destOrd="0" presId="urn:microsoft.com/office/officeart/2005/8/layout/cycle3"/>
    <dgm:cxn modelId="{DE8E63A0-D891-4046-A4AB-B76081533715}" srcId="{B2E10771-D14D-4283-8B4A-521F86FBD2B2}" destId="{6B889ED8-E33B-43CB-9A8B-BFA25D84611B}" srcOrd="0" destOrd="0" parTransId="{52826809-422F-4509-84BA-5BDF73D1D7CB}" sibTransId="{F0DD3495-9BF0-4827-9DB5-363FCA73E691}"/>
    <dgm:cxn modelId="{9369CB84-7665-4E04-9F40-2A0D222C68CC}" type="presOf" srcId="{6B889ED8-E33B-43CB-9A8B-BFA25D84611B}" destId="{56113CFA-0527-42AE-A324-F54D7EA79A6E}" srcOrd="0" destOrd="0" presId="urn:microsoft.com/office/officeart/2005/8/layout/cycle3"/>
    <dgm:cxn modelId="{522CE9BA-CAED-405E-91A2-10486B1877D1}" type="presOf" srcId="{F0DD3495-9BF0-4827-9DB5-363FCA73E691}" destId="{0998D4BD-592E-4DAC-9825-6734919883A4}" srcOrd="0" destOrd="0" presId="urn:microsoft.com/office/officeart/2005/8/layout/cycle3"/>
    <dgm:cxn modelId="{25238A94-9171-4C75-A05E-8C3BA3EE5E0C}" srcId="{B2E10771-D14D-4283-8B4A-521F86FBD2B2}" destId="{52CAE654-1AE7-4253-88A4-A81234151682}" srcOrd="2" destOrd="0" parTransId="{94605BD5-7357-4EAB-95E2-A65A2049EB75}" sibTransId="{F4D611BA-A1B3-4F5A-900B-06D7799D34C3}"/>
    <dgm:cxn modelId="{F0F485C3-7A33-4E25-8436-A87B1A8740AE}" type="presOf" srcId="{F9EAEB15-CE6E-4348-9A0C-158F9DA59859}" destId="{8934A3AA-49E7-4784-A585-195A7C6393AB}" srcOrd="0" destOrd="0" presId="urn:microsoft.com/office/officeart/2005/8/layout/cycle3"/>
    <dgm:cxn modelId="{216BF1FA-69AE-4BB8-8416-092DF0EFC689}" srcId="{B2E10771-D14D-4283-8B4A-521F86FBD2B2}" destId="{023C6796-D816-4B5C-B8CB-4B2E52AAF93C}" srcOrd="5" destOrd="0" parTransId="{91B9C9AE-EB93-4CDC-90D3-C598F0C75CBF}" sibTransId="{1A2ACD6C-C723-43BD-9FCB-9512C70DD611}"/>
    <dgm:cxn modelId="{EE7AD812-8EC0-4F02-8CCB-4C092608C88B}" srcId="{B2E10771-D14D-4283-8B4A-521F86FBD2B2}" destId="{BB9C1DA0-8147-410D-A306-0EBA7D25CB4D}" srcOrd="6" destOrd="0" parTransId="{755A9B5E-6695-4A6D-A22E-A18072C632E5}" sibTransId="{965D951D-977B-4235-A543-A14E0E3B49A4}"/>
    <dgm:cxn modelId="{D5F48777-EAA6-43A3-AC21-B1226ED72E81}" type="presOf" srcId="{BB9C1DA0-8147-410D-A306-0EBA7D25CB4D}" destId="{6A479C15-2793-4C66-996D-69BE8031E55E}" srcOrd="0" destOrd="0" presId="urn:microsoft.com/office/officeart/2005/8/layout/cycle3"/>
    <dgm:cxn modelId="{681A806D-53D9-460B-8425-E2A2D48D7040}" type="presOf" srcId="{F4C9B200-B11E-405C-9311-E4CC8242C36E}" destId="{60295263-8F14-4673-8935-895161ABD2BD}" srcOrd="0" destOrd="0" presId="urn:microsoft.com/office/officeart/2005/8/layout/cycle3"/>
    <dgm:cxn modelId="{1A0B9AF4-4759-46CC-9CA8-C022CFAFE295}" srcId="{B2E10771-D14D-4283-8B4A-521F86FBD2B2}" destId="{F4C9B200-B11E-405C-9311-E4CC8242C36E}" srcOrd="4" destOrd="0" parTransId="{593B5262-55EC-4D9A-9FBF-D0AB6FE2F820}" sibTransId="{2DBA504C-BFF8-4143-9FFD-3C25492E48F6}"/>
    <dgm:cxn modelId="{3A901ABF-F900-479B-9313-FB58BC2452C4}" srcId="{B2E10771-D14D-4283-8B4A-521F86FBD2B2}" destId="{F9EAEB15-CE6E-4348-9A0C-158F9DA59859}" srcOrd="1" destOrd="0" parTransId="{BEB6F74C-0A92-4227-BE7F-DA6B56AE8B6F}" sibTransId="{1278C4D0-F93E-4EF5-A26B-545CD7FB8631}"/>
    <dgm:cxn modelId="{28840207-677D-48FB-A9E2-702AD7F6E8DC}" type="presOf" srcId="{B2E10771-D14D-4283-8B4A-521F86FBD2B2}" destId="{12816C40-F4D5-48F7-918D-C3468C477E9C}" srcOrd="0" destOrd="0" presId="urn:microsoft.com/office/officeart/2005/8/layout/cycle3"/>
    <dgm:cxn modelId="{80703273-C3AF-4442-B650-D35300AFF271}" type="presOf" srcId="{52CAE654-1AE7-4253-88A4-A81234151682}" destId="{E4315748-AF5F-47CB-B8AB-065B5F71BE72}" srcOrd="0" destOrd="0" presId="urn:microsoft.com/office/officeart/2005/8/layout/cycle3"/>
    <dgm:cxn modelId="{B7699028-39D6-402A-9600-23B229591BF2}" type="presOf" srcId="{023C6796-D816-4B5C-B8CB-4B2E52AAF93C}" destId="{8EEF6087-636B-4E20-AAF1-70C30D9EACDB}" srcOrd="0" destOrd="0" presId="urn:microsoft.com/office/officeart/2005/8/layout/cycle3"/>
    <dgm:cxn modelId="{4BE5B400-7B06-4035-BFA9-2C7A0017A391}" srcId="{B2E10771-D14D-4283-8B4A-521F86FBD2B2}" destId="{A859D73B-9F78-4B07-B029-323999A5EC9C}" srcOrd="3" destOrd="0" parTransId="{FF88BCBC-52D8-4AA2-ABA0-6AF5BD29BBF0}" sibTransId="{8BAB0869-8E22-4C62-AA9B-5A796965B5A9}"/>
    <dgm:cxn modelId="{3D5427D2-73E8-4821-8AE1-37A54CCD62E7}" type="presParOf" srcId="{12816C40-F4D5-48F7-918D-C3468C477E9C}" destId="{88CBF506-C856-42DC-90B0-411FFAECB363}" srcOrd="0" destOrd="0" presId="urn:microsoft.com/office/officeart/2005/8/layout/cycle3"/>
    <dgm:cxn modelId="{FFA7AE04-3F8C-45F7-AD2B-CCB862D42A69}" type="presParOf" srcId="{88CBF506-C856-42DC-90B0-411FFAECB363}" destId="{56113CFA-0527-42AE-A324-F54D7EA79A6E}" srcOrd="0" destOrd="0" presId="urn:microsoft.com/office/officeart/2005/8/layout/cycle3"/>
    <dgm:cxn modelId="{7EE12A7F-4C3D-495A-AAB1-4AA368FD9B03}" type="presParOf" srcId="{88CBF506-C856-42DC-90B0-411FFAECB363}" destId="{0998D4BD-592E-4DAC-9825-6734919883A4}" srcOrd="1" destOrd="0" presId="urn:microsoft.com/office/officeart/2005/8/layout/cycle3"/>
    <dgm:cxn modelId="{4006062C-B786-4A3E-BD0B-1D6C2B35CBBD}" type="presParOf" srcId="{88CBF506-C856-42DC-90B0-411FFAECB363}" destId="{8934A3AA-49E7-4784-A585-195A7C6393AB}" srcOrd="2" destOrd="0" presId="urn:microsoft.com/office/officeart/2005/8/layout/cycle3"/>
    <dgm:cxn modelId="{7E188D16-FED7-46ED-A63F-AD2E0183D709}" type="presParOf" srcId="{88CBF506-C856-42DC-90B0-411FFAECB363}" destId="{E4315748-AF5F-47CB-B8AB-065B5F71BE72}" srcOrd="3" destOrd="0" presId="urn:microsoft.com/office/officeart/2005/8/layout/cycle3"/>
    <dgm:cxn modelId="{F8582D9F-4982-45A0-AF58-1DADE7C32189}" type="presParOf" srcId="{88CBF506-C856-42DC-90B0-411FFAECB363}" destId="{4A012AB4-551B-41D4-88BA-2DD7132231F5}" srcOrd="4" destOrd="0" presId="urn:microsoft.com/office/officeart/2005/8/layout/cycle3"/>
    <dgm:cxn modelId="{080BA772-7D5B-43D7-A7FB-4CD6D72F8141}" type="presParOf" srcId="{88CBF506-C856-42DC-90B0-411FFAECB363}" destId="{60295263-8F14-4673-8935-895161ABD2BD}" srcOrd="5" destOrd="0" presId="urn:microsoft.com/office/officeart/2005/8/layout/cycle3"/>
    <dgm:cxn modelId="{5559B7CE-98F8-4954-88B7-849A8190926A}" type="presParOf" srcId="{88CBF506-C856-42DC-90B0-411FFAECB363}" destId="{8EEF6087-636B-4E20-AAF1-70C30D9EACDB}" srcOrd="6" destOrd="0" presId="urn:microsoft.com/office/officeart/2005/8/layout/cycle3"/>
    <dgm:cxn modelId="{947F71AE-656F-459A-BB65-91258A704E97}" type="presParOf" srcId="{88CBF506-C856-42DC-90B0-411FFAECB363}" destId="{6A479C15-2793-4C66-996D-69BE8031E55E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A16F77-CDAB-4AF7-A3B0-FD85261512B7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</dgm:pt>
    <dgm:pt modelId="{2BC5188C-0776-4899-AF7E-8648A0250886}">
      <dgm:prSet phldrT="[Текст]" custT="1"/>
      <dgm:spPr/>
      <dgm:t>
        <a:bodyPr lIns="0" tIns="0" rIns="0" bIns="0"/>
        <a:lstStyle/>
        <a:p>
          <a:pPr algn="ctr"/>
          <a:r>
            <a:rPr lang="ru-RU" sz="1050" b="1" dirty="0" smtClean="0">
              <a:latin typeface="Arial" pitchFamily="34" charset="0"/>
              <a:cs typeface="Arial" pitchFamily="34" charset="0"/>
            </a:rPr>
            <a:t>Оценка </a:t>
          </a:r>
          <a:r>
            <a:rPr lang="ru-RU" sz="1050" b="1" dirty="0" err="1" smtClean="0">
              <a:latin typeface="Arial" pitchFamily="34" charset="0"/>
              <a:cs typeface="Arial" pitchFamily="34" charset="0"/>
            </a:rPr>
            <a:t>профессиона-льных</a:t>
          </a:r>
          <a:r>
            <a:rPr lang="ru-RU" sz="1050" b="1" dirty="0" smtClean="0">
              <a:latin typeface="Arial" pitchFamily="34" charset="0"/>
              <a:cs typeface="Arial" pitchFamily="34" charset="0"/>
            </a:rPr>
            <a:t> качеств</a:t>
          </a:r>
          <a:endParaRPr lang="ru-RU" sz="1050" b="1" dirty="0"/>
        </a:p>
      </dgm:t>
    </dgm:pt>
    <dgm:pt modelId="{9D550B0F-6972-4421-87D1-75501B3CF6EA}" type="parTrans" cxnId="{77840B6E-7D7A-40A2-A2FF-28C173A29A77}">
      <dgm:prSet/>
      <dgm:spPr/>
      <dgm:t>
        <a:bodyPr/>
        <a:lstStyle/>
        <a:p>
          <a:endParaRPr lang="ru-RU" sz="1050"/>
        </a:p>
      </dgm:t>
    </dgm:pt>
    <dgm:pt modelId="{1E1029FE-11AF-48D4-9C27-91C796B0F5EF}" type="sibTrans" cxnId="{77840B6E-7D7A-40A2-A2FF-28C173A29A77}">
      <dgm:prSet/>
      <dgm:spPr/>
      <dgm:t>
        <a:bodyPr/>
        <a:lstStyle/>
        <a:p>
          <a:endParaRPr lang="ru-RU" sz="1050"/>
        </a:p>
      </dgm:t>
    </dgm:pt>
    <dgm:pt modelId="{BA49E67A-94F6-4F7A-ADC3-6CD02DDAC352}">
      <dgm:prSet phldrT="[Текст]" custT="1"/>
      <dgm:spPr/>
      <dgm:t>
        <a:bodyPr lIns="0" tIns="0" rIns="0" bIns="0"/>
        <a:lstStyle/>
        <a:p>
          <a:pPr marL="0" indent="0">
            <a:tabLst/>
          </a:pPr>
          <a:r>
            <a:rPr lang="ru-RU" sz="1050" b="1" dirty="0" smtClean="0">
              <a:latin typeface="Arial" pitchFamily="34" charset="0"/>
              <a:cs typeface="Arial" pitchFamily="34" charset="0"/>
            </a:rPr>
            <a:t>Оценка эффективности и результативности профессиональной служебной деятельности</a:t>
          </a:r>
          <a:endParaRPr lang="ru-RU" sz="1050" b="1" dirty="0"/>
        </a:p>
      </dgm:t>
    </dgm:pt>
    <dgm:pt modelId="{3412E1C9-D698-499B-A298-F252F5678DDC}" type="parTrans" cxnId="{0785D1FF-5B73-4A64-BEB6-C83B89505807}">
      <dgm:prSet/>
      <dgm:spPr/>
      <dgm:t>
        <a:bodyPr/>
        <a:lstStyle/>
        <a:p>
          <a:endParaRPr lang="ru-RU" sz="1050"/>
        </a:p>
      </dgm:t>
    </dgm:pt>
    <dgm:pt modelId="{AF09F73D-79F8-4CFE-BAC3-B6373D518FF5}" type="sibTrans" cxnId="{0785D1FF-5B73-4A64-BEB6-C83B89505807}">
      <dgm:prSet/>
      <dgm:spPr/>
      <dgm:t>
        <a:bodyPr/>
        <a:lstStyle/>
        <a:p>
          <a:endParaRPr lang="ru-RU" sz="1050"/>
        </a:p>
      </dgm:t>
    </dgm:pt>
    <dgm:pt modelId="{C401FF4A-FDD8-432B-BEC4-7BB9A89FDCE4}">
      <dgm:prSet phldrT="[Текст]" custT="1"/>
      <dgm:spPr/>
      <dgm:t>
        <a:bodyPr lIns="0" tIns="0" rIns="0" bIns="0"/>
        <a:lstStyle/>
        <a:p>
          <a:pPr marL="0" indent="0"/>
          <a:r>
            <a:rPr lang="ru-RU" sz="1050" b="1" dirty="0" smtClean="0">
              <a:latin typeface="Arial" pitchFamily="34" charset="0"/>
              <a:cs typeface="Arial" pitchFamily="34" charset="0"/>
            </a:rPr>
            <a:t>Оценка квалификации</a:t>
          </a:r>
          <a:endParaRPr lang="ru-RU" sz="1050" b="1" dirty="0"/>
        </a:p>
      </dgm:t>
    </dgm:pt>
    <dgm:pt modelId="{5F431221-A469-4D96-82E9-8B9AB05D8938}" type="parTrans" cxnId="{D8739F86-EEC0-4334-8E89-A775D61B261A}">
      <dgm:prSet/>
      <dgm:spPr/>
      <dgm:t>
        <a:bodyPr/>
        <a:lstStyle/>
        <a:p>
          <a:endParaRPr lang="ru-RU" sz="1050"/>
        </a:p>
      </dgm:t>
    </dgm:pt>
    <dgm:pt modelId="{6322E70D-5F37-47B2-A595-D25A85630E3B}" type="sibTrans" cxnId="{D8739F86-EEC0-4334-8E89-A775D61B261A}">
      <dgm:prSet/>
      <dgm:spPr/>
      <dgm:t>
        <a:bodyPr/>
        <a:lstStyle/>
        <a:p>
          <a:endParaRPr lang="ru-RU" sz="1050"/>
        </a:p>
      </dgm:t>
    </dgm:pt>
    <dgm:pt modelId="{BA6156DC-915B-4B15-81AD-0C97296755D5}" type="pres">
      <dgm:prSet presAssocID="{52A16F77-CDAB-4AF7-A3B0-FD85261512B7}" presName="compositeShape" presStyleCnt="0">
        <dgm:presLayoutVars>
          <dgm:chMax val="7"/>
          <dgm:dir/>
          <dgm:resizeHandles val="exact"/>
        </dgm:presLayoutVars>
      </dgm:prSet>
      <dgm:spPr/>
    </dgm:pt>
    <dgm:pt modelId="{BE5A87F8-6597-4F43-937B-E124742492B0}" type="pres">
      <dgm:prSet presAssocID="{52A16F77-CDAB-4AF7-A3B0-FD85261512B7}" presName="wedge1" presStyleLbl="node1" presStyleIdx="0" presStyleCnt="3"/>
      <dgm:spPr/>
      <dgm:t>
        <a:bodyPr/>
        <a:lstStyle/>
        <a:p>
          <a:endParaRPr lang="ru-RU"/>
        </a:p>
      </dgm:t>
    </dgm:pt>
    <dgm:pt modelId="{E8F57B77-0B7C-4738-8D04-23F6FD5CBB2C}" type="pres">
      <dgm:prSet presAssocID="{52A16F77-CDAB-4AF7-A3B0-FD85261512B7}" presName="dummy1a" presStyleCnt="0"/>
      <dgm:spPr/>
    </dgm:pt>
    <dgm:pt modelId="{7839709A-1FAE-4E27-B115-B16113AB02D2}" type="pres">
      <dgm:prSet presAssocID="{52A16F77-CDAB-4AF7-A3B0-FD85261512B7}" presName="dummy1b" presStyleCnt="0"/>
      <dgm:spPr/>
    </dgm:pt>
    <dgm:pt modelId="{AEB53485-13D6-4B18-9408-1E7B4DB2B1C2}" type="pres">
      <dgm:prSet presAssocID="{52A16F77-CDAB-4AF7-A3B0-FD85261512B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2878E-A32B-4B16-B2DC-44BA19EFCDEB}" type="pres">
      <dgm:prSet presAssocID="{52A16F77-CDAB-4AF7-A3B0-FD85261512B7}" presName="wedge2" presStyleLbl="node1" presStyleIdx="1" presStyleCnt="3"/>
      <dgm:spPr/>
      <dgm:t>
        <a:bodyPr/>
        <a:lstStyle/>
        <a:p>
          <a:endParaRPr lang="ru-RU"/>
        </a:p>
      </dgm:t>
    </dgm:pt>
    <dgm:pt modelId="{46C2CDB4-AA77-4A81-9B4A-3D3889B90853}" type="pres">
      <dgm:prSet presAssocID="{52A16F77-CDAB-4AF7-A3B0-FD85261512B7}" presName="dummy2a" presStyleCnt="0"/>
      <dgm:spPr/>
    </dgm:pt>
    <dgm:pt modelId="{3309A760-EF0E-44EC-A2EF-A0101437BDA6}" type="pres">
      <dgm:prSet presAssocID="{52A16F77-CDAB-4AF7-A3B0-FD85261512B7}" presName="dummy2b" presStyleCnt="0"/>
      <dgm:spPr/>
    </dgm:pt>
    <dgm:pt modelId="{DFE038B4-792D-43FB-9514-D3E9723A55A6}" type="pres">
      <dgm:prSet presAssocID="{52A16F77-CDAB-4AF7-A3B0-FD85261512B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A132A-A814-486B-BBCF-9170B25D3F51}" type="pres">
      <dgm:prSet presAssocID="{52A16F77-CDAB-4AF7-A3B0-FD85261512B7}" presName="wedge3" presStyleLbl="node1" presStyleIdx="2" presStyleCnt="3"/>
      <dgm:spPr/>
      <dgm:t>
        <a:bodyPr/>
        <a:lstStyle/>
        <a:p>
          <a:endParaRPr lang="ru-RU"/>
        </a:p>
      </dgm:t>
    </dgm:pt>
    <dgm:pt modelId="{F12D7039-D078-40D0-8E66-4CBFF08718FD}" type="pres">
      <dgm:prSet presAssocID="{52A16F77-CDAB-4AF7-A3B0-FD85261512B7}" presName="dummy3a" presStyleCnt="0"/>
      <dgm:spPr/>
    </dgm:pt>
    <dgm:pt modelId="{9634EBC5-A8D0-4EEE-BA76-87B496A27C12}" type="pres">
      <dgm:prSet presAssocID="{52A16F77-CDAB-4AF7-A3B0-FD85261512B7}" presName="dummy3b" presStyleCnt="0"/>
      <dgm:spPr/>
    </dgm:pt>
    <dgm:pt modelId="{E11486DE-CBA3-4167-8FC5-480C0AA36A7B}" type="pres">
      <dgm:prSet presAssocID="{52A16F77-CDAB-4AF7-A3B0-FD85261512B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6E213-CD10-4656-BA82-868F4BC1DC6D}" type="pres">
      <dgm:prSet presAssocID="{1E1029FE-11AF-48D4-9C27-91C796B0F5EF}" presName="arrowWedge1" presStyleLbl="fgSibTrans2D1" presStyleIdx="0" presStyleCnt="3"/>
      <dgm:spPr/>
    </dgm:pt>
    <dgm:pt modelId="{AC2A75DE-03DB-4CCF-AF70-C5A65C7C9F44}" type="pres">
      <dgm:prSet presAssocID="{AF09F73D-79F8-4CFE-BAC3-B6373D518FF5}" presName="arrowWedge2" presStyleLbl="fgSibTrans2D1" presStyleIdx="1" presStyleCnt="3" custLinFactNeighborX="1327" custLinFactNeighborY="442"/>
      <dgm:spPr/>
    </dgm:pt>
    <dgm:pt modelId="{ECCA84DF-13EB-47B2-AC77-7BFEABF3A80B}" type="pres">
      <dgm:prSet presAssocID="{6322E70D-5F37-47B2-A595-D25A85630E3B}" presName="arrowWedge3" presStyleLbl="fgSibTrans2D1" presStyleIdx="2" presStyleCnt="3" custLinFactNeighborX="-299" custLinFactNeighborY="-550"/>
      <dgm:spPr/>
    </dgm:pt>
  </dgm:ptLst>
  <dgm:cxnLst>
    <dgm:cxn modelId="{283337B9-EB89-45D6-BD9F-21A7F68AD37F}" type="presOf" srcId="{C401FF4A-FDD8-432B-BEC4-7BB9A89FDCE4}" destId="{E11486DE-CBA3-4167-8FC5-480C0AA36A7B}" srcOrd="1" destOrd="0" presId="urn:microsoft.com/office/officeart/2005/8/layout/cycle8"/>
    <dgm:cxn modelId="{DEF8E908-6B75-436E-9062-F002399C22C5}" type="presOf" srcId="{2BC5188C-0776-4899-AF7E-8648A0250886}" destId="{AEB53485-13D6-4B18-9408-1E7B4DB2B1C2}" srcOrd="1" destOrd="0" presId="urn:microsoft.com/office/officeart/2005/8/layout/cycle8"/>
    <dgm:cxn modelId="{77840B6E-7D7A-40A2-A2FF-28C173A29A77}" srcId="{52A16F77-CDAB-4AF7-A3B0-FD85261512B7}" destId="{2BC5188C-0776-4899-AF7E-8648A0250886}" srcOrd="0" destOrd="0" parTransId="{9D550B0F-6972-4421-87D1-75501B3CF6EA}" sibTransId="{1E1029FE-11AF-48D4-9C27-91C796B0F5EF}"/>
    <dgm:cxn modelId="{D8739F86-EEC0-4334-8E89-A775D61B261A}" srcId="{52A16F77-CDAB-4AF7-A3B0-FD85261512B7}" destId="{C401FF4A-FDD8-432B-BEC4-7BB9A89FDCE4}" srcOrd="2" destOrd="0" parTransId="{5F431221-A469-4D96-82E9-8B9AB05D8938}" sibTransId="{6322E70D-5F37-47B2-A595-D25A85630E3B}"/>
    <dgm:cxn modelId="{979072B6-2599-4188-8136-93866EB5BB2F}" type="presOf" srcId="{52A16F77-CDAB-4AF7-A3B0-FD85261512B7}" destId="{BA6156DC-915B-4B15-81AD-0C97296755D5}" srcOrd="0" destOrd="0" presId="urn:microsoft.com/office/officeart/2005/8/layout/cycle8"/>
    <dgm:cxn modelId="{0785D1FF-5B73-4A64-BEB6-C83B89505807}" srcId="{52A16F77-CDAB-4AF7-A3B0-FD85261512B7}" destId="{BA49E67A-94F6-4F7A-ADC3-6CD02DDAC352}" srcOrd="1" destOrd="0" parTransId="{3412E1C9-D698-499B-A298-F252F5678DDC}" sibTransId="{AF09F73D-79F8-4CFE-BAC3-B6373D518FF5}"/>
    <dgm:cxn modelId="{C98EFA32-135D-4D3A-8136-4759A5452F5E}" type="presOf" srcId="{BA49E67A-94F6-4F7A-ADC3-6CD02DDAC352}" destId="{DFE038B4-792D-43FB-9514-D3E9723A55A6}" srcOrd="1" destOrd="0" presId="urn:microsoft.com/office/officeart/2005/8/layout/cycle8"/>
    <dgm:cxn modelId="{F5733198-6A6F-4105-90F9-23CE12917B85}" type="presOf" srcId="{BA49E67A-94F6-4F7A-ADC3-6CD02DDAC352}" destId="{7162878E-A32B-4B16-B2DC-44BA19EFCDEB}" srcOrd="0" destOrd="0" presId="urn:microsoft.com/office/officeart/2005/8/layout/cycle8"/>
    <dgm:cxn modelId="{48025FDE-8ED8-45B3-AE38-63C8AD897AEE}" type="presOf" srcId="{C401FF4A-FDD8-432B-BEC4-7BB9A89FDCE4}" destId="{4A9A132A-A814-486B-BBCF-9170B25D3F51}" srcOrd="0" destOrd="0" presId="urn:microsoft.com/office/officeart/2005/8/layout/cycle8"/>
    <dgm:cxn modelId="{18DAB209-991F-4CB6-BA44-FDF3976622B5}" type="presOf" srcId="{2BC5188C-0776-4899-AF7E-8648A0250886}" destId="{BE5A87F8-6597-4F43-937B-E124742492B0}" srcOrd="0" destOrd="0" presId="urn:microsoft.com/office/officeart/2005/8/layout/cycle8"/>
    <dgm:cxn modelId="{4EC4E7FF-7204-40A7-9D01-5E9106DBC9B2}" type="presParOf" srcId="{BA6156DC-915B-4B15-81AD-0C97296755D5}" destId="{BE5A87F8-6597-4F43-937B-E124742492B0}" srcOrd="0" destOrd="0" presId="urn:microsoft.com/office/officeart/2005/8/layout/cycle8"/>
    <dgm:cxn modelId="{F900235F-3428-4151-BFD1-7E9CE0EDE717}" type="presParOf" srcId="{BA6156DC-915B-4B15-81AD-0C97296755D5}" destId="{E8F57B77-0B7C-4738-8D04-23F6FD5CBB2C}" srcOrd="1" destOrd="0" presId="urn:microsoft.com/office/officeart/2005/8/layout/cycle8"/>
    <dgm:cxn modelId="{132BCAB2-026E-4760-8150-7BA1DE3B8226}" type="presParOf" srcId="{BA6156DC-915B-4B15-81AD-0C97296755D5}" destId="{7839709A-1FAE-4E27-B115-B16113AB02D2}" srcOrd="2" destOrd="0" presId="urn:microsoft.com/office/officeart/2005/8/layout/cycle8"/>
    <dgm:cxn modelId="{4A159C29-4F14-461C-B64A-FB6F961F6012}" type="presParOf" srcId="{BA6156DC-915B-4B15-81AD-0C97296755D5}" destId="{AEB53485-13D6-4B18-9408-1E7B4DB2B1C2}" srcOrd="3" destOrd="0" presId="urn:microsoft.com/office/officeart/2005/8/layout/cycle8"/>
    <dgm:cxn modelId="{F0428679-D15D-4602-BE30-FC55EBFC19DB}" type="presParOf" srcId="{BA6156DC-915B-4B15-81AD-0C97296755D5}" destId="{7162878E-A32B-4B16-B2DC-44BA19EFCDEB}" srcOrd="4" destOrd="0" presId="urn:microsoft.com/office/officeart/2005/8/layout/cycle8"/>
    <dgm:cxn modelId="{E5E0E71B-2D80-4C18-A8EC-4A8FCF594CD8}" type="presParOf" srcId="{BA6156DC-915B-4B15-81AD-0C97296755D5}" destId="{46C2CDB4-AA77-4A81-9B4A-3D3889B90853}" srcOrd="5" destOrd="0" presId="urn:microsoft.com/office/officeart/2005/8/layout/cycle8"/>
    <dgm:cxn modelId="{7EB8CD35-3836-429D-AA2D-27B592119050}" type="presParOf" srcId="{BA6156DC-915B-4B15-81AD-0C97296755D5}" destId="{3309A760-EF0E-44EC-A2EF-A0101437BDA6}" srcOrd="6" destOrd="0" presId="urn:microsoft.com/office/officeart/2005/8/layout/cycle8"/>
    <dgm:cxn modelId="{66476276-12EB-4BC7-B03A-8380D8C3462E}" type="presParOf" srcId="{BA6156DC-915B-4B15-81AD-0C97296755D5}" destId="{DFE038B4-792D-43FB-9514-D3E9723A55A6}" srcOrd="7" destOrd="0" presId="urn:microsoft.com/office/officeart/2005/8/layout/cycle8"/>
    <dgm:cxn modelId="{01C4C922-503D-4869-B582-5CDC2B95D7EC}" type="presParOf" srcId="{BA6156DC-915B-4B15-81AD-0C97296755D5}" destId="{4A9A132A-A814-486B-BBCF-9170B25D3F51}" srcOrd="8" destOrd="0" presId="urn:microsoft.com/office/officeart/2005/8/layout/cycle8"/>
    <dgm:cxn modelId="{6DEFC700-469C-4D46-85E9-2E9350B16370}" type="presParOf" srcId="{BA6156DC-915B-4B15-81AD-0C97296755D5}" destId="{F12D7039-D078-40D0-8E66-4CBFF08718FD}" srcOrd="9" destOrd="0" presId="urn:microsoft.com/office/officeart/2005/8/layout/cycle8"/>
    <dgm:cxn modelId="{25228F48-B66E-4F26-BB8B-8FF648B5F0A8}" type="presParOf" srcId="{BA6156DC-915B-4B15-81AD-0C97296755D5}" destId="{9634EBC5-A8D0-4EEE-BA76-87B496A27C12}" srcOrd="10" destOrd="0" presId="urn:microsoft.com/office/officeart/2005/8/layout/cycle8"/>
    <dgm:cxn modelId="{CE8C8F9A-32D0-40FA-B00F-42FFFDB1EF39}" type="presParOf" srcId="{BA6156DC-915B-4B15-81AD-0C97296755D5}" destId="{E11486DE-CBA3-4167-8FC5-480C0AA36A7B}" srcOrd="11" destOrd="0" presId="urn:microsoft.com/office/officeart/2005/8/layout/cycle8"/>
    <dgm:cxn modelId="{BF3E9DD9-EAF7-4A46-BDA5-07A096413249}" type="presParOf" srcId="{BA6156DC-915B-4B15-81AD-0C97296755D5}" destId="{D236E213-CD10-4656-BA82-868F4BC1DC6D}" srcOrd="12" destOrd="0" presId="urn:microsoft.com/office/officeart/2005/8/layout/cycle8"/>
    <dgm:cxn modelId="{EF044710-C16A-4208-8F9B-60EAD447130C}" type="presParOf" srcId="{BA6156DC-915B-4B15-81AD-0C97296755D5}" destId="{AC2A75DE-03DB-4CCF-AF70-C5A65C7C9F44}" srcOrd="13" destOrd="0" presId="urn:microsoft.com/office/officeart/2005/8/layout/cycle8"/>
    <dgm:cxn modelId="{C58B45BB-1040-4961-B8E2-2D42C9605BEF}" type="presParOf" srcId="{BA6156DC-915B-4B15-81AD-0C97296755D5}" destId="{ECCA84DF-13EB-47B2-AC77-7BFEABF3A80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51EB1C-CF70-4683-BCD5-46771CAA08A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186B44-17B7-4F64-A0BD-D1A9B068F11B}">
      <dgm:prSet phldrT="[Текст]"/>
      <dgm:spPr/>
      <dgm:t>
        <a:bodyPr/>
        <a:lstStyle/>
        <a:p>
          <a:r>
            <a:rPr lang="en-US" dirty="0" smtClean="0"/>
            <a:t>&gt;</a:t>
          </a:r>
          <a:r>
            <a:rPr lang="ru-RU" dirty="0" smtClean="0"/>
            <a:t>75</a:t>
          </a:r>
          <a:r>
            <a:rPr lang="en-US" dirty="0" smtClean="0"/>
            <a:t>%</a:t>
          </a:r>
          <a:endParaRPr lang="ru-RU" dirty="0"/>
        </a:p>
      </dgm:t>
    </dgm:pt>
    <dgm:pt modelId="{1CDD4521-DD8D-473B-905E-0A3806FA7105}" type="parTrans" cxnId="{4336C0F4-7E71-4063-9743-EDE79E655642}">
      <dgm:prSet/>
      <dgm:spPr/>
      <dgm:t>
        <a:bodyPr/>
        <a:lstStyle/>
        <a:p>
          <a:endParaRPr lang="ru-RU"/>
        </a:p>
      </dgm:t>
    </dgm:pt>
    <dgm:pt modelId="{32EE49A0-117E-460C-AE35-61F7EE2B54D5}" type="sibTrans" cxnId="{4336C0F4-7E71-4063-9743-EDE79E655642}">
      <dgm:prSet/>
      <dgm:spPr/>
      <dgm:t>
        <a:bodyPr/>
        <a:lstStyle/>
        <a:p>
          <a:endParaRPr lang="ru-RU"/>
        </a:p>
      </dgm:t>
    </dgm:pt>
    <dgm:pt modelId="{F0E46894-1F23-4DC3-BFFB-6B2339185C1B}">
      <dgm:prSet phldrT="[Текст]" custT="1"/>
      <dgm:spPr/>
      <dgm:t>
        <a:bodyPr/>
        <a:lstStyle/>
        <a:p>
          <a:r>
            <a:rPr lang="ru-RU" sz="2200" dirty="0" smtClean="0"/>
            <a:t>Соответствует замещаемой должности и рекомендуется к включению в кадровый резерв для замещения вакантной должности в порядке роста</a:t>
          </a:r>
          <a:endParaRPr lang="ru-RU" sz="2200" dirty="0"/>
        </a:p>
      </dgm:t>
    </dgm:pt>
    <dgm:pt modelId="{7EC0117D-37BF-4768-BE86-9CA4716D94EA}" type="parTrans" cxnId="{1ECD1977-F374-4561-9947-49CA6219F7EB}">
      <dgm:prSet/>
      <dgm:spPr/>
      <dgm:t>
        <a:bodyPr/>
        <a:lstStyle/>
        <a:p>
          <a:endParaRPr lang="ru-RU"/>
        </a:p>
      </dgm:t>
    </dgm:pt>
    <dgm:pt modelId="{A3753EE5-863D-43BD-B88B-029641F28F1E}" type="sibTrans" cxnId="{1ECD1977-F374-4561-9947-49CA6219F7EB}">
      <dgm:prSet/>
      <dgm:spPr/>
      <dgm:t>
        <a:bodyPr/>
        <a:lstStyle/>
        <a:p>
          <a:endParaRPr lang="ru-RU"/>
        </a:p>
      </dgm:t>
    </dgm:pt>
    <dgm:pt modelId="{A85AB88E-F17A-4482-ACA3-5BEC6BF64C0B}">
      <dgm:prSet phldrT="[Текст]"/>
      <dgm:spPr/>
      <dgm:t>
        <a:bodyPr/>
        <a:lstStyle/>
        <a:p>
          <a:r>
            <a:rPr lang="ru-RU" dirty="0" smtClean="0"/>
            <a:t>50% - 75%</a:t>
          </a:r>
          <a:endParaRPr lang="ru-RU" dirty="0"/>
        </a:p>
      </dgm:t>
    </dgm:pt>
    <dgm:pt modelId="{C06DB601-DB50-42BA-AA35-E254F986159B}" type="parTrans" cxnId="{054BEA12-F19F-4693-9065-8C1F96D3C690}">
      <dgm:prSet/>
      <dgm:spPr/>
      <dgm:t>
        <a:bodyPr/>
        <a:lstStyle/>
        <a:p>
          <a:endParaRPr lang="ru-RU"/>
        </a:p>
      </dgm:t>
    </dgm:pt>
    <dgm:pt modelId="{3C8922A3-9E98-4E8C-A321-1C5EAA2E413D}" type="sibTrans" cxnId="{054BEA12-F19F-4693-9065-8C1F96D3C690}">
      <dgm:prSet/>
      <dgm:spPr/>
      <dgm:t>
        <a:bodyPr/>
        <a:lstStyle/>
        <a:p>
          <a:endParaRPr lang="ru-RU"/>
        </a:p>
      </dgm:t>
    </dgm:pt>
    <dgm:pt modelId="{DD624FC7-937F-489A-A991-2BDE82944C09}">
      <dgm:prSet phldrT="[Текст]"/>
      <dgm:spPr/>
      <dgm:t>
        <a:bodyPr/>
        <a:lstStyle/>
        <a:p>
          <a:r>
            <a:rPr lang="ru-RU" dirty="0" smtClean="0"/>
            <a:t>Соответствует замещаемой должности</a:t>
          </a:r>
          <a:endParaRPr lang="ru-RU" dirty="0"/>
        </a:p>
      </dgm:t>
    </dgm:pt>
    <dgm:pt modelId="{FEE68157-F4FF-4D76-996C-5F0B9648AC01}" type="parTrans" cxnId="{EC4C42D5-4ADA-49E4-A452-F9FA89E9BA76}">
      <dgm:prSet/>
      <dgm:spPr/>
      <dgm:t>
        <a:bodyPr/>
        <a:lstStyle/>
        <a:p>
          <a:endParaRPr lang="ru-RU"/>
        </a:p>
      </dgm:t>
    </dgm:pt>
    <dgm:pt modelId="{26DB3126-0C39-492B-9B68-3360F39A619C}" type="sibTrans" cxnId="{EC4C42D5-4ADA-49E4-A452-F9FA89E9BA76}">
      <dgm:prSet/>
      <dgm:spPr/>
      <dgm:t>
        <a:bodyPr/>
        <a:lstStyle/>
        <a:p>
          <a:endParaRPr lang="ru-RU"/>
        </a:p>
      </dgm:t>
    </dgm:pt>
    <dgm:pt modelId="{7CA5E127-9B2D-4BF5-A036-FE01D714060C}">
      <dgm:prSet phldrT="[Текст]"/>
      <dgm:spPr/>
      <dgm:t>
        <a:bodyPr/>
        <a:lstStyle/>
        <a:p>
          <a:r>
            <a:rPr lang="ru-RU" dirty="0" smtClean="0"/>
            <a:t>25% - 49%</a:t>
          </a:r>
          <a:endParaRPr lang="ru-RU" dirty="0"/>
        </a:p>
      </dgm:t>
    </dgm:pt>
    <dgm:pt modelId="{2C5D149D-4952-4802-8F7C-9F787DC93F81}" type="parTrans" cxnId="{27BCB7B9-8356-4DC8-ABEC-94B18C387620}">
      <dgm:prSet/>
      <dgm:spPr/>
      <dgm:t>
        <a:bodyPr/>
        <a:lstStyle/>
        <a:p>
          <a:endParaRPr lang="ru-RU"/>
        </a:p>
      </dgm:t>
    </dgm:pt>
    <dgm:pt modelId="{1DA0A52B-EEE1-4468-B783-FD7269C68909}" type="sibTrans" cxnId="{27BCB7B9-8356-4DC8-ABEC-94B18C387620}">
      <dgm:prSet/>
      <dgm:spPr/>
      <dgm:t>
        <a:bodyPr/>
        <a:lstStyle/>
        <a:p>
          <a:endParaRPr lang="ru-RU"/>
        </a:p>
      </dgm:t>
    </dgm:pt>
    <dgm:pt modelId="{7BDF13D2-DAF1-4D9B-B711-6209829F0504}">
      <dgm:prSet phldrT="[Текст]"/>
      <dgm:spPr/>
      <dgm:t>
        <a:bodyPr/>
        <a:lstStyle/>
        <a:p>
          <a:r>
            <a:rPr lang="ru-RU" dirty="0" smtClean="0"/>
            <a:t>Соответствует замещаемой должности при условии успешного получения дополнительного профессионального образования</a:t>
          </a:r>
          <a:endParaRPr lang="ru-RU" dirty="0"/>
        </a:p>
      </dgm:t>
    </dgm:pt>
    <dgm:pt modelId="{DDFB2F38-5564-442F-BA69-F0ED221771D1}" type="parTrans" cxnId="{533FF372-305B-402D-807B-C3627E438BC5}">
      <dgm:prSet/>
      <dgm:spPr/>
      <dgm:t>
        <a:bodyPr/>
        <a:lstStyle/>
        <a:p>
          <a:endParaRPr lang="ru-RU"/>
        </a:p>
      </dgm:t>
    </dgm:pt>
    <dgm:pt modelId="{48E19E1D-3DD8-4031-8BBC-0E3FD25910FB}" type="sibTrans" cxnId="{533FF372-305B-402D-807B-C3627E438BC5}">
      <dgm:prSet/>
      <dgm:spPr/>
      <dgm:t>
        <a:bodyPr/>
        <a:lstStyle/>
        <a:p>
          <a:endParaRPr lang="ru-RU"/>
        </a:p>
      </dgm:t>
    </dgm:pt>
    <dgm:pt modelId="{2FB62F79-9A19-48A4-836C-B527414BDD79}">
      <dgm:prSet phldrT="[Текст]"/>
      <dgm:spPr/>
      <dgm:t>
        <a:bodyPr/>
        <a:lstStyle/>
        <a:p>
          <a:r>
            <a:rPr lang="en-US" dirty="0" smtClean="0"/>
            <a:t>&lt;25%</a:t>
          </a:r>
          <a:endParaRPr lang="ru-RU" dirty="0"/>
        </a:p>
      </dgm:t>
    </dgm:pt>
    <dgm:pt modelId="{F0E2AB90-9BB8-43D3-A860-347990FEEF18}" type="parTrans" cxnId="{9DB88B8A-A66C-4198-A12F-369FE83687C7}">
      <dgm:prSet/>
      <dgm:spPr/>
      <dgm:t>
        <a:bodyPr/>
        <a:lstStyle/>
        <a:p>
          <a:endParaRPr lang="ru-RU"/>
        </a:p>
      </dgm:t>
    </dgm:pt>
    <dgm:pt modelId="{33B917C0-05E7-4F70-A298-D6F95B83D612}" type="sibTrans" cxnId="{9DB88B8A-A66C-4198-A12F-369FE83687C7}">
      <dgm:prSet/>
      <dgm:spPr/>
      <dgm:t>
        <a:bodyPr/>
        <a:lstStyle/>
        <a:p>
          <a:endParaRPr lang="ru-RU"/>
        </a:p>
      </dgm:t>
    </dgm:pt>
    <dgm:pt modelId="{2019022E-9884-49F5-BF5A-44EBADAA18D2}">
      <dgm:prSet phldrT="[Текст]"/>
      <dgm:spPr/>
      <dgm:t>
        <a:bodyPr/>
        <a:lstStyle/>
        <a:p>
          <a:r>
            <a:rPr lang="ru-RU" dirty="0" smtClean="0"/>
            <a:t>Не соответствует замещаемой должности гражданской службы</a:t>
          </a:r>
          <a:endParaRPr lang="ru-RU" dirty="0"/>
        </a:p>
      </dgm:t>
    </dgm:pt>
    <dgm:pt modelId="{8C653F28-F91F-4370-8637-39648FC4281F}" type="parTrans" cxnId="{5FCFB07B-5397-4B56-8326-213C79D1881F}">
      <dgm:prSet/>
      <dgm:spPr/>
      <dgm:t>
        <a:bodyPr/>
        <a:lstStyle/>
        <a:p>
          <a:endParaRPr lang="ru-RU"/>
        </a:p>
      </dgm:t>
    </dgm:pt>
    <dgm:pt modelId="{E869F559-BDB2-49DA-AC77-1B041F7AE6BA}" type="sibTrans" cxnId="{5FCFB07B-5397-4B56-8326-213C79D1881F}">
      <dgm:prSet/>
      <dgm:spPr/>
      <dgm:t>
        <a:bodyPr/>
        <a:lstStyle/>
        <a:p>
          <a:endParaRPr lang="ru-RU"/>
        </a:p>
      </dgm:t>
    </dgm:pt>
    <dgm:pt modelId="{D2B4419E-437A-441D-91F6-56270028F93C}" type="pres">
      <dgm:prSet presAssocID="{6751EB1C-CF70-4683-BCD5-46771CAA08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199D99-32B7-46BF-ACD4-D791C1F9401F}" type="pres">
      <dgm:prSet presAssocID="{55186B44-17B7-4F64-A0BD-D1A9B068F11B}" presName="linNode" presStyleCnt="0"/>
      <dgm:spPr/>
    </dgm:pt>
    <dgm:pt modelId="{B232DD90-3638-4C41-AD48-F03ECB0561C1}" type="pres">
      <dgm:prSet presAssocID="{55186B44-17B7-4F64-A0BD-D1A9B068F1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ED8CE-5CD1-42E1-A76C-ED4A633E4FAA}" type="pres">
      <dgm:prSet presAssocID="{55186B44-17B7-4F64-A0BD-D1A9B068F11B}" presName="descendantText" presStyleLbl="alignAccFollowNode1" presStyleIdx="0" presStyleCnt="4" custScaleX="162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8F8A9-5192-4AF6-B7D1-68B3DF10F6D1}" type="pres">
      <dgm:prSet presAssocID="{32EE49A0-117E-460C-AE35-61F7EE2B54D5}" presName="sp" presStyleCnt="0"/>
      <dgm:spPr/>
    </dgm:pt>
    <dgm:pt modelId="{20E84B24-A490-4DD1-89E0-C7536151BA13}" type="pres">
      <dgm:prSet presAssocID="{A85AB88E-F17A-4482-ACA3-5BEC6BF64C0B}" presName="linNode" presStyleCnt="0"/>
      <dgm:spPr/>
    </dgm:pt>
    <dgm:pt modelId="{AAA67871-94B1-4701-8F82-DDD878A4C7A8}" type="pres">
      <dgm:prSet presAssocID="{A85AB88E-F17A-4482-ACA3-5BEC6BF64C0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5AACA-9B31-450F-BA0C-A1FEFA4AD1A1}" type="pres">
      <dgm:prSet presAssocID="{A85AB88E-F17A-4482-ACA3-5BEC6BF64C0B}" presName="descendantText" presStyleLbl="alignAccFollowNode1" presStyleIdx="1" presStyleCnt="4" custScaleX="162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30B7B-14B3-46BE-A0F6-FABD1C9F7D0B}" type="pres">
      <dgm:prSet presAssocID="{3C8922A3-9E98-4E8C-A321-1C5EAA2E413D}" presName="sp" presStyleCnt="0"/>
      <dgm:spPr/>
    </dgm:pt>
    <dgm:pt modelId="{1BAF1258-C82D-4B2D-A3CD-4E5D9DC52590}" type="pres">
      <dgm:prSet presAssocID="{7CA5E127-9B2D-4BF5-A036-FE01D714060C}" presName="linNode" presStyleCnt="0"/>
      <dgm:spPr/>
    </dgm:pt>
    <dgm:pt modelId="{255EE6D8-C39C-42CE-87A9-A29E95AA19F1}" type="pres">
      <dgm:prSet presAssocID="{7CA5E127-9B2D-4BF5-A036-FE01D714060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17873-86D7-4B9A-A2C1-D38B950CA424}" type="pres">
      <dgm:prSet presAssocID="{7CA5E127-9B2D-4BF5-A036-FE01D714060C}" presName="descendantText" presStyleLbl="alignAccFollowNode1" presStyleIdx="2" presStyleCnt="4" custScaleX="159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ED90E-C734-4B6A-B231-0DD80CE41CCE}" type="pres">
      <dgm:prSet presAssocID="{1DA0A52B-EEE1-4468-B783-FD7269C68909}" presName="sp" presStyleCnt="0"/>
      <dgm:spPr/>
    </dgm:pt>
    <dgm:pt modelId="{C6EE1FDD-40D2-419C-9FD0-547BB508538D}" type="pres">
      <dgm:prSet presAssocID="{2FB62F79-9A19-48A4-836C-B527414BDD79}" presName="linNode" presStyleCnt="0"/>
      <dgm:spPr/>
    </dgm:pt>
    <dgm:pt modelId="{3CB774C2-A544-4DD1-A1D5-315C93AD4E5C}" type="pres">
      <dgm:prSet presAssocID="{2FB62F79-9A19-48A4-836C-B527414BDD7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EE055-8D7E-4138-86D4-619FDF3331E8}" type="pres">
      <dgm:prSet presAssocID="{2FB62F79-9A19-48A4-836C-B527414BDD79}" presName="descendantText" presStyleLbl="alignAccFollowNode1" presStyleIdx="3" presStyleCnt="4" custScaleX="157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BCB7B9-8356-4DC8-ABEC-94B18C387620}" srcId="{6751EB1C-CF70-4683-BCD5-46771CAA08A7}" destId="{7CA5E127-9B2D-4BF5-A036-FE01D714060C}" srcOrd="2" destOrd="0" parTransId="{2C5D149D-4952-4802-8F7C-9F787DC93F81}" sibTransId="{1DA0A52B-EEE1-4468-B783-FD7269C68909}"/>
    <dgm:cxn modelId="{EC4C42D5-4ADA-49E4-A452-F9FA89E9BA76}" srcId="{A85AB88E-F17A-4482-ACA3-5BEC6BF64C0B}" destId="{DD624FC7-937F-489A-A991-2BDE82944C09}" srcOrd="0" destOrd="0" parTransId="{FEE68157-F4FF-4D76-996C-5F0B9648AC01}" sibTransId="{26DB3126-0C39-492B-9B68-3360F39A619C}"/>
    <dgm:cxn modelId="{1ECD1977-F374-4561-9947-49CA6219F7EB}" srcId="{55186B44-17B7-4F64-A0BD-D1A9B068F11B}" destId="{F0E46894-1F23-4DC3-BFFB-6B2339185C1B}" srcOrd="0" destOrd="0" parTransId="{7EC0117D-37BF-4768-BE86-9CA4716D94EA}" sibTransId="{A3753EE5-863D-43BD-B88B-029641F28F1E}"/>
    <dgm:cxn modelId="{0556D659-9667-4DAA-96C3-6125FDB19DE5}" type="presOf" srcId="{DD624FC7-937F-489A-A991-2BDE82944C09}" destId="{A815AACA-9B31-450F-BA0C-A1FEFA4AD1A1}" srcOrd="0" destOrd="0" presId="urn:microsoft.com/office/officeart/2005/8/layout/vList5"/>
    <dgm:cxn modelId="{EFAD19CD-7273-4CA2-846A-33CEEEB763C7}" type="presOf" srcId="{A85AB88E-F17A-4482-ACA3-5BEC6BF64C0B}" destId="{AAA67871-94B1-4701-8F82-DDD878A4C7A8}" srcOrd="0" destOrd="0" presId="urn:microsoft.com/office/officeart/2005/8/layout/vList5"/>
    <dgm:cxn modelId="{5FCFB07B-5397-4B56-8326-213C79D1881F}" srcId="{2FB62F79-9A19-48A4-836C-B527414BDD79}" destId="{2019022E-9884-49F5-BF5A-44EBADAA18D2}" srcOrd="0" destOrd="0" parTransId="{8C653F28-F91F-4370-8637-39648FC4281F}" sibTransId="{E869F559-BDB2-49DA-AC77-1B041F7AE6BA}"/>
    <dgm:cxn modelId="{9DEBB2D3-5AEC-4AB2-A677-A741B889A912}" type="presOf" srcId="{2FB62F79-9A19-48A4-836C-B527414BDD79}" destId="{3CB774C2-A544-4DD1-A1D5-315C93AD4E5C}" srcOrd="0" destOrd="0" presId="urn:microsoft.com/office/officeart/2005/8/layout/vList5"/>
    <dgm:cxn modelId="{412AC7CB-96F1-40C9-AD97-E9C0399D3479}" type="presOf" srcId="{2019022E-9884-49F5-BF5A-44EBADAA18D2}" destId="{CFFEE055-8D7E-4138-86D4-619FDF3331E8}" srcOrd="0" destOrd="0" presId="urn:microsoft.com/office/officeart/2005/8/layout/vList5"/>
    <dgm:cxn modelId="{4336C0F4-7E71-4063-9743-EDE79E655642}" srcId="{6751EB1C-CF70-4683-BCD5-46771CAA08A7}" destId="{55186B44-17B7-4F64-A0BD-D1A9B068F11B}" srcOrd="0" destOrd="0" parTransId="{1CDD4521-DD8D-473B-905E-0A3806FA7105}" sibTransId="{32EE49A0-117E-460C-AE35-61F7EE2B54D5}"/>
    <dgm:cxn modelId="{C38BFE45-6278-485E-B2C0-199C96C15276}" type="presOf" srcId="{7CA5E127-9B2D-4BF5-A036-FE01D714060C}" destId="{255EE6D8-C39C-42CE-87A9-A29E95AA19F1}" srcOrd="0" destOrd="0" presId="urn:microsoft.com/office/officeart/2005/8/layout/vList5"/>
    <dgm:cxn modelId="{3E61ACAD-68B0-4311-AB88-0D7BBAF2CE25}" type="presOf" srcId="{55186B44-17B7-4F64-A0BD-D1A9B068F11B}" destId="{B232DD90-3638-4C41-AD48-F03ECB0561C1}" srcOrd="0" destOrd="0" presId="urn:microsoft.com/office/officeart/2005/8/layout/vList5"/>
    <dgm:cxn modelId="{39185985-B6E4-4F9D-AE7C-0B7E19E35B4B}" type="presOf" srcId="{F0E46894-1F23-4DC3-BFFB-6B2339185C1B}" destId="{FF7ED8CE-5CD1-42E1-A76C-ED4A633E4FAA}" srcOrd="0" destOrd="0" presId="urn:microsoft.com/office/officeart/2005/8/layout/vList5"/>
    <dgm:cxn modelId="{054BEA12-F19F-4693-9065-8C1F96D3C690}" srcId="{6751EB1C-CF70-4683-BCD5-46771CAA08A7}" destId="{A85AB88E-F17A-4482-ACA3-5BEC6BF64C0B}" srcOrd="1" destOrd="0" parTransId="{C06DB601-DB50-42BA-AA35-E254F986159B}" sibTransId="{3C8922A3-9E98-4E8C-A321-1C5EAA2E413D}"/>
    <dgm:cxn modelId="{9DB88B8A-A66C-4198-A12F-369FE83687C7}" srcId="{6751EB1C-CF70-4683-BCD5-46771CAA08A7}" destId="{2FB62F79-9A19-48A4-836C-B527414BDD79}" srcOrd="3" destOrd="0" parTransId="{F0E2AB90-9BB8-43D3-A860-347990FEEF18}" sibTransId="{33B917C0-05E7-4F70-A298-D6F95B83D612}"/>
    <dgm:cxn modelId="{533FF372-305B-402D-807B-C3627E438BC5}" srcId="{7CA5E127-9B2D-4BF5-A036-FE01D714060C}" destId="{7BDF13D2-DAF1-4D9B-B711-6209829F0504}" srcOrd="0" destOrd="0" parTransId="{DDFB2F38-5564-442F-BA69-F0ED221771D1}" sibTransId="{48E19E1D-3DD8-4031-8BBC-0E3FD25910FB}"/>
    <dgm:cxn modelId="{B0B8B7FF-0D75-4810-A45A-087CD3C791F1}" type="presOf" srcId="{6751EB1C-CF70-4683-BCD5-46771CAA08A7}" destId="{D2B4419E-437A-441D-91F6-56270028F93C}" srcOrd="0" destOrd="0" presId="urn:microsoft.com/office/officeart/2005/8/layout/vList5"/>
    <dgm:cxn modelId="{8BEB9DE2-E251-49F7-96B8-8E07E253B75A}" type="presOf" srcId="{7BDF13D2-DAF1-4D9B-B711-6209829F0504}" destId="{85817873-86D7-4B9A-A2C1-D38B950CA424}" srcOrd="0" destOrd="0" presId="urn:microsoft.com/office/officeart/2005/8/layout/vList5"/>
    <dgm:cxn modelId="{6DD34C80-B04F-4763-B160-3FEAFA8BC0DC}" type="presParOf" srcId="{D2B4419E-437A-441D-91F6-56270028F93C}" destId="{62199D99-32B7-46BF-ACD4-D791C1F9401F}" srcOrd="0" destOrd="0" presId="urn:microsoft.com/office/officeart/2005/8/layout/vList5"/>
    <dgm:cxn modelId="{AF9BE72E-D1D6-4793-A14B-3989709C7776}" type="presParOf" srcId="{62199D99-32B7-46BF-ACD4-D791C1F9401F}" destId="{B232DD90-3638-4C41-AD48-F03ECB0561C1}" srcOrd="0" destOrd="0" presId="urn:microsoft.com/office/officeart/2005/8/layout/vList5"/>
    <dgm:cxn modelId="{ED8D7899-0472-4B2C-8829-7CF308C22B8A}" type="presParOf" srcId="{62199D99-32B7-46BF-ACD4-D791C1F9401F}" destId="{FF7ED8CE-5CD1-42E1-A76C-ED4A633E4FAA}" srcOrd="1" destOrd="0" presId="urn:microsoft.com/office/officeart/2005/8/layout/vList5"/>
    <dgm:cxn modelId="{AA9345BB-1DEA-4889-8F22-8FF7786D8A20}" type="presParOf" srcId="{D2B4419E-437A-441D-91F6-56270028F93C}" destId="{2568F8A9-5192-4AF6-B7D1-68B3DF10F6D1}" srcOrd="1" destOrd="0" presId="urn:microsoft.com/office/officeart/2005/8/layout/vList5"/>
    <dgm:cxn modelId="{74152644-FCA5-411B-B66B-236BA640C8ED}" type="presParOf" srcId="{D2B4419E-437A-441D-91F6-56270028F93C}" destId="{20E84B24-A490-4DD1-89E0-C7536151BA13}" srcOrd="2" destOrd="0" presId="urn:microsoft.com/office/officeart/2005/8/layout/vList5"/>
    <dgm:cxn modelId="{51F6D122-CBF9-4934-B8D3-15BF898D2870}" type="presParOf" srcId="{20E84B24-A490-4DD1-89E0-C7536151BA13}" destId="{AAA67871-94B1-4701-8F82-DDD878A4C7A8}" srcOrd="0" destOrd="0" presId="urn:microsoft.com/office/officeart/2005/8/layout/vList5"/>
    <dgm:cxn modelId="{E3073A1D-B60B-4AC4-96BF-4F9D60B4A272}" type="presParOf" srcId="{20E84B24-A490-4DD1-89E0-C7536151BA13}" destId="{A815AACA-9B31-450F-BA0C-A1FEFA4AD1A1}" srcOrd="1" destOrd="0" presId="urn:microsoft.com/office/officeart/2005/8/layout/vList5"/>
    <dgm:cxn modelId="{17EBDCFA-EFC2-40A2-BDE3-7520CFAD939D}" type="presParOf" srcId="{D2B4419E-437A-441D-91F6-56270028F93C}" destId="{E0B30B7B-14B3-46BE-A0F6-FABD1C9F7D0B}" srcOrd="3" destOrd="0" presId="urn:microsoft.com/office/officeart/2005/8/layout/vList5"/>
    <dgm:cxn modelId="{F025667F-EFE9-4AA7-95A7-FFE8E249D50C}" type="presParOf" srcId="{D2B4419E-437A-441D-91F6-56270028F93C}" destId="{1BAF1258-C82D-4B2D-A3CD-4E5D9DC52590}" srcOrd="4" destOrd="0" presId="urn:microsoft.com/office/officeart/2005/8/layout/vList5"/>
    <dgm:cxn modelId="{9E694830-9864-48CB-98EA-4ED5AF7E16D0}" type="presParOf" srcId="{1BAF1258-C82D-4B2D-A3CD-4E5D9DC52590}" destId="{255EE6D8-C39C-42CE-87A9-A29E95AA19F1}" srcOrd="0" destOrd="0" presId="urn:microsoft.com/office/officeart/2005/8/layout/vList5"/>
    <dgm:cxn modelId="{999EB004-BE96-43A7-BB1A-7D1E0722DD4B}" type="presParOf" srcId="{1BAF1258-C82D-4B2D-A3CD-4E5D9DC52590}" destId="{85817873-86D7-4B9A-A2C1-D38B950CA424}" srcOrd="1" destOrd="0" presId="urn:microsoft.com/office/officeart/2005/8/layout/vList5"/>
    <dgm:cxn modelId="{9089B260-09D6-4973-9630-322689D49A55}" type="presParOf" srcId="{D2B4419E-437A-441D-91F6-56270028F93C}" destId="{C97ED90E-C734-4B6A-B231-0DD80CE41CCE}" srcOrd="5" destOrd="0" presId="urn:microsoft.com/office/officeart/2005/8/layout/vList5"/>
    <dgm:cxn modelId="{C05E3259-D610-4B96-8A78-2EFD2CAB0230}" type="presParOf" srcId="{D2B4419E-437A-441D-91F6-56270028F93C}" destId="{C6EE1FDD-40D2-419C-9FD0-547BB508538D}" srcOrd="6" destOrd="0" presId="urn:microsoft.com/office/officeart/2005/8/layout/vList5"/>
    <dgm:cxn modelId="{0155DABB-4A53-459F-9AF4-F233C58AB718}" type="presParOf" srcId="{C6EE1FDD-40D2-419C-9FD0-547BB508538D}" destId="{3CB774C2-A544-4DD1-A1D5-315C93AD4E5C}" srcOrd="0" destOrd="0" presId="urn:microsoft.com/office/officeart/2005/8/layout/vList5"/>
    <dgm:cxn modelId="{C3CBF5B3-2C36-44B0-AFFF-CCF006EBCD67}" type="presParOf" srcId="{C6EE1FDD-40D2-419C-9FD0-547BB508538D}" destId="{CFFEE055-8D7E-4138-86D4-619FDF3331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8D4BD-592E-4DAC-9825-6734919883A4}">
      <dsp:nvSpPr>
        <dsp:cNvPr id="0" name=""/>
        <dsp:cNvSpPr/>
      </dsp:nvSpPr>
      <dsp:spPr>
        <a:xfrm>
          <a:off x="2055685" y="571488"/>
          <a:ext cx="5132441" cy="4749077"/>
        </a:xfrm>
        <a:prstGeom prst="ellipse">
          <a:avLst/>
        </a:prstGeom>
        <a:solidFill>
          <a:schemeClr val="lt1"/>
        </a:solidFill>
        <a:ln w="76200" cap="flat" cmpd="sng" algn="ctr">
          <a:solidFill>
            <a:srgbClr val="C4CADB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56113CFA-0527-42AE-A324-F54D7EA79A6E}">
      <dsp:nvSpPr>
        <dsp:cNvPr id="0" name=""/>
        <dsp:cNvSpPr/>
      </dsp:nvSpPr>
      <dsp:spPr>
        <a:xfrm>
          <a:off x="3643333" y="142881"/>
          <a:ext cx="1747434" cy="87371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Замещение вакантной должности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685984" y="185532"/>
        <a:ext cx="1662132" cy="788415"/>
      </dsp:txXfrm>
    </dsp:sp>
    <dsp:sp modelId="{8934A3AA-49E7-4784-A585-195A7C6393AB}">
      <dsp:nvSpPr>
        <dsp:cNvPr id="0" name=""/>
        <dsp:cNvSpPr/>
      </dsp:nvSpPr>
      <dsp:spPr>
        <a:xfrm>
          <a:off x="6143652" y="857252"/>
          <a:ext cx="2151388" cy="873717"/>
        </a:xfrm>
        <a:prstGeom prst="roundRect">
          <a:avLst/>
        </a:prstGeom>
        <a:solidFill>
          <a:schemeClr val="accent1">
            <a:shade val="80000"/>
            <a:hueOff val="51041"/>
            <a:satOff val="-732"/>
            <a:lumOff val="42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Прохождение  испытательного срока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6186303" y="899903"/>
        <a:ext cx="2066086" cy="788415"/>
      </dsp:txXfrm>
    </dsp:sp>
    <dsp:sp modelId="{E4315748-AF5F-47CB-B8AB-065B5F71BE72}">
      <dsp:nvSpPr>
        <dsp:cNvPr id="0" name=""/>
        <dsp:cNvSpPr/>
      </dsp:nvSpPr>
      <dsp:spPr>
        <a:xfrm>
          <a:off x="6572303" y="2428897"/>
          <a:ext cx="1967348" cy="873717"/>
        </a:xfrm>
        <a:prstGeom prst="round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Эффективный контракт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6614954" y="2471548"/>
        <a:ext cx="1882046" cy="788415"/>
      </dsp:txXfrm>
    </dsp:sp>
    <dsp:sp modelId="{4A012AB4-551B-41D4-88BA-2DD7132231F5}">
      <dsp:nvSpPr>
        <dsp:cNvPr id="0" name=""/>
        <dsp:cNvSpPr/>
      </dsp:nvSpPr>
      <dsp:spPr>
        <a:xfrm>
          <a:off x="5643611" y="4357725"/>
          <a:ext cx="1774082" cy="873717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Аттестация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5686262" y="4400376"/>
        <a:ext cx="1688780" cy="788415"/>
      </dsp:txXfrm>
    </dsp:sp>
    <dsp:sp modelId="{60295263-8F14-4673-8935-895161ABD2BD}">
      <dsp:nvSpPr>
        <dsp:cNvPr id="0" name=""/>
        <dsp:cNvSpPr/>
      </dsp:nvSpPr>
      <dsp:spPr>
        <a:xfrm>
          <a:off x="1643084" y="4357760"/>
          <a:ext cx="1747434" cy="873717"/>
        </a:xfrm>
        <a:prstGeom prst="round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Повышение квалификации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1685735" y="4400411"/>
        <a:ext cx="1662132" cy="788415"/>
      </dsp:txXfrm>
    </dsp:sp>
    <dsp:sp modelId="{8EEF6087-636B-4E20-AAF1-70C30D9EACDB}">
      <dsp:nvSpPr>
        <dsp:cNvPr id="0" name=""/>
        <dsp:cNvSpPr/>
      </dsp:nvSpPr>
      <dsp:spPr>
        <a:xfrm>
          <a:off x="445091" y="2428887"/>
          <a:ext cx="1928817" cy="873717"/>
        </a:xfrm>
        <a:prstGeom prst="roundRect">
          <a:avLst/>
        </a:prstGeom>
        <a:solidFill>
          <a:schemeClr val="accent1">
            <a:shade val="80000"/>
            <a:hueOff val="255205"/>
            <a:satOff val="-3660"/>
            <a:lumOff val="213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Включение </a:t>
          </a:r>
          <a:br>
            <a:rPr lang="ru-RU" sz="1400" kern="1200" dirty="0" smtClean="0">
              <a:latin typeface="Arial" pitchFamily="34" charset="0"/>
              <a:cs typeface="Arial" pitchFamily="34" charset="0"/>
            </a:rPr>
          </a:br>
          <a:r>
            <a:rPr lang="ru-RU" sz="1400" kern="1200" dirty="0" smtClean="0">
              <a:latin typeface="Arial" pitchFamily="34" charset="0"/>
              <a:cs typeface="Arial" pitchFamily="34" charset="0"/>
            </a:rPr>
            <a:t>в кадровый резерв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487742" y="2471538"/>
        <a:ext cx="1843515" cy="788415"/>
      </dsp:txXfrm>
    </dsp:sp>
    <dsp:sp modelId="{6A479C15-2793-4C66-996D-69BE8031E55E}">
      <dsp:nvSpPr>
        <dsp:cNvPr id="0" name=""/>
        <dsp:cNvSpPr/>
      </dsp:nvSpPr>
      <dsp:spPr>
        <a:xfrm>
          <a:off x="1071577" y="857204"/>
          <a:ext cx="1951132" cy="873717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Мотивация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1114228" y="899855"/>
        <a:ext cx="1865830" cy="788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A87F8-6597-4F43-937B-E124742492B0}">
      <dsp:nvSpPr>
        <dsp:cNvPr id="0" name=""/>
        <dsp:cNvSpPr/>
      </dsp:nvSpPr>
      <dsp:spPr>
        <a:xfrm>
          <a:off x="1057061" y="215662"/>
          <a:ext cx="2787022" cy="278702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" pitchFamily="34" charset="0"/>
              <a:cs typeface="Arial" pitchFamily="34" charset="0"/>
            </a:rPr>
            <a:t>Оценка </a:t>
          </a:r>
          <a:r>
            <a:rPr lang="ru-RU" sz="1050" b="1" kern="1200" dirty="0" err="1" smtClean="0">
              <a:latin typeface="Arial" pitchFamily="34" charset="0"/>
              <a:cs typeface="Arial" pitchFamily="34" charset="0"/>
            </a:rPr>
            <a:t>профессиона-льных</a:t>
          </a:r>
          <a:r>
            <a:rPr lang="ru-RU" sz="1050" b="1" kern="1200" dirty="0" smtClean="0">
              <a:latin typeface="Arial" pitchFamily="34" charset="0"/>
              <a:cs typeface="Arial" pitchFamily="34" charset="0"/>
            </a:rPr>
            <a:t> качеств</a:t>
          </a:r>
          <a:endParaRPr lang="ru-RU" sz="1050" b="1" kern="1200" dirty="0"/>
        </a:p>
      </dsp:txBody>
      <dsp:txXfrm>
        <a:off x="2525888" y="806245"/>
        <a:ext cx="995365" cy="829471"/>
      </dsp:txXfrm>
    </dsp:sp>
    <dsp:sp modelId="{7162878E-A32B-4B16-B2DC-44BA19EFCDEB}">
      <dsp:nvSpPr>
        <dsp:cNvPr id="0" name=""/>
        <dsp:cNvSpPr/>
      </dsp:nvSpPr>
      <dsp:spPr>
        <a:xfrm>
          <a:off x="999661" y="315198"/>
          <a:ext cx="2787022" cy="278702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1050" b="1" kern="1200" dirty="0" smtClean="0">
              <a:latin typeface="Arial" pitchFamily="34" charset="0"/>
              <a:cs typeface="Arial" pitchFamily="34" charset="0"/>
            </a:rPr>
            <a:t>Оценка эффективности и результативности профессиональной служебной деятельности</a:t>
          </a:r>
          <a:endParaRPr lang="ru-RU" sz="1050" b="1" kern="1200" dirty="0"/>
        </a:p>
      </dsp:txBody>
      <dsp:txXfrm>
        <a:off x="1663238" y="2123445"/>
        <a:ext cx="1493047" cy="729934"/>
      </dsp:txXfrm>
    </dsp:sp>
    <dsp:sp modelId="{4A9A132A-A814-486B-BBCF-9170B25D3F51}">
      <dsp:nvSpPr>
        <dsp:cNvPr id="0" name=""/>
        <dsp:cNvSpPr/>
      </dsp:nvSpPr>
      <dsp:spPr>
        <a:xfrm>
          <a:off x="942262" y="215662"/>
          <a:ext cx="2787022" cy="2787022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" pitchFamily="34" charset="0"/>
              <a:cs typeface="Arial" pitchFamily="34" charset="0"/>
            </a:rPr>
            <a:t>Оценка квалификации</a:t>
          </a:r>
          <a:endParaRPr lang="ru-RU" sz="1050" b="1" kern="1200" dirty="0"/>
        </a:p>
      </dsp:txBody>
      <dsp:txXfrm>
        <a:off x="1265092" y="806245"/>
        <a:ext cx="995365" cy="829471"/>
      </dsp:txXfrm>
    </dsp:sp>
    <dsp:sp modelId="{D236E213-CD10-4656-BA82-868F4BC1DC6D}">
      <dsp:nvSpPr>
        <dsp:cNvPr id="0" name=""/>
        <dsp:cNvSpPr/>
      </dsp:nvSpPr>
      <dsp:spPr>
        <a:xfrm>
          <a:off x="884761" y="43132"/>
          <a:ext cx="3132082" cy="313208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2A75DE-03DB-4CCF-AF70-C5A65C7C9F44}">
      <dsp:nvSpPr>
        <dsp:cNvPr id="0" name=""/>
        <dsp:cNvSpPr/>
      </dsp:nvSpPr>
      <dsp:spPr>
        <a:xfrm>
          <a:off x="868694" y="156336"/>
          <a:ext cx="3132082" cy="313208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CA84DF-13EB-47B2-AC77-7BFEABF3A80B}">
      <dsp:nvSpPr>
        <dsp:cNvPr id="0" name=""/>
        <dsp:cNvSpPr/>
      </dsp:nvSpPr>
      <dsp:spPr>
        <a:xfrm>
          <a:off x="760137" y="25906"/>
          <a:ext cx="3132082" cy="313208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ED8CE-5CD1-42E1-A76C-ED4A633E4FAA}">
      <dsp:nvSpPr>
        <dsp:cNvPr id="0" name=""/>
        <dsp:cNvSpPr/>
      </dsp:nvSpPr>
      <dsp:spPr>
        <a:xfrm rot="5400000">
          <a:off x="6343843" y="-3457830"/>
          <a:ext cx="887781" cy="8030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Соответствует замещаемой должности и рекомендуется к включению в кадровый резерв для замещения вакантной должности в порядке роста</a:t>
          </a:r>
          <a:endParaRPr lang="ru-RU" sz="2200" kern="1200" dirty="0"/>
        </a:p>
      </dsp:txBody>
      <dsp:txXfrm rot="-5400000">
        <a:off x="2772733" y="156618"/>
        <a:ext cx="7986663" cy="801105"/>
      </dsp:txXfrm>
    </dsp:sp>
    <dsp:sp modelId="{B232DD90-3638-4C41-AD48-F03ECB0561C1}">
      <dsp:nvSpPr>
        <dsp:cNvPr id="0" name=""/>
        <dsp:cNvSpPr/>
      </dsp:nvSpPr>
      <dsp:spPr>
        <a:xfrm>
          <a:off x="248" y="2307"/>
          <a:ext cx="2772484" cy="1109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&gt;</a:t>
          </a:r>
          <a:r>
            <a:rPr lang="ru-RU" sz="4300" kern="1200" dirty="0" smtClean="0"/>
            <a:t>75</a:t>
          </a:r>
          <a:r>
            <a:rPr lang="en-US" sz="4300" kern="1200" dirty="0" smtClean="0"/>
            <a:t>%</a:t>
          </a:r>
          <a:endParaRPr lang="ru-RU" sz="4300" kern="1200" dirty="0"/>
        </a:p>
      </dsp:txBody>
      <dsp:txXfrm>
        <a:off x="54420" y="56479"/>
        <a:ext cx="2664140" cy="1001382"/>
      </dsp:txXfrm>
    </dsp:sp>
    <dsp:sp modelId="{A815AACA-9B31-450F-BA0C-A1FEFA4AD1A1}">
      <dsp:nvSpPr>
        <dsp:cNvPr id="0" name=""/>
        <dsp:cNvSpPr/>
      </dsp:nvSpPr>
      <dsp:spPr>
        <a:xfrm rot="5400000">
          <a:off x="6342241" y="-2291015"/>
          <a:ext cx="887781" cy="80267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Соответствует замещаемой должности</a:t>
          </a:r>
          <a:endParaRPr lang="ru-RU" sz="2200" kern="1200" dirty="0"/>
        </a:p>
      </dsp:txBody>
      <dsp:txXfrm rot="-5400000">
        <a:off x="2772733" y="1321831"/>
        <a:ext cx="7983459" cy="801105"/>
      </dsp:txXfrm>
    </dsp:sp>
    <dsp:sp modelId="{AAA67871-94B1-4701-8F82-DDD878A4C7A8}">
      <dsp:nvSpPr>
        <dsp:cNvPr id="0" name=""/>
        <dsp:cNvSpPr/>
      </dsp:nvSpPr>
      <dsp:spPr>
        <a:xfrm>
          <a:off x="248" y="1167519"/>
          <a:ext cx="2772484" cy="1109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50% - 75%</a:t>
          </a:r>
          <a:endParaRPr lang="ru-RU" sz="4300" kern="1200" dirty="0"/>
        </a:p>
      </dsp:txBody>
      <dsp:txXfrm>
        <a:off x="54420" y="1221691"/>
        <a:ext cx="2664140" cy="1001382"/>
      </dsp:txXfrm>
    </dsp:sp>
    <dsp:sp modelId="{85817873-86D7-4B9A-A2C1-D38B950CA424}">
      <dsp:nvSpPr>
        <dsp:cNvPr id="0" name=""/>
        <dsp:cNvSpPr/>
      </dsp:nvSpPr>
      <dsp:spPr>
        <a:xfrm rot="5400000">
          <a:off x="6367092" y="-1101281"/>
          <a:ext cx="887781" cy="79777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Соответствует замещаемой должности при условии успешного получения дополнительного профессионального образования</a:t>
          </a:r>
          <a:endParaRPr lang="ru-RU" sz="2200" kern="1200" dirty="0"/>
        </a:p>
      </dsp:txBody>
      <dsp:txXfrm rot="-5400000">
        <a:off x="2822106" y="2487043"/>
        <a:ext cx="7934416" cy="801105"/>
      </dsp:txXfrm>
    </dsp:sp>
    <dsp:sp modelId="{255EE6D8-C39C-42CE-87A9-A29E95AA19F1}">
      <dsp:nvSpPr>
        <dsp:cNvPr id="0" name=""/>
        <dsp:cNvSpPr/>
      </dsp:nvSpPr>
      <dsp:spPr>
        <a:xfrm>
          <a:off x="248" y="2332732"/>
          <a:ext cx="2821857" cy="1109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25% - 49%</a:t>
          </a:r>
          <a:endParaRPr lang="ru-RU" sz="4300" kern="1200" dirty="0"/>
        </a:p>
      </dsp:txBody>
      <dsp:txXfrm>
        <a:off x="54420" y="2386904"/>
        <a:ext cx="2713513" cy="1001382"/>
      </dsp:txXfrm>
    </dsp:sp>
    <dsp:sp modelId="{CFFEE055-8D7E-4138-86D4-619FDF3331E8}">
      <dsp:nvSpPr>
        <dsp:cNvPr id="0" name=""/>
        <dsp:cNvSpPr/>
      </dsp:nvSpPr>
      <dsp:spPr>
        <a:xfrm rot="5400000">
          <a:off x="6378853" y="74958"/>
          <a:ext cx="887781" cy="79557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Не соответствует замещаемой должности гражданской службы</a:t>
          </a:r>
          <a:endParaRPr lang="ru-RU" sz="2200" kern="1200" dirty="0"/>
        </a:p>
      </dsp:txBody>
      <dsp:txXfrm rot="-5400000">
        <a:off x="2844894" y="3652255"/>
        <a:ext cx="7912362" cy="801105"/>
      </dsp:txXfrm>
    </dsp:sp>
    <dsp:sp modelId="{3CB774C2-A544-4DD1-A1D5-315C93AD4E5C}">
      <dsp:nvSpPr>
        <dsp:cNvPr id="0" name=""/>
        <dsp:cNvSpPr/>
      </dsp:nvSpPr>
      <dsp:spPr>
        <a:xfrm>
          <a:off x="248" y="3497945"/>
          <a:ext cx="2844644" cy="1109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&lt;25%</a:t>
          </a:r>
          <a:endParaRPr lang="ru-RU" sz="4300" kern="1200" dirty="0"/>
        </a:p>
      </dsp:txBody>
      <dsp:txXfrm>
        <a:off x="54420" y="3552117"/>
        <a:ext cx="2736300" cy="1001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6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6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ru-RU" smtClean="0"/>
              <a:pPr/>
              <a:t>01.03.2016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889938" cy="498135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2"/>
            <a:ext cx="2889938" cy="498135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6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6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ru-RU" smtClean="0"/>
              <a:pPr/>
              <a:t>01.03.2016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1239838"/>
            <a:ext cx="59578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18" tIns="45359" rIns="90718" bIns="4535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0718" tIns="45359" rIns="90718" bIns="45359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889938" cy="498135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2"/>
            <a:ext cx="2889938" cy="498135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Добрый день, уважаемые коллеги!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своем выступлении я хотела бы отразить важность такого элемента кадровой работы, как оценка эффективности деятельности государственных гражданских служащих и ее внедрение на практике.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оценивать?</a:t>
            </a:r>
          </a:p>
          <a:p>
            <a:endParaRPr lang="ru-RU" dirty="0" smtClean="0"/>
          </a:p>
          <a:p>
            <a:r>
              <a:rPr lang="ru-RU" dirty="0" smtClean="0"/>
              <a:t>В методике применяется несколько типов показателей:</a:t>
            </a:r>
          </a:p>
          <a:p>
            <a:pPr>
              <a:buFontTx/>
              <a:buChar char="-"/>
            </a:pPr>
            <a:r>
              <a:rPr lang="ru-RU" dirty="0" smtClean="0"/>
              <a:t>целевые или нормативные –для которых установлены значения в стратегических документах</a:t>
            </a:r>
          </a:p>
          <a:p>
            <a:pPr>
              <a:buFontTx/>
              <a:buChar char="-"/>
            </a:pPr>
            <a:r>
              <a:rPr lang="ru-RU" dirty="0" smtClean="0"/>
              <a:t> идеального состояния – которые в идеале должны быть равными 0 или 100 процентам</a:t>
            </a:r>
          </a:p>
          <a:p>
            <a:pPr>
              <a:buFontTx/>
              <a:buChar char="-"/>
            </a:pPr>
            <a:r>
              <a:rPr lang="ru-RU" dirty="0" smtClean="0"/>
              <a:t> динамики – которые зависят от значения в предшествующем периоде.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Оценка, которую может получить показатель находится в целочисленном диапазоне от 1 до 4. На слайде представлены основные варианты присвоения балльных оценок для каждого типа показателей. В методике представлены все возможные варианты.</a:t>
            </a:r>
          </a:p>
          <a:p>
            <a:r>
              <a:rPr lang="ru-RU" dirty="0" smtClean="0"/>
              <a:t>4 балла – </a:t>
            </a:r>
          </a:p>
          <a:p>
            <a:r>
              <a:rPr lang="ru-RU" dirty="0" smtClean="0"/>
              <a:t>3 балла –</a:t>
            </a:r>
          </a:p>
          <a:p>
            <a:r>
              <a:rPr lang="ru-RU" dirty="0" smtClean="0"/>
              <a:t>2 балла – </a:t>
            </a:r>
          </a:p>
          <a:p>
            <a:r>
              <a:rPr lang="ru-RU" dirty="0" smtClean="0"/>
              <a:t>1 балл –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удобства</a:t>
            </a:r>
            <a:r>
              <a:rPr lang="ru-RU" baseline="0" dirty="0" smtClean="0"/>
              <a:t> использования в методике представлены матрицы. Здесь, уже на конкретных пример представлены варианты балльной оценки путем применения матриц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не применять систему коэффициентов важности, то общая оценка для ГГС рассчитывается как сумма балльных оценок по всем показателям, участвующим в оценке.</a:t>
            </a:r>
          </a:p>
          <a:p>
            <a:endParaRPr lang="ru-RU" dirty="0" smtClean="0"/>
          </a:p>
          <a:p>
            <a:r>
              <a:rPr lang="ru-RU" dirty="0" smtClean="0"/>
              <a:t>При наличии коэффициентов важности показателей бальная оценка суммируется с учетом таких коэффициентов.</a:t>
            </a:r>
          </a:p>
          <a:p>
            <a:endParaRPr lang="ru-RU" dirty="0" smtClean="0"/>
          </a:p>
          <a:p>
            <a:r>
              <a:rPr lang="ru-RU" dirty="0" smtClean="0"/>
              <a:t>Далее рассчитывается максимальная теоретически возможная оценка  по направлению (также с учетом системы коэффициентов важности).</a:t>
            </a:r>
          </a:p>
          <a:p>
            <a:r>
              <a:rPr lang="ru-RU" dirty="0" smtClean="0"/>
              <a:t>И производится простое математическое сравнение суммы оценок, полученных гражданским служащим, с максимально возможной оценкой.</a:t>
            </a:r>
          </a:p>
          <a:p>
            <a:r>
              <a:rPr lang="ru-RU" dirty="0" smtClean="0"/>
              <a:t>Результат определяется в %.</a:t>
            </a:r>
          </a:p>
          <a:p>
            <a:endParaRPr lang="ru-RU" dirty="0" smtClean="0"/>
          </a:p>
          <a:p>
            <a:r>
              <a:rPr lang="ru-RU" dirty="0" smtClean="0"/>
              <a:t>И так по каждому направлению оценивания.</a:t>
            </a:r>
          </a:p>
          <a:p>
            <a:endParaRPr lang="ru-RU" dirty="0" smtClean="0"/>
          </a:p>
          <a:p>
            <a:r>
              <a:rPr lang="ru-RU" dirty="0" smtClean="0"/>
              <a:t>Сумма оценок (%) по направлениям оценивания является итоговой оценкой эффективности и результативности деятельности ГГС.</a:t>
            </a:r>
          </a:p>
          <a:p>
            <a:r>
              <a:rPr lang="ru-RU" dirty="0" smtClean="0"/>
              <a:t>Ну, и также, если с точки зрения вклада в итоговую оценку направления оценивания имеют различный вес , то на данном этапе также может быть применена система коэффициентов важности направлений.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Здесь может быть 2 варианта:</a:t>
            </a:r>
          </a:p>
          <a:p>
            <a:pPr marL="228600" indent="-228600">
              <a:buAutoNum type="arabicParenR"/>
            </a:pPr>
            <a:r>
              <a:rPr lang="ru-RU" dirty="0" smtClean="0"/>
              <a:t>Рейтинг формируется только по итогам оценки</a:t>
            </a:r>
          </a:p>
          <a:p>
            <a:pPr marL="228600" indent="-228600">
              <a:buAutoNum type="arabicParenR"/>
            </a:pPr>
            <a:endParaRPr lang="ru-RU" dirty="0" smtClean="0"/>
          </a:p>
          <a:p>
            <a:pPr marL="228600" indent="-228600">
              <a:buAutoNum type="arabicParenR"/>
            </a:pPr>
            <a:r>
              <a:rPr lang="ru-RU" dirty="0" smtClean="0"/>
              <a:t>Рейтинг формируется с учетом оценок, полученных в прошлых периодах.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мы говорим о КПЭ, необходимо понимать, для чего они могут быть использованы. При постоянной оценке деятельности на основе КПЭ мы можем говорить о возможности материального стимулирования сотрудников по результатам их деятельности. Т.е. в системе оплаты труда можно говорить о двух составляющих – об условно базовой выплате (в зависимости от уровня профессиональных компетенций, стажа и прочее) и переменной, которая зависит от результатов деятельности госслужащего. Таким образом премия (материальное стимулирование) становятся основным регулятором деятельности, построенной на КПЭ.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Вторым  вариантом расчета суммы премиальных выплат является учет эффективности деятельности подразделения или территориального органа (на основе коллективных КПЭ, устанавливаемых для инспекций) при определении общего премиального фонда.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же сделать, чтобы все это работало? Автоматизация и новые технологии – ключ к успеху. Очевидно, что оценка должна проводиться с использованием информационных технологий, основываться на существующих технологических процессах в органах власти и должна быть взаимосвязана со всеми ведомственными автоматизированными информационными системами. Только в этом случае можно говорить о постоянной и непрерывной оценке как элементе управления деятельностью всего органа.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мы говорим о различных методиках, подходах и так далее, мы понимаем, что у них есть два пути – быть формально утвержденными, возможно, даже ведение каких-либо работ по расчету показателей, но больше для отчетов и для галочки, или быть реальным и действенным механизмом принятия управленческих решений.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Подобную систему индикации можно использовать не только в федеральных органах, где есть территориальные подразделения, но и по подразделениям внутри самого органа. Здесь мы видим примеры с различными качественными оценками, полученными каждым из территориальных органов.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Тема эта не является новой и в российской практике задачи с использованием КПЭ в интегральной оценке эффективности и результативности деятельности государственного органа, оценки профессиональной служебной деятельности государственных гражданских служащих, руководителей государственных органов ставились неоднократно. На слайде представлены лишь некоторые документы, в которых данные вопросы были затронуты.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можно увидеть рейтинг всех инспекторов. По сути, это уже рабочий стол руководителя каждого из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терорганов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Понимая, что место инспекции в рейтинге зависит от результативности деятельности сотрудников можно использовать различные методы стимулирования для каждого из них. Следующим этапом в таком случае может стать установление индивидуальных целевых заданий для каждого из госслужащих для обеспечения вклада в общий показатель эффективности деятельности инспекции.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 в заключении, какие же результаты могу быть получены с помощью внедрения таких технологий оценки. Во-первых, это повышение производительности труда. Но поскольку мы говорим о комплексной оценке, повышается не только производительность, но и качество исполнения функций. Кроме того, это позволяет выявить степень нагрузки на каждого из сотрудников. А использование критериев оценки – выстроить адекватную систему мотивации персонала. Поскольку мы изначально говорим о декомпозиции стратегических целей органа власти на уровень сотрудников – все это ведет к улучшению состояния подведомственной сферы деятельности органа власти или, например, уровню развития региона. </a:t>
            </a:r>
          </a:p>
          <a:p>
            <a:r>
              <a:rPr lang="ru-RU" dirty="0" smtClean="0"/>
              <a:t>Работа эта важная и серьезная, но так как разработанный подход имеет четко выстроенную последовательность применения, даже точечное внедрение методологии и информационно-коммуникационных технологий позволит вывести процесс оценки деятельности госслужащих на качественно новый уровень. Главное, нужно определить с тем, что мерить, как мерить и как интерпретировать результаты оценки. Как показывает опыт </a:t>
            </a:r>
            <a:r>
              <a:rPr lang="ru-RU" dirty="0" err="1" smtClean="0"/>
              <a:t>ФОИВ,в</a:t>
            </a:r>
            <a:r>
              <a:rPr lang="ru-RU" dirty="0" smtClean="0"/>
              <a:t> том числе, контрольно-надзорных, это работает, нужно только начать внедрять. </a:t>
            </a:r>
            <a:r>
              <a:rPr lang="ru-RU" strike="sngStrike" dirty="0" err="1" smtClean="0"/>
              <a:t>Роструд</a:t>
            </a:r>
            <a:r>
              <a:rPr lang="ru-RU" strike="sngStrike" dirty="0" smtClean="0"/>
              <a:t> уже второй год распределяет премии на основе КПЭ и с помощью такого механизма оценки влияет на достижение показателей всего ведомства.</a:t>
            </a:r>
            <a:r>
              <a:rPr lang="ru-RU" dirty="0" smtClean="0"/>
              <a:t> Можно говорить о том, что это выходит за рамки кадровой работы и является элементом системы управления изменениями, а залог успешности ее внедрения и работы – это триединство: методология, которая корректно описывает систему отношений и ожидаемый результат в рамках установленных полномочий. Второе – правильно подобранная система коэффициентов, позволяющих расставлять нужные акценты в зависимости от приоритетов в конкретный временной период. И третье – ИКТ, так как это должно быть оперативно, наглядно и интегрировано со всеми необходимыми базами данных.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2016 года Минтруд Российской Федерации планирует детализировать тематику оценки эффективности и определить задачи по ее внедрению как минимум на федеральном уровне.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частности, подготовлен проект Указа Президента Российской Федерации об основных направлениях развития государственной гражданской службы на 2016-2018 годы, в котором внедрение комплексной оценки гражданских служащих в качестве одного из таких направлений.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подготовлен проект распоряжения Правительства Российской Федерации по утверждению дорожной карты по реализации основных направлений развития государственной гражданской службы. Дорожная карта предусматривает разработку и внесение в Государственную Думу Российской Федерации до конца 2016 года проекта закона о внесении изменений в ФЗ о государственной гражданской службе, как раз направленного на внедрение регулярной оценки эффективности и результативности деятельности гражданских служащих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межаттестационный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период и другие мероприятия в этом направлении.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71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этом, нужно осознанно относиться к месту и роли оценки в общей системе кадровой работы. Мало того, что она должна быть комплексной (учитывать как уровень квалификации и профессиональных компетенций, так и результаты деятельности сотрудников), она должна быть многофункциональной – оценка проводится при поступлении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госслужбу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при аттестации, принятии решения о включении в кадровый резерв, ротации, и, естественно, мотивации сотрудников.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Предлагаю рассмотреть конкретные технологии оценки эффективности и результативности деятельности на примере госслужащих, осуществляющих контрольно-надзорные функции.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качестве одного из инструментов современных кадровых технологий нами в интересах Минтруда России разработана типовая методика оценки гражданских служащих, осуществляющих контрольно-надзорную деятельность, в которой заложены основные принципы оценки результативности и эффективности их деятельности.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dirty="0" smtClean="0"/>
              <a:t>Общий методологический подход заключается в </a:t>
            </a:r>
            <a:r>
              <a:rPr lang="en-US" sz="1200" dirty="0" smtClean="0"/>
              <a:t>7</a:t>
            </a:r>
            <a:r>
              <a:rPr lang="ru-RU" sz="1200" dirty="0" smtClean="0"/>
              <a:t> типовых шагах.</a:t>
            </a:r>
          </a:p>
          <a:p>
            <a:r>
              <a:rPr lang="ru-RU" sz="1200" dirty="0" smtClean="0"/>
              <a:t>Для первых двух в методике содержится справочный материал:</a:t>
            </a:r>
          </a:p>
          <a:p>
            <a:pPr>
              <a:buFontTx/>
              <a:buChar char="-"/>
            </a:pPr>
            <a:r>
              <a:rPr lang="ru-RU" sz="1200" dirty="0" smtClean="0"/>
              <a:t>перечень типовых направлений деятельности гражданских служащих, реализующих контрольные (надзорные) функции – т.н. направлений оценивания</a:t>
            </a:r>
          </a:p>
          <a:p>
            <a:pPr>
              <a:buFontTx/>
              <a:buChar char="-"/>
            </a:pPr>
            <a:r>
              <a:rPr lang="ru-RU" sz="1200" dirty="0" smtClean="0"/>
              <a:t> справочник рекомендуемых показателей</a:t>
            </a:r>
          </a:p>
          <a:p>
            <a:endParaRPr lang="ru-RU" sz="1200" dirty="0" smtClean="0"/>
          </a:p>
          <a:p>
            <a:r>
              <a:rPr lang="ru-RU" sz="1200" dirty="0" smtClean="0"/>
              <a:t>Что касается справочника, то:</a:t>
            </a:r>
          </a:p>
          <a:p>
            <a:pPr>
              <a:buFontTx/>
              <a:buChar char="-"/>
            </a:pPr>
            <a:r>
              <a:rPr lang="ru-RU" sz="1200" dirty="0" smtClean="0"/>
              <a:t>он содержит ___ группы показателей разного типа:</a:t>
            </a:r>
          </a:p>
          <a:p>
            <a:r>
              <a:rPr lang="ru-RU" sz="1200" dirty="0" smtClean="0"/>
              <a:t>а) группа целевых показателей – аккумулирует целевые показатели и индикаторы государственных программ Российской Федерации, позволяющие оценить степень достижения закрепленных в них целевых ориентиров деятельности и (или) состояния подконтрольной (поднадзорной) сферы.</a:t>
            </a:r>
            <a:r>
              <a:rPr lang="ru-RU" sz="1200" baseline="0" dirty="0" smtClean="0"/>
              <a:t> Показатели данной группы рекомендуется использовать для оценки руководителей</a:t>
            </a:r>
            <a:endParaRPr lang="ru-RU" sz="1200" dirty="0" smtClean="0"/>
          </a:p>
          <a:p>
            <a:r>
              <a:rPr lang="ru-RU" sz="1200" dirty="0" smtClean="0"/>
              <a:t>б) группа показателей деятельности и результатов - включает показатели, характеризующие количественные параметры исполнения гражданскими служащими своих основных функций и результатов их деятельности, аккумулированные в нормативных правовых актах, регламентирующих порядок осуществления статистического наблюдения в сфере государственного контроля (надзора), а также показатели, используемые для подготовки в соответствии с постановлением Правительства Российской Федерации от 5 апреля 2010 года № 215 Докладов об осуществлении государственного контроля (надзора), муниципального контроля в соответствующих сферах деятельности и об эффективности такого контроля (надзора)</a:t>
            </a:r>
          </a:p>
          <a:p>
            <a:r>
              <a:rPr lang="ru-RU" sz="1200" dirty="0" smtClean="0"/>
              <a:t>в)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показатели, характеризующие различные аспекты контрольно-надзорной деятельности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предназначены для учета объема финансовых ресурсов, характеристики условий деятельности органов государственного контроля (надзора). Их рекомендуется использовать в дополнение к показателям иных групп, в том числе в качестве показателей, на которые нормируются значения целевых показателей, показателей деятельности и результатов и показателей эффективности для обеспечения сопоставимости результатов оценки с учетом особенностей реализации контрольно-надзорных функций территориальных органов (структурных подразделений) органа государственного контроля (надзора).</a:t>
            </a:r>
            <a:endParaRPr lang="ru-RU" sz="1200" dirty="0" smtClean="0"/>
          </a:p>
          <a:p>
            <a:r>
              <a:rPr lang="ru-RU" sz="1200" dirty="0" smtClean="0"/>
              <a:t>По каждому показателю даны рекомендации, для каких из направлений оценивания они более предпочтительны.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Шаг 1. Определение перечня направлений оценивания.</a:t>
            </a:r>
          </a:p>
          <a:p>
            <a:endParaRPr lang="ru-RU" dirty="0" smtClean="0"/>
          </a:p>
          <a:p>
            <a:r>
              <a:rPr lang="ru-RU" dirty="0" smtClean="0"/>
              <a:t>В методике установлены:</a:t>
            </a:r>
          </a:p>
          <a:p>
            <a:r>
              <a:rPr lang="ru-RU" i="1" dirty="0" smtClean="0"/>
              <a:t>левый столбец слайда</a:t>
            </a:r>
          </a:p>
          <a:p>
            <a:endParaRPr lang="ru-RU" dirty="0" smtClean="0"/>
          </a:p>
          <a:p>
            <a:r>
              <a:rPr lang="ru-RU" dirty="0" smtClean="0"/>
              <a:t>При этом на ведомственный уровень отданы такие вопросы как:</a:t>
            </a:r>
          </a:p>
          <a:p>
            <a:r>
              <a:rPr lang="ru-RU" i="1" dirty="0" smtClean="0"/>
              <a:t>правый столбец слайда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Говоря о контрольно-надзорных функциях, очевидно, что к таким направлениям деятельности относятся качество и результативность контрольно-надзорных мероприятий, но, не следует забывать о таких функциях как информирование и пропаганда, а также об уровне исполнительской дисциплины в целом. При этом, для оценки руководителей, необходимо использовать такие показатели, которые характеризуют целевое состояние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подназдорной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среды и установлены в стратегических документах.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Как это выглядит на практике.</a:t>
            </a:r>
          </a:p>
          <a:p>
            <a:endParaRPr lang="ru-RU" dirty="0" smtClean="0"/>
          </a:p>
          <a:p>
            <a:r>
              <a:rPr lang="ru-RU" dirty="0" smtClean="0"/>
              <a:t>Вы видите</a:t>
            </a:r>
            <a:r>
              <a:rPr lang="ru-RU" baseline="0" dirty="0" smtClean="0"/>
              <a:t> 7</a:t>
            </a:r>
            <a:r>
              <a:rPr lang="ru-RU" dirty="0" smtClean="0"/>
              <a:t> типовых направлений деятельности государственных служащих КНО. Они являются одинаковыми и для рядовых сотрудников, и для руководителей.</a:t>
            </a:r>
          </a:p>
          <a:p>
            <a:r>
              <a:rPr lang="ru-RU" dirty="0" smtClean="0"/>
              <a:t>При этом при оценке руководителей используются два дополнительных направления: сводная оценка деятельности по органу и индекс общественного мнения.</a:t>
            </a:r>
          </a:p>
          <a:p>
            <a:endParaRPr lang="ru-RU" dirty="0" smtClean="0"/>
          </a:p>
          <a:p>
            <a:r>
              <a:rPr lang="ru-RU" dirty="0" smtClean="0"/>
              <a:t>Так вот, если мы формируем систему оценки не руководителей, у нас есть 4 рекомендуемых и 2 возможных направления оценивания. </a:t>
            </a:r>
          </a:p>
          <a:p>
            <a:r>
              <a:rPr lang="ru-RU" dirty="0" smtClean="0"/>
              <a:t>Остальные 5  (например, обеспечение публичности или общий эффект воздействия на поднадзорную сферу) напрямую и безусловно не зависят от деятельности отдельного гражданского служащего.</a:t>
            </a:r>
          </a:p>
          <a:p>
            <a:r>
              <a:rPr lang="ru-RU" dirty="0" smtClean="0"/>
              <a:t>Из этих 6 направлений каждый орган и формирует свой набор  того, что конкретно он будет оценивать при определении эффективности и результативности деятельности отдельных гражданских служащих.</a:t>
            </a:r>
          </a:p>
          <a:p>
            <a:endParaRPr lang="ru-RU" dirty="0" smtClean="0"/>
          </a:p>
          <a:p>
            <a:r>
              <a:rPr lang="ru-RU" dirty="0" smtClean="0"/>
              <a:t>С руководителями аналогично. Только с тем допущением, что дополнительные направления являются для оценки руководителей обязательными. К обязательным также относятся и первые два направления.</a:t>
            </a:r>
          </a:p>
          <a:p>
            <a:endParaRPr lang="ru-RU" dirty="0" smtClean="0"/>
          </a:p>
          <a:p>
            <a:r>
              <a:rPr lang="ru-RU" dirty="0" smtClean="0"/>
              <a:t>Ограничения по количеству выбираемых направлений в методике представлены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это выглядит на практике:</a:t>
            </a:r>
            <a:r>
              <a:rPr lang="ru-RU" baseline="0" dirty="0" smtClean="0"/>
              <a:t> зеленым цветом маркированы уже конкретные показатели для двух направлений оценивания: проведение контрольно-надзорных мероприятий и исполнительская дисциплина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карти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0032" y="5115656"/>
            <a:ext cx="9328568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17659" y="6064115"/>
            <a:ext cx="9342999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Рисунок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 rot="2969062">
            <a:off x="6851195" y="159853"/>
            <a:ext cx="1584325" cy="1584325"/>
            <a:chOff x="3197" y="1570"/>
            <a:chExt cx="2088" cy="2087"/>
          </a:xfrm>
        </p:grpSpPr>
        <p:sp>
          <p:nvSpPr>
            <p:cNvPr id="5" name="Oval 16"/>
            <p:cNvSpPr>
              <a:spLocks noChangeArrowheads="1"/>
            </p:cNvSpPr>
            <p:nvPr/>
          </p:nvSpPr>
          <p:spPr bwMode="auto">
            <a:xfrm rot="-1504428">
              <a:off x="3194" y="1800"/>
              <a:ext cx="2088" cy="1539"/>
            </a:xfrm>
            <a:prstGeom prst="ellipse">
              <a:avLst/>
            </a:prstGeom>
            <a:noFill/>
            <a:ln w="38100">
              <a:solidFill>
                <a:srgbClr val="969696">
                  <a:alpha val="36078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17"/>
            <p:cNvSpPr>
              <a:spLocks noChangeArrowheads="1"/>
            </p:cNvSpPr>
            <p:nvPr/>
          </p:nvSpPr>
          <p:spPr bwMode="auto">
            <a:xfrm>
              <a:off x="3197" y="1570"/>
              <a:ext cx="2088" cy="2087"/>
            </a:xfrm>
            <a:prstGeom prst="ellipse">
              <a:avLst/>
            </a:prstGeom>
            <a:noFill/>
            <a:ln w="38100">
              <a:solidFill>
                <a:srgbClr val="969696">
                  <a:alpha val="36078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18"/>
            <p:cNvSpPr>
              <a:spLocks noChangeArrowheads="1"/>
            </p:cNvSpPr>
            <p:nvPr/>
          </p:nvSpPr>
          <p:spPr bwMode="auto">
            <a:xfrm rot="-6758662">
              <a:off x="3198" y="2024"/>
              <a:ext cx="2087" cy="1180"/>
            </a:xfrm>
            <a:prstGeom prst="ellipse">
              <a:avLst/>
            </a:prstGeom>
            <a:noFill/>
            <a:ln w="38100">
              <a:solidFill>
                <a:srgbClr val="969696">
                  <a:alpha val="36078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19"/>
            <p:cNvSpPr>
              <a:spLocks noChangeArrowheads="1"/>
            </p:cNvSpPr>
            <p:nvPr/>
          </p:nvSpPr>
          <p:spPr bwMode="auto">
            <a:xfrm rot="-1678804">
              <a:off x="3192" y="2210"/>
              <a:ext cx="2088" cy="726"/>
            </a:xfrm>
            <a:prstGeom prst="ellipse">
              <a:avLst/>
            </a:prstGeom>
            <a:noFill/>
            <a:ln w="38100">
              <a:solidFill>
                <a:srgbClr val="969696">
                  <a:alpha val="36078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9" name="Picture 20" descr="РБС_глобус_f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266" y="1794011"/>
            <a:ext cx="64801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971550" y="14128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flipV="1">
            <a:off x="839263" y="1351366"/>
            <a:ext cx="10768146" cy="9299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7550331" y="437433"/>
            <a:ext cx="4117013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1200" i="1" dirty="0">
                <a:solidFill>
                  <a:srgbClr val="808080"/>
                </a:solidFill>
                <a:latin typeface="Franklin Gothic Demi" pitchFamily="34" charset="0"/>
              </a:rPr>
              <a:t>Профессиональное содействие </a:t>
            </a:r>
            <a:r>
              <a:rPr lang="ru-RU" sz="1200" i="1" dirty="0" smtClean="0">
                <a:solidFill>
                  <a:srgbClr val="808080"/>
                </a:solidFill>
                <a:latin typeface="Franklin Gothic Demi" pitchFamily="34" charset="0"/>
              </a:rPr>
              <a:t>развитию</a:t>
            </a:r>
            <a:r>
              <a:rPr lang="en-US" sz="1200" i="1" dirty="0" smtClean="0">
                <a:solidFill>
                  <a:srgbClr val="808080"/>
                </a:solidFill>
                <a:latin typeface="Franklin Gothic Demi" pitchFamily="34" charset="0"/>
              </a:rPr>
              <a:t/>
            </a:r>
            <a:br>
              <a:rPr lang="en-US" sz="1200" i="1" dirty="0" smtClean="0">
                <a:solidFill>
                  <a:srgbClr val="808080"/>
                </a:solidFill>
                <a:latin typeface="Franklin Gothic Demi" pitchFamily="34" charset="0"/>
              </a:rPr>
            </a:br>
            <a:r>
              <a:rPr lang="ru-RU" sz="1200" i="1" dirty="0" smtClean="0">
                <a:solidFill>
                  <a:srgbClr val="808080"/>
                </a:solidFill>
                <a:latin typeface="Franklin Gothic Demi" pitchFamily="34" charset="0"/>
              </a:rPr>
              <a:t>российских</a:t>
            </a:r>
            <a:r>
              <a:rPr lang="en-US" sz="1200" i="1" dirty="0" smtClean="0">
                <a:solidFill>
                  <a:srgbClr val="808080"/>
                </a:solidFill>
                <a:latin typeface="Franklin Gothic Demi" pitchFamily="34" charset="0"/>
              </a:rPr>
              <a:t> </a:t>
            </a:r>
            <a:r>
              <a:rPr lang="ru-RU" sz="1200" i="1" dirty="0" smtClean="0">
                <a:solidFill>
                  <a:srgbClr val="808080"/>
                </a:solidFill>
                <a:latin typeface="Franklin Gothic Demi" pitchFamily="34" charset="0"/>
              </a:rPr>
              <a:t>и </a:t>
            </a:r>
            <a:r>
              <a:rPr lang="ru-RU" sz="1200" i="1" dirty="0">
                <a:solidFill>
                  <a:srgbClr val="808080"/>
                </a:solidFill>
                <a:latin typeface="Franklin Gothic Demi" pitchFamily="34" charset="0"/>
              </a:rPr>
              <a:t>международных компаний </a:t>
            </a:r>
            <a:r>
              <a:rPr lang="en-US" sz="1200" i="1" dirty="0" smtClean="0">
                <a:solidFill>
                  <a:srgbClr val="808080"/>
                </a:solidFill>
                <a:latin typeface="Franklin Gothic Demi" pitchFamily="34" charset="0"/>
              </a:rPr>
              <a:t/>
            </a:r>
            <a:br>
              <a:rPr lang="en-US" sz="1200" i="1" dirty="0" smtClean="0">
                <a:solidFill>
                  <a:srgbClr val="808080"/>
                </a:solidFill>
                <a:latin typeface="Franklin Gothic Demi" pitchFamily="34" charset="0"/>
              </a:rPr>
            </a:br>
            <a:r>
              <a:rPr lang="ru-RU" sz="1200" i="1" dirty="0" smtClean="0">
                <a:solidFill>
                  <a:srgbClr val="808080"/>
                </a:solidFill>
                <a:latin typeface="Franklin Gothic Demi" pitchFamily="34" charset="0"/>
              </a:rPr>
              <a:t>и оптимизации </a:t>
            </a:r>
            <a:r>
              <a:rPr lang="ru-RU" sz="1200" i="1" dirty="0">
                <a:solidFill>
                  <a:srgbClr val="808080"/>
                </a:solidFill>
                <a:latin typeface="Franklin Gothic Demi" pitchFamily="34" charset="0"/>
              </a:rPr>
              <a:t>системы государственного управления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839263" y="5805262"/>
            <a:ext cx="10971353" cy="658812"/>
            <a:chOff x="521" y="3469"/>
            <a:chExt cx="4990" cy="415"/>
          </a:xfrm>
        </p:grpSpPr>
        <p:sp>
          <p:nvSpPr>
            <p:cNvPr id="14" name="Line 25"/>
            <p:cNvSpPr>
              <a:spLocks noChangeShapeType="1"/>
            </p:cNvSpPr>
            <p:nvPr/>
          </p:nvSpPr>
          <p:spPr bwMode="auto">
            <a:xfrm>
              <a:off x="521" y="3793"/>
              <a:ext cx="4509" cy="17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Franklin Gothic Book" pitchFamily="34" charset="0"/>
              </a:endParaRPr>
            </a:p>
          </p:txBody>
        </p:sp>
        <p:sp>
          <p:nvSpPr>
            <p:cNvPr id="15" name="Text Box 26"/>
            <p:cNvSpPr txBox="1">
              <a:spLocks noChangeArrowheads="1"/>
            </p:cNvSpPr>
            <p:nvPr/>
          </p:nvSpPr>
          <p:spPr bwMode="auto">
            <a:xfrm>
              <a:off x="4740" y="3469"/>
              <a:ext cx="771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ru-RU" sz="1200" dirty="0" smtClean="0">
                  <a:solidFill>
                    <a:srgbClr val="003366"/>
                  </a:solidFill>
                  <a:latin typeface="Franklin Gothic Book" pitchFamily="34" charset="0"/>
                </a:rPr>
                <a:t>Новосибирск,</a:t>
              </a:r>
              <a:endParaRPr lang="ru-RU" sz="1200" dirty="0">
                <a:solidFill>
                  <a:srgbClr val="003366"/>
                </a:solidFill>
                <a:latin typeface="Franklin Gothic Book" pitchFamily="34" charset="0"/>
              </a:endParaRPr>
            </a:p>
            <a:p>
              <a:pPr algn="r">
                <a:lnSpc>
                  <a:spcPct val="90000"/>
                </a:lnSpc>
                <a:defRPr/>
              </a:pPr>
              <a:r>
                <a:rPr lang="ru-RU" sz="2800" dirty="0" smtClean="0">
                  <a:solidFill>
                    <a:srgbClr val="003366"/>
                  </a:solidFill>
                  <a:latin typeface="Franklin Gothic Book" pitchFamily="34" charset="0"/>
                </a:rPr>
                <a:t>2016</a:t>
              </a:r>
              <a:endParaRPr lang="ru-RU" sz="2800" dirty="0">
                <a:solidFill>
                  <a:srgbClr val="003366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16" name="Oval 27"/>
          <p:cNvSpPr>
            <a:spLocks noChangeArrowheads="1"/>
          </p:cNvSpPr>
          <p:nvPr/>
        </p:nvSpPr>
        <p:spPr bwMode="auto">
          <a:xfrm rot="20095572">
            <a:off x="4860925" y="2636838"/>
            <a:ext cx="3313113" cy="2447925"/>
          </a:xfrm>
          <a:prstGeom prst="ellipse">
            <a:avLst/>
          </a:prstGeom>
          <a:noFill/>
          <a:ln w="57150">
            <a:solidFill>
              <a:srgbClr val="969696">
                <a:alpha val="36078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4859338" y="2276475"/>
            <a:ext cx="3313112" cy="3313113"/>
          </a:xfrm>
          <a:prstGeom prst="ellipse">
            <a:avLst/>
          </a:prstGeom>
          <a:noFill/>
          <a:ln w="57150">
            <a:solidFill>
              <a:srgbClr val="969696">
                <a:alpha val="36078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Oval 29"/>
          <p:cNvSpPr>
            <a:spLocks noChangeArrowheads="1"/>
          </p:cNvSpPr>
          <p:nvPr/>
        </p:nvSpPr>
        <p:spPr bwMode="auto">
          <a:xfrm rot="14841338">
            <a:off x="4860131" y="2996407"/>
            <a:ext cx="3313113" cy="1873250"/>
          </a:xfrm>
          <a:prstGeom prst="ellipse">
            <a:avLst/>
          </a:prstGeom>
          <a:noFill/>
          <a:ln w="57150">
            <a:solidFill>
              <a:srgbClr val="969696">
                <a:alpha val="36078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 rot="19921196">
            <a:off x="4860925" y="3284538"/>
            <a:ext cx="3313113" cy="1152525"/>
          </a:xfrm>
          <a:prstGeom prst="ellipse">
            <a:avLst/>
          </a:prstGeom>
          <a:noFill/>
          <a:ln w="57150">
            <a:solidFill>
              <a:srgbClr val="969696">
                <a:alpha val="36078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762000" y="900447"/>
            <a:ext cx="3397250" cy="3529012"/>
            <a:chOff x="3197" y="1570"/>
            <a:chExt cx="2088" cy="2087"/>
          </a:xfrm>
        </p:grpSpPr>
        <p:sp>
          <p:nvSpPr>
            <p:cNvPr id="21" name="Oval 46"/>
            <p:cNvSpPr>
              <a:spLocks noChangeArrowheads="1"/>
            </p:cNvSpPr>
            <p:nvPr/>
          </p:nvSpPr>
          <p:spPr bwMode="auto">
            <a:xfrm rot="-1504428">
              <a:off x="3198" y="1797"/>
              <a:ext cx="2087" cy="1542"/>
            </a:xfrm>
            <a:prstGeom prst="ellipse">
              <a:avLst/>
            </a:prstGeom>
            <a:noFill/>
            <a:ln w="57150">
              <a:solidFill>
                <a:srgbClr val="969696">
                  <a:alpha val="36078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47"/>
            <p:cNvSpPr>
              <a:spLocks noChangeArrowheads="1"/>
            </p:cNvSpPr>
            <p:nvPr/>
          </p:nvSpPr>
          <p:spPr bwMode="auto">
            <a:xfrm>
              <a:off x="3197" y="1570"/>
              <a:ext cx="2087" cy="2087"/>
            </a:xfrm>
            <a:prstGeom prst="ellipse">
              <a:avLst/>
            </a:prstGeom>
            <a:noFill/>
            <a:ln w="57150">
              <a:solidFill>
                <a:srgbClr val="969696">
                  <a:alpha val="36078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48"/>
            <p:cNvSpPr>
              <a:spLocks noChangeArrowheads="1"/>
            </p:cNvSpPr>
            <p:nvPr/>
          </p:nvSpPr>
          <p:spPr bwMode="auto">
            <a:xfrm rot="-6758662">
              <a:off x="3198" y="2022"/>
              <a:ext cx="2087" cy="1184"/>
            </a:xfrm>
            <a:prstGeom prst="ellipse">
              <a:avLst/>
            </a:prstGeom>
            <a:noFill/>
            <a:ln w="57150">
              <a:solidFill>
                <a:srgbClr val="969696">
                  <a:alpha val="36078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49"/>
            <p:cNvSpPr>
              <a:spLocks noChangeArrowheads="1"/>
            </p:cNvSpPr>
            <p:nvPr/>
          </p:nvSpPr>
          <p:spPr bwMode="auto">
            <a:xfrm rot="-1678804">
              <a:off x="3198" y="2205"/>
              <a:ext cx="2087" cy="729"/>
            </a:xfrm>
            <a:prstGeom prst="ellipse">
              <a:avLst/>
            </a:prstGeom>
            <a:noFill/>
            <a:ln w="57150">
              <a:solidFill>
                <a:srgbClr val="969696">
                  <a:alpha val="36078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5" name="Text Box 50"/>
          <p:cNvSpPr txBox="1">
            <a:spLocks noChangeArrowheads="1"/>
          </p:cNvSpPr>
          <p:nvPr/>
        </p:nvSpPr>
        <p:spPr bwMode="auto">
          <a:xfrm>
            <a:off x="4032250" y="6335864"/>
            <a:ext cx="4140200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00" dirty="0" smtClean="0">
                <a:solidFill>
                  <a:srgbClr val="002060"/>
                </a:solidFill>
                <a:latin typeface="Franklin Gothic Book" pitchFamily="34" charset="0"/>
              </a:rPr>
              <a:t>АО </a:t>
            </a:r>
            <a:r>
              <a:rPr lang="ru-RU" sz="700" dirty="0">
                <a:solidFill>
                  <a:srgbClr val="002060"/>
                </a:solidFill>
                <a:latin typeface="Franklin Gothic Book" pitchFamily="34" charset="0"/>
              </a:rPr>
              <a:t>«АКГ </a:t>
            </a:r>
            <a:r>
              <a:rPr lang="ru-RU" sz="700" dirty="0" smtClean="0">
                <a:solidFill>
                  <a:srgbClr val="002060"/>
                </a:solidFill>
                <a:latin typeface="Franklin Gothic Book" pitchFamily="34" charset="0"/>
              </a:rPr>
              <a:t>«Развитие </a:t>
            </a:r>
            <a:r>
              <a:rPr lang="ru-RU" sz="700" dirty="0" err="1" smtClean="0">
                <a:solidFill>
                  <a:srgbClr val="002060"/>
                </a:solidFill>
                <a:latin typeface="Franklin Gothic Book" pitchFamily="34" charset="0"/>
              </a:rPr>
              <a:t>бизнес-систем</a:t>
            </a:r>
            <a:r>
              <a:rPr lang="ru-RU" sz="800" dirty="0" smtClean="0">
                <a:solidFill>
                  <a:srgbClr val="002060"/>
                </a:solidFill>
                <a:latin typeface="Franklin Gothic Book" pitchFamily="34" charset="0"/>
              </a:rPr>
              <a:t>»</a:t>
            </a:r>
            <a:r>
              <a:rPr lang="en-US" sz="700" dirty="0" smtClean="0">
                <a:solidFill>
                  <a:srgbClr val="002060"/>
                </a:solidFill>
                <a:latin typeface="Franklin Gothic Book" pitchFamily="34" charset="0"/>
              </a:rPr>
              <a:t>  </a:t>
            </a:r>
            <a:r>
              <a:rPr lang="ru-RU" sz="700" dirty="0" smtClean="0">
                <a:solidFill>
                  <a:srgbClr val="002060"/>
                </a:solidFill>
                <a:latin typeface="Franklin Gothic Book" pitchFamily="34" charset="0"/>
              </a:rPr>
              <a:t>тел.:  +7 (495) 967 6838</a:t>
            </a:r>
            <a:r>
              <a:rPr lang="en-US" sz="700" dirty="0" smtClean="0">
                <a:solidFill>
                  <a:srgbClr val="002060"/>
                </a:solidFill>
                <a:latin typeface="Franklin Gothic Book" pitchFamily="34" charset="0"/>
              </a:rPr>
              <a:t>   </a:t>
            </a:r>
            <a:r>
              <a:rPr lang="ru-RU" sz="700" dirty="0" smtClean="0">
                <a:solidFill>
                  <a:srgbClr val="002060"/>
                </a:solidFill>
                <a:latin typeface="Franklin Gothic Book" pitchFamily="34" charset="0"/>
              </a:rPr>
              <a:t>факс: +7 (495) 967 6843</a:t>
            </a:r>
            <a:br>
              <a:rPr lang="ru-RU" sz="700" dirty="0" smtClean="0">
                <a:solidFill>
                  <a:srgbClr val="002060"/>
                </a:solidFill>
                <a:latin typeface="Franklin Gothic Book" pitchFamily="34" charset="0"/>
              </a:rPr>
            </a:br>
            <a:r>
              <a:rPr lang="ru-RU" sz="700" dirty="0" smtClean="0">
                <a:solidFill>
                  <a:srgbClr val="002060"/>
                </a:solidFill>
                <a:latin typeface="Franklin Gothic Book" pitchFamily="34" charset="0"/>
              </a:rPr>
              <a:t>сайт</a:t>
            </a:r>
            <a:r>
              <a:rPr lang="en-US" sz="700" dirty="0">
                <a:solidFill>
                  <a:srgbClr val="002060"/>
                </a:solidFill>
                <a:latin typeface="Franklin Gothic Book" pitchFamily="34" charset="0"/>
              </a:rPr>
              <a:t>: http://</a:t>
            </a:r>
            <a:r>
              <a:rPr lang="en-US" sz="700" dirty="0" smtClean="0">
                <a:solidFill>
                  <a:srgbClr val="002060"/>
                </a:solidFill>
                <a:latin typeface="Franklin Gothic Book" pitchFamily="34" charset="0"/>
              </a:rPr>
              <a:t>www.rbsys.ru   </a:t>
            </a:r>
            <a:r>
              <a:rPr lang="en-US" sz="700" dirty="0">
                <a:solidFill>
                  <a:srgbClr val="002060"/>
                </a:solidFill>
                <a:latin typeface="Franklin Gothic Book" pitchFamily="34" charset="0"/>
              </a:rPr>
              <a:t>e-</a:t>
            </a:r>
            <a:r>
              <a:rPr lang="ru-RU" sz="700" dirty="0" err="1">
                <a:solidFill>
                  <a:srgbClr val="002060"/>
                </a:solidFill>
                <a:latin typeface="Franklin Gothic Book" pitchFamily="34" charset="0"/>
              </a:rPr>
              <a:t>mail</a:t>
            </a:r>
            <a:r>
              <a:rPr lang="ru-RU" sz="700" dirty="0">
                <a:solidFill>
                  <a:srgbClr val="002060"/>
                </a:solidFill>
                <a:latin typeface="Franklin Gothic Book" pitchFamily="34" charset="0"/>
              </a:rPr>
              <a:t>:</a:t>
            </a:r>
            <a:r>
              <a:rPr lang="en-US" sz="700" dirty="0">
                <a:solidFill>
                  <a:srgbClr val="002060"/>
                </a:solidFill>
                <a:latin typeface="Franklin Gothic Book" pitchFamily="34" charset="0"/>
              </a:rPr>
              <a:t> common@rbsys.ru</a:t>
            </a:r>
            <a:endParaRPr lang="ru-RU" sz="700" dirty="0">
              <a:solidFill>
                <a:srgbClr val="002060"/>
              </a:solidFill>
              <a:latin typeface="Franklin Gothic Book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sz="7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26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938" y="354013"/>
            <a:ext cx="26812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521751" y="2325112"/>
            <a:ext cx="836022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Об оценке эффективности и результативности профессиональной служебной деятельности </a:t>
            </a:r>
            <a:r>
              <a:rPr lang="ru-RU" sz="3200" b="1" i="1" dirty="0" smtClean="0">
                <a:solidFill>
                  <a:schemeClr val="tx2"/>
                </a:solidFill>
              </a:rPr>
              <a:t>гражданских </a:t>
            </a:r>
            <a:r>
              <a:rPr lang="ru-RU" sz="3200" b="1" i="1" dirty="0" smtClean="0">
                <a:solidFill>
                  <a:schemeClr val="tx2"/>
                </a:solidFill>
              </a:rPr>
              <a:t>служащих, реализующих контрольные (надзорные) функции </a:t>
            </a:r>
            <a:r>
              <a:rPr lang="ru-RU" sz="3200" b="1" i="1" dirty="0" smtClean="0">
                <a:ln w="0"/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i="1" dirty="0" smtClean="0">
                <a:ln w="0"/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2000" b="1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056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9894499" y="6601556"/>
            <a:ext cx="730744" cy="228600"/>
          </a:xfrm>
        </p:spPr>
        <p:txBody>
          <a:bodyPr vert="horz" lIns="91440" tIns="45720" rIns="91440" bIns="45720" rtlCol="0" anchor="ctr"/>
          <a:lstStyle/>
          <a:p>
            <a:fld id="{E31375A4-56A4-47D6-9801-1991572033F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Заголовок 20"/>
          <p:cNvSpPr txBox="1">
            <a:spLocks/>
          </p:cNvSpPr>
          <p:nvPr/>
        </p:nvSpPr>
        <p:spPr>
          <a:xfrm>
            <a:off x="1524000" y="0"/>
            <a:ext cx="1004316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spcBef>
                <a:spcPct val="0"/>
              </a:spcBef>
            </a:pPr>
            <a:r>
              <a:rPr lang="ru-RU" sz="3400" cap="all" dirty="0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ШАГ 3. </a:t>
            </a:r>
            <a:r>
              <a:rPr lang="ru-RU" sz="3400" cap="all" dirty="0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Определение целевых значений показателей</a:t>
            </a:r>
            <a:endParaRPr lang="ru-RU" sz="3400" cap="all" dirty="0" smtClean="0">
              <a:solidFill>
                <a:schemeClr val="accent1"/>
              </a:solidFill>
              <a:latin typeface="+mj-lt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ru-RU" sz="3400" cap="all" dirty="0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Шаг </a:t>
            </a:r>
            <a:r>
              <a:rPr lang="ru-RU" sz="3400" cap="all" dirty="0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4: </a:t>
            </a:r>
            <a:r>
              <a:rPr lang="ru-RU" sz="3400" cap="all" dirty="0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оценка фактических значений показателей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73843" y="1285875"/>
            <a:ext cx="2428892" cy="785780"/>
          </a:xfrm>
          <a:prstGeom prst="roundRect">
            <a:avLst>
              <a:gd name="adj" fmla="val 8576"/>
            </a:avLst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Б</a:t>
            </a:r>
            <a:r>
              <a:rPr lang="ru-RU" sz="1400" b="1" dirty="0" smtClean="0">
                <a:solidFill>
                  <a:schemeClr val="bg1"/>
                </a:solidFill>
              </a:rPr>
              <a:t>алльная оценка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4114800" y="1171576"/>
            <a:ext cx="4531070" cy="973747"/>
          </a:xfrm>
          <a:prstGeom prst="rightArrow">
            <a:avLst>
              <a:gd name="adj1" fmla="val 70453"/>
              <a:gd name="adj2" fmla="val 50000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n w="0"/>
                <a:solidFill>
                  <a:schemeClr val="bg1"/>
                </a:solidFill>
                <a:cs typeface="Arial" pitchFamily="34" charset="0"/>
              </a:rPr>
              <a:t>С</a:t>
            </a:r>
            <a:r>
              <a:rPr lang="ru-RU" sz="1400" b="1" dirty="0" smtClean="0">
                <a:ln w="0"/>
                <a:solidFill>
                  <a:schemeClr val="bg1"/>
                </a:solidFill>
                <a:cs typeface="Arial" pitchFamily="34" charset="0"/>
              </a:rPr>
              <a:t>тепень достижения установленных значений</a:t>
            </a:r>
          </a:p>
          <a:p>
            <a:pPr algn="ctr">
              <a:defRPr/>
            </a:pPr>
            <a:r>
              <a:rPr lang="ru-RU" sz="1400" b="1" dirty="0" smtClean="0">
                <a:ln w="0"/>
                <a:solidFill>
                  <a:schemeClr val="bg1"/>
                </a:solidFill>
                <a:cs typeface="Arial" pitchFamily="34" charset="0"/>
              </a:rPr>
              <a:t>динамика изменения значений </a:t>
            </a:r>
            <a:br>
              <a:rPr lang="ru-RU" sz="1400" b="1" dirty="0" smtClean="0">
                <a:ln w="0"/>
                <a:solidFill>
                  <a:schemeClr val="bg1"/>
                </a:solidFill>
                <a:cs typeface="Arial" pitchFamily="34" charset="0"/>
              </a:rPr>
            </a:br>
            <a:r>
              <a:rPr lang="ru-RU" sz="1400" b="1" dirty="0" smtClean="0">
                <a:ln w="0"/>
                <a:solidFill>
                  <a:schemeClr val="bg1"/>
                </a:solidFill>
                <a:cs typeface="Arial" pitchFamily="34" charset="0"/>
              </a:rPr>
              <a:t>сравнение со средним по инспекции/ по РФ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08032" y="1255102"/>
            <a:ext cx="2428892" cy="800100"/>
          </a:xfrm>
          <a:prstGeom prst="roundRect">
            <a:avLst>
              <a:gd name="adj" fmla="val 8576"/>
            </a:avLst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Фактическое (достигнутое) значение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каждого показателя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71639" y="2171668"/>
            <a:ext cx="9501211" cy="989544"/>
          </a:xfrm>
          <a:prstGeom prst="roundRect">
            <a:avLst>
              <a:gd name="adj" fmla="val 583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1400" u="sng" dirty="0" smtClean="0">
                <a:solidFill>
                  <a:schemeClr val="tx2">
                    <a:lumMod val="75000"/>
                  </a:schemeClr>
                </a:solidFill>
              </a:rPr>
              <a:t>или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«лучше» целевого (нормативного) значения</a:t>
            </a:r>
          </a:p>
          <a:p>
            <a:pPr>
              <a:lnSpc>
                <a:spcPct val="80000"/>
              </a:lnSpc>
              <a:defRPr/>
            </a:pP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80000"/>
              </a:lnSpc>
              <a:defRPr/>
            </a:pPr>
            <a:r>
              <a:rPr lang="ru-RU" sz="1400" u="sng" dirty="0" smtClean="0">
                <a:solidFill>
                  <a:schemeClr val="tx2">
                    <a:lumMod val="75000"/>
                  </a:schemeClr>
                </a:solidFill>
              </a:rPr>
              <a:t>или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соответствует предельному (0 или 100%) значению</a:t>
            </a:r>
          </a:p>
          <a:p>
            <a:pPr lvl="0">
              <a:lnSpc>
                <a:spcPct val="80000"/>
              </a:lnSpc>
              <a:defRPr/>
            </a:pP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80000"/>
              </a:lnSpc>
              <a:defRPr/>
            </a:pPr>
            <a:r>
              <a:rPr lang="ru-RU" sz="1400" u="sng" dirty="0" smtClean="0">
                <a:solidFill>
                  <a:schemeClr val="tx2">
                    <a:lumMod val="75000"/>
                  </a:schemeClr>
                </a:solidFill>
              </a:rPr>
              <a:t>или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«лучше» своего значения в предыдущем периоде  и одновременно «лучше» среднего значения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903590" y="2518442"/>
            <a:ext cx="1214444" cy="449868"/>
          </a:xfrm>
          <a:prstGeom prst="rect">
            <a:avLst/>
          </a:prstGeom>
          <a:noFill/>
          <a:ln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</a:rPr>
              <a:t>один из трех возможных случаев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801239" y="2420680"/>
            <a:ext cx="1214446" cy="500066"/>
          </a:xfrm>
          <a:prstGeom prst="roundRect">
            <a:avLst>
              <a:gd name="adj" fmla="val 8576"/>
            </a:avLst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4 балла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57362" y="3443266"/>
            <a:ext cx="9415488" cy="1115672"/>
          </a:xfrm>
          <a:prstGeom prst="roundRect">
            <a:avLst>
              <a:gd name="adj" fmla="val 583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1400" u="sng" dirty="0" smtClean="0">
                <a:solidFill>
                  <a:schemeClr val="tx2">
                    <a:lumMod val="75000"/>
                  </a:schemeClr>
                </a:solidFill>
              </a:rPr>
              <a:t>или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соответствует целевому (нормативному) значению</a:t>
            </a:r>
          </a:p>
          <a:p>
            <a:pPr>
              <a:lnSpc>
                <a:spcPct val="80000"/>
              </a:lnSpc>
              <a:defRPr/>
            </a:pP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80000"/>
              </a:lnSpc>
              <a:defRPr/>
            </a:pPr>
            <a:r>
              <a:rPr lang="ru-RU" sz="1400" u="sng" dirty="0" smtClean="0">
                <a:solidFill>
                  <a:schemeClr val="tx2">
                    <a:lumMod val="75000"/>
                  </a:schemeClr>
                </a:solidFill>
              </a:rPr>
              <a:t>или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отклонение от предельного значения ≤10% и одновременно «лучше» среднего значения</a:t>
            </a:r>
          </a:p>
          <a:p>
            <a:pPr lvl="0">
              <a:lnSpc>
                <a:spcPct val="80000"/>
              </a:lnSpc>
              <a:defRPr/>
            </a:pP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80000"/>
              </a:lnSpc>
              <a:defRPr/>
            </a:pPr>
            <a:r>
              <a:rPr lang="ru-RU" sz="1400" u="sng" dirty="0" smtClean="0">
                <a:solidFill>
                  <a:schemeClr val="tx2">
                    <a:lumMod val="75000"/>
                  </a:schemeClr>
                </a:solidFill>
              </a:rPr>
              <a:t>или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«лучше» своего значения в предыдущем периоде и одновременно «хуже» среднего значения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10121" y="3869235"/>
            <a:ext cx="1214444" cy="462928"/>
          </a:xfrm>
          <a:prstGeom prst="rect">
            <a:avLst/>
          </a:prstGeom>
          <a:noFill/>
          <a:ln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</a:rPr>
              <a:t>один из трех возможных случаев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801237" y="3709741"/>
            <a:ext cx="1214446" cy="500066"/>
          </a:xfrm>
          <a:prstGeom prst="roundRect">
            <a:avLst>
              <a:gd name="adj" fmla="val 8576"/>
            </a:avLst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3 балла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00214" y="4800586"/>
            <a:ext cx="9358336" cy="1012385"/>
          </a:xfrm>
          <a:prstGeom prst="roundRect">
            <a:avLst>
              <a:gd name="adj" fmla="val 583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400" u="sng" dirty="0" smtClean="0">
                <a:solidFill>
                  <a:schemeClr val="tx2">
                    <a:lumMod val="75000"/>
                  </a:schemeClr>
                </a:solidFill>
              </a:rPr>
              <a:t>или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«хуже» целевого (нормативного) значения и одновременно «лучше» среднего значения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400" u="sng" dirty="0" smtClean="0">
                <a:solidFill>
                  <a:schemeClr val="tx2">
                    <a:lumMod val="75000"/>
                  </a:schemeClr>
                </a:solidFill>
              </a:rPr>
              <a:t>или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отклонение от предельного значения &gt;10% и одновременно «лучше» среднего значения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400" u="sng" dirty="0" smtClean="0">
                <a:solidFill>
                  <a:schemeClr val="tx2">
                    <a:lumMod val="75000"/>
                  </a:schemeClr>
                </a:solidFill>
              </a:rPr>
              <a:t>или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«хуже» своего значения в предыдущем периоде и одновременно «лучше» среднего значения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910122" y="5083677"/>
            <a:ext cx="1214444" cy="462931"/>
          </a:xfrm>
          <a:prstGeom prst="rect">
            <a:avLst/>
          </a:prstGeom>
          <a:noFill/>
          <a:ln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</a:rPr>
              <a:t>один из трех возможных случаев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801239" y="5027370"/>
            <a:ext cx="1214446" cy="500066"/>
          </a:xfrm>
          <a:prstGeom prst="roundRect">
            <a:avLst>
              <a:gd name="adj" fmla="val 8576"/>
            </a:avLst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2 балла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85876" y="6064019"/>
            <a:ext cx="9972674" cy="385766"/>
          </a:xfrm>
          <a:prstGeom prst="roundRect">
            <a:avLst>
              <a:gd name="adj" fmla="val 583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все остальные случаи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801239" y="6064019"/>
            <a:ext cx="1214444" cy="385766"/>
          </a:xfrm>
          <a:prstGeom prst="roundRect">
            <a:avLst>
              <a:gd name="adj" fmla="val 8576"/>
            </a:avLst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1 балл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0"/>
          <p:cNvSpPr txBox="1">
            <a:spLocks/>
          </p:cNvSpPr>
          <p:nvPr/>
        </p:nvSpPr>
        <p:spPr>
          <a:xfrm>
            <a:off x="152400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ru-RU" sz="3400" cap="all" dirty="0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Порядок оценки. Шаг </a:t>
            </a:r>
            <a:r>
              <a:rPr lang="ru-RU" sz="3400" cap="all" dirty="0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4: </a:t>
            </a:r>
            <a:r>
              <a:rPr lang="ru-RU" sz="3400" cap="all" dirty="0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ПРИМЕР</a:t>
            </a:r>
          </a:p>
        </p:txBody>
      </p:sp>
      <p:sp>
        <p:nvSpPr>
          <p:cNvPr id="28" name="Стрелка вниз 27"/>
          <p:cNvSpPr/>
          <p:nvPr/>
        </p:nvSpPr>
        <p:spPr>
          <a:xfrm rot="16200000">
            <a:off x="8865715" y="1826033"/>
            <a:ext cx="500066" cy="1047757"/>
          </a:xfrm>
          <a:prstGeom prst="downArrow">
            <a:avLst>
              <a:gd name="adj1" fmla="val 50000"/>
              <a:gd name="adj2" fmla="val 52257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974398"/>
              </p:ext>
            </p:extLst>
          </p:nvPr>
        </p:nvGraphicFramePr>
        <p:xfrm>
          <a:off x="1837539" y="1871539"/>
          <a:ext cx="6572296" cy="798006"/>
        </p:xfrm>
        <a:graphic>
          <a:graphicData uri="http://schemas.openxmlformats.org/drawingml/2006/table">
            <a:tbl>
              <a:tblPr/>
              <a:tblGrid>
                <a:gridCol w="2522339"/>
                <a:gridCol w="709408"/>
                <a:gridCol w="1024701"/>
                <a:gridCol w="1024701"/>
                <a:gridCol w="1291147"/>
              </a:tblGrid>
              <a:tr h="1080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Нормативное (целевое) значение показателя 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0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Лучше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Равно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Хуже </a:t>
                      </a:r>
                      <a:endParaRPr lang="ru-RU" sz="7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1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Среднее значение показателя по территориальному органу / структурному подразделению /органу государственного контроля (надзора)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Лучше</a:t>
                      </a:r>
                      <a:endParaRPr lang="ru-RU" sz="7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4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Равно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балл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4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Хуже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балл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0" name="Скругленный прямоугольник 29"/>
          <p:cNvSpPr/>
          <p:nvPr/>
        </p:nvSpPr>
        <p:spPr>
          <a:xfrm>
            <a:off x="1563590" y="1160494"/>
            <a:ext cx="4153191" cy="243973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Показатель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563548" y="1435450"/>
            <a:ext cx="4153191" cy="222071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Удельный вес устраненных нарушений в общем количестве выявленных нарушений по вопросам соблюдения трудовых прав работников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812075" y="1160494"/>
            <a:ext cx="1238259" cy="243973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b="1" dirty="0" smtClean="0">
                <a:solidFill>
                  <a:schemeClr val="tx2"/>
                </a:solidFill>
              </a:rPr>
              <a:t>Фактическое</a:t>
            </a:r>
            <a:r>
              <a:rPr lang="ru-RU" sz="800" dirty="0" smtClean="0">
                <a:solidFill>
                  <a:schemeClr val="tx2"/>
                </a:solidFill>
              </a:rPr>
              <a:t> значение показателя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812032" y="1435450"/>
            <a:ext cx="1238259" cy="222071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000" dirty="0" smtClean="0">
                <a:solidFill>
                  <a:schemeClr val="tx2"/>
                </a:solidFill>
              </a:rPr>
              <a:t>97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145541" y="1160494"/>
            <a:ext cx="1238259" cy="243973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b="1" dirty="0">
                <a:solidFill>
                  <a:schemeClr val="tx2"/>
                </a:solidFill>
              </a:rPr>
              <a:t>Целевое</a:t>
            </a:r>
            <a:r>
              <a:rPr lang="ru-RU" sz="800" dirty="0" smtClean="0">
                <a:solidFill>
                  <a:schemeClr val="tx2"/>
                </a:solidFill>
              </a:rPr>
              <a:t> значение показателя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145498" y="1435450"/>
            <a:ext cx="1238259" cy="222071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000" dirty="0">
                <a:solidFill>
                  <a:schemeClr val="tx2"/>
                </a:solidFill>
              </a:rPr>
              <a:t>98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479093" y="1160494"/>
            <a:ext cx="1238259" cy="243973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b="1" dirty="0">
                <a:solidFill>
                  <a:schemeClr val="tx2"/>
                </a:solidFill>
              </a:rPr>
              <a:t>Среднее</a:t>
            </a:r>
            <a:r>
              <a:rPr lang="ru-RU" sz="800" dirty="0" smtClean="0">
                <a:solidFill>
                  <a:schemeClr val="tx2"/>
                </a:solidFill>
              </a:rPr>
              <a:t> значение показателя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479051" y="1435450"/>
            <a:ext cx="1238259" cy="222071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000" dirty="0">
                <a:solidFill>
                  <a:schemeClr val="tx2"/>
                </a:solidFill>
              </a:rPr>
              <a:t>96</a:t>
            </a:r>
          </a:p>
        </p:txBody>
      </p:sp>
      <p:sp>
        <p:nvSpPr>
          <p:cNvPr id="38" name="Стрелка вниз 37"/>
          <p:cNvSpPr/>
          <p:nvPr/>
        </p:nvSpPr>
        <p:spPr>
          <a:xfrm>
            <a:off x="7620011" y="1710676"/>
            <a:ext cx="285752" cy="140152"/>
          </a:xfrm>
          <a:prstGeom prst="downArrow">
            <a:avLst>
              <a:gd name="adj1" fmla="val 50000"/>
              <a:gd name="adj2" fmla="val 34995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Стрелка вниз 38"/>
          <p:cNvSpPr/>
          <p:nvPr/>
        </p:nvSpPr>
        <p:spPr>
          <a:xfrm rot="16200000">
            <a:off x="1624848" y="2202691"/>
            <a:ext cx="214314" cy="186869"/>
          </a:xfrm>
          <a:prstGeom prst="downArrow">
            <a:avLst>
              <a:gd name="adj1" fmla="val 50000"/>
              <a:gd name="adj2" fmla="val 34995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810776" y="2156803"/>
            <a:ext cx="1238259" cy="357190"/>
          </a:xfrm>
          <a:prstGeom prst="roundRect">
            <a:avLst>
              <a:gd name="adj" fmla="val 8576"/>
            </a:avLst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2 балла</a:t>
            </a:r>
          </a:p>
        </p:txBody>
      </p:sp>
      <p:sp>
        <p:nvSpPr>
          <p:cNvPr id="41" name="Стрелка вниз 40"/>
          <p:cNvSpPr/>
          <p:nvPr/>
        </p:nvSpPr>
        <p:spPr>
          <a:xfrm rot="16200000">
            <a:off x="8865715" y="3726659"/>
            <a:ext cx="500066" cy="1047757"/>
          </a:xfrm>
          <a:prstGeom prst="downArrow">
            <a:avLst>
              <a:gd name="adj1" fmla="val 50000"/>
              <a:gd name="adj2" fmla="val 52257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223758"/>
              </p:ext>
            </p:extLst>
          </p:nvPr>
        </p:nvGraphicFramePr>
        <p:xfrm>
          <a:off x="1837539" y="3587884"/>
          <a:ext cx="6572296" cy="1127000"/>
        </p:xfrm>
        <a:graphic>
          <a:graphicData uri="http://schemas.openxmlformats.org/drawingml/2006/table">
            <a:tbl>
              <a:tblPr/>
              <a:tblGrid>
                <a:gridCol w="2353448"/>
                <a:gridCol w="666755"/>
                <a:gridCol w="1047757"/>
                <a:gridCol w="1213189"/>
                <a:gridCol w="1291147"/>
              </a:tblGrid>
              <a:tr h="214618">
                <a:tc gridSpan="2"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Предельное (максимально или минимально возможное)  значение показателя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069">
                <a:tc gridSpan="2"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соответствует</a:t>
                      </a:r>
                      <a:endParaRPr lang="ru-RU" sz="7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соответствует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18">
                <a:tc gridSpan="2"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 чем на 10%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более чем на 10%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65"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Среднее значение показателя по территориальному органу / структурному подразделению /органу государственного контроля (надзора)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Лучше</a:t>
                      </a:r>
                      <a:endParaRPr lang="ru-RU" sz="7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4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Равно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4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Хуже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балл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3" name="Скругленный прямоугольник 42"/>
          <p:cNvSpPr/>
          <p:nvPr/>
        </p:nvSpPr>
        <p:spPr>
          <a:xfrm>
            <a:off x="1563590" y="2911714"/>
            <a:ext cx="4153191" cy="243973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Показатель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563548" y="3177145"/>
            <a:ext cx="4153191" cy="222071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Выполнение плана проведения проверок (доля проведенных плановых проверок  в процентах общего количества запланированных проверок)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812075" y="2911714"/>
            <a:ext cx="1238259" cy="243973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b="1" dirty="0" smtClean="0">
                <a:solidFill>
                  <a:schemeClr val="tx2"/>
                </a:solidFill>
              </a:rPr>
              <a:t>Фактическое</a:t>
            </a:r>
            <a:r>
              <a:rPr lang="ru-RU" sz="800" dirty="0" smtClean="0">
                <a:solidFill>
                  <a:schemeClr val="tx2"/>
                </a:solidFill>
              </a:rPr>
              <a:t> значение показателя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812032" y="3177145"/>
            <a:ext cx="1238259" cy="222071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000" dirty="0" smtClean="0">
                <a:solidFill>
                  <a:schemeClr val="tx2"/>
                </a:solidFill>
              </a:rPr>
              <a:t>100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145541" y="2911714"/>
            <a:ext cx="1238259" cy="243973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b="1" dirty="0">
                <a:solidFill>
                  <a:schemeClr val="tx2"/>
                </a:solidFill>
              </a:rPr>
              <a:t>Предельное</a:t>
            </a:r>
            <a:r>
              <a:rPr lang="ru-RU" sz="800" dirty="0" smtClean="0">
                <a:solidFill>
                  <a:schemeClr val="tx2"/>
                </a:solidFill>
              </a:rPr>
              <a:t> значение показателя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145498" y="3177145"/>
            <a:ext cx="1238259" cy="222071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000" dirty="0">
                <a:solidFill>
                  <a:schemeClr val="tx2"/>
                </a:solidFill>
              </a:rPr>
              <a:t>100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479093" y="2911714"/>
            <a:ext cx="1238259" cy="243973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b="1" dirty="0">
                <a:solidFill>
                  <a:schemeClr val="tx2"/>
                </a:solidFill>
              </a:rPr>
              <a:t>Среднее</a:t>
            </a:r>
            <a:r>
              <a:rPr lang="ru-RU" sz="800" dirty="0" smtClean="0">
                <a:solidFill>
                  <a:schemeClr val="tx2"/>
                </a:solidFill>
              </a:rPr>
              <a:t> значение показателя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8479051" y="3177145"/>
            <a:ext cx="1238259" cy="222071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000" dirty="0">
                <a:solidFill>
                  <a:schemeClr val="tx2"/>
                </a:solidFill>
              </a:rPr>
              <a:t>98</a:t>
            </a:r>
          </a:p>
        </p:txBody>
      </p:sp>
      <p:sp>
        <p:nvSpPr>
          <p:cNvPr id="51" name="Стрелка вниз 50"/>
          <p:cNvSpPr/>
          <p:nvPr/>
        </p:nvSpPr>
        <p:spPr>
          <a:xfrm>
            <a:off x="5238744" y="3427022"/>
            <a:ext cx="285752" cy="140152"/>
          </a:xfrm>
          <a:prstGeom prst="downArrow">
            <a:avLst>
              <a:gd name="adj1" fmla="val 50000"/>
              <a:gd name="adj2" fmla="val 34995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Стрелка вниз 51"/>
          <p:cNvSpPr/>
          <p:nvPr/>
        </p:nvSpPr>
        <p:spPr>
          <a:xfrm rot="16200000">
            <a:off x="1624848" y="4111383"/>
            <a:ext cx="214314" cy="186869"/>
          </a:xfrm>
          <a:prstGeom prst="downArrow">
            <a:avLst>
              <a:gd name="adj1" fmla="val 50000"/>
              <a:gd name="adj2" fmla="val 34995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9810776" y="4057428"/>
            <a:ext cx="1238259" cy="357190"/>
          </a:xfrm>
          <a:prstGeom prst="roundRect">
            <a:avLst>
              <a:gd name="adj" fmla="val 8576"/>
            </a:avLst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4 балла</a:t>
            </a:r>
          </a:p>
        </p:txBody>
      </p:sp>
      <p:sp>
        <p:nvSpPr>
          <p:cNvPr id="54" name="Стрелка вниз 53"/>
          <p:cNvSpPr/>
          <p:nvPr/>
        </p:nvSpPr>
        <p:spPr>
          <a:xfrm rot="16200000">
            <a:off x="8865715" y="5489666"/>
            <a:ext cx="500066" cy="1047757"/>
          </a:xfrm>
          <a:prstGeom prst="downArrow">
            <a:avLst>
              <a:gd name="adj1" fmla="val 50000"/>
              <a:gd name="adj2" fmla="val 52257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322213"/>
              </p:ext>
            </p:extLst>
          </p:nvPr>
        </p:nvGraphicFramePr>
        <p:xfrm>
          <a:off x="1837539" y="5600258"/>
          <a:ext cx="6572296" cy="798006"/>
        </p:xfrm>
        <a:graphic>
          <a:graphicData uri="http://schemas.openxmlformats.org/drawingml/2006/table">
            <a:tbl>
              <a:tblPr/>
              <a:tblGrid>
                <a:gridCol w="2522339"/>
                <a:gridCol w="709408"/>
                <a:gridCol w="1024701"/>
                <a:gridCol w="1024701"/>
                <a:gridCol w="1291147"/>
              </a:tblGrid>
              <a:tr h="1080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Значение показателя за предшествующий период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0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Лучше</a:t>
                      </a:r>
                      <a:endParaRPr lang="ru-RU" sz="7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Равно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Хуже </a:t>
                      </a:r>
                      <a:endParaRPr lang="ru-RU" sz="7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1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Среднее значение показателя по территориальному органу / структурному подразделению /органу государственного контроля (надзора)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Лучше</a:t>
                      </a:r>
                      <a:endParaRPr lang="ru-RU" sz="7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4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Равно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4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Хуже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балл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6" name="Скругленный прямоугольник 55"/>
          <p:cNvSpPr/>
          <p:nvPr/>
        </p:nvSpPr>
        <p:spPr>
          <a:xfrm>
            <a:off x="1563590" y="4839950"/>
            <a:ext cx="4153191" cy="243973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Показатель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563548" y="5114907"/>
            <a:ext cx="4153191" cy="256602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Сокращение числа нарушений обязательных требований трудового законодательства, представляющих угрозу причинения вреда охраняемым ценностям в сфере труда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812075" y="4839950"/>
            <a:ext cx="1238259" cy="243973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b="1" dirty="0" smtClean="0">
                <a:solidFill>
                  <a:schemeClr val="tx2"/>
                </a:solidFill>
              </a:rPr>
              <a:t>Фактическое</a:t>
            </a:r>
            <a:r>
              <a:rPr lang="ru-RU" sz="800" dirty="0" smtClean="0">
                <a:solidFill>
                  <a:schemeClr val="tx2"/>
                </a:solidFill>
              </a:rPr>
              <a:t> значение показателя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812032" y="5114907"/>
            <a:ext cx="1238259" cy="256602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000" dirty="0" smtClean="0">
                <a:solidFill>
                  <a:schemeClr val="tx2"/>
                </a:solidFill>
              </a:rPr>
              <a:t>32</a:t>
            </a:r>
            <a:endParaRPr lang="ru-RU" sz="1000" dirty="0">
              <a:solidFill>
                <a:schemeClr val="tx2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145541" y="4839950"/>
            <a:ext cx="1238259" cy="243973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Значение в </a:t>
            </a:r>
            <a:r>
              <a:rPr lang="ru-RU" sz="800" b="1" dirty="0" smtClean="0">
                <a:solidFill>
                  <a:schemeClr val="tx2"/>
                </a:solidFill>
              </a:rPr>
              <a:t>предыдущем периоде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7145498" y="5114907"/>
            <a:ext cx="1238259" cy="256602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000" dirty="0">
                <a:solidFill>
                  <a:schemeClr val="tx2"/>
                </a:solidFill>
              </a:rPr>
              <a:t>30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8479093" y="4839950"/>
            <a:ext cx="1238259" cy="243973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b="1" dirty="0" smtClean="0">
                <a:solidFill>
                  <a:schemeClr val="tx2"/>
                </a:solidFill>
              </a:rPr>
              <a:t>Среднее</a:t>
            </a:r>
            <a:r>
              <a:rPr lang="ru-RU" sz="800" dirty="0" smtClean="0">
                <a:solidFill>
                  <a:schemeClr val="tx2"/>
                </a:solidFill>
              </a:rPr>
              <a:t> значение показателя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8479051" y="5114907"/>
            <a:ext cx="1238259" cy="256602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000" dirty="0" smtClean="0">
                <a:solidFill>
                  <a:schemeClr val="tx2"/>
                </a:solidFill>
              </a:rPr>
              <a:t>28</a:t>
            </a:r>
          </a:p>
        </p:txBody>
      </p:sp>
      <p:sp>
        <p:nvSpPr>
          <p:cNvPr id="64" name="Стрелка вниз 63"/>
          <p:cNvSpPr/>
          <p:nvPr/>
        </p:nvSpPr>
        <p:spPr>
          <a:xfrm>
            <a:off x="5361813" y="5439396"/>
            <a:ext cx="285752" cy="140152"/>
          </a:xfrm>
          <a:prstGeom prst="downArrow">
            <a:avLst>
              <a:gd name="adj1" fmla="val 50000"/>
              <a:gd name="adj2" fmla="val 34995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Стрелка вниз 64"/>
          <p:cNvSpPr/>
          <p:nvPr/>
        </p:nvSpPr>
        <p:spPr>
          <a:xfrm rot="16200000">
            <a:off x="1624848" y="5931411"/>
            <a:ext cx="214314" cy="186869"/>
          </a:xfrm>
          <a:prstGeom prst="downArrow">
            <a:avLst>
              <a:gd name="adj1" fmla="val 50000"/>
              <a:gd name="adj2" fmla="val 34995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9810776" y="5820435"/>
            <a:ext cx="1238259" cy="357190"/>
          </a:xfrm>
          <a:prstGeom prst="roundRect">
            <a:avLst>
              <a:gd name="adj" fmla="val 8576"/>
            </a:avLst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4 балла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285752" y="2809869"/>
            <a:ext cx="1171578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285752" y="4786322"/>
            <a:ext cx="1171578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9894499" y="6601556"/>
            <a:ext cx="730744" cy="228600"/>
          </a:xfrm>
        </p:spPr>
        <p:txBody>
          <a:bodyPr vert="horz" lIns="91440" tIns="45720" rIns="91440" bIns="45720" rtlCol="0" anchor="ctr"/>
          <a:lstStyle/>
          <a:p>
            <a:fld id="{E31375A4-56A4-47D6-9801-1991572033F7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9894499" y="6601556"/>
            <a:ext cx="730744" cy="228600"/>
          </a:xfrm>
        </p:spPr>
        <p:txBody>
          <a:bodyPr vert="horz" lIns="91440" tIns="45720" rIns="91440" bIns="45720" rtlCol="0" anchor="ctr"/>
          <a:lstStyle/>
          <a:p>
            <a:fld id="{E31375A4-56A4-47D6-9801-1991572033F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Заголовок 20"/>
          <p:cNvSpPr txBox="1">
            <a:spLocks/>
          </p:cNvSpPr>
          <p:nvPr/>
        </p:nvSpPr>
        <p:spPr>
          <a:xfrm>
            <a:off x="152400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ru-RU" sz="3400" cap="all" dirty="0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Порядок оценки. Шаг </a:t>
            </a:r>
            <a:r>
              <a:rPr lang="ru-RU" sz="3400" cap="all" dirty="0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5: </a:t>
            </a:r>
            <a:r>
              <a:rPr lang="ru-RU" sz="3400" cap="all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б</a:t>
            </a:r>
            <a:r>
              <a:rPr lang="ru-RU" sz="3400" cap="all" dirty="0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алльная оценка</a:t>
            </a:r>
            <a:endParaRPr lang="ru-RU" sz="3600" b="1" dirty="0" smtClean="0">
              <a:ln w="0"/>
              <a:solidFill>
                <a:srgbClr val="204D8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288"/>
          <p:cNvSpPr txBox="1">
            <a:spLocks noChangeArrowheads="1"/>
          </p:cNvSpPr>
          <p:nvPr/>
        </p:nvSpPr>
        <p:spPr bwMode="auto">
          <a:xfrm>
            <a:off x="7673498" y="5397231"/>
            <a:ext cx="2571768" cy="1080000"/>
          </a:xfrm>
          <a:prstGeom prst="rect">
            <a:avLst/>
          </a:prstGeom>
          <a:pattFill prst="dotGrid">
            <a:fgClr>
              <a:srgbClr val="D7E0E9"/>
            </a:fgClr>
            <a:bgClr>
              <a:schemeClr val="bg1"/>
            </a:bgClr>
          </a:patt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ru-RU" sz="1400" dirty="0" smtClean="0">
              <a:solidFill>
                <a:srgbClr val="002060"/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ru-RU" sz="1400" dirty="0" smtClean="0">
              <a:solidFill>
                <a:srgbClr val="002060"/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ru-RU" sz="1400" dirty="0" smtClean="0">
              <a:solidFill>
                <a:srgbClr val="002060"/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21" name="Text Box 288"/>
          <p:cNvSpPr txBox="1">
            <a:spLocks noChangeArrowheads="1"/>
          </p:cNvSpPr>
          <p:nvPr/>
        </p:nvSpPr>
        <p:spPr bwMode="auto">
          <a:xfrm>
            <a:off x="7459183" y="3587261"/>
            <a:ext cx="1491385" cy="1867178"/>
          </a:xfrm>
          <a:prstGeom prst="rect">
            <a:avLst/>
          </a:prstGeom>
          <a:pattFill prst="dotGrid">
            <a:fgClr>
              <a:srgbClr val="D7E0E9"/>
            </a:fgClr>
            <a:bgClr>
              <a:schemeClr val="bg1"/>
            </a:bgClr>
          </a:patt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% от максимально возможной оценки по направлению оценивания</a:t>
            </a:r>
            <a:r>
              <a:rPr lang="en-US" sz="1400" dirty="0" smtClean="0">
                <a:solidFill>
                  <a:srgbClr val="002060"/>
                </a:solidFill>
              </a:rPr>
              <a:t> N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44144" y="1035278"/>
            <a:ext cx="1857388" cy="2571768"/>
          </a:xfrm>
          <a:prstGeom prst="roundRect">
            <a:avLst>
              <a:gd name="adj" fmla="val 583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400" i="1" dirty="0" smtClean="0">
              <a:solidFill>
                <a:schemeClr val="tx2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030160" y="1249592"/>
            <a:ext cx="1214446" cy="642942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балльная оценка (</a:t>
            </a:r>
            <a:r>
              <a:rPr lang="ru-RU" sz="1400" b="1" dirty="0" err="1" smtClean="0">
                <a:solidFill>
                  <a:schemeClr val="bg1"/>
                </a:solidFill>
              </a:rPr>
              <a:t>БО</a:t>
            </a:r>
            <a:r>
              <a:rPr lang="ru-RU" sz="1400" b="1" baseline="-25000" dirty="0" err="1" smtClean="0">
                <a:solidFill>
                  <a:schemeClr val="bg1"/>
                </a:solidFill>
              </a:rPr>
              <a:t>1</a:t>
            </a:r>
            <a:r>
              <a:rPr lang="ru-RU" sz="14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3315780" y="1321030"/>
            <a:ext cx="714380" cy="500066"/>
          </a:xfrm>
          <a:prstGeom prst="rightArrow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72773" y="1249592"/>
            <a:ext cx="1214445" cy="642942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фактическое значение показателя 1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87597" y="1284761"/>
            <a:ext cx="1590311" cy="642942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коэффициент важности показателя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20185" y="1410053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Х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30159" y="2035410"/>
            <a:ext cx="1214446" cy="642942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46" name="Стрелка вправо 45"/>
          <p:cNvSpPr/>
          <p:nvPr/>
        </p:nvSpPr>
        <p:spPr>
          <a:xfrm>
            <a:off x="3315779" y="2106848"/>
            <a:ext cx="714380" cy="500066"/>
          </a:xfrm>
          <a:prstGeom prst="rightArrow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172772" y="2035410"/>
            <a:ext cx="1214445" cy="642942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…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287596" y="2070579"/>
            <a:ext cx="1214445" cy="642942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20184" y="2195871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Х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030159" y="2821228"/>
            <a:ext cx="1214446" cy="642942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балльная оценка (</a:t>
            </a:r>
            <a:r>
              <a:rPr lang="ru-RU" sz="1400" b="1" dirty="0" err="1" smtClean="0">
                <a:solidFill>
                  <a:schemeClr val="bg1"/>
                </a:solidFill>
              </a:rPr>
              <a:t>БО</a:t>
            </a:r>
            <a:r>
              <a:rPr lang="en-US" sz="1400" b="1" baseline="-25000" dirty="0" smtClean="0">
                <a:solidFill>
                  <a:schemeClr val="bg1"/>
                </a:solidFill>
              </a:rPr>
              <a:t>n</a:t>
            </a:r>
            <a:r>
              <a:rPr lang="ru-RU" sz="14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1" name="Стрелка вправо 50"/>
          <p:cNvSpPr/>
          <p:nvPr/>
        </p:nvSpPr>
        <p:spPr>
          <a:xfrm>
            <a:off x="3315779" y="2892666"/>
            <a:ext cx="714380" cy="500066"/>
          </a:xfrm>
          <a:prstGeom prst="rightArrow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172772" y="2821228"/>
            <a:ext cx="1214445" cy="642942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фактическое значение показателя </a:t>
            </a:r>
            <a:r>
              <a:rPr lang="en-US" sz="14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n</a:t>
            </a: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287596" y="2856397"/>
            <a:ext cx="1695819" cy="642942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коэффициент важности показателя </a:t>
            </a:r>
            <a:r>
              <a:rPr lang="en-US" sz="1400" b="1" dirty="0" smtClean="0">
                <a:solidFill>
                  <a:schemeClr val="bg1"/>
                </a:solidFill>
              </a:rPr>
              <a:t>n</a:t>
            </a:r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20184" y="2981689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Х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16200000">
            <a:off x="904052" y="2161122"/>
            <a:ext cx="2071701" cy="391517"/>
          </a:xfrm>
          <a:prstGeom prst="rect">
            <a:avLst/>
          </a:prstGeom>
          <a:noFill/>
          <a:ln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направление оценивания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Text Box 288"/>
          <p:cNvSpPr txBox="1">
            <a:spLocks noChangeArrowheads="1"/>
          </p:cNvSpPr>
          <p:nvPr/>
        </p:nvSpPr>
        <p:spPr bwMode="auto">
          <a:xfrm>
            <a:off x="3744408" y="3835958"/>
            <a:ext cx="2714644" cy="1126462"/>
          </a:xfrm>
          <a:prstGeom prst="rect">
            <a:avLst/>
          </a:prstGeom>
          <a:pattFill prst="dotGrid">
            <a:fgClr>
              <a:srgbClr val="D7E0E9"/>
            </a:fgClr>
            <a:bgClr>
              <a:schemeClr val="bg1"/>
            </a:bgClr>
          </a:patt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endParaRPr lang="ru-RU" sz="1200" dirty="0" smtClean="0">
              <a:solidFill>
                <a:schemeClr val="tx2"/>
              </a:solidFill>
            </a:endParaRPr>
          </a:p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1200" dirty="0" smtClean="0">
                <a:solidFill>
                  <a:schemeClr val="tx2"/>
                </a:solidFill>
              </a:rPr>
              <a:t>				</a:t>
            </a:r>
          </a:p>
          <a:p>
            <a:pPr algn="ctr">
              <a:lnSpc>
                <a:spcPct val="115000"/>
              </a:lnSpc>
              <a:spcBef>
                <a:spcPct val="50000"/>
              </a:spcBef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744144" y="3749922"/>
            <a:ext cx="514353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Скругленный прямоугольник 57"/>
          <p:cNvSpPr/>
          <p:nvPr/>
        </p:nvSpPr>
        <p:spPr>
          <a:xfrm>
            <a:off x="1744144" y="4035674"/>
            <a:ext cx="1857388" cy="642942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оценка</a:t>
            </a:r>
            <a:br>
              <a:rPr lang="ru-RU" sz="14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4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по направлению оценивания </a:t>
            </a:r>
            <a:r>
              <a:rPr lang="en-US" sz="14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N</a:t>
            </a: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1529862" y="124484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9896" y="3964236"/>
            <a:ext cx="5938837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Стрелка вправо 60"/>
          <p:cNvSpPr/>
          <p:nvPr/>
        </p:nvSpPr>
        <p:spPr>
          <a:xfrm>
            <a:off x="6601928" y="4107112"/>
            <a:ext cx="714380" cy="500066"/>
          </a:xfrm>
          <a:prstGeom prst="rightArrow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2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8030688" y="5783156"/>
            <a:ext cx="1857388" cy="642942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Общая оценка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9173696" y="4035674"/>
            <a:ext cx="1428728" cy="642942"/>
          </a:xfrm>
          <a:prstGeom prst="roundRect">
            <a:avLst>
              <a:gd name="adj" fmla="val 8576"/>
            </a:avLst>
          </a:prstGeom>
          <a:gradFill flip="none" rotWithShape="1">
            <a:gsLst>
              <a:gs pos="48000">
                <a:schemeClr val="bg1">
                  <a:lumMod val="85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коэффициент значимости направления </a:t>
            </a:r>
            <a:r>
              <a:rPr lang="en-US" sz="14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N</a:t>
            </a: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45068" y="417855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Х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5" name="Правая фигурная скобка 64"/>
          <p:cNvSpPr/>
          <p:nvPr/>
        </p:nvSpPr>
        <p:spPr>
          <a:xfrm rot="5400000">
            <a:off x="8834090" y="4046662"/>
            <a:ext cx="285752" cy="3143272"/>
          </a:xfrm>
          <a:prstGeom prst="rightBrace">
            <a:avLst>
              <a:gd name="adj1" fmla="val 56704"/>
              <a:gd name="adj2" fmla="val 50000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66" name="TextBox 65"/>
          <p:cNvSpPr txBox="1"/>
          <p:nvPr/>
        </p:nvSpPr>
        <p:spPr>
          <a:xfrm>
            <a:off x="7655914" y="5262206"/>
            <a:ext cx="2660369" cy="391517"/>
          </a:xfrm>
          <a:prstGeom prst="rect">
            <a:avLst/>
          </a:prstGeom>
          <a:noFill/>
          <a:ln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сумма по всем направлениям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9894499" y="6601556"/>
            <a:ext cx="730744" cy="228600"/>
          </a:xfrm>
        </p:spPr>
        <p:txBody>
          <a:bodyPr vert="horz" lIns="91440" tIns="45720" rIns="91440" bIns="45720" rtlCol="0" anchor="ctr"/>
          <a:lstStyle/>
          <a:p>
            <a:fld id="{E31375A4-56A4-47D6-9801-1991572033F7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Заголовок 20"/>
          <p:cNvSpPr txBox="1">
            <a:spLocks/>
          </p:cNvSpPr>
          <p:nvPr/>
        </p:nvSpPr>
        <p:spPr>
          <a:xfrm>
            <a:off x="152400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ru-RU" sz="3400" cap="all" dirty="0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Порядок оценки.</a:t>
            </a:r>
          </a:p>
          <a:p>
            <a:pPr>
              <a:spcBef>
                <a:spcPct val="0"/>
              </a:spcBef>
            </a:pPr>
            <a:r>
              <a:rPr lang="ru-RU" sz="3400" cap="all" dirty="0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Шаг 6</a:t>
            </a:r>
            <a:r>
              <a:rPr lang="ru-RU" sz="3400" cap="all" dirty="0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: РАСЧЕТ </a:t>
            </a:r>
            <a:r>
              <a:rPr lang="ru-RU" sz="3400" cap="all" dirty="0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Итоговой оценки инспектора</a:t>
            </a:r>
            <a:endParaRPr lang="ru-RU" sz="3600" b="1" dirty="0" smtClean="0">
              <a:ln w="0"/>
              <a:solidFill>
                <a:srgbClr val="204D8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43053" y="1561515"/>
            <a:ext cx="3894375" cy="2491109"/>
          </a:xfrm>
          <a:prstGeom prst="roundRect">
            <a:avLst>
              <a:gd name="adj" fmla="val 583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i="1" dirty="0" smtClean="0">
              <a:solidFill>
                <a:schemeClr val="tx2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0668032" y="1645802"/>
            <a:ext cx="1333509" cy="2409166"/>
          </a:xfrm>
          <a:prstGeom prst="roundRect">
            <a:avLst>
              <a:gd name="adj" fmla="val 583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i="1" dirty="0" smtClean="0">
              <a:solidFill>
                <a:schemeClr val="tx2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24323" y="1684814"/>
            <a:ext cx="3428981" cy="42813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Проведение контрольно-надзорных мероприятий</a:t>
            </a:r>
            <a:endParaRPr lang="ru-RU" sz="1200" b="1" dirty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543865" y="1142545"/>
            <a:ext cx="5995050" cy="367391"/>
          </a:xfrm>
          <a:prstGeom prst="roundRect">
            <a:avLst>
              <a:gd name="adj" fmla="val 8576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Оцениваемый показатель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543865" y="3137696"/>
            <a:ext cx="5995050" cy="41525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Доля повторных обращений граждан по причине отсутствия ответа в установленный срок в общем объеме обоснованных обращений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543865" y="3621989"/>
            <a:ext cx="5995050" cy="41525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Доля проверок, проведенных инспектором с нарушениями требования законодательства Российской Федерации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24323" y="1142545"/>
            <a:ext cx="3429027" cy="367391"/>
          </a:xfrm>
          <a:prstGeom prst="roundRect">
            <a:avLst>
              <a:gd name="adj" fmla="val 8576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Оцениваемое направление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0763283" y="1142545"/>
            <a:ext cx="1143008" cy="367391"/>
          </a:xfrm>
          <a:prstGeom prst="roundRect">
            <a:avLst>
              <a:gd name="adj" fmla="val 8576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Результат оценки</a:t>
            </a:r>
          </a:p>
        </p:txBody>
      </p:sp>
      <p:sp>
        <p:nvSpPr>
          <p:cNvPr id="49" name="Стрелка вправо 48"/>
          <p:cNvSpPr/>
          <p:nvPr/>
        </p:nvSpPr>
        <p:spPr>
          <a:xfrm>
            <a:off x="4095736" y="4757746"/>
            <a:ext cx="5334037" cy="500066"/>
          </a:xfrm>
          <a:prstGeom prst="rightArrow">
            <a:avLst>
              <a:gd name="adj1" fmla="val 56074"/>
              <a:gd name="adj2" fmla="val 50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1+3+2+3+1 = 10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823347" y="4757746"/>
            <a:ext cx="2762269" cy="428628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Общая оценка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543865" y="1684814"/>
            <a:ext cx="5995050" cy="41525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Среднее количество проверок, проведенных в отношении одного юридического лица, индивидуального предпринимателя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543865" y="2169108"/>
            <a:ext cx="5995050" cy="41525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Доля проверок, по итогам которых по фактам выявленных нарушений наложены административные наказания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24323" y="2169108"/>
            <a:ext cx="3428981" cy="42813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Результативность контрольно-надзорных мероприятий</a:t>
            </a:r>
            <a:endParaRPr lang="ru-RU" sz="1200" b="1" dirty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543865" y="2653402"/>
            <a:ext cx="5995050" cy="41525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Своевременность исполнения документов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4323" y="2653402"/>
            <a:ext cx="3428981" cy="138886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Исполнительская дисциплина</a:t>
            </a:r>
            <a:endParaRPr lang="ru-RU" sz="1200" b="1" dirty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0763283" y="3137696"/>
            <a:ext cx="1143008" cy="41525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3 балла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0763283" y="3621989"/>
            <a:ext cx="1143008" cy="41525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1 балл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0763283" y="1684814"/>
            <a:ext cx="1143008" cy="41525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1 балл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0763283" y="2169108"/>
            <a:ext cx="1143008" cy="41525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3 балла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0763283" y="2653402"/>
            <a:ext cx="1143008" cy="41525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 балла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28035" y="4034778"/>
            <a:ext cx="2683859" cy="443929"/>
          </a:xfrm>
          <a:prstGeom prst="rect">
            <a:avLst/>
          </a:prstGeom>
          <a:noFill/>
          <a:ln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сумма по всем направлениям</a:t>
            </a:r>
          </a:p>
        </p:txBody>
      </p:sp>
      <p:sp>
        <p:nvSpPr>
          <p:cNvPr id="69" name="Правая фигурная скобка 68"/>
          <p:cNvSpPr/>
          <p:nvPr/>
        </p:nvSpPr>
        <p:spPr>
          <a:xfrm rot="5400000">
            <a:off x="7413449" y="1476886"/>
            <a:ext cx="253667" cy="5964700"/>
          </a:xfrm>
          <a:prstGeom prst="rightBrace">
            <a:avLst>
              <a:gd name="adj1" fmla="val 56704"/>
              <a:gd name="adj2" fmla="val 50000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 Box 288"/>
          <p:cNvSpPr txBox="1">
            <a:spLocks noChangeArrowheads="1"/>
          </p:cNvSpPr>
          <p:nvPr/>
        </p:nvSpPr>
        <p:spPr bwMode="auto">
          <a:xfrm>
            <a:off x="9774870" y="4529795"/>
            <a:ext cx="1619960" cy="1191095"/>
          </a:xfrm>
          <a:prstGeom prst="rect">
            <a:avLst/>
          </a:prstGeom>
          <a:pattFill prst="dotGrid">
            <a:fgClr>
              <a:srgbClr val="D7E0E9"/>
            </a:fgClr>
            <a:bgClr>
              <a:schemeClr val="bg1"/>
            </a:bgClr>
          </a:patt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chemeClr val="tx2"/>
                </a:solidFill>
              </a:rPr>
              <a:t>50,0% </a:t>
            </a:r>
          </a:p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chemeClr val="tx2"/>
                </a:solidFill>
              </a:rPr>
              <a:t>(от максимально возможной оценки)</a:t>
            </a:r>
            <a:endParaRPr lang="ru-RU" sz="1400" dirty="0" smtClean="0">
              <a:solidFill>
                <a:schemeClr val="tx2"/>
              </a:solidFill>
            </a:endParaRPr>
          </a:p>
        </p:txBody>
      </p:sp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762227" y="5527408"/>
            <a:ext cx="7239008" cy="121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Прямоугольник 72"/>
          <p:cNvSpPr/>
          <p:nvPr/>
        </p:nvSpPr>
        <p:spPr>
          <a:xfrm>
            <a:off x="2213613" y="6218281"/>
            <a:ext cx="708848" cy="269304"/>
          </a:xfrm>
          <a:prstGeom prst="rect">
            <a:avLst/>
          </a:prstGeom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1000" dirty="0" smtClean="0"/>
              <a:t>минимум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133806" y="5731940"/>
            <a:ext cx="762004" cy="29225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50,0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530410" y="6218281"/>
            <a:ext cx="553357" cy="269304"/>
          </a:xfrm>
          <a:prstGeom prst="rect">
            <a:avLst/>
          </a:prstGeom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1000" dirty="0" smtClean="0"/>
              <a:t>эталон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143229" y="6120902"/>
            <a:ext cx="200026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неудовлетворительно</a:t>
            </a:r>
            <a:endParaRPr lang="ru-RU" sz="1000" i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143493" y="6120902"/>
            <a:ext cx="200026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удовлетворительно</a:t>
            </a:r>
            <a:endParaRPr lang="ru-RU" sz="1000" i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239008" y="6120902"/>
            <a:ext cx="200026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хорошо</a:t>
            </a:r>
            <a:endParaRPr lang="ru-RU" sz="1000" i="1" dirty="0">
              <a:solidFill>
                <a:schemeClr val="tx1"/>
              </a:solidFill>
            </a:endParaRPr>
          </a:p>
        </p:txBody>
      </p:sp>
      <p:pic>
        <p:nvPicPr>
          <p:cNvPr id="79" name="Picture 6" descr="Tick Symbol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6916" y="5735446"/>
            <a:ext cx="395261" cy="395261"/>
          </a:xfrm>
          <a:prstGeom prst="rect">
            <a:avLst/>
          </a:prstGeom>
          <a:noFill/>
        </p:spPr>
      </p:pic>
      <p:sp>
        <p:nvSpPr>
          <p:cNvPr id="2" name="Левая фигурная скобка 1"/>
          <p:cNvSpPr/>
          <p:nvPr/>
        </p:nvSpPr>
        <p:spPr>
          <a:xfrm>
            <a:off x="4037428" y="2668783"/>
            <a:ext cx="448129" cy="1383841"/>
          </a:xfrm>
          <a:prstGeom prst="leftBrace">
            <a:avLst/>
          </a:prstGeom>
          <a:ln>
            <a:solidFill>
              <a:schemeClr val="tx2">
                <a:lumMod val="75000"/>
              </a:schemeClr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9894499" y="6601556"/>
            <a:ext cx="730744" cy="228600"/>
          </a:xfrm>
        </p:spPr>
        <p:txBody>
          <a:bodyPr vert="horz" lIns="91440" tIns="45720" rIns="91440" bIns="45720" rtlCol="0" anchor="ctr"/>
          <a:lstStyle/>
          <a:p>
            <a:fld id="{E31375A4-56A4-47D6-9801-1991572033F7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Заголовок 20"/>
          <p:cNvSpPr txBox="1">
            <a:spLocks/>
          </p:cNvSpPr>
          <p:nvPr/>
        </p:nvSpPr>
        <p:spPr>
          <a:xfrm>
            <a:off x="152400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spcBef>
                <a:spcPct val="0"/>
              </a:spcBef>
            </a:pPr>
            <a:r>
              <a:rPr lang="ru-RU" sz="3400" cap="all" dirty="0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Порядок оценки.</a:t>
            </a:r>
          </a:p>
          <a:p>
            <a:pPr>
              <a:spcBef>
                <a:spcPct val="0"/>
              </a:spcBef>
            </a:pPr>
            <a:r>
              <a:rPr lang="ru-RU" sz="3400" cap="all" dirty="0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Шаг </a:t>
            </a:r>
            <a:r>
              <a:rPr lang="ru-RU" sz="3400" cap="all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6</a:t>
            </a:r>
            <a:r>
              <a:rPr lang="ru-RU" sz="3400" cap="all" dirty="0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: РАСЧЕТ </a:t>
            </a:r>
            <a:r>
              <a:rPr lang="ru-RU" sz="3400" cap="all" dirty="0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Итоговой оценки руководителя</a:t>
            </a:r>
            <a:endParaRPr lang="ru-RU" sz="3600" b="1" dirty="0" smtClean="0">
              <a:ln w="0"/>
              <a:solidFill>
                <a:srgbClr val="204D8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 Box 288"/>
          <p:cNvSpPr txBox="1">
            <a:spLocks noChangeArrowheads="1"/>
          </p:cNvSpPr>
          <p:nvPr/>
        </p:nvSpPr>
        <p:spPr bwMode="auto">
          <a:xfrm>
            <a:off x="10074839" y="4391328"/>
            <a:ext cx="1362195" cy="1712777"/>
          </a:xfrm>
          <a:prstGeom prst="rect">
            <a:avLst/>
          </a:prstGeom>
          <a:pattFill prst="dotGrid">
            <a:fgClr>
              <a:srgbClr val="D7E0E9"/>
            </a:fgClr>
            <a:bgClr>
              <a:schemeClr val="bg1"/>
            </a:bgClr>
          </a:patt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endParaRPr lang="ru-RU" sz="900" b="1" dirty="0" smtClean="0">
              <a:solidFill>
                <a:schemeClr val="tx2"/>
              </a:solidFill>
            </a:endParaRPr>
          </a:p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900" b="1" dirty="0" smtClean="0">
                <a:solidFill>
                  <a:schemeClr val="tx2"/>
                </a:solidFill>
              </a:rPr>
              <a:t>69%</a:t>
            </a:r>
          </a:p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900" b="1" dirty="0" smtClean="0">
                <a:solidFill>
                  <a:schemeClr val="tx2"/>
                </a:solidFill>
              </a:rPr>
              <a:t>(от максимально возможной оценки</a:t>
            </a:r>
          </a:p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900" b="1" dirty="0" smtClean="0">
                <a:solidFill>
                  <a:schemeClr val="tx2"/>
                </a:solidFill>
              </a:rPr>
              <a:t> 4 оценки по направлениям </a:t>
            </a:r>
            <a:r>
              <a:rPr lang="ru-RU" sz="900" b="1" dirty="0" err="1" smtClean="0">
                <a:solidFill>
                  <a:schemeClr val="tx2"/>
                </a:solidFill>
              </a:rPr>
              <a:t>х</a:t>
            </a:r>
            <a:r>
              <a:rPr lang="ru-RU" sz="900" b="1" dirty="0" smtClean="0">
                <a:solidFill>
                  <a:schemeClr val="tx2"/>
                </a:solidFill>
              </a:rPr>
              <a:t> 100%)</a:t>
            </a:r>
          </a:p>
          <a:p>
            <a:pPr algn="ctr">
              <a:lnSpc>
                <a:spcPct val="115000"/>
              </a:lnSpc>
              <a:spcBef>
                <a:spcPct val="50000"/>
              </a:spcBef>
            </a:pPr>
            <a:endParaRPr lang="ru-RU" sz="900" b="1" dirty="0" smtClean="0">
              <a:solidFill>
                <a:schemeClr val="tx2"/>
              </a:solidFill>
            </a:endParaRPr>
          </a:p>
          <a:p>
            <a:pPr algn="ctr">
              <a:lnSpc>
                <a:spcPct val="115000"/>
              </a:lnSpc>
              <a:spcBef>
                <a:spcPct val="50000"/>
              </a:spcBef>
            </a:pPr>
            <a:endParaRPr lang="ru-RU" sz="900" b="1" dirty="0" smtClean="0">
              <a:solidFill>
                <a:schemeClr val="tx2"/>
              </a:solidFill>
            </a:endParaRPr>
          </a:p>
        </p:txBody>
      </p:sp>
      <p:sp>
        <p:nvSpPr>
          <p:cNvPr id="95" name="Стрелка вправо 94"/>
          <p:cNvSpPr/>
          <p:nvPr/>
        </p:nvSpPr>
        <p:spPr>
          <a:xfrm>
            <a:off x="4000486" y="4921260"/>
            <a:ext cx="5905541" cy="500066"/>
          </a:xfrm>
          <a:prstGeom prst="rightArrow">
            <a:avLst>
              <a:gd name="adj1" fmla="val 56074"/>
              <a:gd name="adj2" fmla="val 50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48% + 90% + 63%+ 75%</a:t>
            </a: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571462" y="2000240"/>
            <a:ext cx="3662913" cy="2513030"/>
          </a:xfrm>
          <a:prstGeom prst="roundRect">
            <a:avLst>
              <a:gd name="adj" fmla="val 583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i="1" dirty="0" smtClean="0">
              <a:solidFill>
                <a:schemeClr val="tx2"/>
              </a:solidFill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5554691" y="2234983"/>
            <a:ext cx="2762271" cy="428628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48%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857214" y="2234983"/>
            <a:ext cx="3236484" cy="487536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Эффект воздействия на поднадзорную сферу или определенную целевую группу</a:t>
            </a:r>
            <a:endParaRPr lang="ru-RU" sz="1200" b="1" dirty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5554691" y="2821001"/>
            <a:ext cx="2762271" cy="428628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90%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857214" y="2821001"/>
            <a:ext cx="3236484" cy="487536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Планирование деятельности, программно-целевое планирование, в том числе с учетом внедрения </a:t>
            </a:r>
            <a:r>
              <a:rPr lang="ru-RU" sz="1200" b="1" dirty="0" err="1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риск-ориентированной</a:t>
            </a: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модели</a:t>
            </a: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5554691" y="3388877"/>
            <a:ext cx="2762271" cy="428628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0"/>
              </a:spcBef>
              <a:tabLst>
                <a:tab pos="177800" algn="l"/>
              </a:tabLst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63%</a:t>
            </a: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857214" y="3388877"/>
            <a:ext cx="3236484" cy="487536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Интегральная оценка деятельности всех гражданских служащих</a:t>
            </a: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5554752" y="1214422"/>
            <a:ext cx="2762208" cy="642942"/>
          </a:xfrm>
          <a:prstGeom prst="roundRect">
            <a:avLst>
              <a:gd name="adj" fmla="val 8576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% от максимально</a:t>
            </a:r>
            <a:br>
              <a:rPr lang="ru-RU" sz="1200" b="1" dirty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200" b="1" dirty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возможной оценки </a:t>
            </a:r>
            <a:br>
              <a:rPr lang="ru-RU" sz="1200" b="1" dirty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200" b="1" dirty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по направлению оценивания</a:t>
            </a:r>
          </a:p>
        </p:txBody>
      </p:sp>
      <p:sp>
        <p:nvSpPr>
          <p:cNvPr id="104" name="Стрелка вправо 103"/>
          <p:cNvSpPr/>
          <p:nvPr/>
        </p:nvSpPr>
        <p:spPr>
          <a:xfrm>
            <a:off x="4506932" y="2214554"/>
            <a:ext cx="952507" cy="500066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5" name="Стрелка вправо 104"/>
          <p:cNvSpPr/>
          <p:nvPr/>
        </p:nvSpPr>
        <p:spPr>
          <a:xfrm>
            <a:off x="4506932" y="2786058"/>
            <a:ext cx="952507" cy="500066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6" name="Стрелка вправо 105"/>
          <p:cNvSpPr/>
          <p:nvPr/>
        </p:nvSpPr>
        <p:spPr>
          <a:xfrm>
            <a:off x="4506932" y="3357562"/>
            <a:ext cx="952507" cy="500066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endParaRPr lang="ru-RU" sz="12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571462" y="1214422"/>
            <a:ext cx="3662913" cy="642942"/>
          </a:xfrm>
          <a:prstGeom prst="roundRect">
            <a:avLst>
              <a:gd name="adj" fmla="val 8576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Направления оценивания</a:t>
            </a: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5554691" y="3985990"/>
            <a:ext cx="2762271" cy="428628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0"/>
              </a:spcBef>
              <a:tabLst>
                <a:tab pos="177800" algn="l"/>
              </a:tabLst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75%</a:t>
            </a: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857214" y="3985990"/>
            <a:ext cx="3236484" cy="487536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Оценка общественного мнения</a:t>
            </a:r>
          </a:p>
        </p:txBody>
      </p:sp>
      <p:sp>
        <p:nvSpPr>
          <p:cNvPr id="110" name="Стрелка вправо 109"/>
          <p:cNvSpPr/>
          <p:nvPr/>
        </p:nvSpPr>
        <p:spPr>
          <a:xfrm>
            <a:off x="4506932" y="3929066"/>
            <a:ext cx="952507" cy="500066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endParaRPr lang="ru-RU" sz="12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857214" y="4954598"/>
            <a:ext cx="2762269" cy="428628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0"/>
              </a:spcBef>
              <a:tabLst>
                <a:tab pos="177800" algn="l"/>
              </a:tabLst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Общая оценка</a:t>
            </a:r>
          </a:p>
        </p:txBody>
      </p:sp>
      <p:pic>
        <p:nvPicPr>
          <p:cNvPr id="1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6976" y="5441558"/>
            <a:ext cx="7239008" cy="1219491"/>
          </a:xfrm>
          <a:prstGeom prst="rect">
            <a:avLst/>
          </a:prstGeom>
        </p:spPr>
      </p:pic>
      <p:sp>
        <p:nvSpPr>
          <p:cNvPr id="113" name="Прямоугольник 112"/>
          <p:cNvSpPr/>
          <p:nvPr/>
        </p:nvSpPr>
        <p:spPr>
          <a:xfrm>
            <a:off x="2213613" y="6018131"/>
            <a:ext cx="708848" cy="269304"/>
          </a:xfrm>
          <a:prstGeom prst="rect">
            <a:avLst/>
          </a:prstGeom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1000" dirty="0" smtClean="0"/>
              <a:t>минимум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7439180" y="5690175"/>
            <a:ext cx="762004" cy="28700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69%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9530410" y="6018131"/>
            <a:ext cx="553357" cy="269304"/>
          </a:xfrm>
          <a:prstGeom prst="rect">
            <a:avLst/>
          </a:prstGeom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1000" dirty="0" smtClean="0"/>
              <a:t>эталон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3143229" y="6089568"/>
            <a:ext cx="200026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неудовлетворительно</a:t>
            </a:r>
            <a:endParaRPr lang="ru-RU" sz="1000" i="1" dirty="0">
              <a:solidFill>
                <a:schemeClr val="tx1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143493" y="6089568"/>
            <a:ext cx="200026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удовлетворительно</a:t>
            </a:r>
            <a:endParaRPr lang="ru-RU" sz="1000" i="1" dirty="0">
              <a:solidFill>
                <a:schemeClr val="tx1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7239008" y="6089568"/>
            <a:ext cx="200026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хорошо</a:t>
            </a:r>
            <a:endParaRPr lang="ru-RU" sz="1000" i="1" dirty="0">
              <a:solidFill>
                <a:schemeClr val="tx1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9202352" y="2474151"/>
            <a:ext cx="2476517" cy="1566454"/>
          </a:xfrm>
          <a:prstGeom prst="rect">
            <a:avLst/>
          </a:prstGeom>
          <a:pattFill prst="dotGrid">
            <a:fgClr>
              <a:srgbClr val="D7E0E9"/>
            </a:fgClr>
            <a:bgClr>
              <a:schemeClr val="bg1"/>
            </a:bgClr>
          </a:patt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1200" b="1" dirty="0" smtClean="0">
                <a:solidFill>
                  <a:srgbClr val="00B050"/>
                </a:solidFill>
              </a:rPr>
              <a:t>При суммировании оценок по направлениям допускается применения весовых коэффициентов, для каждого направления, устанавливаемых  органом государственного контроля (надзора)</a:t>
            </a:r>
            <a:endParaRPr lang="ru-RU" sz="1200" b="1" dirty="0">
              <a:solidFill>
                <a:srgbClr val="00B050"/>
              </a:solidFill>
            </a:endParaRPr>
          </a:p>
        </p:txBody>
      </p:sp>
      <p:pic>
        <p:nvPicPr>
          <p:cNvPr id="120" name="Picture 6" descr="Tick Symbol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1320" y="5627528"/>
            <a:ext cx="395261" cy="395261"/>
          </a:xfrm>
          <a:prstGeom prst="rect">
            <a:avLst/>
          </a:prstGeom>
          <a:noFill/>
        </p:spPr>
      </p:pic>
      <p:sp>
        <p:nvSpPr>
          <p:cNvPr id="121" name="TextBox 120"/>
          <p:cNvSpPr txBox="1"/>
          <p:nvPr/>
        </p:nvSpPr>
        <p:spPr>
          <a:xfrm>
            <a:off x="5735655" y="4316138"/>
            <a:ext cx="2683859" cy="443929"/>
          </a:xfrm>
          <a:prstGeom prst="rect">
            <a:avLst/>
          </a:prstGeom>
          <a:noFill/>
          <a:ln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сумма по всем направлениям</a:t>
            </a:r>
          </a:p>
        </p:txBody>
      </p:sp>
      <p:sp>
        <p:nvSpPr>
          <p:cNvPr id="122" name="Правая фигурная скобка 121"/>
          <p:cNvSpPr/>
          <p:nvPr/>
        </p:nvSpPr>
        <p:spPr>
          <a:xfrm rot="5400000">
            <a:off x="6885916" y="3270519"/>
            <a:ext cx="127048" cy="2813538"/>
          </a:xfrm>
          <a:prstGeom prst="rightBrace">
            <a:avLst>
              <a:gd name="adj1" fmla="val 56704"/>
              <a:gd name="adj2" fmla="val 50000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9929668" y="6629400"/>
            <a:ext cx="730744" cy="228600"/>
          </a:xfrm>
        </p:spPr>
        <p:txBody>
          <a:bodyPr vert="horz" lIns="91440" tIns="45720" rIns="91440" bIns="45720" rtlCol="0" anchor="ctr"/>
          <a:lstStyle/>
          <a:p>
            <a:fld id="{E31375A4-56A4-47D6-9801-1991572033F7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Заголовок 20"/>
          <p:cNvSpPr txBox="1">
            <a:spLocks/>
          </p:cNvSpPr>
          <p:nvPr/>
        </p:nvSpPr>
        <p:spPr>
          <a:xfrm>
            <a:off x="152400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>
              <a:spcBef>
                <a:spcPct val="0"/>
              </a:spcBef>
            </a:pPr>
            <a:r>
              <a:rPr lang="ru-RU" sz="3400" cap="all" dirty="0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Порядок оценки.</a:t>
            </a:r>
          </a:p>
          <a:p>
            <a:pPr>
              <a:spcBef>
                <a:spcPct val="0"/>
              </a:spcBef>
            </a:pPr>
            <a:r>
              <a:rPr lang="ru-RU" sz="3400" cap="all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Шаг </a:t>
            </a:r>
            <a:r>
              <a:rPr lang="ru-RU" sz="3400" cap="all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7: </a:t>
            </a:r>
            <a:r>
              <a:rPr lang="ru-RU" sz="3400" cap="all" dirty="0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формирование ведомственного рейтинга</a:t>
            </a:r>
            <a:endParaRPr lang="ru-RU" sz="3600" b="1" dirty="0" smtClean="0">
              <a:ln w="0"/>
              <a:solidFill>
                <a:srgbClr val="204D8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3631" y="4076310"/>
            <a:ext cx="8171380" cy="2500330"/>
          </a:xfrm>
          <a:prstGeom prst="roundRect">
            <a:avLst>
              <a:gd name="adj" fmla="val 583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i="1" dirty="0" smtClean="0">
              <a:solidFill>
                <a:schemeClr val="tx2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3631" y="1392444"/>
            <a:ext cx="8171380" cy="1948634"/>
          </a:xfrm>
          <a:prstGeom prst="roundRect">
            <a:avLst>
              <a:gd name="adj" fmla="val 583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i="1" dirty="0" smtClean="0">
              <a:solidFill>
                <a:schemeClr val="tx2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6184" y="1246270"/>
            <a:ext cx="1846385" cy="1022146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Простой рейтинг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(только за отчетный период)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8600" y="3279504"/>
            <a:ext cx="1863969" cy="1398004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Динамический рейтинг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(в сравнении с прошлым периодом)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250499" y="3433368"/>
            <a:ext cx="1785950" cy="500066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i="1" dirty="0" smtClean="0">
                <a:solidFill>
                  <a:schemeClr val="tx2"/>
                </a:solidFill>
              </a:rPr>
              <a:t>повышающий коэффициент </a:t>
            </a:r>
            <a:br>
              <a:rPr lang="ru-RU" sz="1200" i="1" dirty="0" smtClean="0">
                <a:solidFill>
                  <a:schemeClr val="tx2"/>
                </a:solidFill>
              </a:rPr>
            </a:br>
            <a:r>
              <a:rPr lang="ru-RU" sz="1200" i="1" dirty="0" smtClean="0">
                <a:solidFill>
                  <a:schemeClr val="tx2"/>
                </a:solidFill>
              </a:rPr>
              <a:t>места в рейтинге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250499" y="4004872"/>
            <a:ext cx="1785950" cy="500066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i="1" dirty="0" smtClean="0">
                <a:solidFill>
                  <a:schemeClr val="tx2"/>
                </a:solidFill>
              </a:rPr>
              <a:t>понижающий коэффициент </a:t>
            </a:r>
            <a:br>
              <a:rPr lang="ru-RU" sz="1200" i="1" dirty="0" smtClean="0">
                <a:solidFill>
                  <a:schemeClr val="tx2"/>
                </a:solidFill>
              </a:rPr>
            </a:br>
            <a:r>
              <a:rPr lang="ru-RU" sz="1200" i="1" dirty="0" smtClean="0">
                <a:solidFill>
                  <a:schemeClr val="tx2"/>
                </a:solidFill>
              </a:rPr>
              <a:t>места в рейтинге</a:t>
            </a:r>
          </a:p>
        </p:txBody>
      </p:sp>
      <p:grpSp>
        <p:nvGrpSpPr>
          <p:cNvPr id="23" name="Группа 46"/>
          <p:cNvGrpSpPr/>
          <p:nvPr/>
        </p:nvGrpSpPr>
        <p:grpSpPr>
          <a:xfrm>
            <a:off x="2225919" y="1806794"/>
            <a:ext cx="7046913" cy="1443038"/>
            <a:chOff x="1047750" y="2057400"/>
            <a:chExt cx="7046913" cy="1728790"/>
          </a:xfrm>
        </p:grpSpPr>
        <p:grpSp>
          <p:nvGrpSpPr>
            <p:cNvPr id="24" name="Группа 41"/>
            <p:cNvGrpSpPr/>
            <p:nvPr/>
          </p:nvGrpSpPr>
          <p:grpSpPr>
            <a:xfrm>
              <a:off x="1047750" y="2057400"/>
              <a:ext cx="7046913" cy="1728790"/>
              <a:chOff x="1047750" y="2057400"/>
              <a:chExt cx="7046913" cy="1728790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47750" y="2057400"/>
                <a:ext cx="7046913" cy="1728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4857752" y="3317474"/>
                <a:ext cx="428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…</a:t>
                </a:r>
                <a:endParaRPr lang="ru-RU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857752" y="3000372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…</a:t>
              </a:r>
              <a:endParaRPr lang="ru-RU" dirty="0"/>
            </a:p>
          </p:txBody>
        </p:sp>
      </p:grpSp>
      <p:sp>
        <p:nvSpPr>
          <p:cNvPr id="29" name="Скругленный прямоугольник 28"/>
          <p:cNvSpPr/>
          <p:nvPr/>
        </p:nvSpPr>
        <p:spPr>
          <a:xfrm>
            <a:off x="2050778" y="2659644"/>
            <a:ext cx="1357322" cy="428628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Первое место </a:t>
            </a:r>
            <a:b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в рейтинге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193655" y="1606758"/>
            <a:ext cx="1357322" cy="428628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Наибольшая </a:t>
            </a:r>
            <a:b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общая оценка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393375" y="2392576"/>
            <a:ext cx="1357322" cy="428628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Последнее место </a:t>
            </a:r>
            <a:b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в рейтинге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893309" y="1535320"/>
            <a:ext cx="1357322" cy="428628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Наименьшая </a:t>
            </a:r>
            <a:b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общая оценка</a:t>
            </a:r>
          </a:p>
        </p:txBody>
      </p:sp>
      <p:sp>
        <p:nvSpPr>
          <p:cNvPr id="33" name="Стрелка вправо 32"/>
          <p:cNvSpPr/>
          <p:nvPr/>
        </p:nvSpPr>
        <p:spPr>
          <a:xfrm>
            <a:off x="7607557" y="3433368"/>
            <a:ext cx="714380" cy="50006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7607557" y="4004872"/>
            <a:ext cx="714380" cy="50006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535855" y="3433368"/>
            <a:ext cx="2286016" cy="500066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i="1" dirty="0" smtClean="0">
                <a:solidFill>
                  <a:schemeClr val="tx2"/>
                </a:solidFill>
              </a:rPr>
              <a:t>Место в рейтинге выше, </a:t>
            </a:r>
            <a:br>
              <a:rPr lang="ru-RU" sz="1200" i="1" dirty="0" smtClean="0">
                <a:solidFill>
                  <a:schemeClr val="tx2"/>
                </a:solidFill>
              </a:rPr>
            </a:br>
            <a:r>
              <a:rPr lang="ru-RU" sz="1200" i="1" dirty="0" smtClean="0">
                <a:solidFill>
                  <a:schemeClr val="tx2"/>
                </a:solidFill>
              </a:rPr>
              <a:t>чем в прошлом периоде?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535855" y="4004872"/>
            <a:ext cx="2286016" cy="500066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i="1" dirty="0" smtClean="0">
                <a:solidFill>
                  <a:schemeClr val="tx2"/>
                </a:solidFill>
              </a:rPr>
              <a:t>Место в рейтинге ниже, </a:t>
            </a:r>
            <a:br>
              <a:rPr lang="ru-RU" sz="1200" i="1" dirty="0" smtClean="0">
                <a:solidFill>
                  <a:schemeClr val="tx2"/>
                </a:solidFill>
              </a:rPr>
            </a:br>
            <a:r>
              <a:rPr lang="ru-RU" sz="1200" i="1" dirty="0" smtClean="0">
                <a:solidFill>
                  <a:schemeClr val="tx2"/>
                </a:solidFill>
              </a:rPr>
              <a:t>чем в прошлом периоде?</a:t>
            </a:r>
          </a:p>
        </p:txBody>
      </p:sp>
      <p:grpSp>
        <p:nvGrpSpPr>
          <p:cNvPr id="47" name="Группа 63"/>
          <p:cNvGrpSpPr/>
          <p:nvPr/>
        </p:nvGrpSpPr>
        <p:grpSpPr>
          <a:xfrm>
            <a:off x="2418032" y="4647814"/>
            <a:ext cx="7046913" cy="1928802"/>
            <a:chOff x="1239863" y="4857760"/>
            <a:chExt cx="7046913" cy="1928802"/>
          </a:xfrm>
        </p:grpSpPr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9863" y="4857760"/>
              <a:ext cx="7046913" cy="192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TextBox 48"/>
            <p:cNvSpPr txBox="1"/>
            <p:nvPr/>
          </p:nvSpPr>
          <p:spPr>
            <a:xfrm>
              <a:off x="5072066" y="6304931"/>
              <a:ext cx="428628" cy="308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…</a:t>
              </a:r>
              <a:endParaRPr lang="ru-RU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072066" y="5898836"/>
              <a:ext cx="428628" cy="308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…</a:t>
              </a:r>
              <a:endParaRPr lang="ru-RU" dirty="0"/>
            </a:p>
          </p:txBody>
        </p:sp>
      </p:grpSp>
      <p:sp>
        <p:nvSpPr>
          <p:cNvPr id="51" name="Скругленный прямоугольник 50"/>
          <p:cNvSpPr/>
          <p:nvPr/>
        </p:nvSpPr>
        <p:spPr>
          <a:xfrm>
            <a:off x="1889218" y="5684215"/>
            <a:ext cx="1357322" cy="428628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Первое место </a:t>
            </a:r>
            <a:b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в рейтинге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889219" y="4205999"/>
            <a:ext cx="2286016" cy="57150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Наибольшая </a:t>
            </a:r>
            <a:b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общая оценка с учетом поправочного коэффициента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8321937" y="5505070"/>
            <a:ext cx="1357322" cy="428628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Последнее место </a:t>
            </a:r>
            <a:b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в рейтинге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393243" y="4647814"/>
            <a:ext cx="2286016" cy="57150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Наименьшая </a:t>
            </a:r>
            <a:b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общая оценка с учетом поправочного коэффициента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indy.by/wp-content/uploads/2014/11/1687891317_1416172387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5455" y="4128655"/>
            <a:ext cx="3186545" cy="2389909"/>
          </a:xfrm>
          <a:prstGeom prst="rect">
            <a:avLst/>
          </a:prstGeom>
          <a:noFill/>
        </p:spPr>
      </p:pic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523999" y="0"/>
            <a:ext cx="10668001" cy="1143000"/>
          </a:xfrm>
        </p:spPr>
        <p:txBody>
          <a:bodyPr>
            <a:noAutofit/>
          </a:bodyPr>
          <a:lstStyle/>
          <a:p>
            <a:r>
              <a:rPr lang="ru-RU" dirty="0" smtClean="0">
                <a:cs typeface="Arial" pitchFamily="34" charset="0"/>
              </a:rPr>
              <a:t>Распределение премиального фонда с учетом оценки деятельности гражданских служащих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9894499" y="6601556"/>
            <a:ext cx="730744" cy="228600"/>
          </a:xfrm>
        </p:spPr>
        <p:txBody>
          <a:bodyPr vert="horz" lIns="91440" tIns="45720" rIns="91440" bIns="45720" rtlCol="0" anchor="ctr"/>
          <a:lstStyle/>
          <a:p>
            <a:fld id="{E31375A4-56A4-47D6-9801-1991572033F7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8312" y="1201430"/>
            <a:ext cx="8215370" cy="5214974"/>
          </a:xfrm>
          <a:prstGeom prst="rect">
            <a:avLst/>
          </a:prstGeom>
          <a:solidFill>
            <a:srgbClr val="F3F3FF"/>
          </a:solidFill>
          <a:ln>
            <a:solidFill>
              <a:srgbClr val="DDDD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90460" y="2334322"/>
            <a:ext cx="2304000" cy="1296000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 rot="10800000">
            <a:off x="4319352" y="2334321"/>
            <a:ext cx="2304000" cy="1296000"/>
          </a:xfrm>
          <a:prstGeom prst="roundRect">
            <a:avLst/>
          </a:prstGeom>
          <a:gradFill flip="none" rotWithShape="1">
            <a:gsLst>
              <a:gs pos="12000">
                <a:srgbClr val="FFFF00"/>
              </a:gs>
              <a:gs pos="83000">
                <a:srgbClr val="92D05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 rot="10800000">
            <a:off x="6694790" y="2334322"/>
            <a:ext cx="2304000" cy="1296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rgbClr val="92D05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 rot="10800000">
            <a:off x="6694790" y="3691644"/>
            <a:ext cx="2304000" cy="1296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72000">
                <a:srgbClr val="FFFF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4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319352" y="3691644"/>
            <a:ext cx="2304000" cy="12960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4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 rot="10800000">
            <a:off x="6694790" y="5059082"/>
            <a:ext cx="2304000" cy="1296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319352" y="5059082"/>
            <a:ext cx="2304000" cy="1296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72000">
                <a:srgbClr val="FFFF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890460" y="3701760"/>
            <a:ext cx="2304000" cy="1296000"/>
          </a:xfrm>
          <a:prstGeom prst="roundRect">
            <a:avLst/>
          </a:prstGeom>
          <a:gradFill flip="none" rotWithShape="1">
            <a:gsLst>
              <a:gs pos="12000">
                <a:srgbClr val="FFFF00"/>
              </a:gs>
              <a:gs pos="83000">
                <a:srgbClr val="92D05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4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90460" y="5059082"/>
            <a:ext cx="2304000" cy="1296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rgbClr val="92D05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908444" y="1272868"/>
            <a:ext cx="6643734" cy="28575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algn="ctr">
              <a:lnSpc>
                <a:spcPct val="80000"/>
              </a:lnSpc>
              <a:defRPr/>
            </a:pPr>
            <a:r>
              <a:rPr lang="ru-RU" sz="1400" dirty="0">
                <a:cs typeface="Arial" pitchFamily="34" charset="0"/>
              </a:rPr>
              <a:t>Качественная оценка деятельности ГГС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908444" y="1701496"/>
            <a:ext cx="2143140" cy="304802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хорошо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265898" y="1682446"/>
            <a:ext cx="2143140" cy="30480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удовлетворительно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766228" y="1682446"/>
            <a:ext cx="2143140" cy="3048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неудовлетворительно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 rot="16200000">
            <a:off x="862531" y="2818846"/>
            <a:ext cx="1306006" cy="21431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хорошо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 rot="16200000">
            <a:off x="944031" y="4237545"/>
            <a:ext cx="1143008" cy="21431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 err="1" smtClean="0">
                <a:solidFill>
                  <a:srgbClr val="002060"/>
                </a:solidFill>
                <a:cs typeface="Arial" pitchFamily="34" charset="0"/>
              </a:rPr>
              <a:t>удовлетв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.</a:t>
            </a:r>
            <a:endParaRPr lang="ru-RU" sz="14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 rot="16200000">
            <a:off x="1005408" y="5533491"/>
            <a:ext cx="1091693" cy="28575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 err="1" smtClean="0">
                <a:solidFill>
                  <a:srgbClr val="002060"/>
                </a:solidFill>
                <a:cs typeface="Arial" pitchFamily="34" charset="0"/>
              </a:rPr>
              <a:t>неудовлетв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.</a:t>
            </a:r>
            <a:endParaRPr lang="ru-RU" sz="14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 rot="16200000">
            <a:off x="-1195587" y="3733956"/>
            <a:ext cx="4636427" cy="28575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algn="ctr">
              <a:lnSpc>
                <a:spcPct val="80000"/>
              </a:lnSpc>
              <a:defRPr/>
            </a:pPr>
            <a:r>
              <a:rPr lang="ru-RU" sz="1400" dirty="0">
                <a:cs typeface="Arial" pitchFamily="34" charset="0"/>
              </a:rPr>
              <a:t>Качественная оценка деятельности подразделения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551650" y="5487710"/>
            <a:ext cx="1785950" cy="571504"/>
          </a:xfrm>
          <a:prstGeom prst="roundRect">
            <a:avLst/>
          </a:prstGeom>
          <a:noFill/>
          <a:ln>
            <a:noFill/>
            <a:prstDash val="sys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ru-RU" sz="1400" dirty="0" smtClean="0">
                <a:ln w="0"/>
                <a:solidFill>
                  <a:srgbClr val="002060"/>
                </a:solidFill>
                <a:cs typeface="Arial" pitchFamily="34" charset="0"/>
              </a:rPr>
              <a:t>премия </a:t>
            </a:r>
            <a:br>
              <a:rPr lang="ru-RU" sz="1400" dirty="0" smtClean="0">
                <a:ln w="0"/>
                <a:solidFill>
                  <a:srgbClr val="002060"/>
                </a:solidFill>
                <a:cs typeface="Arial" pitchFamily="34" charset="0"/>
              </a:rPr>
            </a:br>
            <a:r>
              <a:rPr lang="ru-RU" sz="1400" dirty="0" smtClean="0">
                <a:ln w="0"/>
                <a:solidFill>
                  <a:srgbClr val="002060"/>
                </a:solidFill>
                <a:cs typeface="Arial" pitchFamily="34" charset="0"/>
              </a:rPr>
              <a:t>не выплачивается</a:t>
            </a:r>
            <a:endParaRPr lang="ru-RU" sz="1400" dirty="0">
              <a:ln w="0"/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980542" y="5487710"/>
            <a:ext cx="1785950" cy="571504"/>
          </a:xfrm>
          <a:prstGeom prst="roundRect">
            <a:avLst/>
          </a:prstGeom>
          <a:noFill/>
          <a:ln>
            <a:noFill/>
            <a:prstDash val="sys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ru-RU" sz="1400" dirty="0" smtClean="0">
                <a:ln w="0"/>
                <a:solidFill>
                  <a:srgbClr val="002060"/>
                </a:solidFill>
                <a:cs typeface="Arial" pitchFamily="34" charset="0"/>
              </a:rPr>
              <a:t>премия </a:t>
            </a:r>
            <a:br>
              <a:rPr lang="ru-RU" sz="1400" dirty="0" smtClean="0">
                <a:ln w="0"/>
                <a:solidFill>
                  <a:srgbClr val="002060"/>
                </a:solidFill>
                <a:cs typeface="Arial" pitchFamily="34" charset="0"/>
              </a:rPr>
            </a:br>
            <a:r>
              <a:rPr lang="ru-RU" sz="1400" dirty="0" smtClean="0">
                <a:ln w="0"/>
                <a:solidFill>
                  <a:srgbClr val="002060"/>
                </a:solidFill>
                <a:cs typeface="Arial" pitchFamily="34" charset="0"/>
              </a:rPr>
              <a:t>не выплачивается</a:t>
            </a:r>
            <a:endParaRPr lang="ru-RU" sz="1400" dirty="0">
              <a:ln w="0"/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122758" y="5487710"/>
            <a:ext cx="1785950" cy="571504"/>
          </a:xfrm>
          <a:prstGeom prst="round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rgbClr val="002060"/>
                </a:solidFill>
                <a:cs typeface="Arial" pitchFamily="34" charset="0"/>
              </a:rPr>
              <a:t>премия </a:t>
            </a:r>
            <a:br>
              <a:rPr lang="ru-RU" sz="1400" dirty="0" smtClean="0">
                <a:ln w="0"/>
                <a:solidFill>
                  <a:srgbClr val="002060"/>
                </a:solidFill>
                <a:cs typeface="Arial" pitchFamily="34" charset="0"/>
              </a:rPr>
            </a:br>
            <a:r>
              <a:rPr lang="ru-RU" sz="1400" dirty="0" smtClean="0">
                <a:ln w="0"/>
                <a:solidFill>
                  <a:srgbClr val="002060"/>
                </a:solidFill>
                <a:cs typeface="Arial" pitchFamily="34" charset="0"/>
              </a:rPr>
              <a:t>не выплачивается</a:t>
            </a:r>
            <a:endParaRPr lang="ru-RU" sz="1400" dirty="0">
              <a:ln w="0"/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44" name="Picture 2" descr="\\rbsdata\Методсовет ДГК\Лучшая практика\Презентации\Клипарт\1195425990911699381ArtFavor_Money_stack_of_coins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1650" y="4416140"/>
            <a:ext cx="571504" cy="472474"/>
          </a:xfrm>
          <a:prstGeom prst="rect">
            <a:avLst/>
          </a:prstGeom>
          <a:noFill/>
        </p:spPr>
      </p:pic>
      <p:sp>
        <p:nvSpPr>
          <p:cNvPr id="45" name="Плюс 44"/>
          <p:cNvSpPr/>
          <p:nvPr/>
        </p:nvSpPr>
        <p:spPr>
          <a:xfrm>
            <a:off x="5433417" y="4478260"/>
            <a:ext cx="500066" cy="428628"/>
          </a:xfrm>
          <a:prstGeom prst="mathPlus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vert="vert270" anchor="ctr"/>
          <a:lstStyle/>
          <a:p>
            <a:pPr algn="ctr">
              <a:defRPr/>
            </a:pPr>
            <a:endParaRPr lang="ru-RU" sz="1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cs typeface="Arial" pitchFamily="34" charset="0"/>
            </a:endParaRPr>
          </a:p>
        </p:txBody>
      </p:sp>
      <p:sp>
        <p:nvSpPr>
          <p:cNvPr id="46" name="Блок-схема: магнитный диск 45"/>
          <p:cNvSpPr/>
          <p:nvPr/>
        </p:nvSpPr>
        <p:spPr>
          <a:xfrm>
            <a:off x="4180604" y="4289284"/>
            <a:ext cx="1513613" cy="571504"/>
          </a:xfrm>
          <a:prstGeom prst="flowChartMagneticDisk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rgbClr val="002060"/>
                </a:solidFill>
                <a:cs typeface="Arial" pitchFamily="34" charset="0"/>
              </a:rPr>
              <a:t> премия по итогам оценки подразделения</a:t>
            </a:r>
            <a:endParaRPr lang="ru-RU" sz="1400" dirty="0">
              <a:ln w="0"/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47" name="Picture 2" descr="\\rbsdata\Методсовет ДГК\Лучшая практика\Презентации\Клипарт\1195425990911699381ArtFavor_Money_stack_of_coins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1460" y="4116739"/>
            <a:ext cx="712866" cy="472474"/>
          </a:xfrm>
          <a:prstGeom prst="rect">
            <a:avLst/>
          </a:prstGeom>
          <a:noFill/>
        </p:spPr>
      </p:pic>
      <p:sp>
        <p:nvSpPr>
          <p:cNvPr id="48" name="Блок-схема: магнитный диск 47"/>
          <p:cNvSpPr/>
          <p:nvPr/>
        </p:nvSpPr>
        <p:spPr>
          <a:xfrm>
            <a:off x="5334270" y="4045301"/>
            <a:ext cx="1431958" cy="571504"/>
          </a:xfrm>
          <a:prstGeom prst="flowChartMagneticDisk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rgbClr val="002060"/>
                </a:solidFill>
                <a:cs typeface="Arial" pitchFamily="34" charset="0"/>
              </a:rPr>
              <a:t>премия по итогам оценки </a:t>
            </a:r>
            <a:r>
              <a:rPr lang="ru-RU" sz="1400" dirty="0" err="1" smtClean="0">
                <a:ln w="0"/>
                <a:solidFill>
                  <a:srgbClr val="002060"/>
                </a:solidFill>
                <a:cs typeface="Arial" pitchFamily="34" charset="0"/>
              </a:rPr>
              <a:t>ГГС</a:t>
            </a:r>
            <a:endParaRPr lang="ru-RU" sz="1400" dirty="0">
              <a:ln w="0"/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49" name="Picture 2" descr="\\rbsdata\Методсовет ДГК\Лучшая практика\Презентации\Клипарт\1195425990911699381ArtFavor_Money_stack_of_coins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444" y="4559016"/>
            <a:ext cx="574702" cy="472474"/>
          </a:xfrm>
          <a:prstGeom prst="rect">
            <a:avLst/>
          </a:prstGeom>
          <a:noFill/>
        </p:spPr>
      </p:pic>
      <p:sp>
        <p:nvSpPr>
          <p:cNvPr id="50" name="Плюс 49"/>
          <p:cNvSpPr/>
          <p:nvPr/>
        </p:nvSpPr>
        <p:spPr>
          <a:xfrm>
            <a:off x="2917067" y="4505969"/>
            <a:ext cx="500066" cy="428628"/>
          </a:xfrm>
          <a:prstGeom prst="mathPlus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vert="vert270" anchor="ctr"/>
          <a:lstStyle/>
          <a:p>
            <a:pPr algn="ctr">
              <a:defRPr/>
            </a:pPr>
            <a:endParaRPr lang="ru-RU" sz="1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cs typeface="Arial" pitchFamily="34" charset="0"/>
            </a:endParaRPr>
          </a:p>
        </p:txBody>
      </p:sp>
      <p:sp>
        <p:nvSpPr>
          <p:cNvPr id="51" name="Блок-схема: магнитный диск 50"/>
          <p:cNvSpPr/>
          <p:nvPr/>
        </p:nvSpPr>
        <p:spPr>
          <a:xfrm>
            <a:off x="1634836" y="4416140"/>
            <a:ext cx="1416616" cy="571504"/>
          </a:xfrm>
          <a:prstGeom prst="flowChartMagneticDisk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rgbClr val="002060"/>
                </a:solidFill>
                <a:cs typeface="Arial" pitchFamily="34" charset="0"/>
              </a:rPr>
              <a:t> премия по итогам оценки подразделения</a:t>
            </a:r>
            <a:endParaRPr lang="ru-RU" sz="1400" dirty="0">
              <a:ln w="0"/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52" name="Picture 2" descr="\\rbsdata\Методсовет ДГК\Лучшая практика\Презентации\Клипарт\1195425990911699381ArtFavor_Money_stack_of_coins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9692" y="3916073"/>
            <a:ext cx="632869" cy="673139"/>
          </a:xfrm>
          <a:prstGeom prst="rect">
            <a:avLst/>
          </a:prstGeom>
          <a:noFill/>
        </p:spPr>
      </p:pic>
      <p:sp>
        <p:nvSpPr>
          <p:cNvPr id="53" name="Блок-схема: магнитный диск 52"/>
          <p:cNvSpPr/>
          <p:nvPr/>
        </p:nvSpPr>
        <p:spPr>
          <a:xfrm>
            <a:off x="2765700" y="3987512"/>
            <a:ext cx="1571636" cy="571504"/>
          </a:xfrm>
          <a:prstGeom prst="flowChartMagneticDisk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rgbClr val="002060"/>
                </a:solidFill>
                <a:cs typeface="Arial" pitchFamily="34" charset="0"/>
              </a:rPr>
              <a:t>премия по итогам оценки </a:t>
            </a:r>
            <a:r>
              <a:rPr lang="ru-RU" sz="1400" dirty="0" err="1" smtClean="0">
                <a:ln w="0"/>
                <a:solidFill>
                  <a:srgbClr val="002060"/>
                </a:solidFill>
                <a:cs typeface="Arial" pitchFamily="34" charset="0"/>
              </a:rPr>
              <a:t>ГГС</a:t>
            </a:r>
            <a:endParaRPr lang="ru-RU" sz="1400" dirty="0">
              <a:ln w="0"/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54" name="Picture 2" descr="\\rbsdata\Методсовет ДГК\Лучшая практика\Презентации\Клипарт\1195425990911699381ArtFavor_Money_stack_of_coins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444" y="2844504"/>
            <a:ext cx="588050" cy="673139"/>
          </a:xfrm>
          <a:prstGeom prst="rect">
            <a:avLst/>
          </a:prstGeom>
          <a:noFill/>
        </p:spPr>
      </p:pic>
      <p:sp>
        <p:nvSpPr>
          <p:cNvPr id="55" name="Плюс 54"/>
          <p:cNvSpPr/>
          <p:nvPr/>
        </p:nvSpPr>
        <p:spPr>
          <a:xfrm>
            <a:off x="2694262" y="2844504"/>
            <a:ext cx="500066" cy="428628"/>
          </a:xfrm>
          <a:prstGeom prst="mathPlus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vert="vert270" anchor="ctr"/>
          <a:lstStyle/>
          <a:p>
            <a:pPr algn="ctr">
              <a:defRPr/>
            </a:pPr>
            <a:endParaRPr lang="ru-RU" sz="1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cs typeface="Arial" pitchFamily="34" charset="0"/>
            </a:endParaRPr>
          </a:p>
        </p:txBody>
      </p:sp>
      <p:sp>
        <p:nvSpPr>
          <p:cNvPr id="56" name="Блок-схема: магнитный диск 55"/>
          <p:cNvSpPr/>
          <p:nvPr/>
        </p:nvSpPr>
        <p:spPr>
          <a:xfrm>
            <a:off x="1622692" y="2987380"/>
            <a:ext cx="1522290" cy="571504"/>
          </a:xfrm>
          <a:prstGeom prst="flowChartMagneticDisk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rgbClr val="002060"/>
                </a:solidFill>
                <a:cs typeface="Arial" pitchFamily="34" charset="0"/>
              </a:rPr>
              <a:t> премия по итогам оценки подразделения</a:t>
            </a:r>
            <a:endParaRPr lang="ru-RU" sz="1400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57" name="Picture 2" descr="\\rbsdata\Методсовет ДГК\Лучшая практика\Презентации\Клипарт\1195425990911699381ArtFavor_Money_stack_of_coins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9692" y="2330323"/>
            <a:ext cx="646140" cy="687254"/>
          </a:xfrm>
          <a:prstGeom prst="rect">
            <a:avLst/>
          </a:prstGeom>
          <a:noFill/>
        </p:spPr>
      </p:pic>
      <p:sp>
        <p:nvSpPr>
          <p:cNvPr id="58" name="Блок-схема: магнитный диск 57"/>
          <p:cNvSpPr/>
          <p:nvPr/>
        </p:nvSpPr>
        <p:spPr>
          <a:xfrm>
            <a:off x="2762502" y="2473665"/>
            <a:ext cx="1571636" cy="571504"/>
          </a:xfrm>
          <a:prstGeom prst="flowChartMagneticDisk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rgbClr val="002060"/>
                </a:solidFill>
                <a:cs typeface="Arial" pitchFamily="34" charset="0"/>
              </a:rPr>
              <a:t>премия по итогам оценки </a:t>
            </a:r>
            <a:r>
              <a:rPr lang="ru-RU" sz="1400" dirty="0" err="1" smtClean="0">
                <a:ln w="0"/>
                <a:solidFill>
                  <a:srgbClr val="002060"/>
                </a:solidFill>
                <a:cs typeface="Arial" pitchFamily="34" charset="0"/>
              </a:rPr>
              <a:t>ГГС</a:t>
            </a:r>
            <a:endParaRPr lang="ru-RU" sz="1400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59" name="Picture 2" descr="\\rbsdata\Методсовет ДГК\Лучшая практика\Презентации\Клипарт\1195425990911699381ArtFavor_Money_stack_of_coins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1650" y="2844504"/>
            <a:ext cx="646140" cy="687254"/>
          </a:xfrm>
          <a:prstGeom prst="rect">
            <a:avLst/>
          </a:prstGeom>
          <a:noFill/>
        </p:spPr>
      </p:pic>
      <p:sp>
        <p:nvSpPr>
          <p:cNvPr id="60" name="Плюс 59"/>
          <p:cNvSpPr/>
          <p:nvPr/>
        </p:nvSpPr>
        <p:spPr>
          <a:xfrm>
            <a:off x="5337468" y="2915942"/>
            <a:ext cx="500066" cy="428628"/>
          </a:xfrm>
          <a:prstGeom prst="mathPlus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vert="vert270" anchor="ctr"/>
          <a:lstStyle/>
          <a:p>
            <a:pPr algn="ctr">
              <a:defRPr/>
            </a:pPr>
            <a:endParaRPr lang="ru-RU" sz="1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cs typeface="Arial" pitchFamily="34" charset="0"/>
            </a:endParaRPr>
          </a:p>
        </p:txBody>
      </p:sp>
      <p:sp>
        <p:nvSpPr>
          <p:cNvPr id="61" name="Блок-схема: магнитный диск 60"/>
          <p:cNvSpPr/>
          <p:nvPr/>
        </p:nvSpPr>
        <p:spPr>
          <a:xfrm>
            <a:off x="4156364" y="2915942"/>
            <a:ext cx="1395418" cy="571504"/>
          </a:xfrm>
          <a:prstGeom prst="flowChartMagneticDisk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rgbClr val="002060"/>
                </a:solidFill>
                <a:cs typeface="Arial" pitchFamily="34" charset="0"/>
              </a:rPr>
              <a:t> премия по итогам оценки подразделения</a:t>
            </a:r>
            <a:endParaRPr lang="ru-RU" sz="1400" dirty="0">
              <a:ln w="0"/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62" name="Picture 2" descr="\\rbsdata\Методсовет ДГК\Лучшая практика\Презентации\Клипарт\1195425990911699381ArtFavor_Money_stack_of_coins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898" y="2473665"/>
            <a:ext cx="712866" cy="543912"/>
          </a:xfrm>
          <a:prstGeom prst="rect">
            <a:avLst/>
          </a:prstGeom>
          <a:noFill/>
        </p:spPr>
      </p:pic>
      <p:sp>
        <p:nvSpPr>
          <p:cNvPr id="63" name="Блок-схема: магнитный диск 62"/>
          <p:cNvSpPr/>
          <p:nvPr/>
        </p:nvSpPr>
        <p:spPr>
          <a:xfrm>
            <a:off x="5405708" y="2473665"/>
            <a:ext cx="1571636" cy="571504"/>
          </a:xfrm>
          <a:prstGeom prst="flowChartMagneticDisk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rgbClr val="002060"/>
                </a:solidFill>
                <a:cs typeface="Arial" pitchFamily="34" charset="0"/>
              </a:rPr>
              <a:t>премия по итогам оценки </a:t>
            </a:r>
            <a:r>
              <a:rPr lang="ru-RU" sz="1400" dirty="0" err="1" smtClean="0">
                <a:ln w="0"/>
                <a:solidFill>
                  <a:srgbClr val="002060"/>
                </a:solidFill>
                <a:cs typeface="Arial" pitchFamily="34" charset="0"/>
              </a:rPr>
              <a:t>ГГС</a:t>
            </a:r>
            <a:endParaRPr lang="ru-RU" sz="1400" dirty="0">
              <a:ln w="0"/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64" name="Picture 2" descr="\\rbsdata\Методсовет ДГК\Лучшая практика\Презентации\Клипарт\1195425990911699381ArtFavor_Money_stack_of_coins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4856" y="4344702"/>
            <a:ext cx="571504" cy="472474"/>
          </a:xfrm>
          <a:prstGeom prst="rect">
            <a:avLst/>
          </a:prstGeom>
          <a:noFill/>
        </p:spPr>
      </p:pic>
      <p:sp>
        <p:nvSpPr>
          <p:cNvPr id="65" name="Блок-схема: магнитный диск 64"/>
          <p:cNvSpPr/>
          <p:nvPr/>
        </p:nvSpPr>
        <p:spPr>
          <a:xfrm>
            <a:off x="6770558" y="4330847"/>
            <a:ext cx="1486751" cy="571504"/>
          </a:xfrm>
          <a:prstGeom prst="flowChartMagneticDisk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rgbClr val="002060"/>
                </a:solidFill>
                <a:cs typeface="Arial" pitchFamily="34" charset="0"/>
              </a:rPr>
              <a:t> премия по итогам оценки подразделения</a:t>
            </a:r>
            <a:endParaRPr lang="ru-RU" sz="1400" dirty="0">
              <a:ln w="0"/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66" name="Picture 2" descr="\\rbsdata\Методсовет ДГК\Лучшая практика\Презентации\Клипарт\1195425990911699381ArtFavor_Money_stack_of_coins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3418" y="2915942"/>
            <a:ext cx="578537" cy="615350"/>
          </a:xfrm>
          <a:prstGeom prst="rect">
            <a:avLst/>
          </a:prstGeom>
          <a:noFill/>
        </p:spPr>
      </p:pic>
      <p:sp>
        <p:nvSpPr>
          <p:cNvPr id="67" name="Блок-схема: магнитный диск 66"/>
          <p:cNvSpPr/>
          <p:nvPr/>
        </p:nvSpPr>
        <p:spPr>
          <a:xfrm>
            <a:off x="6837665" y="2915942"/>
            <a:ext cx="1613607" cy="571504"/>
          </a:xfrm>
          <a:prstGeom prst="flowChartMagneticDisk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rgbClr val="002060"/>
                </a:solidFill>
                <a:cs typeface="Arial" pitchFamily="34" charset="0"/>
              </a:rPr>
              <a:t> премия по итогам оценки подразделения</a:t>
            </a:r>
            <a:endParaRPr lang="ru-RU" sz="1400" dirty="0">
              <a:ln w="0"/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6" y="352696"/>
            <a:ext cx="10672354" cy="1143000"/>
          </a:xfrm>
        </p:spPr>
        <p:txBody>
          <a:bodyPr/>
          <a:lstStyle/>
          <a:p>
            <a:r>
              <a:rPr lang="ru-RU" dirty="0" smtClean="0"/>
              <a:t>Использование результатов оценки при аттестации гражданских служащих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67069469"/>
              </p:ext>
            </p:extLst>
          </p:nvPr>
        </p:nvGraphicFramePr>
        <p:xfrm>
          <a:off x="744583" y="1528354"/>
          <a:ext cx="10802983" cy="460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93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523999" y="0"/>
            <a:ext cx="10668001" cy="1143000"/>
          </a:xfrm>
        </p:spPr>
        <p:txBody>
          <a:bodyPr>
            <a:noAutofit/>
          </a:bodyPr>
          <a:lstStyle/>
          <a:p>
            <a:r>
              <a:rPr lang="ru-RU" dirty="0" smtClean="0">
                <a:cs typeface="Arial" pitchFamily="34" charset="0"/>
              </a:rPr>
              <a:t>Автоматизация процессов оценки эффективности деятельности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9894499" y="6601556"/>
            <a:ext cx="730744" cy="228600"/>
          </a:xfrm>
        </p:spPr>
        <p:txBody>
          <a:bodyPr vert="horz" lIns="91440" tIns="45720" rIns="91440" bIns="45720" rtlCol="0" anchor="ctr"/>
          <a:lstStyle/>
          <a:p>
            <a:fld id="{E31375A4-56A4-47D6-9801-1991572033F7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8293695" y="2489483"/>
            <a:ext cx="1928826" cy="1214446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/>
          <a:lstStyle/>
          <a:p>
            <a:pPr algn="ctr" defTabSz="410751"/>
            <a:r>
              <a:rPr lang="ru-RU" sz="1100" dirty="0" smtClean="0">
                <a:ln w="0"/>
                <a:solidFill>
                  <a:schemeClr val="tx2">
                    <a:lumMod val="50000"/>
                  </a:schemeClr>
                </a:solidFill>
                <a:cs typeface="Arial" pitchFamily="34" charset="0"/>
                <a:sym typeface="Helvetica Light"/>
              </a:rPr>
              <a:t>АРМ руководителя</a:t>
            </a:r>
            <a:endParaRPr lang="ru-RU" sz="1100" dirty="0">
              <a:ln w="0"/>
              <a:solidFill>
                <a:schemeClr val="tx2">
                  <a:lumMod val="50000"/>
                </a:schemeClr>
              </a:solidFill>
              <a:cs typeface="Arial" pitchFamily="34" charset="0"/>
              <a:sym typeface="Helvetica Light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330036" y="1132161"/>
            <a:ext cx="3177445" cy="5357850"/>
          </a:xfrm>
          <a:prstGeom prst="roundRect">
            <a:avLst>
              <a:gd name="adj" fmla="val 5838"/>
            </a:avLst>
          </a:prstGeom>
          <a:solidFill>
            <a:srgbClr val="DDDDFF"/>
          </a:solidFill>
          <a:ln w="9525">
            <a:solidFill>
              <a:srgbClr val="DDDD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100" i="1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668935" y="1346475"/>
            <a:ext cx="2587085" cy="642942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100" dirty="0" smtClean="0">
              <a:ln w="0"/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614642" y="1390926"/>
            <a:ext cx="2587085" cy="642942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100" dirty="0" smtClean="0">
              <a:ln w="0"/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cxnSp>
        <p:nvCxnSpPr>
          <p:cNvPr id="72" name="Прямая соединительная линия 71"/>
          <p:cNvCxnSpPr>
            <a:stCxn id="69" idx="3"/>
          </p:cNvCxnSpPr>
          <p:nvPr/>
        </p:nvCxnSpPr>
        <p:spPr>
          <a:xfrm>
            <a:off x="4507481" y="3811086"/>
            <a:ext cx="1096970" cy="48420"/>
          </a:xfrm>
          <a:prstGeom prst="line">
            <a:avLst/>
          </a:prstGeom>
          <a:ln w="1524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Скругленный прямоугольник 72"/>
          <p:cNvSpPr/>
          <p:nvPr/>
        </p:nvSpPr>
        <p:spPr>
          <a:xfrm>
            <a:off x="5654001" y="2521527"/>
            <a:ext cx="1799744" cy="1766606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0" anchor="ctr"/>
          <a:lstStyle/>
          <a:p>
            <a:pPr lvl="0" algn="ctr">
              <a:lnSpc>
                <a:spcPct val="80000"/>
              </a:lnSpc>
              <a:defRPr/>
            </a:pPr>
            <a:r>
              <a:rPr lang="ru-RU" sz="1100" dirty="0" smtClean="0">
                <a:ln w="0"/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АИС оценки деятельности государственных служащих в органе власти,</a:t>
            </a:r>
            <a:br>
              <a:rPr lang="ru-RU" sz="1100" dirty="0" smtClean="0">
                <a:ln w="0"/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100" dirty="0" smtClean="0">
                <a:ln w="0"/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интегрированная</a:t>
            </a:r>
            <a:br>
              <a:rPr lang="ru-RU" sz="1100" dirty="0" smtClean="0">
                <a:ln w="0"/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100" dirty="0" smtClean="0">
                <a:ln w="0"/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с внутренней информационной средой органа власти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rot="10800000" flipV="1">
            <a:off x="4507482" y="1686655"/>
            <a:ext cx="279405" cy="17010"/>
          </a:xfrm>
          <a:prstGeom prst="line">
            <a:avLst/>
          </a:prstGeom>
          <a:ln w="1524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16200000" flipH="1">
            <a:off x="4206489" y="2259929"/>
            <a:ext cx="1951686" cy="793438"/>
          </a:xfrm>
          <a:prstGeom prst="line">
            <a:avLst/>
          </a:prstGeom>
          <a:ln w="15240">
            <a:solidFill>
              <a:schemeClr val="accent1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 flipH="1" flipV="1">
            <a:off x="4728145" y="4073820"/>
            <a:ext cx="925519" cy="776293"/>
          </a:xfrm>
          <a:prstGeom prst="line">
            <a:avLst/>
          </a:prstGeom>
          <a:ln w="15240">
            <a:solidFill>
              <a:schemeClr val="accent1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Скругленный прямоугольник 76"/>
          <p:cNvSpPr/>
          <p:nvPr/>
        </p:nvSpPr>
        <p:spPr>
          <a:xfrm>
            <a:off x="1551709" y="1439504"/>
            <a:ext cx="2587085" cy="642942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100" dirty="0" smtClean="0">
              <a:ln w="0"/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491768" y="1488082"/>
            <a:ext cx="2587085" cy="642942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100" dirty="0" smtClean="0">
                <a:ln w="0"/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Формы государственной</a:t>
            </a:r>
            <a:br>
              <a:rPr lang="ru-RU" sz="1100" dirty="0" smtClean="0">
                <a:ln w="0"/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100" dirty="0" smtClean="0">
                <a:ln w="0"/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и ведомственной статистической отчетности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668935" y="2418045"/>
            <a:ext cx="2587085" cy="642942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100" dirty="0" smtClean="0">
              <a:ln w="0"/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614642" y="2462496"/>
            <a:ext cx="2587085" cy="642942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100" dirty="0" smtClean="0">
              <a:ln w="0"/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551709" y="2511074"/>
            <a:ext cx="2587085" cy="642942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100" dirty="0" smtClean="0">
              <a:ln w="0"/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91768" y="2559652"/>
            <a:ext cx="2587085" cy="642942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100" dirty="0" smtClean="0">
                <a:ln w="0"/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Анкеты, личные дела инспекторов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668935" y="4562454"/>
            <a:ext cx="2587085" cy="642942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100" dirty="0" smtClean="0">
              <a:ln w="0"/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614642" y="4606905"/>
            <a:ext cx="2587085" cy="642942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100" dirty="0" smtClean="0">
              <a:ln w="0"/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551709" y="4655483"/>
            <a:ext cx="2587085" cy="642942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100" dirty="0" smtClean="0">
              <a:ln w="0"/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491768" y="4704061"/>
            <a:ext cx="2587085" cy="642942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100" dirty="0" smtClean="0">
                <a:ln w="0"/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Планы деятельности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668935" y="3489615"/>
            <a:ext cx="2587085" cy="642942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100" dirty="0" smtClean="0">
              <a:ln w="0"/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614642" y="3534066"/>
            <a:ext cx="2587085" cy="642942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100" dirty="0" smtClean="0">
              <a:ln w="0"/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1551709" y="3582644"/>
            <a:ext cx="2587085" cy="642942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100" dirty="0" smtClean="0">
              <a:ln w="0"/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1491768" y="3631222"/>
            <a:ext cx="2587085" cy="642942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100" dirty="0" smtClean="0">
                <a:ln w="0"/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Ведомственные организационно-распорядительные документы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668935" y="5562586"/>
            <a:ext cx="2587085" cy="642942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100" dirty="0" smtClean="0">
              <a:ln w="0"/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614642" y="5607037"/>
            <a:ext cx="2587085" cy="642942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100" dirty="0" smtClean="0">
              <a:ln w="0"/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551709" y="5655615"/>
            <a:ext cx="2587085" cy="642942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100" dirty="0" smtClean="0">
              <a:ln w="0"/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1491768" y="5704193"/>
            <a:ext cx="2587085" cy="642942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lnSpc>
                <a:spcPct val="80000"/>
              </a:lnSpc>
              <a:defRPr/>
            </a:pPr>
            <a:r>
              <a:rPr lang="ru-RU" sz="1100" dirty="0" smtClean="0">
                <a:ln w="0"/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Иные учетные системы</a:t>
            </a:r>
            <a:br>
              <a:rPr lang="ru-RU" sz="1100" dirty="0" smtClean="0">
                <a:ln w="0"/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100" dirty="0" smtClean="0">
                <a:ln w="0"/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и документы, содержащие данные о значениях показателей</a:t>
            </a: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rot="10800000" flipV="1">
            <a:off x="4578919" y="2758225"/>
            <a:ext cx="222256" cy="17010"/>
          </a:xfrm>
          <a:prstGeom prst="line">
            <a:avLst/>
          </a:prstGeom>
          <a:ln w="1524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16200000" flipH="1">
            <a:off x="4677981" y="2874297"/>
            <a:ext cx="1022992" cy="779148"/>
          </a:xfrm>
          <a:prstGeom prst="line">
            <a:avLst/>
          </a:prstGeom>
          <a:ln w="15240">
            <a:solidFill>
              <a:schemeClr val="accent1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rot="10800000">
            <a:off x="4507482" y="4918376"/>
            <a:ext cx="290519" cy="9525"/>
          </a:xfrm>
          <a:prstGeom prst="line">
            <a:avLst/>
          </a:prstGeom>
          <a:ln w="1524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rot="5400000" flipH="1" flipV="1">
            <a:off x="4309042" y="4645325"/>
            <a:ext cx="1782777" cy="757242"/>
          </a:xfrm>
          <a:prstGeom prst="line">
            <a:avLst/>
          </a:prstGeom>
          <a:ln w="15240">
            <a:solidFill>
              <a:schemeClr val="accent1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10800000">
            <a:off x="4464619" y="5918507"/>
            <a:ext cx="352431" cy="0"/>
          </a:xfrm>
          <a:prstGeom prst="line">
            <a:avLst/>
          </a:prstGeom>
          <a:ln w="1524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3" descr="J:\от Наташи\Pictures\Копия P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0885" y="2418045"/>
            <a:ext cx="1071570" cy="107157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/>
        </p:spPr>
      </p:pic>
      <p:sp>
        <p:nvSpPr>
          <p:cNvPr id="101" name="Скругленный прямоугольник 100"/>
          <p:cNvSpPr/>
          <p:nvPr/>
        </p:nvSpPr>
        <p:spPr>
          <a:xfrm>
            <a:off x="8293695" y="4061119"/>
            <a:ext cx="1928826" cy="1214446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/>
          <a:lstStyle/>
          <a:p>
            <a:pPr algn="ctr" defTabSz="410751"/>
            <a:r>
              <a:rPr lang="ru-RU" sz="1100" dirty="0" smtClean="0">
                <a:ln w="0"/>
                <a:solidFill>
                  <a:schemeClr val="tx2">
                    <a:lumMod val="50000"/>
                  </a:schemeClr>
                </a:solidFill>
                <a:cs typeface="Arial" pitchFamily="34" charset="0"/>
                <a:sym typeface="Helvetica Light"/>
              </a:rPr>
              <a:t>АРМ рядового сотрудника</a:t>
            </a:r>
            <a:endParaRPr lang="ru-RU" sz="1100" dirty="0">
              <a:ln w="0"/>
              <a:solidFill>
                <a:schemeClr val="tx2">
                  <a:lumMod val="50000"/>
                </a:schemeClr>
              </a:solidFill>
              <a:cs typeface="Arial" pitchFamily="34" charset="0"/>
              <a:sym typeface="Helvetica Light"/>
            </a:endParaRPr>
          </a:p>
        </p:txBody>
      </p:sp>
      <p:pic>
        <p:nvPicPr>
          <p:cNvPr id="102" name="Picture 3" descr="J:\от Наташи\Pictures\Копия P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0885" y="3989681"/>
            <a:ext cx="1071570" cy="107157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/>
        </p:spPr>
      </p:pic>
      <p:cxnSp>
        <p:nvCxnSpPr>
          <p:cNvPr id="103" name="Прямая соединительная линия 102"/>
          <p:cNvCxnSpPr/>
          <p:nvPr/>
        </p:nvCxnSpPr>
        <p:spPr>
          <a:xfrm rot="10800000">
            <a:off x="7869826" y="3082253"/>
            <a:ext cx="352431" cy="0"/>
          </a:xfrm>
          <a:prstGeom prst="line">
            <a:avLst/>
          </a:prstGeom>
          <a:ln w="15240">
            <a:solidFill>
              <a:schemeClr val="accent1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10800000">
            <a:off x="7948194" y="4660331"/>
            <a:ext cx="352431" cy="0"/>
          </a:xfrm>
          <a:prstGeom prst="line">
            <a:avLst/>
          </a:prstGeom>
          <a:ln w="15240">
            <a:solidFill>
              <a:schemeClr val="accent1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5400000">
            <a:off x="7400237" y="3129735"/>
            <a:ext cx="525958" cy="418942"/>
          </a:xfrm>
          <a:prstGeom prst="line">
            <a:avLst/>
          </a:prstGeom>
          <a:ln w="15240"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rot="16200000" flipV="1">
            <a:off x="7348981" y="4088828"/>
            <a:ext cx="642942" cy="500066"/>
          </a:xfrm>
          <a:prstGeom prst="line">
            <a:avLst/>
          </a:prstGeom>
          <a:ln w="15240"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Скругленный прямоугольник 106"/>
          <p:cNvSpPr/>
          <p:nvPr/>
        </p:nvSpPr>
        <p:spPr>
          <a:xfrm>
            <a:off x="5606904" y="5220147"/>
            <a:ext cx="1928826" cy="1214446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/>
          <a:lstStyle/>
          <a:p>
            <a:pPr algn="ctr" defTabSz="410751"/>
            <a:r>
              <a:rPr lang="ru-RU" sz="1100" dirty="0" smtClean="0">
                <a:ln w="0"/>
                <a:solidFill>
                  <a:schemeClr val="tx2">
                    <a:lumMod val="50000"/>
                  </a:schemeClr>
                </a:solidFill>
                <a:cs typeface="Arial" pitchFamily="34" charset="0"/>
                <a:sym typeface="Helvetica Light"/>
              </a:rPr>
              <a:t>Оператор АИС</a:t>
            </a:r>
            <a:endParaRPr lang="ru-RU" sz="1100" dirty="0">
              <a:ln w="0"/>
              <a:solidFill>
                <a:schemeClr val="tx2">
                  <a:lumMod val="50000"/>
                </a:schemeClr>
              </a:solidFill>
              <a:cs typeface="Arial" pitchFamily="34" charset="0"/>
              <a:sym typeface="Helvetica Light"/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 rot="5400000" flipH="1" flipV="1">
            <a:off x="6141894" y="4710557"/>
            <a:ext cx="847731" cy="9523"/>
          </a:xfrm>
          <a:prstGeom prst="line">
            <a:avLst/>
          </a:prstGeom>
          <a:ln w="15240">
            <a:solidFill>
              <a:schemeClr val="accent1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2370" y="5291585"/>
            <a:ext cx="909005" cy="81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7" descr="J:\от Наташи\Pictures\internet-search_256x25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86504">
            <a:off x="3759089" y="5527569"/>
            <a:ext cx="640366" cy="639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1" name="Picture 6" descr="J:\от Наташи\Pictures\icon-monitoring-clip-art_432673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3879272" y="1203599"/>
            <a:ext cx="699647" cy="509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" name="Picture 2" descr="C:\Users\gerasimenko\AppData\Local\Microsoft\Windows\Temporary Internet Files\Content.IE5\8CBIJWJ8\768px-Document-open.svg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37709" y="3346739"/>
            <a:ext cx="598334" cy="642942"/>
          </a:xfrm>
          <a:prstGeom prst="rect">
            <a:avLst/>
          </a:prstGeom>
          <a:noFill/>
        </p:spPr>
      </p:pic>
      <p:pic>
        <p:nvPicPr>
          <p:cNvPr id="113" name="Picture 3" descr="C:\Users\gerasimenko\AppData\Local\Microsoft\Windows\Temporary Internet Files\Content.IE5\8H08Q4I5\rodentia-icons_application-x-djvu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26873" y="2275169"/>
            <a:ext cx="709170" cy="609798"/>
          </a:xfrm>
          <a:prstGeom prst="rect">
            <a:avLst/>
          </a:prstGeom>
          <a:noFill/>
        </p:spPr>
      </p:pic>
      <p:pic>
        <p:nvPicPr>
          <p:cNvPr id="116" name="Picture 2" descr="C:\Users\gerasimenko\Pictures\ftpackage-wordprocessin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445674">
            <a:off x="3697865" y="4394740"/>
            <a:ext cx="583189" cy="609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523999" y="0"/>
            <a:ext cx="10668001" cy="1143000"/>
          </a:xfrm>
        </p:spPr>
        <p:txBody>
          <a:bodyPr>
            <a:noAutofit/>
          </a:bodyPr>
          <a:lstStyle/>
          <a:p>
            <a:r>
              <a:rPr lang="ru-RU" dirty="0" smtClean="0">
                <a:cs typeface="Arial" pitchFamily="34" charset="0"/>
              </a:rPr>
              <a:t>Визуализация результатов оценки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9894499" y="6601556"/>
            <a:ext cx="730744" cy="228600"/>
          </a:xfrm>
        </p:spPr>
        <p:txBody>
          <a:bodyPr vert="horz" lIns="91440" tIns="45720" rIns="91440" bIns="45720" rtlCol="0" anchor="ctr"/>
          <a:lstStyle/>
          <a:p>
            <a:fld id="{E31375A4-56A4-47D6-9801-1991572033F7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52" name="Picture 2" descr="D:\Документы\Минтруд\конференция\Роструд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20" y="1133458"/>
            <a:ext cx="10751157" cy="540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65563" y="0"/>
            <a:ext cx="9668494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cs typeface="Arial" pitchFamily="34" charset="0"/>
              </a:rPr>
              <a:t>Внедрение систем оценки деятельности органов власти и местного самоуправления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16624" y="1639584"/>
            <a:ext cx="3240000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179388" algn="ctr">
              <a:defRPr/>
            </a:pPr>
            <a:r>
              <a:rPr lang="ru-RU" sz="1300" b="0" dirty="0" smtClean="0">
                <a:ea typeface="Tahoma" pitchFamily="34" charset="0"/>
                <a:cs typeface="Arial" pitchFamily="34" charset="0"/>
              </a:rPr>
              <a:t>Распоряжение Правительства</a:t>
            </a:r>
          </a:p>
          <a:p>
            <a:pPr marL="177800" algn="ctr">
              <a:defRPr/>
            </a:pPr>
            <a:r>
              <a:rPr lang="ru-RU" sz="1300" b="0" dirty="0" smtClean="0">
                <a:ea typeface="Tahoma" pitchFamily="34" charset="0"/>
                <a:cs typeface="Arial" pitchFamily="34" charset="0"/>
              </a:rPr>
              <a:t>РФ от 25 октября 2005 г. №1789-р «О Концепции административной реформы в РФ в 2006-2010 гг.»</a:t>
            </a:r>
            <a:endParaRPr lang="ru-RU" sz="1300" b="0" dirty="0"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42920" y="1659823"/>
            <a:ext cx="3240000" cy="13080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0" dirty="0" smtClean="0">
                <a:ea typeface="Tahoma" pitchFamily="34" charset="0"/>
                <a:cs typeface="Arial" pitchFamily="34" charset="0"/>
              </a:rPr>
              <a:t>Указ Президента РФ от 10.03.2009 </a:t>
            </a:r>
            <a:endParaRPr lang="ru-RU" sz="1300" dirty="0">
              <a:ea typeface="Tahoma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300" b="0" dirty="0" smtClean="0">
                <a:ea typeface="Tahoma" pitchFamily="34" charset="0"/>
                <a:cs typeface="Arial" pitchFamily="34" charset="0"/>
              </a:rPr>
              <a:t>№ 261 «О федеральной программе «Реформирование и развитие системы государственной службы Российской Федерации (2009 - 2013 годы)»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88629" y="3175194"/>
            <a:ext cx="3240000" cy="10514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300" dirty="0" smtClean="0">
                <a:ea typeface="Tahoma" pitchFamily="34" charset="0"/>
                <a:cs typeface="Arial" pitchFamily="34" charset="0"/>
              </a:rPr>
              <a:t>       Указ </a:t>
            </a:r>
            <a:r>
              <a:rPr lang="ru-RU" sz="1300" dirty="0">
                <a:ea typeface="Tahoma" pitchFamily="34" charset="0"/>
                <a:cs typeface="Arial" pitchFamily="34" charset="0"/>
              </a:rPr>
              <a:t>Президента </a:t>
            </a:r>
            <a:r>
              <a:rPr lang="ru-RU" sz="1300" dirty="0" smtClean="0">
                <a:ea typeface="Tahoma" pitchFamily="34" charset="0"/>
                <a:cs typeface="Arial" pitchFamily="34" charset="0"/>
              </a:rPr>
              <a:t>РФ от </a:t>
            </a:r>
            <a:r>
              <a:rPr lang="ru-RU" sz="1300" dirty="0">
                <a:ea typeface="Tahoma" pitchFamily="34" charset="0"/>
                <a:cs typeface="Arial" pitchFamily="34" charset="0"/>
              </a:rPr>
              <a:t>7.05.2012 </a:t>
            </a:r>
            <a:r>
              <a:rPr lang="ru-RU" sz="1300" dirty="0" smtClean="0">
                <a:ea typeface="Tahoma" pitchFamily="34" charset="0"/>
                <a:cs typeface="Arial" pitchFamily="34" charset="0"/>
              </a:rPr>
              <a:t>№</a:t>
            </a:r>
            <a:r>
              <a:rPr lang="ru-RU" sz="1300" dirty="0">
                <a:ea typeface="Tahoma" pitchFamily="34" charset="0"/>
                <a:cs typeface="Arial" pitchFamily="34" charset="0"/>
              </a:rPr>
              <a:t>601 «Об основных направлениях совершенствования системы государственного управления»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16624" y="4854294"/>
            <a:ext cx="3240000" cy="16317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179388" algn="ctr"/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Arial" pitchFamily="34" charset="0"/>
              </a:rPr>
              <a:t>Распоряжение </a:t>
            </a:r>
            <a:b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Arial" pitchFamily="34" charset="0"/>
              </a:rPr>
            </a:b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Arial" pitchFamily="34" charset="0"/>
              </a:rPr>
              <a:t>Правительства РФ </a:t>
            </a:r>
            <a:b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Arial" pitchFamily="34" charset="0"/>
              </a:rPr>
            </a:b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Arial" pitchFamily="34" charset="0"/>
              </a:rPr>
              <a:t>от 27.12.2012 № 2550-р «Об утверждении методик определения целевых значений показателей для оценки эффективности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Arial" pitchFamily="34" charset="0"/>
              </a:rPr>
              <a:t>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Arial" pitchFamily="34" charset="0"/>
              </a:rPr>
              <a:t>деятельности руководителей федеральных органов исполнительной власти»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86751" y="2925468"/>
            <a:ext cx="3240000" cy="18171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Arial" pitchFamily="34" charset="0"/>
              </a:rPr>
              <a:t>Распоряжение </a:t>
            </a:r>
            <a:b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Arial" pitchFamily="34" charset="0"/>
              </a:rPr>
            </a:b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Arial" pitchFamily="34" charset="0"/>
              </a:rPr>
              <a:t>Правительства РФ </a:t>
            </a:r>
            <a:b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Arial" pitchFamily="34" charset="0"/>
              </a:rPr>
            </a:b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Arial" pitchFamily="34" charset="0"/>
              </a:rPr>
              <a:t>от 15.11.2012 № 2096-р «О показателях оценки эффективности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Arial" pitchFamily="34" charset="0"/>
              </a:rPr>
              <a:t>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Arial" pitchFamily="34" charset="0"/>
              </a:rPr>
              <a:t>деятельности должностных лиц по созданию благополучных условий ведения предпринимательской деятельности </a:t>
            </a:r>
            <a:b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Arial" pitchFamily="34" charset="0"/>
              </a:rPr>
            </a:b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Arial" pitchFamily="34" charset="0"/>
              </a:rPr>
              <a:t>(до 2018 года)»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87798" y="1653438"/>
            <a:ext cx="3240000" cy="31486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300" dirty="0">
                <a:ea typeface="Tahoma" pitchFamily="34" charset="0"/>
                <a:cs typeface="Arial" pitchFamily="34" charset="0"/>
              </a:rPr>
              <a:t>Постановление Правительства РФ </a:t>
            </a:r>
            <a:br>
              <a:rPr lang="ru-RU" sz="1300" dirty="0">
                <a:ea typeface="Tahoma" pitchFamily="34" charset="0"/>
                <a:cs typeface="Arial" pitchFamily="34" charset="0"/>
              </a:rPr>
            </a:br>
            <a:r>
              <a:rPr lang="ru-RU" sz="1300" dirty="0">
                <a:ea typeface="Tahoma" pitchFamily="34" charset="0"/>
                <a:cs typeface="Arial" pitchFamily="34" charset="0"/>
              </a:rPr>
              <a:t>от 17.12.2012 №1317</a:t>
            </a:r>
            <a:br>
              <a:rPr lang="ru-RU" sz="1300" dirty="0">
                <a:ea typeface="Tahoma" pitchFamily="34" charset="0"/>
                <a:cs typeface="Arial" pitchFamily="34" charset="0"/>
              </a:rPr>
            </a:br>
            <a:r>
              <a:rPr lang="ru-RU" sz="1300" dirty="0">
                <a:ea typeface="Tahoma" pitchFamily="34" charset="0"/>
                <a:cs typeface="Arial" pitchFamily="34" charset="0"/>
              </a:rPr>
              <a:t>«О мерах по реализации Указа Президента Российской Федерации от 28 апреля 2008 г. № 607 «Об оценке эффективности деятельности органов местного самоуправления городских округов и муниципальных районов» и подпункта «и» пункта 2 Указа Президента Российской Федерации от 7 мая 2012 г. № 601 «Об основных направлениях совершенствования системы государственного управления»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88629" y="4357285"/>
            <a:ext cx="3240000" cy="8896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300" dirty="0" smtClean="0">
                <a:ea typeface="Tahoma" pitchFamily="34" charset="0"/>
                <a:cs typeface="Arial" pitchFamily="34" charset="0"/>
              </a:rPr>
              <a:t>     Указ </a:t>
            </a:r>
            <a:r>
              <a:rPr lang="ru-RU" sz="1300" dirty="0">
                <a:ea typeface="Tahoma" pitchFamily="34" charset="0"/>
                <a:cs typeface="Arial" pitchFamily="34" charset="0"/>
              </a:rPr>
              <a:t>Президента РФ </a:t>
            </a:r>
            <a:r>
              <a:rPr lang="ru-RU" sz="1300" dirty="0" smtClean="0">
                <a:ea typeface="Tahoma" pitchFamily="34" charset="0"/>
                <a:cs typeface="Arial" pitchFamily="34" charset="0"/>
              </a:rPr>
              <a:t> от </a:t>
            </a:r>
            <a:r>
              <a:rPr lang="ru-RU" sz="1300" dirty="0">
                <a:ea typeface="Tahoma" pitchFamily="34" charset="0"/>
                <a:cs typeface="Arial" pitchFamily="34" charset="0"/>
              </a:rPr>
              <a:t>07.05.2012 </a:t>
            </a:r>
          </a:p>
          <a:p>
            <a:pPr algn="ctr"/>
            <a:r>
              <a:rPr lang="ru-RU" sz="1300" dirty="0" smtClean="0">
                <a:ea typeface="Tahoma" pitchFamily="34" charset="0"/>
                <a:cs typeface="Arial" pitchFamily="34" charset="0"/>
              </a:rPr>
              <a:t> № </a:t>
            </a:r>
            <a:r>
              <a:rPr lang="ru-RU" sz="1300" dirty="0">
                <a:ea typeface="Tahoma" pitchFamily="34" charset="0"/>
                <a:cs typeface="Arial" pitchFamily="34" charset="0"/>
              </a:rPr>
              <a:t>596 «О долгосрочной государственной экономической политике»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87798" y="5045951"/>
            <a:ext cx="3240000" cy="1423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Arial" pitchFamily="34" charset="0"/>
              </a:rPr>
              <a:t>Постановление Правительства РФ </a:t>
            </a:r>
            <a:b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Arial" pitchFamily="34" charset="0"/>
              </a:rPr>
            </a:b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Arial" pitchFamily="34" charset="0"/>
              </a:rPr>
              <a:t>от 12.12.2012 № 1284 «Об оценке гражданами эффективности деятельности руководителей территориальных органов …»</a:t>
            </a:r>
          </a:p>
        </p:txBody>
      </p:sp>
      <p:pic>
        <p:nvPicPr>
          <p:cNvPr id="13" name="Picture 2" descr="C:\Users\gerasimenko\AppData\Local\Microsoft\Windows\Temporary Internet Files\Content.IE5\IX1EU4SH\large-File-Icon-With-Written-Lines-0-4621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20" y="1551088"/>
            <a:ext cx="360000" cy="6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14" name="Picture 2" descr="C:\Users\gerasimenko\AppData\Local\Microsoft\Windows\Temporary Internet Files\Content.IE5\IX1EU4SH\large-File-Icon-With-Written-Lines-0-4621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629" y="3069899"/>
            <a:ext cx="360000" cy="6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15" name="Picture 2" descr="C:\Users\gerasimenko\AppData\Local\Microsoft\Windows\Temporary Internet Files\Content.IE5\IX1EU4SH\large-File-Icon-With-Written-Lines-0-4621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20" y="4253622"/>
            <a:ext cx="360000" cy="6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16" name="Picture 2" descr="C:\Users\gerasimenko\AppData\Local\Microsoft\Windows\Temporary Internet Files\Content.IE5\IX1EU4SH\large-File-Icon-With-Written-Lines-0-4621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798" y="1582000"/>
            <a:ext cx="360000" cy="6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17" name="Picture 2" descr="C:\Users\gerasimenko\AppData\Local\Microsoft\Windows\Temporary Internet Files\Content.IE5\IX1EU4SH\large-File-Icon-With-Written-Lines-0-4621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798" y="4922528"/>
            <a:ext cx="360000" cy="6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18" name="Picture 2" descr="C:\Users\gerasimenko\AppData\Local\Microsoft\Windows\Temporary Internet Files\Content.IE5\IX1EU4SH\large-File-Icon-With-Written-Lines-0-4621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5186" y="1568146"/>
            <a:ext cx="360000" cy="6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19" name="Picture 2" descr="C:\Users\gerasimenko\AppData\Local\Microsoft\Windows\Temporary Internet Files\Content.IE5\IX1EU4SH\large-File-Icon-With-Written-Lines-0-4621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5186" y="2824157"/>
            <a:ext cx="360000" cy="6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20" name="Picture 2" descr="C:\Users\gerasimenko\AppData\Local\Microsoft\Windows\Temporary Internet Files\Content.IE5\IX1EU4SH\large-File-Icon-With-Written-Lines-0-4621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5186" y="4782856"/>
            <a:ext cx="360000" cy="6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2" name="Скругленный прямоугольник 21"/>
          <p:cNvSpPr/>
          <p:nvPr/>
        </p:nvSpPr>
        <p:spPr>
          <a:xfrm>
            <a:off x="986156" y="5442856"/>
            <a:ext cx="3240000" cy="10530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300" dirty="0">
                <a:ea typeface="Tahoma" pitchFamily="34" charset="0"/>
                <a:cs typeface="Arial" pitchFamily="34" charset="0"/>
              </a:rPr>
              <a:t>     Указ Президента РФ от 28.04.2008</a:t>
            </a:r>
            <a:br>
              <a:rPr lang="ru-RU" sz="1300" dirty="0">
                <a:ea typeface="Tahoma" pitchFamily="34" charset="0"/>
                <a:cs typeface="Arial" pitchFamily="34" charset="0"/>
              </a:rPr>
            </a:br>
            <a:r>
              <a:rPr lang="ru-RU" sz="1300" dirty="0">
                <a:ea typeface="Tahoma" pitchFamily="34" charset="0"/>
                <a:cs typeface="Arial" pitchFamily="34" charset="0"/>
              </a:rPr>
              <a:t>        №</a:t>
            </a:r>
            <a:r>
              <a:rPr lang="ru-RU" sz="1300" dirty="0" smtClean="0">
                <a:ea typeface="Tahoma" pitchFamily="34" charset="0"/>
                <a:cs typeface="Arial" pitchFamily="34" charset="0"/>
              </a:rPr>
              <a:t>607  </a:t>
            </a:r>
            <a:r>
              <a:rPr lang="ru-RU" sz="1300" dirty="0">
                <a:ea typeface="Tahoma" pitchFamily="34" charset="0"/>
                <a:cs typeface="Arial" pitchFamily="34" charset="0"/>
              </a:rPr>
              <a:t>«О Об оценке эффективности деятельности органов местного самоуправления городских округов и муниципальных </a:t>
            </a:r>
            <a:r>
              <a:rPr lang="ru-RU" sz="1300" dirty="0" smtClean="0">
                <a:ea typeface="Tahoma" pitchFamily="34" charset="0"/>
                <a:cs typeface="Arial" pitchFamily="34" charset="0"/>
              </a:rPr>
              <a:t>районов»</a:t>
            </a:r>
            <a:endParaRPr lang="ru-RU" sz="1300" dirty="0">
              <a:ea typeface="Tahoma" pitchFamily="34" charset="0"/>
              <a:cs typeface="Arial" pitchFamily="34" charset="0"/>
            </a:endParaRPr>
          </a:p>
        </p:txBody>
      </p:sp>
      <p:pic>
        <p:nvPicPr>
          <p:cNvPr id="23" name="Picture 2" descr="C:\Users\gerasimenko\AppData\Local\Microsoft\Windows\Temporary Internet Files\Content.IE5\IX1EU4SH\large-File-Icon-With-Written-Lines-0-4621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629" y="5415930"/>
            <a:ext cx="360000" cy="6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9894499" y="6601556"/>
            <a:ext cx="730744" cy="228600"/>
          </a:xfrm>
        </p:spPr>
        <p:txBody>
          <a:bodyPr vert="horz" lIns="91440" tIns="45720" rIns="91440" bIns="45720" rtlCol="0" anchor="ctr"/>
          <a:lstStyle/>
          <a:p>
            <a:fld id="{E31375A4-56A4-47D6-9801-1991572033F7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5" name="Заголовок 20"/>
          <p:cNvSpPr txBox="1">
            <a:spLocks/>
          </p:cNvSpPr>
          <p:nvPr/>
        </p:nvSpPr>
        <p:spPr>
          <a:xfrm>
            <a:off x="1523999" y="0"/>
            <a:ext cx="106680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0" i="0" u="none" strike="noStrike" kern="1200" cap="all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Визуализация результатов оценки</a:t>
            </a:r>
            <a:endParaRPr kumimoji="0" lang="ru-RU" sz="3400" b="0" i="0" u="none" strike="noStrike" kern="1200" cap="all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6" name="Picture 2" descr="D:\Документы\Минтруд\конференция\Роструд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7690" y="1174038"/>
            <a:ext cx="10651762" cy="540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9894499" y="6601556"/>
            <a:ext cx="730744" cy="228600"/>
          </a:xfrm>
        </p:spPr>
        <p:txBody>
          <a:bodyPr vert="horz" lIns="91440" tIns="45720" rIns="91440" bIns="45720" rtlCol="0" anchor="ctr"/>
          <a:lstStyle/>
          <a:p>
            <a:fld id="{E31375A4-56A4-47D6-9801-1991572033F7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5" name="Заголовок 20"/>
          <p:cNvSpPr txBox="1">
            <a:spLocks/>
          </p:cNvSpPr>
          <p:nvPr/>
        </p:nvSpPr>
        <p:spPr>
          <a:xfrm>
            <a:off x="1523999" y="0"/>
            <a:ext cx="106680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0" i="0" u="none" strike="noStrike" kern="1200" cap="all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Визуализация результатов оценки</a:t>
            </a:r>
            <a:endParaRPr kumimoji="0" lang="ru-RU" sz="3400" b="0" i="0" u="none" strike="noStrike" kern="1200" cap="all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6" name="Picture 2" descr="D:\Документы\Минтруд\конференция\Роструд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22" y="1161168"/>
            <a:ext cx="10803408" cy="540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523999" y="0"/>
            <a:ext cx="10668001" cy="1143000"/>
          </a:xfrm>
        </p:spPr>
        <p:txBody>
          <a:bodyPr>
            <a:noAutofit/>
          </a:bodyPr>
          <a:lstStyle/>
          <a:p>
            <a:r>
              <a:rPr lang="ru-RU" dirty="0" smtClean="0">
                <a:cs typeface="Arial" pitchFamily="34" charset="0"/>
              </a:rPr>
              <a:t>Построение рейтингов гражданских служащих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9894499" y="6601556"/>
            <a:ext cx="730744" cy="228600"/>
          </a:xfrm>
        </p:spPr>
        <p:txBody>
          <a:bodyPr vert="horz" lIns="91440" tIns="45720" rIns="91440" bIns="45720" rtlCol="0" anchor="ctr"/>
          <a:lstStyle/>
          <a:p>
            <a:fld id="{E31375A4-56A4-47D6-9801-1991572033F7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4" name="Picture 2" descr="D:\Документы\Минтруд\конференция\Роструд5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428" y="1175022"/>
            <a:ext cx="10767463" cy="540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523999" y="0"/>
            <a:ext cx="10668001" cy="1143000"/>
          </a:xfrm>
        </p:spPr>
        <p:txBody>
          <a:bodyPr>
            <a:noAutofit/>
          </a:bodyPr>
          <a:lstStyle/>
          <a:p>
            <a:r>
              <a:rPr lang="ru-RU" dirty="0" smtClean="0">
                <a:cs typeface="Arial" pitchFamily="34" charset="0"/>
              </a:rPr>
              <a:t>Результаты внедрения системы оценки профессиональной служебной деятельности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9894499" y="6601556"/>
            <a:ext cx="730744" cy="228600"/>
          </a:xfrm>
        </p:spPr>
        <p:txBody>
          <a:bodyPr vert="horz" lIns="91440" tIns="45720" rIns="91440" bIns="45720" rtlCol="0" anchor="ctr"/>
          <a:lstStyle/>
          <a:p>
            <a:fld id="{E31375A4-56A4-47D6-9801-1991572033F7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85555" y="1493511"/>
            <a:ext cx="7743411" cy="64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/>
            <a:r>
              <a:rPr lang="ru-RU" sz="1400" dirty="0">
                <a:solidFill>
                  <a:schemeClr val="bg1"/>
                </a:solidFill>
                <a:cs typeface="Arial" pitchFamily="34" charset="0"/>
              </a:rPr>
              <a:t>Обеспечение принципа единства правовых и организационных основ гражданской службы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85555" y="2263311"/>
            <a:ext cx="7743411" cy="64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/>
            <a:r>
              <a:rPr lang="ru-RU" sz="1400" dirty="0">
                <a:solidFill>
                  <a:schemeClr val="bg1"/>
                </a:solidFill>
                <a:cs typeface="Arial" pitchFamily="34" charset="0"/>
              </a:rPr>
              <a:t>Декомпозиция целей и задач органа власти до уровня конкретных функций гражданского служащего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85555" y="3046966"/>
            <a:ext cx="7743411" cy="64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/>
            <a:r>
              <a:rPr lang="ru-RU" sz="1400" dirty="0">
                <a:solidFill>
                  <a:schemeClr val="bg1"/>
                </a:solidFill>
                <a:cs typeface="Arial" pitchFamily="34" charset="0"/>
              </a:rPr>
              <a:t>Повышение качества исполнения должностных обязанностей гражданскими служащими путем установления персональной ответственности за достижение конкретных измеримых показателей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85555" y="3844476"/>
            <a:ext cx="7743411" cy="64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/>
            <a:r>
              <a:rPr lang="ru-RU" sz="1400" dirty="0">
                <a:solidFill>
                  <a:schemeClr val="bg1"/>
                </a:solidFill>
                <a:cs typeface="Arial" pitchFamily="34" charset="0"/>
              </a:rPr>
              <a:t>Объективное материальное стимулирование гражданских служащих в зависимости от результативности и эффективности исполнения ими должностных обязанностей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85555" y="4614276"/>
            <a:ext cx="7743411" cy="64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/>
            <a:r>
              <a:rPr lang="ru-RU" sz="1400" dirty="0">
                <a:solidFill>
                  <a:schemeClr val="bg1"/>
                </a:solidFill>
                <a:cs typeface="Arial" pitchFamily="34" charset="0"/>
              </a:rPr>
              <a:t>Принятие аттестационной комиссией обоснованных решений по итогам аттестации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85555" y="5411786"/>
            <a:ext cx="7743411" cy="64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/>
            <a:r>
              <a:rPr lang="ru-RU" sz="1400" dirty="0">
                <a:solidFill>
                  <a:schemeClr val="bg1"/>
                </a:solidFill>
                <a:cs typeface="Arial" pitchFamily="34" charset="0"/>
              </a:rPr>
              <a:t>Повышение эффективности работы кадровых служб органов государственной власти за счет внедрения унифицированных процедур оценки</a:t>
            </a:r>
          </a:p>
        </p:txBody>
      </p:sp>
      <p:pic>
        <p:nvPicPr>
          <p:cNvPr id="18" name="Picture 2" descr="C:\Users\ASUS\AppData\Local\Microsoft\Windows\Temporary Internet Files\Content.IE5\QDME78DU\04231536-photo-microsoft-safety-scanner-mss-logo-mikekl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6996" y="1496291"/>
            <a:ext cx="801900" cy="748146"/>
          </a:xfrm>
          <a:prstGeom prst="rect">
            <a:avLst/>
          </a:prstGeom>
          <a:noFill/>
        </p:spPr>
      </p:pic>
      <p:pic>
        <p:nvPicPr>
          <p:cNvPr id="19" name="Picture 2" descr="C:\Users\ASUS\AppData\Local\Microsoft\Windows\Temporary Internet Files\Content.IE5\QDME78DU\04231536-photo-microsoft-safety-scanner-mss-logo-mikekl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9287" y="2272146"/>
            <a:ext cx="801900" cy="748146"/>
          </a:xfrm>
          <a:prstGeom prst="rect">
            <a:avLst/>
          </a:prstGeom>
          <a:noFill/>
        </p:spPr>
      </p:pic>
      <p:pic>
        <p:nvPicPr>
          <p:cNvPr id="20" name="Picture 2" descr="C:\Users\ASUS\AppData\Local\Microsoft\Windows\Temporary Internet Files\Content.IE5\QDME78DU\04231536-photo-microsoft-safety-scanner-mss-logo-mikekl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432" y="3048000"/>
            <a:ext cx="801900" cy="748146"/>
          </a:xfrm>
          <a:prstGeom prst="rect">
            <a:avLst/>
          </a:prstGeom>
          <a:noFill/>
        </p:spPr>
      </p:pic>
      <p:pic>
        <p:nvPicPr>
          <p:cNvPr id="22" name="Picture 2" descr="C:\Users\ASUS\AppData\Local\Microsoft\Windows\Temporary Internet Files\Content.IE5\QDME78DU\04231536-photo-microsoft-safety-scanner-mss-logo-mikekl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432" y="3823854"/>
            <a:ext cx="801900" cy="748146"/>
          </a:xfrm>
          <a:prstGeom prst="rect">
            <a:avLst/>
          </a:prstGeom>
          <a:noFill/>
        </p:spPr>
      </p:pic>
      <p:pic>
        <p:nvPicPr>
          <p:cNvPr id="23" name="Picture 2" descr="C:\Users\ASUS\AppData\Local\Microsoft\Windows\Temporary Internet Files\Content.IE5\QDME78DU\04231536-photo-microsoft-safety-scanner-mss-logo-mikekl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9287" y="4585855"/>
            <a:ext cx="801900" cy="748146"/>
          </a:xfrm>
          <a:prstGeom prst="rect">
            <a:avLst/>
          </a:prstGeom>
          <a:noFill/>
        </p:spPr>
      </p:pic>
      <p:pic>
        <p:nvPicPr>
          <p:cNvPr id="24" name="Picture 2" descr="C:\Users\ASUS\AppData\Local\Microsoft\Windows\Temporary Internet Files\Content.IE5\QDME78DU\04231536-photo-microsoft-safety-scanner-mss-logo-mikekl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432" y="5361709"/>
            <a:ext cx="801900" cy="7481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0" descr="РБС_глобус_f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25" y="1466850"/>
            <a:ext cx="64801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Line 21"/>
          <p:cNvSpPr>
            <a:spLocks noChangeShapeType="1"/>
          </p:cNvSpPr>
          <p:nvPr/>
        </p:nvSpPr>
        <p:spPr bwMode="auto">
          <a:xfrm>
            <a:off x="919163" y="10604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5" name="Line 25"/>
          <p:cNvSpPr>
            <a:spLocks noChangeShapeType="1"/>
          </p:cNvSpPr>
          <p:nvPr/>
        </p:nvSpPr>
        <p:spPr bwMode="auto">
          <a:xfrm>
            <a:off x="552450" y="401638"/>
            <a:ext cx="10929938" cy="30162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6" name="Line 21"/>
          <p:cNvSpPr>
            <a:spLocks noChangeShapeType="1"/>
          </p:cNvSpPr>
          <p:nvPr/>
        </p:nvSpPr>
        <p:spPr bwMode="auto">
          <a:xfrm>
            <a:off x="493713" y="215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1018381" y="2950709"/>
            <a:ext cx="49990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+mj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+mj-lt"/>
                <a:cs typeface="+mn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cs typeface="+mn-cs"/>
              </a:rPr>
            </a:br>
            <a:endParaRPr lang="ru-RU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52450" y="263681"/>
            <a:ext cx="963070" cy="3790638"/>
          </a:xfrm>
        </p:spPr>
        <p:txBody>
          <a:bodyPr vert="vert27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/>
                </a:solidFill>
              </a:rPr>
              <a:t>контакты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2305050" y="2214563"/>
            <a:ext cx="1857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0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35850" name="Rectangle 13"/>
          <p:cNvSpPr>
            <a:spLocks noChangeArrowheads="1"/>
          </p:cNvSpPr>
          <p:nvPr/>
        </p:nvSpPr>
        <p:spPr bwMode="auto">
          <a:xfrm>
            <a:off x="2278063" y="2219325"/>
            <a:ext cx="292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003366"/>
                </a:solidFill>
              </a:rPr>
              <a:t/>
            </a:r>
            <a:br>
              <a:rPr lang="ru-RU" sz="1000">
                <a:solidFill>
                  <a:srgbClr val="003366"/>
                </a:solidFill>
              </a:rPr>
            </a:br>
            <a:r>
              <a:rPr lang="ru-RU" sz="1000">
                <a:solidFill>
                  <a:srgbClr val="003366"/>
                </a:solidFill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39887" y="594642"/>
            <a:ext cx="69183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i="1" dirty="0" smtClean="0">
              <a:solidFill>
                <a:schemeClr val="tx2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2"/>
                </a:solidFill>
                <a:latin typeface="+mj-lt"/>
                <a:cs typeface="+mn-cs"/>
              </a:rPr>
              <a:t>Герасименко Юлия Владимировна</a:t>
            </a:r>
            <a:endParaRPr lang="ru-RU" sz="1600" b="1" i="1" dirty="0">
              <a:solidFill>
                <a:schemeClr val="tx2"/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600" i="1" dirty="0" smtClean="0">
                <a:solidFill>
                  <a:schemeClr val="tx2"/>
                </a:solidFill>
                <a:latin typeface="+mj-lt"/>
              </a:rPr>
              <a:t>руководитель направления по внедрению современных технологий управления в деятельность органов власти АО «АКГ «РБС»</a:t>
            </a:r>
            <a:endParaRPr lang="en-US" sz="1600" i="1" dirty="0" smtClean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r>
              <a:rPr lang="ru-RU" sz="1600" i="1" dirty="0" smtClean="0">
                <a:solidFill>
                  <a:schemeClr val="tx2"/>
                </a:solidFill>
              </a:rPr>
              <a:t>Электронная почта</a:t>
            </a:r>
            <a:r>
              <a:rPr lang="en-US" sz="1600" i="1" dirty="0" smtClean="0">
                <a:solidFill>
                  <a:schemeClr val="tx2"/>
                </a:solidFill>
              </a:rPr>
              <a:t>: </a:t>
            </a:r>
            <a:r>
              <a:rPr lang="en-US" sz="1600" b="1" i="1" dirty="0" smtClean="0">
                <a:solidFill>
                  <a:schemeClr val="tx2"/>
                </a:solidFill>
              </a:rPr>
              <a:t>gerasimenkoyv@rbsys.ru</a:t>
            </a:r>
            <a:endParaRPr lang="ru-RU" sz="16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525588" y="4918665"/>
            <a:ext cx="5065712" cy="11890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WWW.rbsys.ru</a:t>
            </a:r>
            <a:endParaRPr lang="ru-RU" sz="24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639887" y="3158693"/>
            <a:ext cx="69183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i="1" dirty="0" smtClean="0">
              <a:solidFill>
                <a:schemeClr val="tx2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2"/>
                </a:solidFill>
                <a:latin typeface="+mj-lt"/>
                <a:cs typeface="+mn-cs"/>
              </a:rPr>
              <a:t>Разживина Дара Олеговна</a:t>
            </a:r>
            <a:endParaRPr lang="ru-RU" sz="1600" b="1" i="1" dirty="0">
              <a:solidFill>
                <a:schemeClr val="tx2"/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600" i="1" dirty="0">
                <a:solidFill>
                  <a:schemeClr val="tx2"/>
                </a:solidFill>
                <a:latin typeface="+mj-lt"/>
              </a:rPr>
              <a:t>руководитель </a:t>
            </a:r>
            <a:r>
              <a:rPr lang="ru-RU" sz="1600" i="1" dirty="0">
                <a:solidFill>
                  <a:schemeClr val="tx2"/>
                </a:solidFill>
                <a:latin typeface="+mj-lt"/>
              </a:rPr>
              <a:t>Центра развития</a:t>
            </a:r>
          </a:p>
          <a:p>
            <a:pPr>
              <a:defRPr/>
            </a:pPr>
            <a:r>
              <a:rPr lang="ru-RU" sz="1600" i="1" dirty="0">
                <a:solidFill>
                  <a:schemeClr val="tx2"/>
                </a:solidFill>
                <a:latin typeface="+mj-lt"/>
              </a:rPr>
              <a:t>современных технологий государственного управления</a:t>
            </a:r>
          </a:p>
          <a:p>
            <a:pPr>
              <a:defRPr/>
            </a:pPr>
            <a:r>
              <a:rPr lang="ru-RU" sz="1600" i="1" dirty="0">
                <a:solidFill>
                  <a:schemeClr val="tx2"/>
                </a:solidFill>
                <a:latin typeface="+mj-lt"/>
              </a:rPr>
              <a:t>в </a:t>
            </a:r>
            <a:r>
              <a:rPr lang="ru-RU" sz="1600" i="1" dirty="0">
                <a:solidFill>
                  <a:schemeClr val="tx2"/>
                </a:solidFill>
                <a:latin typeface="+mj-lt"/>
              </a:rPr>
              <a:t>Сибирском</a:t>
            </a:r>
            <a:r>
              <a:rPr lang="en-US" sz="1600" i="1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1600" i="1" dirty="0">
                <a:solidFill>
                  <a:schemeClr val="tx2"/>
                </a:solidFill>
                <a:latin typeface="+mj-lt"/>
              </a:rPr>
              <a:t>федеральном округе</a:t>
            </a:r>
            <a:endParaRPr lang="en-US" sz="1600" i="1" dirty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r>
              <a:rPr lang="ru-RU" sz="1600" i="1" dirty="0">
                <a:solidFill>
                  <a:schemeClr val="tx2"/>
                </a:solidFill>
              </a:rPr>
              <a:t>Электронная почта</a:t>
            </a:r>
            <a:r>
              <a:rPr lang="en-US" sz="1600" i="1" dirty="0">
                <a:solidFill>
                  <a:schemeClr val="tx2"/>
                </a:solidFill>
              </a:rPr>
              <a:t>:</a:t>
            </a:r>
            <a:r>
              <a:rPr lang="ru-RU" sz="1600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b="1" i="1" dirty="0">
                <a:solidFill>
                  <a:schemeClr val="tx2"/>
                </a:solidFill>
              </a:rPr>
              <a:t>RazzhivinaDO@rbsys.nsk.ru</a:t>
            </a:r>
          </a:p>
          <a:p>
            <a:pPr>
              <a:defRPr/>
            </a:pPr>
            <a:endParaRPr lang="en-US" sz="1600" b="1" i="1" dirty="0" smtClean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6300999 </a:t>
            </a:r>
            <a:r>
              <a:rPr lang="ru-RU" sz="1600" dirty="0">
                <a:solidFill>
                  <a:schemeClr val="tx2"/>
                </a:solidFill>
                <a:latin typeface="+mj-lt"/>
              </a:rPr>
              <a:t>Новосибирск, ул. Советская, 5</a:t>
            </a:r>
          </a:p>
          <a:p>
            <a:pPr>
              <a:defRPr/>
            </a:pPr>
            <a:r>
              <a:rPr lang="ru-RU" sz="1600" dirty="0">
                <a:solidFill>
                  <a:schemeClr val="tx2"/>
                </a:solidFill>
                <a:latin typeface="+mj-lt"/>
              </a:rPr>
              <a:t>Телефон +7 (383)2890088, 2890087</a:t>
            </a:r>
            <a:endParaRPr lang="ru-RU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39887" y="201218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+mj-lt"/>
                <a:cs typeface="+mn-cs"/>
              </a:rPr>
              <a:t>127018  Москва,  ул. Сущевский вал, д. 5, стр.3</a:t>
            </a:r>
            <a:br>
              <a:rPr lang="ru-RU" sz="1600" dirty="0">
                <a:solidFill>
                  <a:schemeClr val="tx2"/>
                </a:solidFill>
                <a:latin typeface="+mj-lt"/>
                <a:cs typeface="+mn-cs"/>
              </a:rPr>
            </a:br>
            <a:r>
              <a:rPr lang="ru-RU" sz="1600" dirty="0" smtClean="0">
                <a:solidFill>
                  <a:schemeClr val="tx2"/>
                </a:solidFill>
                <a:latin typeface="+mj-lt"/>
                <a:cs typeface="+mn-cs"/>
              </a:rPr>
              <a:t>Телефон:  </a:t>
            </a:r>
            <a:r>
              <a:rPr lang="ru-RU" sz="1600" dirty="0">
                <a:solidFill>
                  <a:schemeClr val="tx2"/>
                </a:solidFill>
                <a:latin typeface="+mj-lt"/>
                <a:cs typeface="+mn-cs"/>
              </a:rPr>
              <a:t>+7 (495) 967 6838</a:t>
            </a:r>
            <a:br>
              <a:rPr lang="ru-RU" sz="1600" dirty="0">
                <a:solidFill>
                  <a:schemeClr val="tx2"/>
                </a:solidFill>
                <a:latin typeface="+mj-lt"/>
                <a:cs typeface="+mn-cs"/>
              </a:rPr>
            </a:br>
            <a:r>
              <a:rPr lang="ru-RU" sz="1600" dirty="0">
                <a:solidFill>
                  <a:schemeClr val="tx2"/>
                </a:solidFill>
                <a:latin typeface="+mj-lt"/>
                <a:cs typeface="+mn-cs"/>
              </a:rPr>
              <a:t>Факс: +7 (495) 967 6850</a:t>
            </a:r>
            <a:br>
              <a:rPr lang="ru-RU" sz="1600" dirty="0">
                <a:solidFill>
                  <a:schemeClr val="tx2"/>
                </a:solidFill>
                <a:latin typeface="+mj-lt"/>
                <a:cs typeface="+mn-cs"/>
              </a:rPr>
            </a:br>
            <a:r>
              <a:rPr lang="ru-RU" sz="1600" dirty="0" smtClean="0">
                <a:solidFill>
                  <a:schemeClr val="tx2"/>
                </a:solidFill>
                <a:latin typeface="+mj-lt"/>
                <a:cs typeface="+mn-cs"/>
              </a:rPr>
              <a:t>Электронная </a:t>
            </a:r>
            <a:r>
              <a:rPr lang="ru-RU" sz="1600" dirty="0">
                <a:solidFill>
                  <a:schemeClr val="tx2"/>
                </a:solidFill>
                <a:latin typeface="+mj-lt"/>
                <a:cs typeface="+mn-cs"/>
              </a:rPr>
              <a:t>почта:</a:t>
            </a:r>
            <a:r>
              <a:rPr lang="en-US" sz="1600" dirty="0">
                <a:solidFill>
                  <a:schemeClr val="tx2"/>
                </a:solidFill>
                <a:latin typeface="+mj-lt"/>
                <a:cs typeface="+mn-cs"/>
              </a:rPr>
              <a:t> common@rbsys.ru</a:t>
            </a:r>
            <a:endParaRPr lang="ru-RU" sz="1600" b="1" dirty="0">
              <a:solidFill>
                <a:schemeClr val="tx2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49" y="457200"/>
            <a:ext cx="11449594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Перспективные документы по оценке эффективности деятельности гражданских служащих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3028" y="1776546"/>
            <a:ext cx="1515290" cy="719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Указ Президента РФ </a:t>
            </a:r>
            <a:r>
              <a:rPr lang="ru-RU" sz="1400" i="1" dirty="0" smtClean="0"/>
              <a:t>(проект)</a:t>
            </a:r>
            <a:endParaRPr lang="ru-RU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050869" y="1602379"/>
            <a:ext cx="9953897" cy="224676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2. Правительству Российской Федерации в 2016 – 2018 годах осуществить реализацию основных направлений развития гражданской </a:t>
            </a:r>
            <a:r>
              <a:rPr lang="ru-RU" sz="1400" dirty="0" smtClean="0"/>
              <a:t>службы, </a:t>
            </a:r>
            <a:r>
              <a:rPr lang="ru-RU" sz="1400" dirty="0"/>
              <a:t>с учетом следующих задач и целевых ориентиров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……</a:t>
            </a:r>
            <a:endParaRPr lang="ru-RU" sz="1400" dirty="0"/>
          </a:p>
          <a:p>
            <a:r>
              <a:rPr lang="ru-RU" sz="1400" dirty="0"/>
              <a:t>г) </a:t>
            </a:r>
            <a:r>
              <a:rPr lang="ru-RU" sz="1400" b="1" dirty="0"/>
              <a:t>внедрение комплексной оценки гражданских служащих, обеспечивающее участие  гражданских служащих в осуществлении оценки результативности и эффективности их профессиональной служебной деятельности </a:t>
            </a:r>
            <a:r>
              <a:rPr lang="ru-RU" sz="1400" dirty="0"/>
              <a:t>в 2016 г. на уровне не менее 10 процентов, в 2017 г. </a:t>
            </a:r>
            <a:r>
              <a:rPr lang="ru-RU" sz="1400" dirty="0" smtClean="0"/>
              <a:t>– 30 </a:t>
            </a:r>
            <a:r>
              <a:rPr lang="ru-RU" sz="1400" dirty="0"/>
              <a:t>процентов, в 2018 г. – 60 </a:t>
            </a:r>
            <a:r>
              <a:rPr lang="ru-RU" sz="1400" dirty="0" smtClean="0"/>
              <a:t>процентов.</a:t>
            </a:r>
          </a:p>
          <a:p>
            <a:r>
              <a:rPr lang="ru-RU" sz="1400" dirty="0" smtClean="0"/>
              <a:t>……</a:t>
            </a:r>
            <a:endParaRPr lang="ru-RU" sz="1400" dirty="0"/>
          </a:p>
          <a:p>
            <a:r>
              <a:rPr lang="ru-RU" sz="1400" dirty="0"/>
              <a:t>6. </a:t>
            </a:r>
            <a:r>
              <a:rPr lang="ru-RU" sz="1400" b="1" dirty="0"/>
              <a:t>Рекомендовать</a:t>
            </a:r>
            <a:r>
              <a:rPr lang="ru-RU" sz="1400" dirty="0"/>
              <a:t> органам государственной власти субъектов Российской Федерации и </a:t>
            </a:r>
            <a:r>
              <a:rPr lang="ru-RU" sz="1400" b="1" dirty="0"/>
              <a:t>органам местного самоуправления учитывать положения настоящего Указа при организации и осуществлении мероприятий по развитию </a:t>
            </a:r>
            <a:r>
              <a:rPr lang="ru-RU" sz="1400" dirty="0"/>
              <a:t>гражданской службы субъектов Российской Федерации и </a:t>
            </a:r>
            <a:r>
              <a:rPr lang="ru-RU" sz="1400" b="1" dirty="0"/>
              <a:t>муниципальной службы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3028" y="4162720"/>
            <a:ext cx="1515290" cy="1010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Распоряжение Правительства РФ </a:t>
            </a:r>
            <a:r>
              <a:rPr lang="ru-RU" sz="1400" i="1" dirty="0" smtClean="0"/>
              <a:t>(проект)</a:t>
            </a:r>
            <a:endParaRPr lang="ru-RU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033450" y="4032094"/>
            <a:ext cx="9953897" cy="2462213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Направление IV. Внедрение </a:t>
            </a:r>
            <a:r>
              <a:rPr lang="ru-RU" sz="1400" b="1" dirty="0"/>
              <a:t>комплексной оценки гражданских </a:t>
            </a:r>
            <a:r>
              <a:rPr lang="ru-RU" sz="1400" b="1" dirty="0" smtClean="0"/>
              <a:t>служащих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Введение регулярной (текущей) оценки эффективности и результативности деятельности гражданских служащих в </a:t>
            </a:r>
            <a:r>
              <a:rPr lang="ru-RU" sz="1400" dirty="0" err="1"/>
              <a:t>межаттестационный</a:t>
            </a:r>
            <a:r>
              <a:rPr lang="ru-RU" sz="1400" dirty="0"/>
              <a:t> </a:t>
            </a:r>
            <a:r>
              <a:rPr lang="ru-RU" sz="1400" dirty="0" smtClean="0"/>
              <a:t>период (разработка проекта ФЗ о внесении изменений в 79-ФЗ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Методические </a:t>
            </a:r>
            <a:r>
              <a:rPr lang="ru-RU" sz="1400" dirty="0"/>
              <a:t>рекомендации Минтруда России по применения комплексной оценки гражданских </a:t>
            </a:r>
            <a:r>
              <a:rPr lang="ru-RU" sz="1400" dirty="0" smtClean="0"/>
              <a:t>служащих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/>
          </a:p>
          <a:p>
            <a:r>
              <a:rPr lang="ru-RU" sz="1400" i="1" dirty="0" smtClean="0"/>
              <a:t>Ключевые показатели: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Доля </a:t>
            </a:r>
            <a:r>
              <a:rPr lang="ru-RU" sz="1400" dirty="0"/>
              <a:t>федеральных государственных органов, внедривших комплексную оценку эффективности и результативности деятельности гражданских служащих : 2016 г. – 30%, 2017 г. – 60%, 2018 г. – 90%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Доля </a:t>
            </a:r>
            <a:r>
              <a:rPr lang="ru-RU" sz="1400" dirty="0"/>
              <a:t>федеральных государственных органов, осуществляющих планирование карьерной траектории гражданских служащих на основе результатов их комплексной оценки (оценивается по результатам анализа данных федеральных государственных органов</a:t>
            </a:r>
            <a:r>
              <a:rPr lang="ru-RU" sz="1400" dirty="0" smtClean="0"/>
              <a:t>): </a:t>
            </a:r>
            <a:r>
              <a:rPr lang="ru-RU" sz="1400" dirty="0"/>
              <a:t>2016 г. – 30% </a:t>
            </a:r>
            <a:r>
              <a:rPr lang="ru-RU" sz="1400" dirty="0" smtClean="0"/>
              <a:t>, 2017 </a:t>
            </a:r>
            <a:r>
              <a:rPr lang="ru-RU" sz="1400" dirty="0"/>
              <a:t>г. – 50</a:t>
            </a:r>
            <a:r>
              <a:rPr lang="ru-RU" sz="1400" dirty="0" smtClean="0"/>
              <a:t>%, 2018 </a:t>
            </a:r>
            <a:r>
              <a:rPr lang="ru-RU" sz="1400" dirty="0"/>
              <a:t>г. – 70%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028" y="2496457"/>
            <a:ext cx="1750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об основных направлениях развития государственной гражданской службы на 2016-2018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028" y="5109312"/>
            <a:ext cx="1632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об </a:t>
            </a:r>
            <a:r>
              <a:rPr lang="ru-RU" sz="1200" dirty="0" smtClean="0"/>
              <a:t>утверждении дорожной </a:t>
            </a:r>
            <a:r>
              <a:rPr lang="ru-RU" sz="1200" dirty="0"/>
              <a:t>карты по реализации основных направлений развития государственной гражданской службы</a:t>
            </a:r>
          </a:p>
        </p:txBody>
      </p:sp>
    </p:spTree>
    <p:extLst>
      <p:ext uri="{BB962C8B-B14F-4D97-AF65-F5344CB8AC3E}">
        <p14:creationId xmlns:p14="http://schemas.microsoft.com/office/powerpoint/2010/main" val="27640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cs typeface="Arial" pitchFamily="34" charset="0"/>
              </a:rPr>
              <a:t>Место и роль оценки</a:t>
            </a:r>
            <a:endParaRPr lang="ru-RU" dirty="0">
              <a:cs typeface="Arial" pitchFamily="34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9894499" y="6601556"/>
            <a:ext cx="730744" cy="228600"/>
          </a:xfrm>
        </p:spPr>
        <p:txBody>
          <a:bodyPr vert="horz" lIns="91440" tIns="45720" rIns="91440" bIns="45720" rtlCol="0" anchor="ctr"/>
          <a:lstStyle/>
          <a:p>
            <a:fld id="{E31375A4-56A4-47D6-9801-1991572033F7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23" name="Схема 22"/>
          <p:cNvGraphicFramePr/>
          <p:nvPr/>
        </p:nvGraphicFramePr>
        <p:xfrm>
          <a:off x="923028" y="1104449"/>
          <a:ext cx="885828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1" name="Схема 40"/>
          <p:cNvGraphicFramePr/>
          <p:nvPr/>
        </p:nvGraphicFramePr>
        <p:xfrm>
          <a:off x="3066168" y="2404186"/>
          <a:ext cx="4786346" cy="3317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2530" name="Picture 2" descr="C:\Users\gerasimenko\Pictures\liste_dachat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569672" y="3759200"/>
            <a:ext cx="2622328" cy="2628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807028" y="1619794"/>
            <a:ext cx="9144000" cy="2114006"/>
          </a:xfrm>
        </p:spPr>
        <p:txBody>
          <a:bodyPr>
            <a:normAutofit/>
          </a:bodyPr>
          <a:lstStyle/>
          <a:p>
            <a:r>
              <a:rPr lang="ru-RU" dirty="0" smtClean="0">
                <a:cs typeface="Arial" pitchFamily="34" charset="0"/>
              </a:rPr>
              <a:t>Методика оценки профессиональной служебной деятельности гражданских служащих, реализующих контрольные (надзорные) функции</a:t>
            </a:r>
            <a:endParaRPr lang="ru-RU" dirty="0">
              <a:cs typeface="Arial" pitchFamily="34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9894499" y="6601556"/>
            <a:ext cx="730744" cy="228600"/>
          </a:xfrm>
        </p:spPr>
        <p:txBody>
          <a:bodyPr vert="horz" lIns="91440" tIns="45720" rIns="91440" bIns="45720" rtlCol="0" anchor="ctr"/>
          <a:lstStyle/>
          <a:p>
            <a:fld id="{E31375A4-56A4-47D6-9801-1991572033F7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cs typeface="Arial" pitchFamily="34" charset="0"/>
              </a:rPr>
              <a:t>Механизм оценки</a:t>
            </a:r>
            <a:endParaRPr lang="ru-RU" dirty="0">
              <a:cs typeface="Arial" pitchFamily="34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9894499" y="6601556"/>
            <a:ext cx="730744" cy="228600"/>
          </a:xfrm>
        </p:spPr>
        <p:txBody>
          <a:bodyPr vert="horz" lIns="91440" tIns="45720" rIns="91440" bIns="45720" rtlCol="0" anchor="ctr"/>
          <a:lstStyle/>
          <a:p>
            <a:fld id="{E31375A4-56A4-47D6-9801-1991572033F7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57200" y="1257300"/>
            <a:ext cx="11430000" cy="5125916"/>
          </a:xfrm>
          <a:prstGeom prst="roundRect">
            <a:avLst>
              <a:gd name="adj" fmla="val 857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endParaRPr lang="ru-RU" sz="1600" b="1" dirty="0">
              <a:solidFill>
                <a:schemeClr val="tx2"/>
              </a:solidFill>
            </a:endParaRPr>
          </a:p>
        </p:txBody>
      </p:sp>
      <p:cxnSp>
        <p:nvCxnSpPr>
          <p:cNvPr id="30" name="Shape 29"/>
          <p:cNvCxnSpPr>
            <a:endCxn id="39" idx="1"/>
          </p:cNvCxnSpPr>
          <p:nvPr/>
        </p:nvCxnSpPr>
        <p:spPr>
          <a:xfrm rot="16200000" flipH="1">
            <a:off x="4877274" y="2937622"/>
            <a:ext cx="1167693" cy="433015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endCxn id="40" idx="1"/>
          </p:cNvCxnSpPr>
          <p:nvPr/>
        </p:nvCxnSpPr>
        <p:spPr>
          <a:xfrm rot="16200000" flipH="1">
            <a:off x="1299159" y="2930426"/>
            <a:ext cx="1226310" cy="439592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890191" y="1482516"/>
            <a:ext cx="2358785" cy="1584534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Определение перечня направлений оценивания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663203" y="1495216"/>
            <a:ext cx="2358785" cy="1584534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Выбор </a:t>
            </a:r>
            <a:br>
              <a:rPr lang="ru-RU" sz="1400" b="1" dirty="0" smtClean="0">
                <a:solidFill>
                  <a:schemeClr val="tx2"/>
                </a:solidFill>
              </a:rPr>
            </a:br>
            <a:r>
              <a:rPr lang="ru-RU" sz="1400" b="1" dirty="0" smtClean="0">
                <a:solidFill>
                  <a:schemeClr val="tx2"/>
                </a:solidFill>
              </a:rPr>
              <a:t>конкретного перечня показателей для каждого выбранного направления оценивания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461615" y="1495216"/>
            <a:ext cx="2358785" cy="1584534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Определение целевых (нормативных) , предельных или средних значений показателей</a:t>
            </a:r>
          </a:p>
        </p:txBody>
      </p:sp>
      <p:cxnSp>
        <p:nvCxnSpPr>
          <p:cNvPr id="35" name="Shape 34"/>
          <p:cNvCxnSpPr>
            <a:stCxn id="34" idx="3"/>
            <a:endCxn id="43" idx="1"/>
          </p:cNvCxnSpPr>
          <p:nvPr/>
        </p:nvCxnSpPr>
        <p:spPr>
          <a:xfrm flipH="1">
            <a:off x="871141" y="2287483"/>
            <a:ext cx="9949259" cy="3035300"/>
          </a:xfrm>
          <a:prstGeom prst="bentConnector5">
            <a:avLst>
              <a:gd name="adj1" fmla="val -2298"/>
              <a:gd name="adj2" fmla="val 67155"/>
              <a:gd name="adj3" fmla="val 102298"/>
            </a:avLst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2347527" y="1483296"/>
            <a:ext cx="920397" cy="398935"/>
          </a:xfrm>
          <a:prstGeom prst="roundRect">
            <a:avLst>
              <a:gd name="adj" fmla="val 8576"/>
            </a:avLst>
          </a:prstGeom>
          <a:noFill/>
          <a:ln>
            <a:noFill/>
            <a:prstDash val="sys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schemeClr val="tx2"/>
                </a:solidFill>
              </a:rPr>
              <a:t>Шаг 1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58021" y="1483295"/>
            <a:ext cx="920397" cy="398935"/>
          </a:xfrm>
          <a:prstGeom prst="roundRect">
            <a:avLst>
              <a:gd name="adj" fmla="val 8576"/>
            </a:avLst>
          </a:prstGeom>
          <a:noFill/>
          <a:ln>
            <a:noFill/>
            <a:prstDash val="sys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schemeClr val="tx2"/>
                </a:solidFill>
              </a:rPr>
              <a:t>Шаг 2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914200" y="1479877"/>
            <a:ext cx="920397" cy="398935"/>
          </a:xfrm>
          <a:prstGeom prst="roundRect">
            <a:avLst>
              <a:gd name="adj" fmla="val 8576"/>
            </a:avLst>
          </a:prstGeom>
          <a:noFill/>
          <a:ln>
            <a:noFill/>
            <a:prstDash val="sys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schemeClr val="tx2"/>
                </a:solidFill>
              </a:rPr>
              <a:t>Шаг 3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677628" y="3304003"/>
            <a:ext cx="2358785" cy="867947"/>
          </a:xfrm>
          <a:prstGeom prst="roundRect">
            <a:avLst>
              <a:gd name="adj" fmla="val 8576"/>
            </a:avLst>
          </a:prstGeom>
          <a:gradFill flip="none" rotWithShape="1">
            <a:gsLst>
              <a:gs pos="26000">
                <a:schemeClr val="tx2">
                  <a:lumMod val="60000"/>
                  <a:lumOff val="40000"/>
                </a:schemeClr>
              </a:gs>
              <a:gs pos="50000">
                <a:srgbClr val="00B050"/>
              </a:gs>
              <a:gs pos="69000">
                <a:srgbClr val="EAE400"/>
              </a:gs>
            </a:gsLst>
            <a:lin ang="13200000" scaled="0"/>
            <a:tileRect/>
          </a:gradFill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Справочник </a:t>
            </a:r>
            <a:br>
              <a:rPr lang="ru-RU" sz="1400" b="1" dirty="0" smtClean="0">
                <a:solidFill>
                  <a:schemeClr val="tx2"/>
                </a:solidFill>
              </a:rPr>
            </a:br>
            <a:r>
              <a:rPr lang="ru-RU" sz="1400" b="1" dirty="0" smtClean="0">
                <a:solidFill>
                  <a:schemeClr val="tx2"/>
                </a:solidFill>
              </a:rPr>
              <a:t>(открытый перечень) типовых показателей оценивания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132110" y="3329403"/>
            <a:ext cx="2358785" cy="867947"/>
          </a:xfrm>
          <a:prstGeom prst="roundRect">
            <a:avLst>
              <a:gd name="adj" fmla="val 8576"/>
            </a:avLst>
          </a:prstGeom>
          <a:gradFill flip="none" rotWithShape="1">
            <a:gsLst>
              <a:gs pos="26000">
                <a:schemeClr val="tx2">
                  <a:lumMod val="60000"/>
                  <a:lumOff val="40000"/>
                </a:schemeClr>
              </a:gs>
              <a:gs pos="50000">
                <a:srgbClr val="00B050"/>
              </a:gs>
              <a:gs pos="69000">
                <a:srgbClr val="EAE400"/>
              </a:gs>
            </a:gsLst>
            <a:lin ang="13200000" scaled="0"/>
            <a:tileRect/>
          </a:gradFill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Закрытый перечень </a:t>
            </a:r>
            <a:br>
              <a:rPr lang="ru-RU" sz="1400" b="1" dirty="0" smtClean="0">
                <a:solidFill>
                  <a:schemeClr val="tx2"/>
                </a:solidFill>
              </a:rPr>
            </a:br>
            <a:r>
              <a:rPr lang="ru-RU" sz="1400" b="1" dirty="0" smtClean="0">
                <a:solidFill>
                  <a:schemeClr val="tx2"/>
                </a:solidFill>
              </a:rPr>
              <a:t>7 типовых направлений оценивания</a:t>
            </a:r>
          </a:p>
        </p:txBody>
      </p:sp>
      <p:cxnSp>
        <p:nvCxnSpPr>
          <p:cNvPr id="41" name="Прямая со стрелкой 40"/>
          <p:cNvCxnSpPr>
            <a:stCxn id="32" idx="3"/>
          </p:cNvCxnSpPr>
          <p:nvPr/>
        </p:nvCxnSpPr>
        <p:spPr>
          <a:xfrm>
            <a:off x="3248976" y="2274783"/>
            <a:ext cx="1373824" cy="1121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3" idx="3"/>
          </p:cNvCxnSpPr>
          <p:nvPr/>
        </p:nvCxnSpPr>
        <p:spPr>
          <a:xfrm flipV="1">
            <a:off x="7021988" y="2286000"/>
            <a:ext cx="1398112" cy="148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871141" y="4530516"/>
            <a:ext cx="2358785" cy="1584534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Оценка </a:t>
            </a:r>
            <a:br>
              <a:rPr lang="ru-RU" sz="1400" b="1" dirty="0" smtClean="0">
                <a:solidFill>
                  <a:schemeClr val="tx2"/>
                </a:solidFill>
              </a:rPr>
            </a:br>
            <a:r>
              <a:rPr lang="ru-RU" sz="1400" b="1" dirty="0" smtClean="0">
                <a:solidFill>
                  <a:schemeClr val="tx2"/>
                </a:solidFill>
              </a:rPr>
              <a:t>фактического (достигнутого) значения каждого выбранного показателя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590053" y="4530516"/>
            <a:ext cx="2358785" cy="1584534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Определение балльной оценки по каждому показателю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308965" y="4530516"/>
            <a:ext cx="2358785" cy="1584534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Итоговая оценка эффективности </a:t>
            </a:r>
            <a:br>
              <a:rPr lang="ru-RU" sz="1400" b="1" dirty="0" smtClean="0">
                <a:solidFill>
                  <a:schemeClr val="tx2"/>
                </a:solidFill>
              </a:rPr>
            </a:br>
            <a:r>
              <a:rPr lang="ru-RU" sz="1400" b="1" dirty="0" smtClean="0">
                <a:solidFill>
                  <a:schemeClr val="tx2"/>
                </a:solidFill>
              </a:rPr>
              <a:t>и результативности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2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9027876" y="4530516"/>
            <a:ext cx="2358785" cy="1584534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Формирование ведомственного рейтинга </a:t>
            </a:r>
            <a:br>
              <a:rPr lang="ru-RU" sz="1400" b="1" dirty="0" smtClean="0">
                <a:solidFill>
                  <a:schemeClr val="tx2"/>
                </a:solidFill>
              </a:rPr>
            </a:br>
            <a:r>
              <a:rPr lang="ru-RU" sz="1400" b="1" dirty="0" smtClean="0">
                <a:solidFill>
                  <a:schemeClr val="tx2"/>
                </a:solidFill>
              </a:rPr>
              <a:t>по результатам итоговой оценки деятельности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3248976" y="5089025"/>
            <a:ext cx="360127" cy="158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967888" y="5089025"/>
            <a:ext cx="360127" cy="158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8711088" y="5089025"/>
            <a:ext cx="360127" cy="158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2303077" y="4537646"/>
            <a:ext cx="920397" cy="398935"/>
          </a:xfrm>
          <a:prstGeom prst="roundRect">
            <a:avLst>
              <a:gd name="adj" fmla="val 8576"/>
            </a:avLst>
          </a:prstGeom>
          <a:noFill/>
          <a:ln>
            <a:noFill/>
            <a:prstDash val="sys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schemeClr val="tx2"/>
                </a:solidFill>
              </a:rPr>
              <a:t>Шаг 4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010271" y="4524945"/>
            <a:ext cx="920397" cy="398935"/>
          </a:xfrm>
          <a:prstGeom prst="roundRect">
            <a:avLst>
              <a:gd name="adj" fmla="val 8576"/>
            </a:avLst>
          </a:prstGeom>
          <a:noFill/>
          <a:ln>
            <a:noFill/>
            <a:prstDash val="sys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schemeClr val="tx2"/>
                </a:solidFill>
              </a:rPr>
              <a:t>Шаг 5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736150" y="4546927"/>
            <a:ext cx="920397" cy="398935"/>
          </a:xfrm>
          <a:prstGeom prst="roundRect">
            <a:avLst>
              <a:gd name="adj" fmla="val 8576"/>
            </a:avLst>
          </a:prstGeom>
          <a:noFill/>
          <a:ln>
            <a:noFill/>
            <a:prstDash val="sys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schemeClr val="tx2"/>
                </a:solidFill>
              </a:rPr>
              <a:t>Шаг 6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0428550" y="4515177"/>
            <a:ext cx="920397" cy="398935"/>
          </a:xfrm>
          <a:prstGeom prst="roundRect">
            <a:avLst>
              <a:gd name="adj" fmla="val 8576"/>
            </a:avLst>
          </a:prstGeom>
          <a:noFill/>
          <a:ln>
            <a:noFill/>
            <a:prstDash val="sys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schemeClr val="tx2"/>
                </a:solidFill>
              </a:rPr>
              <a:t>Шаг 7</a:t>
            </a:r>
          </a:p>
        </p:txBody>
      </p:sp>
      <p:cxnSp>
        <p:nvCxnSpPr>
          <p:cNvPr id="54" name="Прямая со стрелкой 53"/>
          <p:cNvCxnSpPr/>
          <p:nvPr/>
        </p:nvCxnSpPr>
        <p:spPr>
          <a:xfrm rot="16200000" flipV="1">
            <a:off x="2533600" y="3219400"/>
            <a:ext cx="2160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16200000" flipV="1">
            <a:off x="6305500" y="3181300"/>
            <a:ext cx="2160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cs typeface="Arial" pitchFamily="34" charset="0"/>
              </a:rPr>
              <a:t>Характеристика существующей системы оценки </a:t>
            </a:r>
            <a:endParaRPr lang="ru-RU" dirty="0">
              <a:cs typeface="Arial" pitchFamily="34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9894499" y="6601556"/>
            <a:ext cx="730744" cy="228600"/>
          </a:xfrm>
        </p:spPr>
        <p:txBody>
          <a:bodyPr vert="horz" lIns="91440" tIns="45720" rIns="91440" bIns="45720" rtlCol="0" anchor="ctr"/>
          <a:lstStyle/>
          <a:p>
            <a:fld id="{E31375A4-56A4-47D6-9801-1991572033F7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845300" y="1504950"/>
            <a:ext cx="4467256" cy="4929210"/>
          </a:xfrm>
          <a:prstGeom prst="roundRect">
            <a:avLst>
              <a:gd name="adj" fmla="val 583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400" i="1" dirty="0" smtClean="0">
              <a:solidFill>
                <a:schemeClr val="tx2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19113" y="1314930"/>
            <a:ext cx="4572000" cy="5214974"/>
          </a:xfrm>
          <a:prstGeom prst="roundRect">
            <a:avLst>
              <a:gd name="adj" fmla="val 583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600" b="1" dirty="0" smtClean="0">
              <a:solidFill>
                <a:schemeClr val="tx2"/>
              </a:solidFill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5189506" y="1738316"/>
            <a:ext cx="1630394" cy="4573584"/>
          </a:xfrm>
          <a:prstGeom prst="rightArrow">
            <a:avLst/>
          </a:prstGeom>
          <a:gradFill flip="none" rotWithShape="1">
            <a:gsLst>
              <a:gs pos="30000">
                <a:schemeClr val="tx2">
                  <a:lumMod val="40000"/>
                  <a:lumOff val="60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876270" y="633394"/>
            <a:ext cx="4071966" cy="71438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Обязательные элементы методологии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938964" y="690544"/>
            <a:ext cx="4071966" cy="714380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Элементы методологии, 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определяемые на ведомственном уровне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13954" y="1600200"/>
            <a:ext cx="4477159" cy="809510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n w="0"/>
                <a:solidFill>
                  <a:schemeClr val="tx1"/>
                </a:solidFill>
                <a:cs typeface="Arial" pitchFamily="34" charset="0"/>
              </a:rPr>
              <a:t>Закрытый перечень 7 типовых направлений оценивания инспекторов и руководителей, </a:t>
            </a:r>
            <a:br>
              <a:rPr lang="ru-RU" sz="1400" dirty="0" smtClean="0">
                <a:ln w="0"/>
                <a:solidFill>
                  <a:schemeClr val="tx1"/>
                </a:solidFill>
                <a:cs typeface="Arial" pitchFamily="34" charset="0"/>
              </a:rPr>
            </a:br>
            <a:r>
              <a:rPr lang="ru-RU" sz="1400" dirty="0" smtClean="0">
                <a:ln w="0"/>
                <a:solidFill>
                  <a:schemeClr val="tx1"/>
                </a:solidFill>
                <a:cs typeface="Arial" pitchFamily="34" charset="0"/>
              </a:rPr>
              <a:t>из них: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927709" y="2159000"/>
            <a:ext cx="4273691" cy="3683000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1400" b="1" dirty="0" smtClean="0">
                <a:ln w="0"/>
                <a:solidFill>
                  <a:schemeClr val="tx1"/>
                </a:solidFill>
                <a:cs typeface="Arial" pitchFamily="34" charset="0"/>
              </a:rPr>
              <a:t>Конкретный перечень направлений оценивания для инспекторов и руководителей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13954" y="2481035"/>
            <a:ext cx="4431266" cy="438150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1400" b="1" dirty="0">
                <a:ln w="0"/>
                <a:solidFill>
                  <a:schemeClr val="tx1"/>
                </a:solidFill>
                <a:cs typeface="Arial" pitchFamily="34" charset="0"/>
              </a:rPr>
              <a:t>П</a:t>
            </a:r>
            <a:r>
              <a:rPr lang="ru-RU" sz="1400" b="1" dirty="0" smtClean="0">
                <a:ln w="0"/>
                <a:solidFill>
                  <a:schemeClr val="tx1"/>
                </a:solidFill>
                <a:cs typeface="Arial" pitchFamily="34" charset="0"/>
              </a:rPr>
              <a:t>еречень рекомендуемых направлений оценивания инспекторов: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62286" y="1062022"/>
            <a:ext cx="1928826" cy="391517"/>
          </a:xfrm>
          <a:prstGeom prst="rect">
            <a:avLst/>
          </a:prstGeom>
          <a:noFill/>
          <a:ln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Минтруд России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526781" y="1119172"/>
            <a:ext cx="2698464" cy="391517"/>
          </a:xfrm>
          <a:prstGeom prst="rect">
            <a:avLst/>
          </a:prstGeom>
          <a:noFill/>
          <a:ln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Орган контроля (надзора)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003300" y="2976335"/>
            <a:ext cx="4029220" cy="374650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900"/>
              </a:lnSpc>
              <a:defRPr/>
            </a:pPr>
            <a:r>
              <a:rPr lang="ru-RU" sz="1200" dirty="0" smtClean="0">
                <a:ln w="0"/>
                <a:solidFill>
                  <a:schemeClr val="tx1"/>
                </a:solidFill>
                <a:cs typeface="Arial" pitchFamily="34" charset="0"/>
              </a:rPr>
              <a:t>Проведение контрольно-надзорных мероприятий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003300" y="3389085"/>
            <a:ext cx="4029220" cy="374650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900"/>
              </a:lnSpc>
              <a:defRPr/>
            </a:pPr>
            <a:r>
              <a:rPr lang="ru-RU" sz="1200" dirty="0" smtClean="0">
                <a:ln w="0"/>
                <a:solidFill>
                  <a:schemeClr val="tx1"/>
                </a:solidFill>
                <a:cs typeface="Arial" pitchFamily="34" charset="0"/>
              </a:rPr>
              <a:t>Результативность контрольно-надзорных мероприятий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003300" y="3801835"/>
            <a:ext cx="4029220" cy="374650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900"/>
              </a:lnSpc>
              <a:defRPr/>
            </a:pPr>
            <a:r>
              <a:rPr lang="ru-RU" sz="1200" dirty="0" smtClean="0">
                <a:ln w="0"/>
                <a:solidFill>
                  <a:schemeClr val="tx1"/>
                </a:solidFill>
                <a:cs typeface="Arial" pitchFamily="34" charset="0"/>
              </a:rPr>
              <a:t>Исполнительская дисциплина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13954" y="4318179"/>
            <a:ext cx="4431266" cy="438150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1400" b="1" dirty="0" smtClean="0">
                <a:ln w="0"/>
                <a:solidFill>
                  <a:schemeClr val="tx1"/>
                </a:solidFill>
                <a:cs typeface="Arial" pitchFamily="34" charset="0"/>
              </a:rPr>
              <a:t>Перечень рекомендуемых направлений оценивания руководителей: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003300" y="4813479"/>
            <a:ext cx="4029220" cy="374650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200"/>
              </a:lnSpc>
              <a:defRPr/>
            </a:pPr>
            <a:r>
              <a:rPr lang="ru-RU" sz="1200" dirty="0" smtClean="0">
                <a:ln w="0"/>
                <a:solidFill>
                  <a:schemeClr val="tx1"/>
                </a:solidFill>
                <a:cs typeface="Arial" pitchFamily="34" charset="0"/>
              </a:rPr>
              <a:t>Эффект воздействия на поднадзорную сферу или определенную целевую группу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003300" y="5226229"/>
            <a:ext cx="4029220" cy="374650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900"/>
              </a:lnSpc>
              <a:defRPr/>
            </a:pPr>
            <a:r>
              <a:rPr lang="ru-RU" sz="1200" dirty="0" smtClean="0">
                <a:ln w="0"/>
                <a:solidFill>
                  <a:schemeClr val="tx1"/>
                </a:solidFill>
                <a:cs typeface="Arial" pitchFamily="34" charset="0"/>
              </a:rPr>
              <a:t>Планирование деятельности, программно-целевое планирование, в том числе с учетом внедрения риск-ориентированной модели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003300" y="5638979"/>
            <a:ext cx="4029220" cy="374650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900"/>
              </a:lnSpc>
              <a:defRPr/>
            </a:pPr>
            <a:r>
              <a:rPr lang="ru-RU" sz="1200" dirty="0" smtClean="0">
                <a:ln w="0"/>
                <a:solidFill>
                  <a:schemeClr val="tx1"/>
                </a:solidFill>
                <a:cs typeface="Arial" pitchFamily="34" charset="0"/>
              </a:rPr>
              <a:t>Информирование, взаимодействие с гражданами и организациями и обеспечение публичности результатов деятельности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12007" y="6065702"/>
            <a:ext cx="4029220" cy="374650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900"/>
              </a:lnSpc>
              <a:defRPr/>
            </a:pPr>
            <a:r>
              <a:rPr lang="ru-RU" sz="1200" dirty="0" smtClean="0">
                <a:ln w="0"/>
                <a:solidFill>
                  <a:schemeClr val="tx1"/>
                </a:solidFill>
                <a:cs typeface="Arial" pitchFamily="34" charset="0"/>
              </a:rPr>
              <a:t>Осуществление обеспечивающих технологических процессов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9894499" y="6601556"/>
            <a:ext cx="730744" cy="228600"/>
          </a:xfrm>
        </p:spPr>
        <p:txBody>
          <a:bodyPr vert="horz" lIns="91440" tIns="45720" rIns="91440" bIns="45720" rtlCol="0" anchor="ctr"/>
          <a:lstStyle/>
          <a:p>
            <a:fld id="{E31375A4-56A4-47D6-9801-1991572033F7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Заголовок 20"/>
          <p:cNvSpPr txBox="1">
            <a:spLocks/>
          </p:cNvSpPr>
          <p:nvPr/>
        </p:nvSpPr>
        <p:spPr>
          <a:xfrm>
            <a:off x="152400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ru-RU" sz="3400" cap="all" dirty="0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Порядок оценки.</a:t>
            </a:r>
          </a:p>
          <a:p>
            <a:pPr>
              <a:spcBef>
                <a:spcPct val="0"/>
              </a:spcBef>
            </a:pPr>
            <a:r>
              <a:rPr lang="ru-RU" sz="3400" cap="all" dirty="0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Шаг 1: определение перечня направлений</a:t>
            </a:r>
          </a:p>
        </p:txBody>
      </p:sp>
      <p:sp>
        <p:nvSpPr>
          <p:cNvPr id="55" name="TextBox 54"/>
          <p:cNvSpPr txBox="1"/>
          <p:nvPr/>
        </p:nvSpPr>
        <p:spPr>
          <a:xfrm rot="16200000">
            <a:off x="8006883" y="4229107"/>
            <a:ext cx="4429156" cy="285749"/>
          </a:xfrm>
          <a:prstGeom prst="rect">
            <a:avLst/>
          </a:prstGeom>
          <a:noFill/>
          <a:ln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000" dirty="0" smtClean="0">
                <a:solidFill>
                  <a:schemeClr val="dk2">
                    <a:hueOff val="0"/>
                    <a:satOff val="0"/>
                    <a:lumOff val="0"/>
                    <a:alphaOff val="0"/>
                  </a:schemeClr>
                </a:solidFill>
              </a:rPr>
              <a:t>минимум  </a:t>
            </a:r>
            <a:r>
              <a:rPr lang="ru-RU" sz="1000" dirty="0" smtClean="0"/>
              <a:t>6 </a:t>
            </a:r>
            <a:r>
              <a:rPr lang="ru-RU" sz="1000" dirty="0" smtClean="0">
                <a:solidFill>
                  <a:schemeClr val="dk2">
                    <a:hueOff val="0"/>
                    <a:satOff val="0"/>
                    <a:lumOff val="0"/>
                    <a:alphaOff val="0"/>
                  </a:schemeClr>
                </a:solidFill>
              </a:rPr>
              <a:t>направлений</a:t>
            </a: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8292633" y="1871652"/>
            <a:ext cx="1428760" cy="3551248"/>
          </a:xfrm>
          <a:prstGeom prst="roundRect">
            <a:avLst>
              <a:gd name="adj" fmla="val 8576"/>
            </a:avLst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i="1" dirty="0" smtClean="0">
              <a:solidFill>
                <a:schemeClr val="tx2"/>
              </a:solidFill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3319440" y="2093416"/>
            <a:ext cx="4751898" cy="408484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050" dirty="0" smtClean="0"/>
              <a:t>Эффект воздействия на поднадзорную сферу или определенную целевую группу</a:t>
            </a:r>
            <a:endParaRPr lang="ru-RU" sz="1050" dirty="0">
              <a:solidFill>
                <a:schemeClr val="tx2"/>
              </a:solidFill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3319440" y="2641850"/>
            <a:ext cx="4751898" cy="306364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050" dirty="0" smtClean="0"/>
              <a:t>Проведение контрольно-надзорных мероприятий</a:t>
            </a:r>
            <a:endParaRPr lang="ru-RU" sz="1050" dirty="0">
              <a:solidFill>
                <a:schemeClr val="tx2"/>
              </a:solidFill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3319440" y="3088164"/>
            <a:ext cx="4751898" cy="306364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050" dirty="0" smtClean="0"/>
              <a:t>Результативность контрольно-надзорных мероприятий</a:t>
            </a:r>
            <a:endParaRPr lang="ru-RU" sz="1050" dirty="0">
              <a:solidFill>
                <a:schemeClr val="tx2"/>
              </a:solidFill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3319440" y="3534478"/>
            <a:ext cx="4751898" cy="510606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050" dirty="0" smtClean="0"/>
              <a:t>Планирование деятельности, программно-целевое планирование, в том числе с учетом внедрения </a:t>
            </a:r>
            <a:r>
              <a:rPr lang="ru-RU" sz="1050" dirty="0" err="1" smtClean="0"/>
              <a:t>риск-ориентированной</a:t>
            </a:r>
            <a:r>
              <a:rPr lang="ru-RU" sz="1050" dirty="0" smtClean="0"/>
              <a:t> модели</a:t>
            </a:r>
            <a:endParaRPr lang="ru-RU" sz="1050" dirty="0">
              <a:solidFill>
                <a:schemeClr val="tx2"/>
              </a:solidFill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3319440" y="4185034"/>
            <a:ext cx="4751898" cy="306364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050" dirty="0" smtClean="0"/>
              <a:t>Информирование, взаимодействие с гражданами и организациями и обеспечение публичности результатов деятельности</a:t>
            </a:r>
            <a:endParaRPr lang="ru-RU" sz="1050" dirty="0">
              <a:solidFill>
                <a:schemeClr val="tx2"/>
              </a:solidFill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3319440" y="4631348"/>
            <a:ext cx="4751898" cy="306364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050" dirty="0" smtClean="0"/>
              <a:t>Осуществление обеспечивающих технологических процессов</a:t>
            </a:r>
            <a:endParaRPr lang="ru-RU" sz="1050" dirty="0">
              <a:solidFill>
                <a:schemeClr val="tx2"/>
              </a:solidFill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3319440" y="5077660"/>
            <a:ext cx="4751898" cy="306364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ru-RU" sz="1050" dirty="0" smtClean="0"/>
              <a:t>Исполнительская дисциплина</a:t>
            </a:r>
            <a:endParaRPr lang="ru-RU" sz="1050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1477108" y="1280732"/>
            <a:ext cx="6611815" cy="419466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Рекомендации по выбору направлений оценивания для оценки: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9886917" y="1280732"/>
            <a:ext cx="1728120" cy="357190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/>
              <a:t>руководителя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8150843" y="1283663"/>
            <a:ext cx="1577848" cy="357190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/>
              <a:t>инспектора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3281340" y="5639668"/>
            <a:ext cx="4751898" cy="288000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ru-RU" sz="1050" dirty="0" smtClean="0"/>
              <a:t>Интегральный индекс индивидуальных оценок всех инспекторов</a:t>
            </a:r>
            <a:endParaRPr lang="ru-RU" sz="1050" dirty="0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3268640" y="5988920"/>
            <a:ext cx="4751898" cy="288000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ru-RU" sz="1050" dirty="0" smtClean="0"/>
              <a:t>Индекс общественного мнения</a:t>
            </a:r>
            <a:endParaRPr lang="ru-RU" sz="1050" dirty="0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1477108" y="2014528"/>
            <a:ext cx="1699456" cy="3429024"/>
          </a:xfrm>
          <a:prstGeom prst="roundRect">
            <a:avLst>
              <a:gd name="adj" fmla="val 8576"/>
            </a:avLst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Закрытый перечень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7 типовых направлений оценивания</a:t>
            </a: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1477108" y="5607538"/>
            <a:ext cx="1699456" cy="650631"/>
          </a:xfrm>
          <a:prstGeom prst="roundRect">
            <a:avLst>
              <a:gd name="adj" fmla="val 8576"/>
            </a:avLst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Дополнительные направления</a:t>
            </a:r>
          </a:p>
        </p:txBody>
      </p:sp>
      <p:pic>
        <p:nvPicPr>
          <p:cNvPr id="123" name="Picture 6" descr="Tick Symbol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2699" y="2565395"/>
            <a:ext cx="395261" cy="395261"/>
          </a:xfrm>
          <a:prstGeom prst="rect">
            <a:avLst/>
          </a:prstGeom>
          <a:noFill/>
        </p:spPr>
      </p:pic>
      <p:pic>
        <p:nvPicPr>
          <p:cNvPr id="124" name="Picture 6" descr="Tick Symbol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2699" y="3024493"/>
            <a:ext cx="395261" cy="395261"/>
          </a:xfrm>
          <a:prstGeom prst="rect">
            <a:avLst/>
          </a:prstGeom>
          <a:noFill/>
        </p:spPr>
      </p:pic>
      <p:pic>
        <p:nvPicPr>
          <p:cNvPr id="125" name="Picture 6" descr="Tick Symbol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5399" y="5032043"/>
            <a:ext cx="395261" cy="395261"/>
          </a:xfrm>
          <a:prstGeom prst="rect">
            <a:avLst/>
          </a:prstGeom>
          <a:noFill/>
        </p:spPr>
      </p:pic>
      <p:pic>
        <p:nvPicPr>
          <p:cNvPr id="126" name="Picture 6" descr="Tick Symbol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0087" y="3871916"/>
            <a:ext cx="395261" cy="395261"/>
          </a:xfrm>
          <a:prstGeom prst="rect">
            <a:avLst/>
          </a:prstGeom>
          <a:noFill/>
        </p:spPr>
      </p:pic>
      <p:pic>
        <p:nvPicPr>
          <p:cNvPr id="127" name="Picture 6" descr="Tick Symbol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0087" y="4514858"/>
            <a:ext cx="395261" cy="395261"/>
          </a:xfrm>
          <a:prstGeom prst="rect">
            <a:avLst/>
          </a:prstGeom>
          <a:noFill/>
        </p:spPr>
      </p:pic>
      <p:pic>
        <p:nvPicPr>
          <p:cNvPr id="128" name="Picture 6" descr="Tick Symbol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0087" y="4872048"/>
            <a:ext cx="395261" cy="395261"/>
          </a:xfrm>
          <a:prstGeom prst="rect">
            <a:avLst/>
          </a:prstGeom>
          <a:noFill/>
        </p:spPr>
      </p:pic>
      <p:pic>
        <p:nvPicPr>
          <p:cNvPr id="129" name="Picture 6" descr="Tick Symbol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7707" y="5880289"/>
            <a:ext cx="395261" cy="395261"/>
          </a:xfrm>
          <a:prstGeom prst="rect">
            <a:avLst/>
          </a:prstGeom>
          <a:noFill/>
        </p:spPr>
      </p:pic>
      <p:pic>
        <p:nvPicPr>
          <p:cNvPr id="130" name="Picture 6" descr="Tick Symbol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2307" y="5511401"/>
            <a:ext cx="395261" cy="395261"/>
          </a:xfrm>
          <a:prstGeom prst="rect">
            <a:avLst/>
          </a:prstGeom>
          <a:noFill/>
        </p:spPr>
      </p:pic>
      <p:sp>
        <p:nvSpPr>
          <p:cNvPr id="131" name="Скругленный прямоугольник 130"/>
          <p:cNvSpPr/>
          <p:nvPr/>
        </p:nvSpPr>
        <p:spPr>
          <a:xfrm>
            <a:off x="10057933" y="1884352"/>
            <a:ext cx="1428760" cy="3576648"/>
          </a:xfrm>
          <a:prstGeom prst="roundRect">
            <a:avLst>
              <a:gd name="adj" fmla="val 8576"/>
            </a:avLst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i="1" dirty="0" smtClean="0">
              <a:solidFill>
                <a:schemeClr val="tx2"/>
              </a:solidFill>
            </a:endParaRPr>
          </a:p>
        </p:txBody>
      </p:sp>
      <p:pic>
        <p:nvPicPr>
          <p:cNvPr id="132" name="Picture 6" descr="Tick Symbol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8799" y="2070095"/>
            <a:ext cx="395261" cy="395261"/>
          </a:xfrm>
          <a:prstGeom prst="rect">
            <a:avLst/>
          </a:prstGeom>
          <a:noFill/>
        </p:spPr>
      </p:pic>
      <p:pic>
        <p:nvPicPr>
          <p:cNvPr id="133" name="Picture 6" descr="Tick Symbol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8799" y="3557893"/>
            <a:ext cx="395261" cy="395261"/>
          </a:xfrm>
          <a:prstGeom prst="rect">
            <a:avLst/>
          </a:prstGeom>
          <a:noFill/>
        </p:spPr>
      </p:pic>
      <p:pic>
        <p:nvPicPr>
          <p:cNvPr id="134" name="Picture 6" descr="Tick Symbol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1499" y="4066843"/>
            <a:ext cx="395261" cy="395261"/>
          </a:xfrm>
          <a:prstGeom prst="rect">
            <a:avLst/>
          </a:prstGeom>
          <a:noFill/>
        </p:spPr>
      </p:pic>
      <p:cxnSp>
        <p:nvCxnSpPr>
          <p:cNvPr id="135" name="Прямая соединительная линия 134"/>
          <p:cNvCxnSpPr/>
          <p:nvPr/>
        </p:nvCxnSpPr>
        <p:spPr>
          <a:xfrm flipV="1">
            <a:off x="8077200" y="2489200"/>
            <a:ext cx="3784600" cy="127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flipV="1">
            <a:off x="8051800" y="2959100"/>
            <a:ext cx="3784600" cy="127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flipV="1">
            <a:off x="8089900" y="3492500"/>
            <a:ext cx="3784600" cy="127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flipV="1">
            <a:off x="8089900" y="4025900"/>
            <a:ext cx="3784600" cy="127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 flipV="1">
            <a:off x="8115300" y="4533900"/>
            <a:ext cx="3784600" cy="127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 flipV="1">
            <a:off x="8089900" y="5016500"/>
            <a:ext cx="3784600" cy="127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flipV="1">
            <a:off x="8089900" y="5918200"/>
            <a:ext cx="3784600" cy="127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088923" y="5461000"/>
            <a:ext cx="3690294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8089900" y="6245469"/>
            <a:ext cx="3784600" cy="127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9894499" y="6601556"/>
            <a:ext cx="730744" cy="228600"/>
          </a:xfrm>
        </p:spPr>
        <p:txBody>
          <a:bodyPr vert="horz" lIns="91440" tIns="45720" rIns="91440" bIns="45720" rtlCol="0" anchor="ctr"/>
          <a:lstStyle/>
          <a:p>
            <a:fld id="{E31375A4-56A4-47D6-9801-1991572033F7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677512" y="2462182"/>
            <a:ext cx="5657846" cy="2546546"/>
          </a:xfrm>
          <a:prstGeom prst="roundRect">
            <a:avLst>
              <a:gd name="adj" fmla="val 2003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3070932" y="5081010"/>
            <a:ext cx="196549" cy="253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3070932" y="5438200"/>
            <a:ext cx="196549" cy="253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кругленный прямоугольник 70"/>
          <p:cNvSpPr/>
          <p:nvPr/>
        </p:nvSpPr>
        <p:spPr>
          <a:xfrm>
            <a:off x="5482866" y="3357562"/>
            <a:ext cx="1071570" cy="1000132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411428" y="3429000"/>
            <a:ext cx="1071570" cy="1000132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3634494" y="1178169"/>
            <a:ext cx="2214578" cy="750632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Определение перечня направлений оценивания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083037" y="1093872"/>
            <a:ext cx="785818" cy="357190"/>
          </a:xfrm>
          <a:prstGeom prst="roundRect">
            <a:avLst>
              <a:gd name="adj" fmla="val 8576"/>
            </a:avLst>
          </a:prstGeom>
          <a:noFill/>
          <a:ln>
            <a:noFill/>
            <a:prstDash val="sys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 smtClean="0">
                <a:solidFill>
                  <a:schemeClr val="tx2"/>
                </a:solidFill>
              </a:rPr>
              <a:t>Шаг 1</a:t>
            </a:r>
          </a:p>
        </p:txBody>
      </p:sp>
      <p:cxnSp>
        <p:nvCxnSpPr>
          <p:cNvPr id="75" name="Shape 12"/>
          <p:cNvCxnSpPr/>
          <p:nvPr/>
        </p:nvCxnSpPr>
        <p:spPr>
          <a:xfrm rot="16200000" flipH="1">
            <a:off x="8454824" y="1394752"/>
            <a:ext cx="785817" cy="710909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5849072" y="1428736"/>
            <a:ext cx="428628" cy="1588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Скругленный прямоугольник 76"/>
          <p:cNvSpPr/>
          <p:nvPr/>
        </p:nvSpPr>
        <p:spPr>
          <a:xfrm>
            <a:off x="4348874" y="2143116"/>
            <a:ext cx="2214578" cy="928694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ln w="0"/>
                <a:solidFill>
                  <a:schemeClr val="bg1"/>
                </a:solidFill>
                <a:ea typeface="+mj-ea"/>
                <a:cs typeface="Arial" pitchFamily="34" charset="0"/>
              </a:rPr>
              <a:t>Закрытый перечень </a:t>
            </a:r>
            <a:br>
              <a:rPr lang="ru-RU" sz="1200" b="1" dirty="0" smtClean="0">
                <a:ln w="0"/>
                <a:solidFill>
                  <a:schemeClr val="bg1"/>
                </a:solidFill>
                <a:ea typeface="+mj-ea"/>
                <a:cs typeface="Arial" pitchFamily="34" charset="0"/>
              </a:rPr>
            </a:br>
            <a:r>
              <a:rPr lang="ru-RU" sz="1200" b="1" dirty="0" smtClean="0">
                <a:ln w="0"/>
                <a:solidFill>
                  <a:schemeClr val="bg1"/>
                </a:solidFill>
                <a:ea typeface="+mj-ea"/>
                <a:cs typeface="Arial" pitchFamily="34" charset="0"/>
              </a:rPr>
              <a:t>7 типовых направлений оценивания</a:t>
            </a:r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5618122" y="5135892"/>
            <a:ext cx="142876" cy="158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3070932" y="4725408"/>
            <a:ext cx="196549" cy="253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rot="10800000">
            <a:off x="9278096" y="4286256"/>
            <a:ext cx="428628" cy="159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Скругленный прямоугольник 80"/>
          <p:cNvSpPr/>
          <p:nvPr/>
        </p:nvSpPr>
        <p:spPr>
          <a:xfrm>
            <a:off x="9635286" y="3786190"/>
            <a:ext cx="2214578" cy="1000132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solidFill>
                  <a:schemeClr val="tx2"/>
                </a:solidFill>
              </a:rPr>
              <a:t>Ведомственные показатели, отражающие особенности деятельности органа власти</a:t>
            </a:r>
          </a:p>
        </p:txBody>
      </p:sp>
      <p:cxnSp>
        <p:nvCxnSpPr>
          <p:cNvPr id="82" name="Shape 26"/>
          <p:cNvCxnSpPr/>
          <p:nvPr/>
        </p:nvCxnSpPr>
        <p:spPr>
          <a:xfrm rot="5400000" flipH="1" flipV="1">
            <a:off x="4384596" y="2035957"/>
            <a:ext cx="214313" cy="4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hape 82"/>
          <p:cNvCxnSpPr/>
          <p:nvPr/>
        </p:nvCxnSpPr>
        <p:spPr>
          <a:xfrm rot="16200000" flipH="1">
            <a:off x="3723792" y="2053818"/>
            <a:ext cx="678662" cy="428628"/>
          </a:xfrm>
          <a:prstGeom prst="bentConnector2">
            <a:avLst/>
          </a:prstGeom>
          <a:ln w="28575">
            <a:solidFill>
              <a:schemeClr val="bg1">
                <a:lumMod val="85000"/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10800000" flipV="1">
            <a:off x="4063122" y="3071810"/>
            <a:ext cx="714380" cy="428628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endCxn id="90" idx="0"/>
          </p:cNvCxnSpPr>
          <p:nvPr/>
        </p:nvCxnSpPr>
        <p:spPr>
          <a:xfrm>
            <a:off x="6555944" y="3071810"/>
            <a:ext cx="1075323" cy="428628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H="1">
            <a:off x="5152552" y="3268266"/>
            <a:ext cx="428626" cy="35717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endCxn id="91" idx="0"/>
          </p:cNvCxnSpPr>
          <p:nvPr/>
        </p:nvCxnSpPr>
        <p:spPr>
          <a:xfrm rot="16200000" flipH="1">
            <a:off x="5527855" y="3152518"/>
            <a:ext cx="428628" cy="267212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16200000" flipH="1">
            <a:off x="5365044" y="3172072"/>
            <a:ext cx="405318" cy="204794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Скругленный прямоугольник 88"/>
          <p:cNvSpPr/>
          <p:nvPr/>
        </p:nvSpPr>
        <p:spPr>
          <a:xfrm>
            <a:off x="2991552" y="3500438"/>
            <a:ext cx="1685960" cy="1000132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Проведение контрольно-надзорных мероприятий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6770257" y="3500438"/>
            <a:ext cx="1722019" cy="1000132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Исполнительская дисциплина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5339990" y="3500438"/>
            <a:ext cx="1071570" cy="1000132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…</a:t>
            </a: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9238907" y="3071810"/>
            <a:ext cx="10684" cy="328614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hape 92"/>
          <p:cNvCxnSpPr>
            <a:endCxn id="110" idx="2"/>
          </p:cNvCxnSpPr>
          <p:nvPr/>
        </p:nvCxnSpPr>
        <p:spPr>
          <a:xfrm rot="10800000">
            <a:off x="7982759" y="5752894"/>
            <a:ext cx="1256148" cy="306747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Скругленный прямоугольник 93"/>
          <p:cNvSpPr/>
          <p:nvPr/>
        </p:nvSpPr>
        <p:spPr>
          <a:xfrm>
            <a:off x="3142370" y="4582532"/>
            <a:ext cx="2063760" cy="29845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rgbClr val="002060"/>
                </a:solidFill>
              </a:rPr>
              <a:t>Общее количество проверок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3142370" y="4939722"/>
            <a:ext cx="2063760" cy="29845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rgbClr val="002060"/>
                </a:solidFill>
              </a:rPr>
              <a:t>Количество внеплановых проверок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3127856" y="5322088"/>
            <a:ext cx="2063760" cy="43080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000" dirty="0" smtClean="0">
                <a:solidFill>
                  <a:srgbClr val="002060"/>
                </a:solidFill>
              </a:rPr>
              <a:t>Среднее количество проверок, проведенных в отношении одного юридического лица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rot="16200000" flipH="1">
            <a:off x="2600680" y="4962880"/>
            <a:ext cx="932490" cy="787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кругленный прямоугольник 97"/>
          <p:cNvSpPr/>
          <p:nvPr/>
        </p:nvSpPr>
        <p:spPr>
          <a:xfrm>
            <a:off x="5911494" y="4572008"/>
            <a:ext cx="500066" cy="100013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5840056" y="4643446"/>
            <a:ext cx="500066" cy="100013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768618" y="4714884"/>
            <a:ext cx="500066" cy="100013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…</a:t>
            </a:r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 rot="5400000">
            <a:off x="5308779" y="4817533"/>
            <a:ext cx="642942" cy="901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6841696" y="4737744"/>
            <a:ext cx="142876" cy="158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>
            <a:off x="6830863" y="4500570"/>
            <a:ext cx="10835" cy="106439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Скругленный прямоугольник 103"/>
          <p:cNvSpPr/>
          <p:nvPr/>
        </p:nvSpPr>
        <p:spPr>
          <a:xfrm>
            <a:off x="6962034" y="4582532"/>
            <a:ext cx="2063760" cy="29845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rgbClr val="002060"/>
                </a:solidFill>
              </a:rPr>
              <a:t>Выполнение плана проверок</a:t>
            </a:r>
          </a:p>
        </p:txBody>
      </p:sp>
      <p:cxnSp>
        <p:nvCxnSpPr>
          <p:cNvPr id="105" name="Shape 104"/>
          <p:cNvCxnSpPr/>
          <p:nvPr/>
        </p:nvCxnSpPr>
        <p:spPr>
          <a:xfrm rot="10800000">
            <a:off x="4159736" y="5643578"/>
            <a:ext cx="5103846" cy="714379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hape 41"/>
          <p:cNvCxnSpPr>
            <a:endCxn id="100" idx="2"/>
          </p:cNvCxnSpPr>
          <p:nvPr/>
        </p:nvCxnSpPr>
        <p:spPr>
          <a:xfrm rot="10800000">
            <a:off x="6018652" y="5715016"/>
            <a:ext cx="3223727" cy="494948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>
            <a:off x="6830863" y="5563376"/>
            <a:ext cx="142876" cy="158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stCxn id="109" idx="1"/>
          </p:cNvCxnSpPr>
          <p:nvPr/>
        </p:nvCxnSpPr>
        <p:spPr>
          <a:xfrm rot="10800000" flipV="1">
            <a:off x="6814462" y="5153397"/>
            <a:ext cx="150303" cy="643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кругленный прямоугольник 108"/>
          <p:cNvSpPr/>
          <p:nvPr/>
        </p:nvSpPr>
        <p:spPr>
          <a:xfrm>
            <a:off x="6964764" y="5004171"/>
            <a:ext cx="2063760" cy="29845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000" dirty="0" smtClean="0">
                <a:solidFill>
                  <a:srgbClr val="002060"/>
                </a:solidFill>
              </a:rPr>
              <a:t>Своевременность исполнения документов</a:t>
            </a: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6950879" y="5392778"/>
            <a:ext cx="2063760" cy="360115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rgbClr val="002060"/>
                </a:solidFill>
              </a:rPr>
              <a:t>Среднее количество обоснованных жалоб в расчете на одну проверку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8135088" y="2143116"/>
            <a:ext cx="2214578" cy="928694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ln w="0"/>
                <a:solidFill>
                  <a:schemeClr val="bg1"/>
                </a:solidFill>
                <a:ea typeface="+mj-ea"/>
                <a:cs typeface="Arial" pitchFamily="34" charset="0"/>
              </a:rPr>
              <a:t>Справочник </a:t>
            </a:r>
            <a:br>
              <a:rPr lang="ru-RU" sz="1200" b="1" dirty="0" smtClean="0">
                <a:ln w="0"/>
                <a:solidFill>
                  <a:schemeClr val="bg1"/>
                </a:solidFill>
                <a:ea typeface="+mj-ea"/>
                <a:cs typeface="Arial" pitchFamily="34" charset="0"/>
              </a:rPr>
            </a:br>
            <a:r>
              <a:rPr lang="ru-RU" sz="1200" b="1" dirty="0" smtClean="0">
                <a:ln w="0"/>
                <a:solidFill>
                  <a:schemeClr val="bg1"/>
                </a:solidFill>
                <a:ea typeface="+mj-ea"/>
                <a:cs typeface="Arial" pitchFamily="34" charset="0"/>
              </a:rPr>
              <a:t>(открытый перечень)</a:t>
            </a:r>
            <a:br>
              <a:rPr lang="ru-RU" sz="1200" b="1" dirty="0" smtClean="0">
                <a:ln w="0"/>
                <a:solidFill>
                  <a:schemeClr val="bg1"/>
                </a:solidFill>
                <a:ea typeface="+mj-ea"/>
                <a:cs typeface="Arial" pitchFamily="34" charset="0"/>
              </a:rPr>
            </a:br>
            <a:r>
              <a:rPr lang="ru-RU" sz="1200" b="1" dirty="0" smtClean="0">
                <a:ln w="0"/>
                <a:solidFill>
                  <a:schemeClr val="bg1"/>
                </a:solidFill>
                <a:ea typeface="+mj-ea"/>
                <a:cs typeface="Arial" pitchFamily="34" charset="0"/>
              </a:rPr>
              <a:t>типовых показателей оценивания</a:t>
            </a: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6277700" y="1143000"/>
            <a:ext cx="2214578" cy="785801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Выбор </a:t>
            </a:r>
            <a:br>
              <a:rPr lang="ru-RU" sz="1200" b="1" dirty="0" smtClean="0">
                <a:solidFill>
                  <a:schemeClr val="tx2"/>
                </a:solidFill>
              </a:rPr>
            </a:br>
            <a:r>
              <a:rPr lang="ru-RU" sz="1200" b="1" dirty="0" smtClean="0">
                <a:solidFill>
                  <a:schemeClr val="tx2"/>
                </a:solidFill>
              </a:rPr>
              <a:t>конкретного перечня показателей для каждого выбранного направления оценивания</a:t>
            </a: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7793566" y="1081311"/>
            <a:ext cx="785818" cy="357190"/>
          </a:xfrm>
          <a:prstGeom prst="roundRect">
            <a:avLst>
              <a:gd name="adj" fmla="val 8576"/>
            </a:avLst>
          </a:prstGeom>
          <a:noFill/>
          <a:ln>
            <a:noFill/>
            <a:prstDash val="sys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 smtClean="0">
                <a:solidFill>
                  <a:schemeClr val="tx2"/>
                </a:solidFill>
              </a:rPr>
              <a:t>Шаг 2</a:t>
            </a:r>
          </a:p>
        </p:txBody>
      </p:sp>
      <p:sp>
        <p:nvSpPr>
          <p:cNvPr id="114" name="Заголовок 20"/>
          <p:cNvSpPr txBox="1">
            <a:spLocks/>
          </p:cNvSpPr>
          <p:nvPr/>
        </p:nvSpPr>
        <p:spPr>
          <a:xfrm>
            <a:off x="152400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>
              <a:spcBef>
                <a:spcPct val="0"/>
              </a:spcBef>
            </a:pPr>
            <a:r>
              <a:rPr lang="ru-RU" sz="3400" cap="all" dirty="0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Порядок оценки.</a:t>
            </a:r>
          </a:p>
          <a:p>
            <a:pPr>
              <a:spcBef>
                <a:spcPct val="0"/>
              </a:spcBef>
            </a:pPr>
            <a:r>
              <a:rPr lang="ru-RU" sz="3400" cap="all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Шаг 2: определение перечня показателей (Пример</a:t>
            </a:r>
            <a:r>
              <a:rPr lang="ru-RU" sz="3400" cap="all" dirty="0" smtClean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2239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1">
              <a:lumMod val="60000"/>
              <a:lumOff val="40000"/>
            </a:schemeClr>
          </a:solidFill>
          <a:prstDash val="dash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TS102922391</Template>
  <TotalTime>0</TotalTime>
  <Words>3694</Words>
  <Application>Microsoft Office PowerPoint</Application>
  <PresentationFormat>Произвольный</PresentationFormat>
  <Paragraphs>523</Paragraphs>
  <Slides>24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TS102922391</vt:lpstr>
      <vt:lpstr>Презентация PowerPoint</vt:lpstr>
      <vt:lpstr>Внедрение систем оценки деятельности органов власти и местного самоуправления</vt:lpstr>
      <vt:lpstr>Перспективные документы по оценке эффективности деятельности гражданских служащих</vt:lpstr>
      <vt:lpstr>Место и роль оценки</vt:lpstr>
      <vt:lpstr>Методика оценки профессиональной служебной деятельности гражданских служащих, реализующих контрольные (надзорные) функции</vt:lpstr>
      <vt:lpstr>Механизм оценки</vt:lpstr>
      <vt:lpstr>Характеристика существующей системы оценки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премиального фонда с учетом оценки деятельности гражданских служащих</vt:lpstr>
      <vt:lpstr>Использование результатов оценки при аттестации гражданских служащих</vt:lpstr>
      <vt:lpstr>Автоматизация процессов оценки эффективности деятельности</vt:lpstr>
      <vt:lpstr>Визуализация результатов оценки</vt:lpstr>
      <vt:lpstr>Презентация PowerPoint</vt:lpstr>
      <vt:lpstr>Презентация PowerPoint</vt:lpstr>
      <vt:lpstr>Построение рейтингов гражданских служащих</vt:lpstr>
      <vt:lpstr>Результаты внедрения системы оценки профессиональной служебной деятельности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2014-03-16T18:37:39Z</dcterms:created>
  <dcterms:modified xsi:type="dcterms:W3CDTF">2016-03-01T18:20:51Z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