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notesMasterIdLst>
    <p:notesMasterId r:id="rId15"/>
  </p:notesMasterIdLst>
  <p:sldIdLst>
    <p:sldId id="637" r:id="rId6"/>
    <p:sldId id="642" r:id="rId7"/>
    <p:sldId id="644" r:id="rId8"/>
    <p:sldId id="645" r:id="rId9"/>
    <p:sldId id="649" r:id="rId10"/>
    <p:sldId id="650" r:id="rId11"/>
    <p:sldId id="648" r:id="rId12"/>
    <p:sldId id="646" r:id="rId13"/>
    <p:sldId id="63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237A"/>
    <a:srgbClr val="D20096"/>
    <a:srgbClr val="B80083"/>
    <a:srgbClr val="315A9B"/>
    <a:srgbClr val="1A44BC"/>
    <a:srgbClr val="EC3CFE"/>
    <a:srgbClr val="0332FB"/>
    <a:srgbClr val="FF65D3"/>
    <a:srgbClr val="FA1D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6825" autoAdjust="0"/>
  </p:normalViewPr>
  <p:slideViewPr>
    <p:cSldViewPr>
      <p:cViewPr varScale="1">
        <p:scale>
          <a:sx n="85" d="100"/>
          <a:sy n="85" d="100"/>
        </p:scale>
        <p:origin x="134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76A81A-AEDC-4AB4-B66E-9952081C180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538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70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61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074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77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014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1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517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86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6A81A-AEDC-4AB4-B66E-9952081C180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12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46978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5839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22011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84251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46445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27713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2249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25494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9996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00666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05329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3F5B6-CFA5-42A8-BD71-E369CAF79F16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0ADAC-5241-4927-BFF1-E73074853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79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2503147" y="2799578"/>
            <a:ext cx="4256773" cy="54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4463941"/>
            <a:ext cx="2286016" cy="857256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lang="ru-RU" sz="28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3288978" y="4442645"/>
            <a:ext cx="5387478" cy="1631763"/>
          </a:xfrm>
          <a:prstGeom prst="rect">
            <a:avLst/>
          </a:prstGeom>
        </p:spPr>
        <p:txBody>
          <a:bodyPr lIns="0" rIns="18288"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ru-RU" sz="2800" dirty="0">
              <a:latin typeface="Constant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238054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Принцип построения департамента для реализации задач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«Цифровой трансформации»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9912" y="5151078"/>
            <a:ext cx="48965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Горнштейн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Александр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Анатольевич,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/>
            </a:r>
            <a:b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начальник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департамента информатизации и связи мэрии города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Новосибирска</a:t>
            </a:r>
            <a:r>
              <a:rPr lang="ru-RU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6762546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35684" y="4437112"/>
            <a:ext cx="2764166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 fontScale="85000" lnSpcReduction="10000"/>
          </a:bodyPr>
          <a:lstStyle/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Разработка информационных систем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Поддержка СЭД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5" y="1453469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Старая структура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Franklin Gothic Demi" panose="020B070302010202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2492896"/>
            <a:ext cx="36004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2375" y="3591977"/>
            <a:ext cx="179934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092280" y="3623007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УЦИ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15916" y="3623007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МУП</a:t>
            </a:r>
            <a:endParaRPr lang="ru-RU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227598" y="4437112"/>
            <a:ext cx="2664882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Содержание «железной» инфраструктуры (серверы, маршрутизаторы и т.д.)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276164" y="4437112"/>
            <a:ext cx="2844902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Содержание оптоволоконной сети</a:t>
            </a:r>
          </a:p>
        </p:txBody>
      </p:sp>
      <p:cxnSp>
        <p:nvCxnSpPr>
          <p:cNvPr id="4" name="Прямая со стрелкой 3"/>
          <p:cNvCxnSpPr>
            <a:stCxn id="2" idx="1"/>
            <a:endCxn id="11" idx="0"/>
          </p:cNvCxnSpPr>
          <p:nvPr/>
        </p:nvCxnSpPr>
        <p:spPr>
          <a:xfrm flipH="1">
            <a:off x="1152048" y="2852936"/>
            <a:ext cx="1763768" cy="7390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3"/>
            <a:endCxn id="12" idx="0"/>
          </p:cNvCxnSpPr>
          <p:nvPr/>
        </p:nvCxnSpPr>
        <p:spPr>
          <a:xfrm>
            <a:off x="6516216" y="2852936"/>
            <a:ext cx="1476164" cy="770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  <a:endCxn id="13" idx="0"/>
          </p:cNvCxnSpPr>
          <p:nvPr/>
        </p:nvCxnSpPr>
        <p:spPr>
          <a:xfrm>
            <a:off x="4716016" y="3212976"/>
            <a:ext cx="0" cy="410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36020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35684" y="4437112"/>
            <a:ext cx="2764166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Разработка информационных систем в рамках </a:t>
            </a:r>
            <a:r>
              <a:rPr lang="ru-RU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мун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. портала, геоинформационные системы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Поддержка СЭД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5" y="1453469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Новая структура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Franklin Gothic Demi" panose="020B070302010202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2492896"/>
            <a:ext cx="36004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2375" y="3573016"/>
            <a:ext cx="179934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092280" y="4653136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УЦИ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4687390"/>
            <a:ext cx="111778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МАУ</a:t>
            </a:r>
            <a:endParaRPr lang="ru-RU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227598" y="5733256"/>
            <a:ext cx="2664882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Содержание «железной» инфраструктуры (серверы, маршрутизаторы и т.д.)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276164" y="5757908"/>
            <a:ext cx="2844902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Высококвалифицированные специалисты, 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бизнес-аналитики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, аналитики баз данных, закупки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498067" y="3563414"/>
            <a:ext cx="244208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 ПО ЦТ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771337" y="3212976"/>
            <a:ext cx="2121143" cy="1033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ЗАМ ПО ИНФ-ТУРЕ</a:t>
            </a:r>
            <a:endParaRPr lang="ru-RU" dirty="0"/>
          </a:p>
        </p:txBody>
      </p:sp>
      <p:cxnSp>
        <p:nvCxnSpPr>
          <p:cNvPr id="4" name="Прямая со стрелкой 3"/>
          <p:cNvCxnSpPr>
            <a:stCxn id="2" idx="2"/>
            <a:endCxn id="16" idx="0"/>
          </p:cNvCxnSpPr>
          <p:nvPr/>
        </p:nvCxnSpPr>
        <p:spPr>
          <a:xfrm>
            <a:off x="4716016" y="3212976"/>
            <a:ext cx="3094" cy="35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16" idx="2"/>
            <a:endCxn id="13" idx="0"/>
          </p:cNvCxnSpPr>
          <p:nvPr/>
        </p:nvCxnSpPr>
        <p:spPr>
          <a:xfrm flipH="1">
            <a:off x="3762739" y="4283494"/>
            <a:ext cx="956371" cy="403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6" idx="1"/>
            <a:endCxn id="11" idx="3"/>
          </p:cNvCxnSpPr>
          <p:nvPr/>
        </p:nvCxnSpPr>
        <p:spPr>
          <a:xfrm flipH="1">
            <a:off x="2051720" y="3923454"/>
            <a:ext cx="1446347" cy="9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1"/>
            <a:endCxn id="11" idx="0"/>
          </p:cNvCxnSpPr>
          <p:nvPr/>
        </p:nvCxnSpPr>
        <p:spPr>
          <a:xfrm flipH="1">
            <a:off x="1152048" y="2852936"/>
            <a:ext cx="176376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3"/>
            <a:endCxn id="18" idx="0"/>
          </p:cNvCxnSpPr>
          <p:nvPr/>
        </p:nvCxnSpPr>
        <p:spPr>
          <a:xfrm>
            <a:off x="6516216" y="2852936"/>
            <a:ext cx="1315693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6" idx="3"/>
          </p:cNvCxnSpPr>
          <p:nvPr/>
        </p:nvCxnSpPr>
        <p:spPr>
          <a:xfrm>
            <a:off x="5940152" y="3923454"/>
            <a:ext cx="831185" cy="9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220072" y="4689966"/>
            <a:ext cx="111778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СЦТ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16" idx="2"/>
            <a:endCxn id="26" idx="0"/>
          </p:cNvCxnSpPr>
          <p:nvPr/>
        </p:nvCxnSpPr>
        <p:spPr>
          <a:xfrm>
            <a:off x="4719110" y="4283494"/>
            <a:ext cx="1059853" cy="406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18" idx="2"/>
            <a:endCxn id="18" idx="2"/>
          </p:cNvCxnSpPr>
          <p:nvPr/>
        </p:nvCxnSpPr>
        <p:spPr>
          <a:xfrm>
            <a:off x="7831909" y="424655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8" idx="2"/>
            <a:endCxn id="18" idx="2"/>
          </p:cNvCxnSpPr>
          <p:nvPr/>
        </p:nvCxnSpPr>
        <p:spPr>
          <a:xfrm>
            <a:off x="7831909" y="424655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8" idx="2"/>
            <a:endCxn id="12" idx="0"/>
          </p:cNvCxnSpPr>
          <p:nvPr/>
        </p:nvCxnSpPr>
        <p:spPr>
          <a:xfrm>
            <a:off x="7831909" y="4246550"/>
            <a:ext cx="160471" cy="406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58540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755576" y="2852936"/>
            <a:ext cx="7552190" cy="28083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/>
          </a:bodyPr>
          <a:lstStyle/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Сопровождение отчетности по Умному городу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Сопровождение дорожной карты по Умному городу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Сопровождение задач по Цифровой трансформации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Курирование Совета по цифровой трансформации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Управление бизнес-аналитиками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Обеспечение взаимодействия УИ и УЦИ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«Десантирование» в структурные подразделения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Обработка входящих предложений по информатизации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Сопровождение финансов МАУ</a:t>
            </a:r>
          </a:p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5" y="1453469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Заместитель по ЦТ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Franklin Gothic Demi" panose="020B0703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1499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5" y="1453469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МАУ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структура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Franklin Gothic Demi" panose="020B0703020102020204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5576" y="2338603"/>
            <a:ext cx="7552190" cy="374441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000" tIns="108000" rIns="108000" bIns="108000" anchor="b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Административный блок: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5 человек</a:t>
            </a:r>
          </a:p>
          <a:p>
            <a:pPr fontAlgn="auto">
              <a:spcAft>
                <a:spcPts val="0"/>
              </a:spcAft>
              <a:defRPr/>
            </a:pP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Бизнес-аналитики: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2 человека</a:t>
            </a:r>
          </a:p>
          <a:p>
            <a:pPr fontAlgn="auto">
              <a:spcAft>
                <a:spcPts val="0"/>
              </a:spcAft>
              <a:defRPr/>
            </a:pP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Аналитики баз данных: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2 человека:</a:t>
            </a:r>
          </a:p>
          <a:p>
            <a:pPr fontAlgn="auto">
              <a:spcAft>
                <a:spcPts val="0"/>
              </a:spcAft>
              <a:defRPr/>
            </a:pP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Системные администраторы: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2 человека</a:t>
            </a:r>
          </a:p>
          <a:p>
            <a:pPr fontAlgn="auto">
              <a:spcAft>
                <a:spcPts val="0"/>
              </a:spcAft>
              <a:defRPr/>
            </a:pPr>
            <a:endParaRPr lang="ru-RU" sz="1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Программисты:</a:t>
            </a:r>
            <a:b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</a:b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2 человека</a:t>
            </a:r>
          </a:p>
          <a:p>
            <a:pPr fontAlgn="auto">
              <a:spcAft>
                <a:spcPts val="0"/>
              </a:spcAft>
              <a:defRPr/>
            </a:pP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Связисты: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2 человека</a:t>
            </a:r>
            <a:endParaRPr lang="ru-RU" sz="1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1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Еще кто-то: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Arial" pitchFamily="34" charset="0"/>
              </a:rPr>
              <a:t>1 человек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43596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805" y="2069594"/>
            <a:ext cx="6504587" cy="459976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5" y="1453469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МАУ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пример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Franklin Gothic Demi" panose="020B0703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0552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5" y="1453469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МАУ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пример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Franklin Gothic Demi" panose="020B0703020102020204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81424"/>
            <a:ext cx="6444208" cy="455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127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5" y="1453469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МАУ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Franklin Gothic Demi" panose="020B0703020102020204" pitchFamily="34" charset="0"/>
                <a:cs typeface="Arial" pitchFamily="34" charset="0"/>
              </a:rPr>
              <a:t>пример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Franklin Gothic Demi" panose="020B0703020102020204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58034"/>
            <a:ext cx="8405341" cy="407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321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2503147" y="2799578"/>
            <a:ext cx="4256773" cy="54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4463941"/>
            <a:ext cx="2286016" cy="857256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endParaRPr lang="ru-RU" sz="28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3288978" y="4442645"/>
            <a:ext cx="5387478" cy="1631763"/>
          </a:xfrm>
          <a:prstGeom prst="rect">
            <a:avLst/>
          </a:prstGeom>
        </p:spPr>
        <p:txBody>
          <a:bodyPr lIns="0" rIns="18288"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ru-RU" sz="2800" dirty="0">
              <a:latin typeface="Constant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81455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ДЕПАРТАМЕНТ СВЯЗИ И ИНФОРМАТИЗАЦИИ </a:t>
            </a:r>
          </a:p>
          <a:p>
            <a:pPr marR="0"/>
            <a:r>
              <a:rPr lang="ru-RU" sz="1200" dirty="0" smtClean="0">
                <a:solidFill>
                  <a:srgbClr val="315A9B"/>
                </a:solidFill>
                <a:latin typeface="Franklin Gothic Demi" panose="020B0703020102020204" pitchFamily="34" charset="0"/>
                <a:cs typeface="Arial" pitchFamily="34" charset="0"/>
              </a:rPr>
              <a:t>МЭРИИ ГОРОДА НОВОСИБИРСКА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924944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Да прибудет с вами сила!</a:t>
            </a:r>
            <a:endParaRPr lang="ru-RU" sz="6000" b="1" dirty="0">
              <a:solidFill>
                <a:schemeClr val="accent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7072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8920B80828FF4B9842E426E3DB8B34" ma:contentTypeVersion="11" ma:contentTypeDescription="Создание документа." ma:contentTypeScope="" ma:versionID="242f081c5346312b8a2479b854557cd9">
  <xsd:schema xmlns:xsd="http://www.w3.org/2001/XMLSchema" xmlns:xs="http://www.w3.org/2001/XMLSchema" xmlns:p="http://schemas.microsoft.com/office/2006/metadata/properties" xmlns:ns2="746016b1-ecc9-410e-95eb-a13f7eb3881b" xmlns:ns3="d0ed0f3c-df7e-43f2-874f-f25e946d671a" xmlns:ns4="24e49e4a-5d30-4f36-a772-1c75680c5bcc" targetNamespace="http://schemas.microsoft.com/office/2006/metadata/properties" ma:root="true" ma:fieldsID="0e5401cb596a42f13fa8d942454b6737" ns2:_="" ns3:_="" ns4:_="">
    <xsd:import namespace="746016b1-ecc9-410e-95eb-a13f7eb3881b"/>
    <xsd:import namespace="d0ed0f3c-df7e-43f2-874f-f25e946d671a"/>
    <xsd:import namespace="24e49e4a-5d30-4f36-a772-1c75680c5bc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_x0412__x0438__x0434_"/>
                <xsd:element ref="ns3:_x0422__x0438__x043f__x0020__x043e__x0442__x0447__x0435__x0442__x0430_"/>
                <xsd:element ref="ns3:_x041f__x0435__x0440__x0438__x043e__x0434_"/>
                <xsd:element ref="ns3:_x0413__x043e__x0434_"/>
                <xsd:element ref="ns2:Структурные_x0020_подразделения" minOccurs="0"/>
                <xsd:element ref="ns4:_x041f__x043e__x0434__x0440__x0430__x0437__x0434__x0435__x043b__x0435__x043d__x0438__x0435__x002d__x0430__x0432__x0442__x043e__x0440_" minOccurs="0"/>
                <xsd:element ref="ns4:_x0414__x0430__x0442__x0430__x0020__x0441__x043e__x0437__x0434__x0430__x043d__x0438__x044f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16b1-ecc9-410e-95eb-a13f7eb3881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Структурные_x0020_подразделения" ma:index="15" nillable="true" ma:displayName="Структурные подразделения" ma:list="{3a17bd84-319d-4144-8b5b-3060eaabf733}" ma:internalName="_x0421__x0442__x0440__x0443__x043a__x0442__x0443__x0440__x043d__x044b__x0435__x0020__x043f__x043e__x0434__x0440__x0430__x0437__x0434__x0435__x043b__x0435__x043d__x0438__x044f_" ma:showField="Title" ma:web="746016b1-ecc9-410e-95eb-a13f7eb3881b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ed0f3c-df7e-43f2-874f-f25e946d671a" elementFormDefault="qualified">
    <xsd:import namespace="http://schemas.microsoft.com/office/2006/documentManagement/types"/>
    <xsd:import namespace="http://schemas.microsoft.com/office/infopath/2007/PartnerControls"/>
    <xsd:element name="_x0412__x0438__x0434_" ma:index="11" ma:displayName="Вид" ma:default="план" ma:format="Dropdown" ma:internalName="_x0412__x0438__x0434_">
      <xsd:simpleType>
        <xsd:restriction base="dms:Choice">
          <xsd:enumeration value="план"/>
          <xsd:enumeration value="отчет"/>
          <xsd:enumeration value="информационный материал"/>
        </xsd:restriction>
      </xsd:simpleType>
    </xsd:element>
    <xsd:element name="_x0422__x0438__x043f__x0020__x043e__x0442__x0447__x0435__x0442__x0430_" ma:index="12" ma:displayName="Тип плана/отчета" ma:default="нет" ma:description="Тип плана/отчета" ma:format="Dropdown" ma:internalName="_x0422__x0438__x043f__x0020__x043e__x0442__x0447__x0435__x0442__x0430_">
      <xsd:simpleType>
        <xsd:union memberTypes="dms:Text">
          <xsd:simpleType>
            <xsd:restriction base="dms:Choice">
              <xsd:enumeration value="нет"/>
              <xsd:enumeration value="мэрия"/>
              <xsd:enumeration value="отраслевой"/>
              <xsd:enumeration value="СЭР"/>
              <xsd:enumeration value="ЭН"/>
              <xsd:enumeration value="в ПЭУ"/>
              <xsd:enumeration value="в ИАУ"/>
            </xsd:restriction>
          </xsd:simpleType>
        </xsd:union>
      </xsd:simpleType>
    </xsd:element>
    <xsd:element name="_x041f__x0435__x0440__x0438__x043e__x0434_" ma:index="13" ma:displayName="Период" ma:default="другой" ma:description="Период" ma:format="Dropdown" ma:internalName="_x041f__x0435__x0440__x0438__x043e__x0434_">
      <xsd:simpleType>
        <xsd:union memberTypes="dms:Text">
          <xsd:simpleType>
            <xsd:restriction base="dms:Choice">
              <xsd:enumeration value="за месяц"/>
              <xsd:enumeration value="квартальный"/>
              <xsd:enumeration value="полугодовой"/>
              <xsd:enumeration value="годовой"/>
              <xsd:enumeration value="трехлетний"/>
              <xsd:enumeration value="пятилетний"/>
              <xsd:enumeration value="другой"/>
            </xsd:restriction>
          </xsd:simpleType>
        </xsd:union>
      </xsd:simpleType>
    </xsd:element>
    <xsd:element name="_x0413__x043e__x0434_" ma:index="14" ma:displayName="За год" ma:internalName="_x0413__x043e__x0434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49e4a-5d30-4f36-a772-1c75680c5bcc" elementFormDefault="qualified">
    <xsd:import namespace="http://schemas.microsoft.com/office/2006/documentManagement/types"/>
    <xsd:import namespace="http://schemas.microsoft.com/office/infopath/2007/PartnerControls"/>
    <xsd:element name="_x041f__x043e__x0434__x0440__x0430__x0437__x0434__x0435__x043b__x0435__x043d__x0438__x0435__x002d__x0430__x0432__x0442__x043e__x0440_" ma:index="16" nillable="true" ma:displayName="Подразделение-автор" ma:list="{3f7ed844-2a1f-49ea-b315-a3c0cd9f967a}" ma:internalName="_x041f__x043e__x0434__x0440__x0430__x0437__x0434__x0435__x043b__x0435__x043d__x0438__x0435__x002d__x0430__x0432__x0442__x043e__x0440_" ma:readOnly="false" ma:showField="Title">
      <xsd:simpleType>
        <xsd:restriction base="dms:Lookup"/>
      </xsd:simpleType>
    </xsd:element>
    <xsd:element name="_x0414__x0430__x0442__x0430__x0020__x0441__x043e__x0437__x0434__x0430__x043d__x0438__x044f_" ma:index="17" nillable="true" ma:displayName="Дата создания" ma:default="[today]" ma:format="DateTime" ma:internalName="_x0414__x0430__x0442__x0430__x0020__x0441__x043e__x0437__x0434__x0430__x043d__x0438__x044f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x041f__x0435__x0440__x0438__x043e__x0434_ xmlns="d0ed0f3c-df7e-43f2-874f-f25e946d671a">годовой</_x041f__x0435__x0440__x0438__x043e__x0434_>
    <_x0422__x0438__x043f__x0020__x043e__x0442__x0447__x0435__x0442__x0430_ xmlns="d0ed0f3c-df7e-43f2-874f-f25e946d671a">мэрия</_x0422__x0438__x043f__x0020__x043e__x0442__x0447__x0435__x0442__x0430_>
    <_x0413__x043e__x0434_ xmlns="d0ed0f3c-df7e-43f2-874f-f25e946d671a">2015</_x0413__x043e__x0434_>
    <_x0412__x0438__x0434_ xmlns="d0ed0f3c-df7e-43f2-874f-f25e946d671a">отчет</_x0412__x0438__x0434_>
    <Структурные_x0020_подразделения xmlns="746016b1-ecc9-410e-95eb-a13f7eb3881b">364</Структурные_x0020_подразделения>
    <_dlc_DocId xmlns="746016b1-ecc9-410e-95eb-a13f7eb3881b">6KDV5W64NSFS-284-381</_dlc_DocId>
    <_dlc_DocIdUrl xmlns="746016b1-ecc9-410e-95eb-a13f7eb3881b">
      <Url>http://port.admnsk.ru/sites/main/dsii/_layouts/DocIdRedir.aspx?ID=6KDV5W64NSFS-284-381</Url>
      <Description>6KDV5W64NSFS-284-381</Description>
    </_dlc_DocIdUrl>
    <_x041f__x043e__x0434__x0440__x0430__x0437__x0434__x0435__x043b__x0435__x043d__x0438__x0435__x002d__x0430__x0432__x0442__x043e__x0440_ xmlns="24e49e4a-5d30-4f36-a772-1c75680c5bcc">29</_x041f__x043e__x0434__x0440__x0430__x0437__x0434__x0435__x043b__x0435__x043d__x0438__x0435__x002d__x0430__x0432__x0442__x043e__x0440_>
    <_x0414__x0430__x0442__x0430__x0020__x0441__x043e__x0437__x0434__x0430__x043d__x0438__x044f_ xmlns="24e49e4a-5d30-4f36-a772-1c75680c5bcc">2016-02-01T04:15:00+00:00</_x0414__x0430__x0442__x0430__x0020__x0441__x043e__x0437__x0434__x0430__x043d__x0438__x044f_>
  </documentManagement>
</p:properties>
</file>

<file path=customXml/itemProps1.xml><?xml version="1.0" encoding="utf-8"?>
<ds:datastoreItem xmlns:ds="http://schemas.openxmlformats.org/officeDocument/2006/customXml" ds:itemID="{C00CFF34-CEDA-4FB0-89F0-1E3E24E31D2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74AEAB9-BCB7-44D6-B984-EBC7590BC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6016b1-ecc9-410e-95eb-a13f7eb3881b"/>
    <ds:schemaRef ds:uri="d0ed0f3c-df7e-43f2-874f-f25e946d671a"/>
    <ds:schemaRef ds:uri="24e49e4a-5d30-4f36-a772-1c75680c5b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28983C-573A-48F9-8CB4-08C387D1D2A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B0CBE1F-695B-477C-9DD4-557F7021FCA5}">
  <ds:schemaRefs>
    <ds:schemaRef ds:uri="http://schemas.microsoft.com/office/2006/documentManagement/types"/>
    <ds:schemaRef ds:uri="d0ed0f3c-df7e-43f2-874f-f25e946d671a"/>
    <ds:schemaRef ds:uri="http://purl.org/dc/elements/1.1/"/>
    <ds:schemaRef ds:uri="http://purl.org/dc/dcmitype/"/>
    <ds:schemaRef ds:uri="746016b1-ecc9-410e-95eb-a13f7eb3881b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4e49e4a-5d30-4f36-a772-1c75680c5bc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13211</TotalTime>
  <Words>238</Words>
  <Application>Microsoft Office PowerPoint</Application>
  <PresentationFormat>Экран (4:3)</PresentationFormat>
  <Paragraphs>84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Constantia</vt:lpstr>
      <vt:lpstr>Franklin Gothic Book</vt:lpstr>
      <vt:lpstr>Franklin Gothic Demi</vt:lpstr>
      <vt:lpstr>Times New Roman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EOS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отчета по итогам деятельности ДСиИ за 2015 год</dc:title>
  <dc:creator>Зайцев С.В.</dc:creator>
  <cp:keywords>Управление связи</cp:keywords>
  <cp:lastModifiedBy>Учетная запись Майкрософт</cp:lastModifiedBy>
  <cp:revision>1139</cp:revision>
  <dcterms:created xsi:type="dcterms:W3CDTF">2002-12-05T09:27:58Z</dcterms:created>
  <dcterms:modified xsi:type="dcterms:W3CDTF">2023-10-11T23:57:15Z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0x010100538920B80828FF4B9842E426E3DB8B34</vt:lpwstr>
  </property>
  <property fmtid="{D5CDD505-2E9C-101B-9397-08002B2CF9AE}" pid="3" name="Order">
    <vt:r8>39100</vt:r8>
  </property>
  <property fmtid="{D5CDD505-2E9C-101B-9397-08002B2CF9AE}" pid="4" name="_dlc_DocIdItemGuid">
    <vt:lpwstr>a349f9b2-e508-4388-b280-2e961b49f64b</vt:lpwstr>
  </property>
</Properties>
</file>