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0" r:id="rId5"/>
    <p:sldId id="279" r:id="rId6"/>
    <p:sldId id="280" r:id="rId7"/>
    <p:sldId id="283" r:id="rId8"/>
    <p:sldId id="259" r:id="rId9"/>
    <p:sldId id="282" r:id="rId10"/>
  </p:sldIdLst>
  <p:sldSz cx="972185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6E0EAC-E426-4BDE-8C12-877E898E2328}">
          <p14:sldIdLst>
            <p14:sldId id="256"/>
            <p14:sldId id="258"/>
            <p14:sldId id="261"/>
            <p14:sldId id="260"/>
            <p14:sldId id="279"/>
            <p14:sldId id="280"/>
            <p14:sldId id="283"/>
            <p14:sldId id="259"/>
            <p14:sldId id="282"/>
          </p14:sldIdLst>
        </p14:section>
        <p14:section name="Раздел без заголовка" id="{45A346A2-C8BE-4D12-B7D2-AAE05AF9437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2873B9"/>
    <a:srgbClr val="2755A1"/>
    <a:srgbClr val="0071B8"/>
    <a:srgbClr val="2467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43" autoAdjust="0"/>
  </p:normalViewPr>
  <p:slideViewPr>
    <p:cSldViewPr>
      <p:cViewPr>
        <p:scale>
          <a:sx n="100" d="100"/>
          <a:sy n="100" d="100"/>
        </p:scale>
        <p:origin x="-1650" y="-240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275C-0B83-47C5-BAC6-1FACA3F6FBE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44538"/>
            <a:ext cx="52768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94053-BE97-4176-A5BB-36AE678DC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2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Начнем с текущего положения дел. Мы живем в условиях новой экономической реальности, где рынок сужается, урезается финансирование госучреждений. Все это приводит  к сокращению бюджетов, в том числе бюджета на ИТ и к сокращению персонала. Одновременно мы наблюдаем рост цен, в том числе на серверное оборудование, компьютеры и программное обеспечение.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Понимая общий тренд на экономию и оптимизацию, мы разработали решение, позволяющее значительно снизить затраты на ИТ.</a:t>
            </a:r>
          </a:p>
          <a:p>
            <a:r>
              <a:rPr lang="ru-RU" baseline="0" dirty="0" smtClean="0"/>
              <a:t>снизить затраты на ИТ.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744538"/>
            <a:ext cx="52768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Облачное решение позволяет сократить время на доставку и ввод в эксплуатацию оборудования. Вместо обычного срока 3-5 месяцев запуск терминального сервера можно осуществить за 1 день. И сразу приступать к настройкам: заведению учетных записей, установке дополнительного программного обеспечения и прочее.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Аренда программного обеспечения позволяет так же оптимизировать расходы. В зависимости от изменений количества персонала, Вы можете оперативно сокращать или увеличивать количество используемых лицензий. Более того арендуя терминальный сервер в облаке, Вы не платите за серверную лицензию, а оплачиваете только пользовательские лицензии.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берет на себя задачи по обеспечению электропитания и охлаждения оборудования, а так же обеспечения отказоустойчивости оборудования.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мнение, что облако – это дорого. И суммарные затраты на аренду облака превышают затраты на покупку и амортизацию железных серверов.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8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нашли решение, позволяющее экономить как на капитальных расходах, так и на операционных.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мы готовы предоставить платформенное решение Терминальный сервер стоимостью от 192 руб/мес на одного пользователя, позволяющее оптимизировать затраты компании на серверное оборудования и компьютерную технику.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Приведу примеры.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1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744538"/>
            <a:ext cx="52768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Мы успешно завершили тестирование масштабируемого терминального сервера</a:t>
            </a:r>
            <a:r>
              <a:rPr lang="en-US" sz="12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для</a:t>
            </a:r>
            <a:r>
              <a:rPr lang="ru-RU" sz="1200" baseline="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 красноярской школы.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Было необходимо организовать компьютерный класс для 25 учеников.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Перед заказчиком стоял выбор</a:t>
            </a:r>
            <a:r>
              <a:rPr lang="ru-RU" sz="1200" baseline="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 приобрести компьютеры или терминальные станции с подключением к терминальному серверу.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Сразу скажу в расчете сметы на компьютерную технику участвовали недорогие компьютеры.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В целом, </a:t>
            </a:r>
            <a:r>
              <a:rPr lang="ru-RU" b="0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экономия на капитальных затратах составила 45%, в пересчете на пять лет</a:t>
            </a:r>
            <a:r>
              <a:rPr lang="ru-RU" b="0" baseline="0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 школа сэкономит за счет внедрения облачных решений 11%.</a:t>
            </a:r>
            <a:endParaRPr lang="ru-RU" b="0" dirty="0" smtClean="0">
              <a:solidFill>
                <a:srgbClr val="2755A1"/>
              </a:solidFill>
              <a:latin typeface="DIN Pro Regular" pitchFamily="34" charset="-52"/>
              <a:cs typeface="DIN Pro Regular" pitchFamily="34" charset="-5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prstClr val="black"/>
              </a:solidFill>
              <a:latin typeface="DIN Pro Regular" pitchFamily="34" charset="-52"/>
              <a:cs typeface="DIN Pro Regular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744538"/>
            <a:ext cx="52768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красноярской школы английского языка мы разработали решение в рамках которого, школа арендовала и облачный</a:t>
            </a:r>
            <a:r>
              <a:rPr lang="ru-RU" baseline="0" dirty="0" smtClean="0"/>
              <a:t> сервер и пользовательское оборудование.</a:t>
            </a:r>
          </a:p>
          <a:p>
            <a:r>
              <a:rPr lang="ru-RU" baseline="0" dirty="0" smtClean="0"/>
              <a:t>В этой ситуации школа как таковых капитальных затрат не несла. Благодаря арендной схеме за пять лет школа потратила только чуть больше половины бюджета закупки компьютеров.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744538"/>
            <a:ext cx="52768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 – еще одна статья затрат для любого учреждения. При сокращении</a:t>
            </a:r>
            <a:r>
              <a:rPr lang="ru-RU" baseline="0" dirty="0" smtClean="0"/>
              <a:t> или увеличении штата облачные приложения масштабируются вместе с вычислительными мощностями. </a:t>
            </a:r>
          </a:p>
          <a:p>
            <a:r>
              <a:rPr lang="ru-RU" baseline="0" dirty="0" smtClean="0"/>
              <a:t>Наиболее простой пример – пакет офисных приложений Мой офис.</a:t>
            </a:r>
          </a:p>
          <a:p>
            <a:r>
              <a:rPr lang="ru-RU" baseline="0" dirty="0" smtClean="0"/>
              <a:t>Мы разместили сервер По Мой офис в облаке.</a:t>
            </a:r>
          </a:p>
          <a:p>
            <a:r>
              <a:rPr lang="ru-RU" baseline="0" dirty="0" smtClean="0"/>
              <a:t>В течение нескольких месяцев мы проводили тестирование продукта, совместно с разработчиками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«Новые облачные технологии» (разработчик и поставщик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«Мой офис»)</a:t>
            </a:r>
            <a:r>
              <a:rPr lang="ru-RU" baseline="0" dirty="0" smtClean="0"/>
              <a:t> добились бесперебойной работы приложений в облаке. </a:t>
            </a:r>
          </a:p>
          <a:p>
            <a:r>
              <a:rPr lang="ru-RU" baseline="0" dirty="0" smtClean="0"/>
              <a:t>Сейчас мы готовы предоставлять лицензии офисного приложения с ежемесячной оплатой,  что позволит оперативно масштабировать пул лицензий, используемых в учреждении.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Несколько слов</a:t>
            </a:r>
            <a:r>
              <a:rPr lang="ru-RU" baseline="0" dirty="0" smtClean="0"/>
              <a:t> о поставщике облачных решений.</a:t>
            </a:r>
          </a:p>
          <a:p>
            <a:r>
              <a:rPr lang="en-US" baseline="0" dirty="0" smtClean="0"/>
              <a:t>DataPool – </a:t>
            </a:r>
            <a:r>
              <a:rPr lang="ru-RU" baseline="0" dirty="0" smtClean="0"/>
              <a:t>бренд группы компаний «Искра».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Являясь</a:t>
            </a:r>
            <a:r>
              <a:rPr lang="ru-RU" baseline="0" dirty="0" smtClean="0"/>
              <a:t> оператором связи, КБ Искра готово предоставить как гарантии на уровне отказоустойчивости серверного оборудования, так и на уровне каналов связи.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Дежурный персонал обслуживает ЦОД 24 часа в сутки. Инциденты устраняются в соответствии с чётким планом действий.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Обеспечены условия для проведения ремонтных работ без остановки работы ЦОД.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Гарантии доступности оборудования при заключении договора мы закрепляем в рамках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-соглашения.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доступности составляет 99, 9%, что представляет собой не более 8 часов простоя в год.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8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 ответить на ваши вопросы.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4053-BE97-4176-A5BB-36AE678DCE0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39" y="2130426"/>
            <a:ext cx="826357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50BB-EC32-485F-8FA2-496546C5E078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192-5247-4CFB-AA40-AD138E232C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2F44-DF3B-43B7-B421-E87DD8D76683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83B3-020A-4C29-A6CC-9AE9481F6C46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813-F51C-44FE-BB22-49747BB322F1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93" y="1600201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2662-FD5E-408B-9433-C992817E59D1}" type="datetime1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310E-4CF3-4EDC-8EB8-9961A1D990A1}" type="datetime1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22D6-2757-431C-B9FA-518ACD4872AE}" type="datetime1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615-7312-4D39-B821-865F51CDE1CB}" type="datetime1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973" y="273051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3" y="1435101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FE9-56B1-4DD3-8D04-489757B7223F}" type="datetime1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5C97-3884-4DAC-800D-BF0E24B95C8A}" type="datetime1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600201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635635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4249-FFEB-4496-B5E2-6CE5C1636186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6356351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635635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46C6-9C09-41D0-B0B7-C0FFE9E0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1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2.png"/><Relationship Id="rId1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/>
          <a:stretch/>
        </p:blipFill>
        <p:spPr>
          <a:xfrm>
            <a:off x="0" y="0"/>
            <a:ext cx="9721850" cy="6894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90" y="2636912"/>
            <a:ext cx="5320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Оптимизация           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ИТ-затрат за счет внедрения облачных технологий</a:t>
            </a:r>
            <a:endParaRPr lang="ru-RU" sz="3200" b="1" dirty="0">
              <a:solidFill>
                <a:schemeClr val="bg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9" y="436331"/>
            <a:ext cx="1512168" cy="1088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021" y="5013176"/>
            <a:ext cx="211307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Андрей Ромулов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Красноярск, 2016</a:t>
            </a:r>
            <a:endParaRPr lang="ru-RU" dirty="0">
              <a:latin typeface="DIN Pro Regular" pitchFamily="34" charset="-52"/>
              <a:cs typeface="DIN Pro Regula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04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183">
        <p:fade/>
      </p:transition>
    </mc:Choice>
    <mc:Fallback xmlns="">
      <p:transition spd="med" advClick="0" advTm="15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8926" r="31627" b="7121"/>
          <a:stretch/>
        </p:blipFill>
        <p:spPr>
          <a:xfrm>
            <a:off x="-1" y="0"/>
            <a:ext cx="9721851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33829"/>
            <a:ext cx="1207376" cy="8691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0970" y="2034895"/>
            <a:ext cx="8461327" cy="4058401"/>
          </a:xfrm>
          <a:prstGeom prst="rect">
            <a:avLst/>
          </a:prstGeom>
          <a:solidFill>
            <a:srgbClr val="2873B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5509" y="3355251"/>
            <a:ext cx="729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Сокращение бюджетов учреждений в том числе на ИТ.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Сокращение финансирования госучреждений.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Сокращение персонала учреждений.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Рост цен.</a:t>
            </a:r>
          </a:p>
          <a:p>
            <a:endParaRPr lang="ru-RU" sz="2000" dirty="0">
              <a:solidFill>
                <a:schemeClr val="bg1"/>
              </a:solidFill>
              <a:latin typeface="DIN Pro Regular" pitchFamily="34" charset="-52"/>
              <a:cs typeface="DIN Pro Regular" pitchFamily="34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Общий тренд – экономия и оптимизация затрат.</a:t>
            </a:r>
            <a:endParaRPr lang="ru-RU" sz="2000" b="1" dirty="0">
              <a:solidFill>
                <a:schemeClr val="bg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5509" y="2708920"/>
            <a:ext cx="48609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Экономические тренды</a:t>
            </a:r>
            <a:endParaRPr lang="ru-RU" sz="2400" b="1" dirty="0">
              <a:solidFill>
                <a:schemeClr val="bg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b="1" smtClean="0">
                <a:solidFill>
                  <a:schemeClr val="bg1"/>
                </a:solidFill>
              </a:rPr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73">
        <p:fade/>
      </p:transition>
    </mc:Choice>
    <mc:Fallback xmlns="">
      <p:transition spd="med" advTm="273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9" b="75831"/>
          <a:stretch/>
        </p:blipFill>
        <p:spPr>
          <a:xfrm>
            <a:off x="0" y="0"/>
            <a:ext cx="9721850" cy="1666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33829"/>
            <a:ext cx="1207376" cy="869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53" y="703857"/>
            <a:ext cx="975428" cy="569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084" y="933667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DIN Pro Medium" pitchFamily="34" charset="0"/>
                <a:cs typeface="DIN Pro Medium" pitchFamily="34" charset="0"/>
              </a:rPr>
              <a:t>ПРЕИМУЩЕСТВА </a:t>
            </a:r>
            <a:endParaRPr lang="ru-RU" sz="2000" b="1" dirty="0">
              <a:solidFill>
                <a:schemeClr val="bg1"/>
              </a:solidFill>
              <a:latin typeface="DIN Pro Medium" pitchFamily="34" charset="0"/>
              <a:cs typeface="DIN Pro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191" y="579134"/>
            <a:ext cx="478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latin typeface="DIN Pro Medium" pitchFamily="34" charset="0"/>
                <a:cs typeface="DIN Pro Medium" pitchFamily="34" charset="0"/>
              </a:defRPr>
            </a:lvl1pPr>
          </a:lstStyle>
          <a:p>
            <a:r>
              <a:rPr lang="ru-RU" dirty="0"/>
              <a:t>ТЕРМИНАЛЬНЫЙ </a:t>
            </a:r>
            <a:r>
              <a:rPr lang="ru-RU" dirty="0" smtClean="0"/>
              <a:t>СЕРВЕР В ОБЛАКЕ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/>
              <a:t>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20000" y="2132856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900" dirty="0">
                <a:latin typeface="DIN Pro Regular" pitchFamily="34" charset="-52"/>
                <a:cs typeface="DIN Pro Regular" pitchFamily="34" charset="-52"/>
              </a:rPr>
              <a:t>Минимизация </a:t>
            </a: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затрат </a:t>
            </a:r>
            <a:r>
              <a:rPr lang="ru-RU" sz="1900" dirty="0">
                <a:latin typeface="DIN Pro Regular" pitchFamily="34" charset="-52"/>
                <a:cs typeface="DIN Pro Regular" pitchFamily="34" charset="-52"/>
              </a:rPr>
              <a:t>на </a:t>
            </a: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ввод </a:t>
            </a:r>
            <a:r>
              <a:rPr lang="ru-RU" sz="1900" dirty="0">
                <a:latin typeface="DIN Pro Regular" pitchFamily="34" charset="-52"/>
                <a:cs typeface="DIN Pro Regular" pitchFamily="34" charset="-52"/>
              </a:rPr>
              <a:t>в эксплуатацию решения</a:t>
            </a: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.</a:t>
            </a:r>
            <a:endParaRPr lang="ru-RU" sz="1900" dirty="0"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63" y="6093296"/>
            <a:ext cx="15995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DIN Pro Regular" pitchFamily="34" charset="-52"/>
                <a:cs typeface="DIN Pro Regular" pitchFamily="34" charset="-52"/>
              </a:rPr>
              <a:t>data-pool.ru</a:t>
            </a:r>
            <a:endParaRPr lang="ru-RU" sz="1600" b="1" dirty="0">
              <a:solidFill>
                <a:srgbClr val="0070C0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4" y="3446775"/>
            <a:ext cx="1518208" cy="1620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7" y="4778566"/>
            <a:ext cx="1518208" cy="1620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7" y="4556809"/>
            <a:ext cx="1518208" cy="1620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18" y="4941168"/>
            <a:ext cx="1518208" cy="1620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4" y="3746775"/>
            <a:ext cx="1518208" cy="16200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3" y="2468996"/>
            <a:ext cx="1518208" cy="1620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67" y="2107030"/>
            <a:ext cx="1518208" cy="16200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0000" y="2876251"/>
            <a:ext cx="62646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Снижение </a:t>
            </a:r>
            <a:r>
              <a:rPr lang="ru-RU" sz="1900" dirty="0">
                <a:latin typeface="DIN Pro Regular" pitchFamily="34" charset="-52"/>
                <a:cs typeface="DIN Pro Regular" pitchFamily="34" charset="-52"/>
              </a:rPr>
              <a:t>затрат на программное </a:t>
            </a: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обеспечение.</a:t>
            </a:r>
            <a:endParaRPr lang="ru-RU" sz="1900" dirty="0"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0000" y="4089064"/>
            <a:ext cx="62646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Снижение затрат на аппаратное обеспечение</a:t>
            </a:r>
            <a:r>
              <a:rPr lang="ru-RU" sz="1900" dirty="0">
                <a:latin typeface="DIN Pro Regular" pitchFamily="34" charset="-52"/>
                <a:cs typeface="DIN Pro Regular" pitchFamily="34" charset="-52"/>
              </a:rPr>
              <a:t>.</a:t>
            </a:r>
            <a:endParaRPr lang="ru-RU" sz="1900" dirty="0" smtClean="0"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0000" y="3388544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DIN Pro Regular" pitchFamily="34" charset="-52"/>
                <a:cs typeface="DIN Pro Regular" pitchFamily="34" charset="-52"/>
              </a:rPr>
              <a:t>Высокая отказоустойчивость и катастрофоустойчивость решения.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8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873">
        <p:fade/>
      </p:transition>
    </mc:Choice>
    <mc:Fallback xmlns="">
      <p:transition spd="med" advTm="51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t="2392" r="-42" b="17017"/>
          <a:stretch/>
        </p:blipFill>
        <p:spPr>
          <a:xfrm>
            <a:off x="-4887" y="0"/>
            <a:ext cx="9827812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4941" y="-33857"/>
            <a:ext cx="3996830" cy="6925713"/>
          </a:xfrm>
          <a:prstGeom prst="rect">
            <a:avLst/>
          </a:prstGeom>
          <a:solidFill>
            <a:srgbClr val="2873B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21586" y="1774764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Стоимость аренды типового решения на 1-го пользователя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75784" y="839248"/>
            <a:ext cx="333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От 192 руб/мес</a:t>
            </a:r>
            <a:endParaRPr lang="ru-RU" sz="3200" b="1" dirty="0">
              <a:solidFill>
                <a:schemeClr val="bg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67326" y="6356351"/>
            <a:ext cx="2268432" cy="365125"/>
          </a:xfrm>
        </p:spPr>
        <p:txBody>
          <a:bodyPr/>
          <a:lstStyle/>
          <a:p>
            <a:fld id="{DD3D46C6-9C09-41D0-B0B7-C0FFE9E00932}" type="slidenum">
              <a:rPr lang="ru-RU" b="1" smtClean="0">
                <a:solidFill>
                  <a:schemeClr val="bg1"/>
                </a:solidFill>
              </a:rPr>
              <a:pPr/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04664"/>
            <a:ext cx="1207376" cy="8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755">
        <p:fade/>
      </p:transition>
    </mc:Choice>
    <mc:Fallback xmlns="">
      <p:transition spd="med" advTm="17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9" b="75831"/>
          <a:stretch/>
        </p:blipFill>
        <p:spPr>
          <a:xfrm>
            <a:off x="0" y="0"/>
            <a:ext cx="9721850" cy="1666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33829"/>
            <a:ext cx="1207376" cy="869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53" y="703857"/>
            <a:ext cx="975428" cy="569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084" y="933667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DIN Pro Medium" pitchFamily="34" charset="0"/>
                <a:cs typeface="DIN Pro Medium" pitchFamily="34" charset="0"/>
              </a:rPr>
              <a:t>РЕШЕНИЕ ДЛЯ МОУ СОШ №108</a:t>
            </a:r>
            <a:endParaRPr lang="ru-RU" sz="2000" b="1" dirty="0">
              <a:solidFill>
                <a:prstClr val="white"/>
              </a:solidFill>
              <a:latin typeface="DIN Pro Medium" pitchFamily="34" charset="0"/>
              <a:cs typeface="DIN Pro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191" y="579134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latin typeface="DIN Pro Medium" pitchFamily="34" charset="0"/>
                <a:cs typeface="DIN Pro Medium" pitchFamily="34" charset="0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ТЕРМИНАЛЬНЫЙ СЕРВЕР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63" y="6093296"/>
            <a:ext cx="15995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DIN Pro Regular" pitchFamily="34" charset="-52"/>
                <a:cs typeface="DIN Pro Regular" pitchFamily="34" charset="-52"/>
              </a:rPr>
              <a:t>data-pool.ru</a:t>
            </a:r>
            <a:endParaRPr lang="ru-RU" sz="1600" b="1" dirty="0">
              <a:solidFill>
                <a:srgbClr val="0070C0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0000" y="1800000"/>
            <a:ext cx="5722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Аренда терминального сервера с приобретением 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терминальных станций </a:t>
            </a:r>
            <a:r>
              <a:rPr lang="en-US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Raspberry pi</a:t>
            </a:r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 для 25 пользователей</a:t>
            </a:r>
            <a:endParaRPr lang="ru-RU" b="1" dirty="0">
              <a:solidFill>
                <a:prstClr val="black"/>
              </a:solidFill>
              <a:latin typeface="DIN Pro Light" pitchFamily="34" charset="0"/>
              <a:cs typeface="DIN Pro 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0" y="4585841"/>
            <a:ext cx="1368017" cy="1368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9" y="3284984"/>
            <a:ext cx="1324333" cy="13243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9" y="4538807"/>
            <a:ext cx="1368017" cy="13680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3501008"/>
            <a:ext cx="1368017" cy="1368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42" y="1988840"/>
            <a:ext cx="1368017" cy="1368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5" y="2473406"/>
            <a:ext cx="1368017" cy="13680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0000" y="3240000"/>
            <a:ext cx="6010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Стоимость типового решения с приобретением компьютеров – 625 000 руб.</a:t>
            </a:r>
            <a:r>
              <a:rPr lang="en-US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 </a:t>
            </a:r>
            <a:r>
              <a:rPr lang="ru-RU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без учета ПО</a:t>
            </a:r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.</a:t>
            </a:r>
            <a:endParaRPr lang="ru-RU" dirty="0">
              <a:solidFill>
                <a:prstClr val="black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0000" y="3960000"/>
            <a:ext cx="551993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Стоимость решения </a:t>
            </a:r>
            <a:r>
              <a:rPr lang="en-US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Data</a:t>
            </a:r>
            <a:r>
              <a:rPr lang="en-US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ool</a:t>
            </a:r>
            <a:endParaRPr lang="ru-RU" dirty="0" smtClean="0">
              <a:solidFill>
                <a:prstClr val="black"/>
              </a:solidFill>
              <a:latin typeface="DIN Pro Regular" pitchFamily="34" charset="-52"/>
              <a:cs typeface="DIN Pro Regular" pitchFamily="34" charset="-52"/>
            </a:endParaRPr>
          </a:p>
          <a:p>
            <a:pPr marL="358775"/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Капитальные затраты:  325 000 руб.</a:t>
            </a:r>
          </a:p>
          <a:p>
            <a:pPr marL="358775"/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Абонентская плата: 2 884 </a:t>
            </a:r>
            <a:r>
              <a:rPr lang="ru-RU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руб/мес</a:t>
            </a:r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. </a:t>
            </a:r>
          </a:p>
          <a:p>
            <a:pPr marL="358775"/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Затраты 5 лет: 498 040руб</a:t>
            </a:r>
            <a:r>
              <a:rPr lang="ru-RU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20000" y="5400000"/>
            <a:ext cx="6256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Экономия на капитальных затратах </a:t>
            </a:r>
            <a:r>
              <a:rPr lang="ru-RU" b="1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45</a:t>
            </a: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%.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0000" y="5760000"/>
            <a:ext cx="608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Общая экономия </a:t>
            </a:r>
            <a:r>
              <a:rPr lang="ru-RU" b="1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в </a:t>
            </a: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пересчете на 5 лет</a:t>
            </a:r>
            <a:r>
              <a:rPr lang="ru-RU" b="1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: 11%.</a:t>
            </a:r>
            <a:endParaRPr lang="ru-RU" b="1" dirty="0">
              <a:solidFill>
                <a:srgbClr val="2755A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081">
        <p:fade/>
      </p:transition>
    </mc:Choice>
    <mc:Fallback xmlns="">
      <p:transition spd="med" advTm="28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9" b="75831"/>
          <a:stretch/>
        </p:blipFill>
        <p:spPr>
          <a:xfrm>
            <a:off x="0" y="0"/>
            <a:ext cx="9721850" cy="1666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33829"/>
            <a:ext cx="1207376" cy="869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53" y="703857"/>
            <a:ext cx="975428" cy="569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084" y="933667"/>
            <a:ext cx="560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DIN Pro Medium" pitchFamily="34" charset="0"/>
                <a:cs typeface="DIN Pro Medium" pitchFamily="34" charset="0"/>
              </a:rPr>
              <a:t>РЕШЕНИЕ ДЛЯ ШКОЛЫ ИНОСТРАННЫХ ЯЗЫКОВ</a:t>
            </a:r>
            <a:endParaRPr lang="ru-RU" sz="2000" b="1" dirty="0">
              <a:solidFill>
                <a:prstClr val="white"/>
              </a:solidFill>
              <a:latin typeface="DIN Pro Medium" pitchFamily="34" charset="0"/>
              <a:cs typeface="DIN Pro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191" y="579134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latin typeface="DIN Pro Medium" pitchFamily="34" charset="0"/>
                <a:cs typeface="DIN Pro Medium" pitchFamily="34" charset="0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ТЕРМИНАЛЬНЫЙ СЕРВЕР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0000" y="3240000"/>
            <a:ext cx="59219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Стоимость типового решения с приобретением компьютеров и сервера</a:t>
            </a:r>
            <a:r>
              <a:rPr lang="ru-RU" sz="1900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 – </a:t>
            </a:r>
            <a:r>
              <a:rPr lang="ru-RU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583 835 руб.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Стоимость решения </a:t>
            </a:r>
            <a:r>
              <a:rPr lang="en-US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DataPool</a:t>
            </a:r>
            <a:r>
              <a:rPr lang="ru-RU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 </a:t>
            </a:r>
            <a:endParaRPr lang="ru-RU" sz="1900" dirty="0" smtClean="0">
              <a:solidFill>
                <a:prstClr val="black"/>
              </a:solidFill>
              <a:latin typeface="DIN Pro Regular" pitchFamily="34" charset="-52"/>
              <a:cs typeface="DIN Pro Regular" pitchFamily="34" charset="-52"/>
            </a:endParaRPr>
          </a:p>
          <a:p>
            <a:pPr marL="358775"/>
            <a:r>
              <a:rPr lang="ru-RU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Абонентская плата 4 295 руб/мес.</a:t>
            </a:r>
          </a:p>
          <a:p>
            <a:pPr marL="358775"/>
            <a:r>
              <a:rPr lang="ru-RU" sz="1900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Затраты за 5 лет – 257 700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63" y="6093296"/>
            <a:ext cx="15995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DIN Pro Regular" pitchFamily="34" charset="-52"/>
                <a:cs typeface="DIN Pro Regular" pitchFamily="34" charset="-52"/>
              </a:rPr>
              <a:t>data-pool.ru</a:t>
            </a:r>
            <a:endParaRPr lang="ru-RU" sz="1600" b="1" dirty="0">
              <a:solidFill>
                <a:srgbClr val="0070C0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999" y="1800000"/>
            <a:ext cx="5617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Аренда терминального сервера и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терминальных станций </a:t>
            </a:r>
            <a:r>
              <a:rPr lang="en-US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Raspberry pi</a:t>
            </a:r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 для 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DIN Pro Light" pitchFamily="34" charset="0"/>
                <a:cs typeface="DIN Pro Light" pitchFamily="34" charset="0"/>
              </a:rPr>
              <a:t>15 пользователей</a:t>
            </a:r>
            <a:endParaRPr lang="ru-RU" b="1" dirty="0">
              <a:solidFill>
                <a:prstClr val="black"/>
              </a:solidFill>
              <a:latin typeface="DIN Pro Light" pitchFamily="34" charset="0"/>
              <a:cs typeface="DIN Pro Ligh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0000" y="5400000"/>
            <a:ext cx="6256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Экономия на капитальных затратах </a:t>
            </a:r>
            <a:r>
              <a:rPr lang="ru-RU" b="1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100%.</a:t>
            </a:r>
            <a:endParaRPr lang="ru-RU" b="1" dirty="0">
              <a:solidFill>
                <a:srgbClr val="2755A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0000" y="5760000"/>
            <a:ext cx="608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Общая экономия </a:t>
            </a:r>
            <a:r>
              <a:rPr lang="ru-RU" b="1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в </a:t>
            </a:r>
            <a:r>
              <a:rPr lang="ru-RU" b="1" dirty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пересчете на 5 лет: </a:t>
            </a:r>
            <a:r>
              <a:rPr lang="ru-RU" b="1" dirty="0" smtClean="0">
                <a:solidFill>
                  <a:srgbClr val="2755A1"/>
                </a:solidFill>
                <a:latin typeface="DIN Pro Regular" pitchFamily="34" charset="-52"/>
                <a:cs typeface="DIN Pro Regular" pitchFamily="34" charset="-52"/>
              </a:rPr>
              <a:t>65%.</a:t>
            </a:r>
            <a:endParaRPr lang="ru-RU" b="1" dirty="0">
              <a:solidFill>
                <a:srgbClr val="2755A1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0" y="4585841"/>
            <a:ext cx="1368017" cy="1368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9" y="3284984"/>
            <a:ext cx="1324333" cy="13243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9" y="4538807"/>
            <a:ext cx="1368017" cy="1368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3501008"/>
            <a:ext cx="1368017" cy="13680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42" y="1988840"/>
            <a:ext cx="1368017" cy="13680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5" y="2473406"/>
            <a:ext cx="1368017" cy="1368017"/>
          </a:xfrm>
          <a:prstGeom prst="rect">
            <a:avLst/>
          </a:prstGeom>
        </p:spPr>
      </p:pic>
      <p:sp>
        <p:nvSpPr>
          <p:cNvPr id="6" name="AutoShape 2" descr="data:image/png;base64,iVBORw0KGgoAAAANSUhEUgAAALMAAAC0CAMAAADoz+15AAAA7VBMVEX///8AqvX///0Aq/EAq/T//v8ApvMAp/eZ0+1TvPB9y/D3/PoAqPT7/f4Aoej///t2x/HZ7fjo+PtYuvQNqu2z3vf///j/+/+34O41s+/m9vfy+/0AqPoAovSa0fO55vByvu8AoPUAnOkArvDA6fal2/YAoubW8PYAqenc8/dJtOoAne5rweu+6PfO6fjr+/x2vuBTu+dEsPN50PLe+PZBtunL5+9Asvmf1uqMz+sqt+WQz/Sq4fNlwfa03vmT1vQ6qOFmyfDK7u4YrN2Y3e0AotyRyeFbuvkRsewAodYAlepLwOiJ1u+CxvB80OtBV7eVAAAR0klEQVR4nO2dCXvayLKGe1M3Qi01FmIRsmyD2IRZAg6MueBhnDNz4jNZ/v/PudUtsHEmmcBc45B7qOfxhrW8Kqq/ql4kEDoOsyxECEEucn40yT6m4CuKiEV+NMju5ncGuXx/WUZHyqwIRIL+phQgRp3q3J6ESUBxI0eOERlYUQXi140i/2yw6oe84cUxZlQbzx2pm93R2XDQmvenXY/XBQsolZIGx8FsgVOJ/qFblw4DhEadam5RGBcDFseCY8awMSkxZtrVP5wZGd0CEYNoQKO0Oh9Pw4RpUM34VzsOZqUgaDvNVr7nXYNjATeLga8R/yhmnRWs9e/+2axaWhTsB8/zYk4TCt4F/9KEbSLihzNb2rQoKBLp07p2MQk4l9/gOwpmY1F6+fE+7JuM5kkujIIdJbNW2nSwuhl3vbjOmRjrpudgSRkG5N0dfThmHQA6ZrWMOf7ZsNRaFXrdtudtxEDarmb29qA9NLPOY1B/pbPqbf6qGCZcyCyHbYJgw7wv8iFjY9S5/dwfh5qRcp3AsOTbgXs8zJbj+J3l/MOD1+BcaD14zAtfiNfRMBMVzUFouVbY7wTq8TCTqAC0EifJT8MMglvgupj5VhI7XuZd7MR8Yj4xn5hPzCfmE/OJ+cR8Yj4xn5hPzCfmE/OJ+cR8Yj4xH5jZspwCZzvZ09zEvhYE3ov6WUWFmO9kwjBHDSp32/7RJMaNnHrBhQUqahXyO1khp+fanP6Omz/fd6Cna17KKpbr7GrKXOPOmz+a60aOa30X5WTHZWSft4ysv/7Rif7hfl+xiuXkevZOVsxr3RiFu2393HpL9ILx7DiFWOxiUtoOnNhpYLnT9lt7YhyD5rwYtAJ93jGn4CyntNneSQUznlMvt76O6Ny9UzbeMHvfn5X7eu5+wYh+tXrjBQP656uRTswn5hPzifnEfGI+MZ+YT8wn5hPzifnEfGI+MZ+YT8w/hln8ZMwVpOfa6C73Ih0Nczb+LGnyMzETt/qp30uoJ81M3nqg9mv3Wx4PszYn1beELfrTwGvE3NzCyjDVX3gL8LiYtRFzk3Onmbufeo1GLCiTjHK8dZfgsTHrezENuSJKgd8vczd2GEKQ64BZ34x3bMwbcpLNIJjvTjqr5j4V7ooh5XoiZ83M97vh8dDMfzFClOOnnWFplR+HvGfu0+QySfabUnlVZlV2iJV53o38s1T/4vypb9hjX7+T+wiYLdc16KpcNrfMm1tPO5fzu2n4C2BzuRHH9bdjuVf66zbqNFuLfKEIzVTqezoTUMUkOGpmCBhVJuZW318v8v1plzeA/Fst8xiYidLCAqJY1n9B0Pv6uSD3IfXiWIitKpHJo2H+po1m1fldL5zgIAiYfhyAvh04CY7hWRbfNGijZUJGabW1+HRnh92A6xuX2cvPw76UQTqyspgxyzycGsj6BdQw1ANycaR+3s6hmx8g6xDrq/5DrmyeLfKzGDGtFllHGBvfMIgYCyRGoR/vZ2tXt2URY5EXXb/x32NELxF8Fc8RY+vfsxc2/3CJ0ansMVLfP9BosVj4r8HsknRZXUbr0yJnWa2mplizLEVmpV+bRNWWs13cR2qce2cHhd2Y1QwZbW7+ShPJ5tk6TstV9nm8UrUr/lDa4UCkhlnwKsyKpHbCbzd/3QYSjyMjABCejXMvRdVAcLP07zv2esyEOFdUfiIoW+tWgOKx7ZfNE4TQ5TVOIjTsMp7f4el4r8cMMTzH8m6UtbKRjbviummk3kUfOSu4xGn17ju7HOj1/Fwm1YCHHeNm1ZmwD8H53OiFRaasUSrrAsHZRQ1e0c/g3F8SOTABa7WC82XCp5nTfegbDU1NZhqlVjyLlPUT1CCiKpuijDhaHS0X9GWL2VKmB0A2MaUe12fDi5Xs+I6jjwHZ0zWytHMaNdZjfOVoWXYXXiMtynZ2pgHDtq8qZDTytRaSaFSLQAbT2XDoE2sD4SqVNgfDVD1jJigdgqXmOWvQZmq1aL099GBGZYOnnLTmO1alYrkdOOaZs0/18fmc3ZtrjmzZdQoyfmvyygKzT65Cft62jRYux3ZVjfK9Bxbac+KupUSli/dJEIYLf4TxI7P/pph0u2Ex/9ZcQMkuztc5YFh8/3ld7Dd7xbGDKuhdYRIEyeRqsHsfgDRjkUQObH/GRB9dxHJpxozupLwFOfGLnBt9bnGRq024FBy6prZ5up5bIZ1QChHDa9N3Xdw1zEoNJjwQMY65CJf6SVYlLy7WTN1PVhyHjhEmNRf1QlmRJsX8vF7n9fvdHU1GHm509DUO4vaSlDju65c7UzbpGGYpNTNZyvimWGfjz2MadEXeOBB1GtBPus+1+kH8kMi1n0ueoGG+WsoHAZYlaM1pKOgA6VouCgWjlybOyQP1oL3UfhO4t2wubdEkO6SBzCw0ZbFZ9J0XXkqGIS2O9IkDajvgzSdmjBNha9mbTZmc6CEkywkxD6q6uXWm53QdGykoet/XodzpYTpJlUXusGzpZqzSa/bA56b9plyG4PwWlmMflRWakT36h+QGs4J+gt4DxAiq2XIyg3fpguIFsZ6YURW6nj1fj3yRKvSbS1o/WkxScCTAo07IDDNBfSFD2A5eRR0Pe3mIjhzlnxxQHZKr2yG/GxkfxLzgEPdTV95qJbIQ2aOeJgMeJHCCkccLLnIKcbcK7TEv+UA/We2JmTGuIx0qqchm3pyoijPGcN71YeaB1g3oZLdxY0Ay5SI3kmkZmkG817Qu/kvmCyI0Oeo+5i3Q0SsMPfB9n0JrqTPMvJGllnFbB10O8wVBfig85wtmGaZ6zAU6RnnKCxGCBhhDZGSmOsbPBN1KNvWJYxSapG0Wz/RbSNsQu+StF/z6LvYgTtBoch6egWfn0Cib5T2ZkQKN85qI3MeJPucgEH2HnDXoVAvaFjPldi27SggcUYggRjAON3mdvOUMdMOBVoELkRmLBL+6PQoVmKWbCrxH6pYHQ8eTsK8aMnkV6QFKaJ9scebs19EizoKzHCKhLPraAYHspaoUM9NUtv2M18w62MHPirTazLRXc5RNTuljcfGoWu6Yis9wnGYs7wlR96JYU9NzCHfVkmxlNoG4ZjwsvFP75EGFWh7oWxqsa86pDGbqXoL+fcEs/8oMGrNJ4o/MLF49+sy9ZxyY3agr/3BJrccLRK1i3kROPhAznbtdqzm91sOROTN+sKOV0TCR752qZLokQiTPeBX9QUPTMP6e2fsK85XkF0/MNo21n50+5lCLy+QSKd/z5ii15W+ubtG6Q9S0scR//r6Hn5HWs0k6D37pmNZ+GePVqCEKf8O8woa5ROn7tPzITI3WFSRb19sgXlEXQzwrQiDPLKG9BSNdIrAAyvI4j55yyGVPyqC2V0gXOF0WgqJjVH3kyf5ANkpQvH2LOccM8zCUwaZfpmZC+xm0mCWhv34NpW1x3dGNcZbEY6dPdYpVK9YY/cq95haAmoXnbJcu3JMtqMzfsTfr4bXw3M6L7rBsfYdZjYoyWGyCcG6YoecLeWRgXoH4nFMWQE1B3FoRlDJsaGUks259sIi97eglUJvhi738PGPJNIwvUUWXx+omDv6H3Y0q326Daz+jvEzoECISugzNhEFsaI4ehXyqkyNk9HYgPypTTy9EsBJtw+nb9bEt+tkzjAkySh71JV3u5edRQBmXIzPqZ5ElNGPItep7fiYqhf16A8gf5UHYDWj3TF9mh5+Lvv7NGoaY9nScVFS5RIMQ9E5junkePtRLpshSs6EpmKoU0126cE+mbCp5iNysku+0GWa361HjrZyCv4wNRZYe9br9+TwfNG7GOGNWOS+QxfkSWghn4UC7U7t8Iml7kPUBlpRCDWiewe7cBfnVspSfcN4v7xMbFvoohLhZ/0V8qIkn2UUrt/aeZ40Dkp7tb5g5v4p0E0VzT+hnPMdxb3TPNQe85uY8wRllcMxuM3uMNUh0UUCe1FUo1FMTKfpZJ2AWUHHOAibiabTfIJR6F4a/zdaNQjmLSfgmkyuL1PqTiakpmr1Jf8N8G4afoopRuY7dTXA3zJHym0nY1MzKUek4DBn0XuZPpyC3k0neySYU1ZtfwrVIuCV7kiQBm8z1dOkeyFpInc0eRE8PO+s+KjR9h5j/WOAfZ90pJShyMm2FxuV2qqVmpB+tO4rMiHIZIoGk1Wp1FqHtUTNHOW42bQ7H33Tm4XvahE0dtJnf3ZUZ3kBrc3iS/b31L9M09fDBYxJYx7q5QssMUpqcln1aADET+9nY5ROGa569m+3joMdbNNfjmuCnl7zV9JXsv2T8PJsvsMyb9FOYUq7S8WTp1vM6Y/X/d9OzSEcwjbSPuSTq5D70wg83Tb/8U5BDNHQKbY6plLwRzn6K0KiUh6Fg0qOswUXY/P4OP94gqU0l7eZS3z9rTSfuz+BnVV55NHi7FvXRMS5Q+IpNhcj9FC1vy9r4uvM95n/m/UO9Z8ptJNlYxta5TGZJm80U6ZVGUIybUQRERpczI+OPH+phfkCXrOwqNGoOOq6u5JWqmLINcuqsudf4/a5GpH6wxHPmikpv2vU4bnRbjq7TkP/Q/g/y7xv1oh/94TU+b7as9Tzv34RUlFN6uK6La6+Qmutx3/z5RxNVvfh6cAhk1RfyeV8MfDUI67wbBvQ87jtlyyHpVHSdPj9nfb9cEOy3zdqXIfRcU8j4o/v43HtIKK8/zJT+vJq5wJfLNsbt4UGYBx6T06XaKgdJJ+BeYTAcrrq4nVeWi/wx+88SSzG991WTMy/NNlYrLnuKWHA5MiwNh6Wph3UniZAVC363BXRWZ4dgJm6hzhi1m2gzN0bQmLdXJiQHAfNqoH/Qlf3XB96vjSLg70m5MnuS8gOu6w/XWno8NItH0zGWc4gtdBE/fGgHTcc/xCecEadcXkmMg0Z3s8AA3UpZcEwflVwIlgd4v8dYvDBr/ioo16Z2ZJg716yt5wGho36GzA6zX3AxhV8vOBWTWpkcppjXIlG125yy2B6YrpVzJZOBsoxAzAKsxxF9m4En9aIOzRWycGj6UzdC5gG9hPki6+wR547RKrwxF56UJR3ZhxI8gmrVvsfNhI4F0TyRvWjdymrv5aRDCDCfF7IOgYVGY66VBrqJPYaHgFXAen4l6yPmJW+BUuaYDPVs2MFKAQvkzOn0PCaCGTTKYRL0Lo0NLn8PKR0iYMYiR7J4QWjFWEFPyr6DN6GGlPOeso+bHe4pv4DLyAXiztlrHHxfZP0RYGWVY4m4ixSqJhI3rq/jer0ecxHggWZm/NL0NKF9oZRn47YrTHOQQt6GMmhfX9e1CcEgThS6COL+4bvSENYLdh4MFSoxFkzDjT1MZ5qZi8un3vFU1FsQu0VBIa5VGp4nD0/bP7Qghi64vHqF7n+ZdLrSGwAzl3bnbGOdTqTjmZ9fPl4duawLm6BhKG0HOpFpKJPq0/ZD3zCzq4MTm/IglLwERJQWt18n6DkzUlEb8xG5CFhOj6eMijIcbh/nFZitzbmiUDZKCPxHeylyswaXrU56zkxIXsa30R1/GJlL6stujliVzdH04NNBmddrPsAcMgwkiASKiixoZfq8gXzODPmR83GaiPvsknKYjUfbi0YOzOyoTUWgnALDd3rs84Jqcd2S1i+ZiR8KfuvxZvYm6enWrTHQgzMr0u5rUS6jUR+KpZwmGgWYPqwR3ZnODF8wK2fhBSFL1qOFBPKh93E9AtkZwVt3YOZ3Medtu98PPUqlGTiHOsIT4nqav/39Zup5eq7sy9hAwwSzeLWZqHbG51i071e/r+6pV9JDPBccH44ZVSm4V2AhMac3rpV9zuSgB/WHOOdcyMao4gKziLeZQSti7p1tWoLrFxinPBb6Q7xySPs55odjJmSYGyfck+1pfpCNlbtQ7qQtm3leA4f5EkgwifJ27/nQx0XPzm/G/V0LOYNCoj/KK+m3zvS6j5JtLw7GrLt5kZ92OjXffRwU1RVaBPnBr0Wm/rVQFEXPKmF9c2GEKk9HIY4PO9Q29bL7xfYHwNZWfjZW5zjrBeFrxi960fryKtvyZkb1t3Y4sOnzm1NuKzLk5HJ5a3bhL2v2dGVlbW8P2qP+ZvsXNvLFz+e/7nWIk53sZP+f7H8BO6jAwDGVv6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10">
        <p:fade/>
      </p:transition>
    </mc:Choice>
    <mc:Fallback xmlns="">
      <p:transition spd="med" advTm="16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9" b="75831"/>
          <a:stretch/>
        </p:blipFill>
        <p:spPr>
          <a:xfrm>
            <a:off x="0" y="0"/>
            <a:ext cx="9721850" cy="1666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33829"/>
            <a:ext cx="1207376" cy="869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53" y="703857"/>
            <a:ext cx="975428" cy="569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084" y="933667"/>
            <a:ext cx="560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DIN Pro Medium" pitchFamily="34" charset="0"/>
                <a:cs typeface="DIN Pro Medium" pitchFamily="34" charset="0"/>
              </a:rPr>
              <a:t>ПРОГРАММНОЕ ОБЕСПЕЧЕНИЕ</a:t>
            </a:r>
            <a:endParaRPr lang="ru-RU" sz="2000" b="1" dirty="0">
              <a:solidFill>
                <a:prstClr val="white"/>
              </a:solidFill>
              <a:latin typeface="DIN Pro Medium" pitchFamily="34" charset="0"/>
              <a:cs typeface="DIN Pro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191" y="579134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latin typeface="DIN Pro Medium" pitchFamily="34" charset="0"/>
                <a:cs typeface="DIN Pro Medium" pitchFamily="34" charset="0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ТЕРМИНАЛЬНЫЙ СЕРВЕР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46C6-9C09-41D0-B0B7-C0FFE9E00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63" y="6093296"/>
            <a:ext cx="15995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DIN Pro Regular" pitchFamily="34" charset="-52"/>
                <a:cs typeface="DIN Pro Regular" pitchFamily="34" charset="-52"/>
              </a:rPr>
              <a:t>data-pool.ru</a:t>
            </a:r>
            <a:endParaRPr lang="ru-RU" sz="1600" b="1" dirty="0">
              <a:solidFill>
                <a:srgbClr val="0070C0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6" name="AutoShape 2" descr="Картинки по запросу sal ms ser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sal ms serv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Картинки по запросу sal ms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8" descr="data:image/png;base64,iVBORw0KGgoAAAANSUhEUgAAALMAAAC0CAMAAADoz+15AAAA7VBMVEX///8AqvX///0Aq/EAq/T//v8ApvMAp/eZ0+1TvPB9y/D3/PoAqPT7/f4Aoej///t2x/HZ7fjo+PtYuvQNqu2z3vf///j/+/+34O41s+/m9vfy+/0AqPoAovSa0fO55vByvu8AoPUAnOkArvDA6fal2/YAoubW8PYAqenc8/dJtOoAne5rweu+6PfO6fjr+/x2vuBTu+dEsPN50PLe+PZBtunL5+9Asvmf1uqMz+sqt+WQz/Sq4fNlwfa03vmT1vQ6qOFmyfDK7u4YrN2Y3e0AotyRyeFbuvkRsewAodYAlepLwOiJ1u+CxvB80OtBV7eVAAAR0klEQVR4nO2dCXvayLKGe1M3Qi01FmIRsmyD2IRZAg6MueBhnDNz4jNZ/v/PudUtsHEmmcBc45B7qOfxhrW8Kqq/ql4kEDoOsyxECEEucn40yT6m4CuKiEV+NMju5ncGuXx/WUZHyqwIRIL+phQgRp3q3J6ESUBxI0eOERlYUQXi140i/2yw6oe84cUxZlQbzx2pm93R2XDQmvenXY/XBQsolZIGx8FsgVOJ/qFblw4DhEadam5RGBcDFseCY8awMSkxZtrVP5wZGd0CEYNoQKO0Oh9Pw4RpUM34VzsOZqUgaDvNVr7nXYNjATeLga8R/yhmnRWs9e/+2axaWhTsB8/zYk4TCt4F/9KEbSLihzNb2rQoKBLp07p2MQk4l9/gOwpmY1F6+fE+7JuM5kkujIIdJbNW2nSwuhl3vbjOmRjrpudgSRkG5N0dfThmHQA6ZrWMOf7ZsNRaFXrdtudtxEDarmb29qA9NLPOY1B/pbPqbf6qGCZcyCyHbYJgw7wv8iFjY9S5/dwfh5qRcp3AsOTbgXs8zJbj+J3l/MOD1+BcaD14zAtfiNfRMBMVzUFouVbY7wTq8TCTqAC0EifJT8MMglvgupj5VhI7XuZd7MR8Yj4xn5hPzCfmE/OJ+cR8Yj4xn5hPzCfmE/OJ+cR8Yj4xH5jZspwCZzvZ09zEvhYE3ov6WUWFmO9kwjBHDSp32/7RJMaNnHrBhQUqahXyO1khp+fanP6Omz/fd6Cna17KKpbr7GrKXOPOmz+a60aOa30X5WTHZWSft4ysv/7Rif7hfl+xiuXkevZOVsxr3RiFu2393HpL9ILx7DiFWOxiUtoOnNhpYLnT9lt7YhyD5rwYtAJ93jGn4CyntNneSQUznlMvt76O6Ny9UzbeMHvfn5X7eu5+wYh+tXrjBQP656uRTswn5hPzifnEfGI+MZ+YT8wn5hPzifnEfGI+MZ+YT8w/hln8ZMwVpOfa6C73Ih0Nczb+LGnyMzETt/qp30uoJ81M3nqg9mv3Wx4PszYn1beELfrTwGvE3NzCyjDVX3gL8LiYtRFzk3Onmbufeo1GLCiTjHK8dZfgsTHrezENuSJKgd8vczd2GEKQ64BZ34x3bMwbcpLNIJjvTjqr5j4V7ooh5XoiZ83M97vh8dDMfzFClOOnnWFplR+HvGfu0+QySfabUnlVZlV2iJV53o38s1T/4vypb9hjX7+T+wiYLdc16KpcNrfMm1tPO5fzu2n4C2BzuRHH9bdjuVf66zbqNFuLfKEIzVTqezoTUMUkOGpmCBhVJuZW318v8v1plzeA/Fst8xiYidLCAqJY1n9B0Pv6uSD3IfXiWIitKpHJo2H+po1m1fldL5zgIAiYfhyAvh04CY7hWRbfNGijZUJGabW1+HRnh92A6xuX2cvPw76UQTqyspgxyzycGsj6BdQw1ANycaR+3s6hmx8g6xDrq/5DrmyeLfKzGDGtFllHGBvfMIgYCyRGoR/vZ2tXt2URY5EXXb/x32NELxF8Fc8RY+vfsxc2/3CJ0ansMVLfP9BosVj4r8HsknRZXUbr0yJnWa2mplizLEVmpV+bRNWWs13cR2qce2cHhd2Y1QwZbW7+ShPJ5tk6TstV9nm8UrUr/lDa4UCkhlnwKsyKpHbCbzd/3QYSjyMjABCejXMvRdVAcLP07zv2esyEOFdUfiIoW+tWgOKx7ZfNE4TQ5TVOIjTsMp7f4el4r8cMMTzH8m6UtbKRjbviummk3kUfOSu4xGn17ju7HOj1/Fwm1YCHHeNm1ZmwD8H53OiFRaasUSrrAsHZRQ1e0c/g3F8SOTABa7WC82XCp5nTfegbDU1NZhqlVjyLlPUT1CCiKpuijDhaHS0X9GWL2VKmB0A2MaUe12fDi5Xs+I6jjwHZ0zWytHMaNdZjfOVoWXYXXiMtynZ2pgHDtq8qZDTytRaSaFSLQAbT2XDoE2sD4SqVNgfDVD1jJigdgqXmOWvQZmq1aL099GBGZYOnnLTmO1alYrkdOOaZs0/18fmc3ZtrjmzZdQoyfmvyygKzT65Cft62jRYux3ZVjfK9Bxbac+KupUSli/dJEIYLf4TxI7P/pph0u2Ex/9ZcQMkuztc5YFh8/3ld7Dd7xbGDKuhdYRIEyeRqsHsfgDRjkUQObH/GRB9dxHJpxozupLwFOfGLnBt9bnGRq024FBy6prZ5up5bIZ1QChHDa9N3Xdw1zEoNJjwQMY65CJf6SVYlLy7WTN1PVhyHjhEmNRf1QlmRJsX8vF7n9fvdHU1GHm509DUO4vaSlDju65c7UzbpGGYpNTNZyvimWGfjz2MadEXeOBB1GtBPus+1+kH8kMi1n0ueoGG+WsoHAZYlaM1pKOgA6VouCgWjlybOyQP1oL3UfhO4t2wubdEkO6SBzCw0ZbFZ9J0XXkqGIS2O9IkDajvgzSdmjBNha9mbTZmc6CEkywkxD6q6uXWm53QdGykoet/XodzpYTpJlUXusGzpZqzSa/bA56b9plyG4PwWlmMflRWakT36h+QGs4J+gt4DxAiq2XIyg3fpguIFsZ6YURW6nj1fj3yRKvSbS1o/WkxScCTAo07IDDNBfSFD2A5eRR0Pe3mIjhzlnxxQHZKr2yG/GxkfxLzgEPdTV95qJbIQ2aOeJgMeJHCCkccLLnIKcbcK7TEv+UA/We2JmTGuIx0qqchm3pyoijPGcN71YeaB1g3oZLdxY0Ay5SI3kmkZmkG817Qu/kvmCyI0Oeo+5i3Q0SsMPfB9n0JrqTPMvJGllnFbB10O8wVBfig85wtmGaZ6zAU6RnnKCxGCBhhDZGSmOsbPBN1KNvWJYxSapG0Wz/RbSNsQu+StF/z6LvYgTtBoch6egWfn0Cib5T2ZkQKN85qI3MeJPucgEH2HnDXoVAvaFjPldi27SggcUYggRjAON3mdvOUMdMOBVoELkRmLBL+6PQoVmKWbCrxH6pYHQ8eTsK8aMnkV6QFKaJ9scebs19EizoKzHCKhLPraAYHspaoUM9NUtv2M18w62MHPirTazLRXc5RNTuljcfGoWu6Yis9wnGYs7wlR96JYU9NzCHfVkmxlNoG4ZjwsvFP75EGFWh7oWxqsa86pDGbqXoL+fcEs/8oMGrNJ4o/MLF49+sy9ZxyY3agr/3BJrccLRK1i3kROPhAznbtdqzm91sOROTN+sKOV0TCR752qZLokQiTPeBX9QUPTMP6e2fsK85XkF0/MNo21n50+5lCLy+QSKd/z5ii15W+ubtG6Q9S0scR//r6Hn5HWs0k6D37pmNZ+GePVqCEKf8O8woa5ROn7tPzITI3WFSRb19sgXlEXQzwrQiDPLKG9BSNdIrAAyvI4j55yyGVPyqC2V0gXOF0WgqJjVH3kyf5ANkpQvH2LOccM8zCUwaZfpmZC+xm0mCWhv34NpW1x3dGNcZbEY6dPdYpVK9YY/cq95haAmoXnbJcu3JMtqMzfsTfr4bXw3M6L7rBsfYdZjYoyWGyCcG6YoecLeWRgXoH4nFMWQE1B3FoRlDJsaGUks259sIi97eglUJvhi738PGPJNIwvUUWXx+omDv6H3Y0q326Daz+jvEzoECISugzNhEFsaI4ehXyqkyNk9HYgPypTTy9EsBJtw+nb9bEt+tkzjAkySh71JV3u5edRQBmXIzPqZ5ElNGPItep7fiYqhf16A8gf5UHYDWj3TF9mh5+Lvv7NGoaY9nScVFS5RIMQ9E5junkePtRLpshSs6EpmKoU0126cE+mbCp5iNysku+0GWa361HjrZyCv4wNRZYe9br9+TwfNG7GOGNWOS+QxfkSWghn4UC7U7t8Iml7kPUBlpRCDWiewe7cBfnVspSfcN4v7xMbFvoohLhZ/0V8qIkn2UUrt/aeZ40Dkp7tb5g5v4p0E0VzT+hnPMdxb3TPNQe85uY8wRllcMxuM3uMNUh0UUCe1FUo1FMTKfpZJ2AWUHHOAibiabTfIJR6F4a/zdaNQjmLSfgmkyuL1PqTiakpmr1Jf8N8G4afoopRuY7dTXA3zJHym0nY1MzKUek4DBn0XuZPpyC3k0neySYU1ZtfwrVIuCV7kiQBm8z1dOkeyFpInc0eRE8PO+s+KjR9h5j/WOAfZ90pJShyMm2FxuV2qqVmpB+tO4rMiHIZIoGk1Wp1FqHtUTNHOW42bQ7H33Tm4XvahE0dtJnf3ZUZ3kBrc3iS/b31L9M09fDBYxJYx7q5QssMUpqcln1aADET+9nY5ROGa569m+3joMdbNNfjmuCnl7zV9JXsv2T8PJsvsMyb9FOYUq7S8WTp1vM6Y/X/d9OzSEcwjbSPuSTq5D70wg83Tb/8U5BDNHQKbY6plLwRzn6K0KiUh6Fg0qOswUXY/P4OP94gqU0l7eZS3z9rTSfuz+BnVV55NHi7FvXRMS5Q+IpNhcj9FC1vy9r4uvM95n/m/UO9Z8ptJNlYxta5TGZJm80U6ZVGUIybUQRERpczI+OPH+phfkCXrOwqNGoOOq6u5JWqmLINcuqsudf4/a5GpH6wxHPmikpv2vU4bnRbjq7TkP/Q/g/y7xv1oh/94TU+b7as9Tzv34RUlFN6uK6La6+Qmutx3/z5RxNVvfh6cAhk1RfyeV8MfDUI67wbBvQ87jtlyyHpVHSdPj9nfb9cEOy3zdqXIfRcU8j4o/v43HtIKK8/zJT+vJq5wJfLNsbt4UGYBx6T06XaKgdJJ+BeYTAcrrq4nVeWi/wx+88SSzG991WTMy/NNlYrLnuKWHA5MiwNh6Wph3UniZAVC363BXRWZ4dgJm6hzhi1m2gzN0bQmLdXJiQHAfNqoH/Qlf3XB96vjSLg70m5MnuS8gOu6w/XWno8NItH0zGWc4gtdBE/fGgHTcc/xCecEadcXkmMg0Z3s8AA3UpZcEwflVwIlgd4v8dYvDBr/ioo16Z2ZJg716yt5wGho36GzA6zX3AxhV8vOBWTWpkcppjXIlG125yy2B6YrpVzJZOBsoxAzAKsxxF9m4En9aIOzRWycGj6UzdC5gG9hPki6+wR547RKrwxF56UJR3ZhxI8gmrVvsfNhI4F0TyRvWjdymrv5aRDCDCfF7IOgYVGY66VBrqJPYaHgFXAen4l6yPmJW+BUuaYDPVs2MFKAQvkzOn0PCaCGTTKYRL0Lo0NLn8PKR0iYMYiR7J4QWjFWEFPyr6DN6GGlPOeso+bHe4pv4DLyAXiztlrHHxfZP0RYGWVY4m4ixSqJhI3rq/jer0ecxHggWZm/NL0NKF9oZRn47YrTHOQQt6GMmhfX9e1CcEgThS6COL+4bvSENYLdh4MFSoxFkzDjT1MZ5qZi8un3vFU1FsQu0VBIa5VGp4nD0/bP7Qghi64vHqF7n+ZdLrSGwAzl3bnbGOdTqTjmZ9fPl4duawLm6BhKG0HOpFpKJPq0/ZD3zCzq4MTm/IglLwERJQWt18n6DkzUlEb8xG5CFhOj6eMijIcbh/nFZitzbmiUDZKCPxHeylyswaXrU56zkxIXsa30R1/GJlL6stujliVzdH04NNBmddrPsAcMgwkiASKiixoZfq8gXzODPmR83GaiPvsknKYjUfbi0YOzOyoTUWgnALDd3rs84Jqcd2S1i+ZiR8KfuvxZvYm6enWrTHQgzMr0u5rUS6jUR+KpZwmGgWYPqwR3ZnODF8wK2fhBSFL1qOFBPKh93E9AtkZwVt3YOZ3Medtu98PPUqlGTiHOsIT4nqav/39Zup5eq7sy9hAwwSzeLWZqHbG51i071e/r+6pV9JDPBccH44ZVSm4V2AhMac3rpV9zuSgB/WHOOdcyMao4gKziLeZQSti7p1tWoLrFxinPBb6Q7xySPs55odjJmSYGyfck+1pfpCNlbtQ7qQtm3leA4f5EkgwifJ27/nQx0XPzm/G/V0LOYNCoj/KK+m3zvS6j5JtLw7GrLt5kZ92OjXffRwU1RVaBPnBr0Wm/rVQFEXPKmF9c2GEKk9HIY4PO9Q29bL7xfYHwNZWfjZW5zjrBeFrxi960fryKtvyZkb1t3Y4sOnzm1NuKzLk5HJ5a3bhL2v2dGVlbW8P2qP+ZvsXNvLFz+e/7nWIk53sZP+f7H8BO6jAwDGVv6Q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0" descr="data:image/png;base64,iVBORw0KGgoAAAANSUhEUgAAALMAAAC0CAMAAADoz+15AAAA7VBMVEX///8AqvX///0Aq/EAq/T//v8ApvMAp/eZ0+1TvPB9y/D3/PoAqPT7/f4Aoej///t2x/HZ7fjo+PtYuvQNqu2z3vf///j/+/+34O41s+/m9vfy+/0AqPoAovSa0fO55vByvu8AoPUAnOkArvDA6fal2/YAoubW8PYAqenc8/dJtOoAne5rweu+6PfO6fjr+/x2vuBTu+dEsPN50PLe+PZBtunL5+9Asvmf1uqMz+sqt+WQz/Sq4fNlwfa03vmT1vQ6qOFmyfDK7u4YrN2Y3e0AotyRyeFbuvkRsewAodYAlepLwOiJ1u+CxvB80OtBV7eVAAAR0klEQVR4nO2dCXvayLKGe1M3Qi01FmIRsmyD2IRZAg6MueBhnDNz4jNZ/v/PudUtsHEmmcBc45B7qOfxhrW8Kqq/ql4kEDoOsyxECEEucn40yT6m4CuKiEV+NMju5ncGuXx/WUZHyqwIRIL+phQgRp3q3J6ESUBxI0eOERlYUQXi140i/2yw6oe84cUxZlQbzx2pm93R2XDQmvenXY/XBQsolZIGx8FsgVOJ/qFblw4DhEadam5RGBcDFseCY8awMSkxZtrVP5wZGd0CEYNoQKO0Oh9Pw4RpUM34VzsOZqUgaDvNVr7nXYNjATeLga8R/yhmnRWs9e/+2axaWhTsB8/zYk4TCt4F/9KEbSLihzNb2rQoKBLp07p2MQk4l9/gOwpmY1F6+fE+7JuM5kkujIIdJbNW2nSwuhl3vbjOmRjrpudgSRkG5N0dfThmHQA6ZrWMOf7ZsNRaFXrdtudtxEDarmb29qA9NLPOY1B/pbPqbf6qGCZcyCyHbYJgw7wv8iFjY9S5/dwfh5qRcp3AsOTbgXs8zJbj+J3l/MOD1+BcaD14zAtfiNfRMBMVzUFouVbY7wTq8TCTqAC0EifJT8MMglvgupj5VhI7XuZd7MR8Yj4xn5hPzCfmE/OJ+cR8Yj4xn5hPzCfmE/OJ+cR8Yj4xH5jZspwCZzvZ09zEvhYE3ov6WUWFmO9kwjBHDSp32/7RJMaNnHrBhQUqahXyO1khp+fanP6Omz/fd6Cna17KKpbr7GrKXOPOmz+a60aOa30X5WTHZWSft4ysv/7Rif7hfl+xiuXkevZOVsxr3RiFu2393HpL9ILx7DiFWOxiUtoOnNhpYLnT9lt7YhyD5rwYtAJ93jGn4CyntNneSQUznlMvt76O6Ny9UzbeMHvfn5X7eu5+wYh+tXrjBQP656uRTswn5hPzifnEfGI+MZ+YT8wn5hPzifnEfGI+MZ+YT8w/hln8ZMwVpOfa6C73Ih0Nczb+LGnyMzETt/qp30uoJ81M3nqg9mv3Wx4PszYn1beELfrTwGvE3NzCyjDVX3gL8LiYtRFzk3Onmbufeo1GLCiTjHK8dZfgsTHrezENuSJKgd8vczd2GEKQ64BZ34x3bMwbcpLNIJjvTjqr5j4V7ooh5XoiZ83M97vh8dDMfzFClOOnnWFplR+HvGfu0+QySfabUnlVZlV2iJV53o38s1T/4vypb9hjX7+T+wiYLdc16KpcNrfMm1tPO5fzu2n4C2BzuRHH9bdjuVf66zbqNFuLfKEIzVTqezoTUMUkOGpmCBhVJuZW318v8v1plzeA/Fst8xiYidLCAqJY1n9B0Pv6uSD3IfXiWIitKpHJo2H+po1m1fldL5zgIAiYfhyAvh04CY7hWRbfNGijZUJGabW1+HRnh92A6xuX2cvPw76UQTqyspgxyzycGsj6BdQw1ANycaR+3s6hmx8g6xDrq/5DrmyeLfKzGDGtFllHGBvfMIgYCyRGoR/vZ2tXt2URY5EXXb/x32NELxF8Fc8RY+vfsxc2/3CJ0ansMVLfP9BosVj4r8HsknRZXUbr0yJnWa2mplizLEVmpV+bRNWWs13cR2qce2cHhd2Y1QwZbW7+ShPJ5tk6TstV9nm8UrUr/lDa4UCkhlnwKsyKpHbCbzd/3QYSjyMjABCejXMvRdVAcLP07zv2esyEOFdUfiIoW+tWgOKx7ZfNE4TQ5TVOIjTsMp7f4el4r8cMMTzH8m6UtbKRjbviummk3kUfOSu4xGn17ju7HOj1/Fwm1YCHHeNm1ZmwD8H53OiFRaasUSrrAsHZRQ1e0c/g3F8SOTABa7WC82XCp5nTfegbDU1NZhqlVjyLlPUT1CCiKpuijDhaHS0X9GWL2VKmB0A2MaUe12fDi5Xs+I6jjwHZ0zWytHMaNdZjfOVoWXYXXiMtynZ2pgHDtq8qZDTytRaSaFSLQAbT2XDoE2sD4SqVNgfDVD1jJigdgqXmOWvQZmq1aL099GBGZYOnnLTmO1alYrkdOOaZs0/18fmc3ZtrjmzZdQoyfmvyygKzT65Cft62jRYux3ZVjfK9Bxbac+KupUSli/dJEIYLf4TxI7P/pph0u2Ex/9ZcQMkuztc5YFh8/3ld7Dd7xbGDKuhdYRIEyeRqsHsfgDRjkUQObH/GRB9dxHJpxozupLwFOfGLnBt9bnGRq024FBy6prZ5up5bIZ1QChHDa9N3Xdw1zEoNJjwQMY65CJf6SVYlLy7WTN1PVhyHjhEmNRf1QlmRJsX8vF7n9fvdHU1GHm509DUO4vaSlDju65c7UzbpGGYpNTNZyvimWGfjz2MadEXeOBB1GtBPus+1+kH8kMi1n0ueoGG+WsoHAZYlaM1pKOgA6VouCgWjlybOyQP1oL3UfhO4t2wubdEkO6SBzCw0ZbFZ9J0XXkqGIS2O9IkDajvgzSdmjBNha9mbTZmc6CEkywkxD6q6uXWm53QdGykoet/XodzpYTpJlUXusGzpZqzSa/bA56b9plyG4PwWlmMflRWakT36h+QGs4J+gt4DxAiq2XIyg3fpguIFsZ6YURW6nj1fj3yRKvSbS1o/WkxScCTAo07IDDNBfSFD2A5eRR0Pe3mIjhzlnxxQHZKr2yG/GxkfxLzgEPdTV95qJbIQ2aOeJgMeJHCCkccLLnIKcbcK7TEv+UA/We2JmTGuIx0qqchm3pyoijPGcN71YeaB1g3oZLdxY0Ay5SI3kmkZmkG817Qu/kvmCyI0Oeo+5i3Q0SsMPfB9n0JrqTPMvJGllnFbB10O8wVBfig85wtmGaZ6zAU6RnnKCxGCBhhDZGSmOsbPBN1KNvWJYxSapG0Wz/RbSNsQu+StF/z6LvYgTtBoch6egWfn0Cib5T2ZkQKN85qI3MeJPucgEH2HnDXoVAvaFjPldi27SggcUYggRjAON3mdvOUMdMOBVoELkRmLBL+6PQoVmKWbCrxH6pYHQ8eTsK8aMnkV6QFKaJ9scebs19EizoKzHCKhLPraAYHspaoUM9NUtv2M18w62MHPirTazLRXc5RNTuljcfGoWu6Yis9wnGYs7wlR96JYU9NzCHfVkmxlNoG4ZjwsvFP75EGFWh7oWxqsa86pDGbqXoL+fcEs/8oMGrNJ4o/MLF49+sy9ZxyY3agr/3BJrccLRK1i3kROPhAznbtdqzm91sOROTN+sKOV0TCR752qZLokQiTPeBX9QUPTMP6e2fsK85XkF0/MNo21n50+5lCLy+QSKd/z5ii15W+ubtG6Q9S0scR//r6Hn5HWs0k6D37pmNZ+GePVqCEKf8O8woa5ROn7tPzITI3WFSRb19sgXlEXQzwrQiDPLKG9BSNdIrAAyvI4j55yyGVPyqC2V0gXOF0WgqJjVH3kyf5ANkpQvH2LOccM8zCUwaZfpmZC+xm0mCWhv34NpW1x3dGNcZbEY6dPdYpVK9YY/cq95haAmoXnbJcu3JMtqMzfsTfr4bXw3M6L7rBsfYdZjYoyWGyCcG6YoecLeWRgXoH4nFMWQE1B3FoRlDJsaGUks259sIi97eglUJvhi738PGPJNIwvUUWXx+omDv6H3Y0q326Daz+jvEzoECISugzNhEFsaI4ehXyqkyNk9HYgPypTTy9EsBJtw+nb9bEt+tkzjAkySh71JV3u5edRQBmXIzPqZ5ElNGPItep7fiYqhf16A8gf5UHYDWj3TF9mh5+Lvv7NGoaY9nScVFS5RIMQ9E5junkePtRLpshSs6EpmKoU0126cE+mbCp5iNysku+0GWa361HjrZyCv4wNRZYe9br9+TwfNG7GOGNWOS+QxfkSWghn4UC7U7t8Iml7kPUBlpRCDWiewe7cBfnVspSfcN4v7xMbFvoohLhZ/0V8qIkn2UUrt/aeZ40Dkp7tb5g5v4p0E0VzT+hnPMdxb3TPNQe85uY8wRllcMxuM3uMNUh0UUCe1FUo1FMTKfpZJ2AWUHHOAibiabTfIJR6F4a/zdaNQjmLSfgmkyuL1PqTiakpmr1Jf8N8G4afoopRuY7dTXA3zJHym0nY1MzKUek4DBn0XuZPpyC3k0neySYU1ZtfwrVIuCV7kiQBm8z1dOkeyFpInc0eRE8PO+s+KjR9h5j/WOAfZ90pJShyMm2FxuV2qqVmpB+tO4rMiHIZIoGk1Wp1FqHtUTNHOW42bQ7H33Tm4XvahE0dtJnf3ZUZ3kBrc3iS/b31L9M09fDBYxJYx7q5QssMUpqcln1aADET+9nY5ROGa569m+3joMdbNNfjmuCnl7zV9JXsv2T8PJsvsMyb9FOYUq7S8WTp1vM6Y/X/d9OzSEcwjbSPuSTq5D70wg83Tb/8U5BDNHQKbY6plLwRzn6K0KiUh6Fg0qOswUXY/P4OP94gqU0l7eZS3z9rTSfuz+BnVV55NHi7FvXRMS5Q+IpNhcj9FC1vy9r4uvM95n/m/UO9Z8ptJNlYxta5TGZJm80U6ZVGUIybUQRERpczI+OPH+phfkCXrOwqNGoOOq6u5JWqmLINcuqsudf4/a5GpH6wxHPmikpv2vU4bnRbjq7TkP/Q/g/y7xv1oh/94TU+b7as9Tzv34RUlFN6uK6La6+Qmutx3/z5RxNVvfh6cAhk1RfyeV8MfDUI67wbBvQ87jtlyyHpVHSdPj9nfb9cEOy3zdqXIfRcU8j4o/v43HtIKK8/zJT+vJq5wJfLNsbt4UGYBx6T06XaKgdJJ+BeYTAcrrq4nVeWi/wx+88SSzG991WTMy/NNlYrLnuKWHA5MiwNh6Wph3UniZAVC363BXRWZ4dgJm6hzhi1m2gzN0bQmLdXJiQHAfNqoH/Qlf3XB96vjSLg70m5MnuS8gOu6w/XWno8NItH0zGWc4gtdBE/fGgHTcc/xCecEadcXkmMg0Z3s8AA3UpZcEwflVwIlgd4v8dYvDBr/ioo16Z2ZJg716yt5wGho36GzA6zX3AxhV8vOBWTWpkcppjXIlG125yy2B6YrpVzJZOBsoxAzAKsxxF9m4En9aIOzRWycGj6UzdC5gG9hPki6+wR547RKrwxF56UJR3ZhxI8gmrVvsfNhI4F0TyRvWjdymrv5aRDCDCfF7IOgYVGY66VBrqJPYaHgFXAen4l6yPmJW+BUuaYDPVs2MFKAQvkzOn0PCaCGTTKYRL0Lo0NLn8PKR0iYMYiR7J4QWjFWEFPyr6DN6GGlPOeso+bHe4pv4DLyAXiztlrHHxfZP0RYGWVY4m4ixSqJhI3rq/jer0ecxHggWZm/NL0NKF9oZRn47YrTHOQQt6GMmhfX9e1CcEgThS6COL+4bvSENYLdh4MFSoxFkzDjT1MZ5qZi8un3vFU1FsQu0VBIa5VGp4nD0/bP7Qghi64vHqF7n+ZdLrSGwAzl3bnbGOdTqTjmZ9fPl4duawLm6BhKG0HOpFpKJPq0/ZD3zCzq4MTm/IglLwERJQWt18n6DkzUlEb8xG5CFhOj6eMijIcbh/nFZitzbmiUDZKCPxHeylyswaXrU56zkxIXsa30R1/GJlL6stujliVzdH04NNBmddrPsAcMgwkiASKiixoZfq8gXzODPmR83GaiPvsknKYjUfbi0YOzOyoTUWgnALDd3rs84Jqcd2S1i+ZiR8KfuvxZvYm6enWrTHQgzMr0u5rUS6jUR+KpZwmGgWYPqwR3ZnODF8wK2fhBSFL1qOFBPKh93E9AtkZwVt3YOZ3Medtu98PPUqlGTiHOsIT4nqav/39Zup5eq7sy9hAwwSzeLWZqHbG51i071e/r+6pV9JDPBccH44ZVSm4V2AhMac3rpV9zuSgB/WHOOdcyMao4gKziLeZQSti7p1tWoLrFxinPBb6Q7xySPs55odjJmSYGyfck+1pfpCNlbtQ7qQtm3leA4f5EkgwifJ27/nQx0XPzm/G/V0LOYNCoj/KK+m3zvS6j5JtLw7GrLt5kZ92OjXffRwU1RVaBPnBr0Wm/rVQFEXPKmF9c2GEKk9HIY4PO9Q29bL7xfYHwNZWfjZW5zjrBeFrxi960fryKtvyZkb1t3Y4sOnzm1NuKzLk5HJ5a3bhL2v2dGVlbW8P2qP+ZvsXNvLFz+e/7nWIk53sZP+f7H8BO6jAwDGVv6Q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2" descr="data:image/png;base64,iVBORw0KGgoAAAANSUhEUgAAALMAAAC0CAMAAADoz+15AAAA7VBMVEX///8AqvX///0Aq/EAq/T//v8ApvMAp/eZ0+1TvPB9y/D3/PoAqPT7/f4Aoej///t2x/HZ7fjo+PtYuvQNqu2z3vf///j/+/+34O41s+/m9vfy+/0AqPoAovSa0fO55vByvu8AoPUAnOkArvDA6fal2/YAoubW8PYAqenc8/dJtOoAne5rweu+6PfO6fjr+/x2vuBTu+dEsPN50PLe+PZBtunL5+9Asvmf1uqMz+sqt+WQz/Sq4fNlwfa03vmT1vQ6qOFmyfDK7u4YrN2Y3e0AotyRyeFbuvkRsewAodYAlepLwOiJ1u+CxvB80OtBV7eVAAAR0klEQVR4nO2dCXvayLKGe1M3Qi01FmIRsmyD2IRZAg6MueBhnDNz4jNZ/v/PudUtsHEmmcBc45B7qOfxhrW8Kqq/ql4kEDoOsyxECEEucn40yT6m4CuKiEV+NMju5ncGuXx/WUZHyqwIRIL+phQgRp3q3J6ESUBxI0eOERlYUQXi140i/2yw6oe84cUxZlQbzx2pm93R2XDQmvenXY/XBQsolZIGx8FsgVOJ/qFblw4DhEadam5RGBcDFseCY8awMSkxZtrVP5wZGd0CEYNoQKO0Oh9Pw4RpUM34VzsOZqUgaDvNVr7nXYNjATeLga8R/yhmnRWs9e/+2axaWhTsB8/zYk4TCt4F/9KEbSLihzNb2rQoKBLp07p2MQk4l9/gOwpmY1F6+fE+7JuM5kkujIIdJbNW2nSwuhl3vbjOmRjrpudgSRkG5N0dfThmHQA6ZrWMOf7ZsNRaFXrdtudtxEDarmb29qA9NLPOY1B/pbPqbf6qGCZcyCyHbYJgw7wv8iFjY9S5/dwfh5qRcp3AsOTbgXs8zJbj+J3l/MOD1+BcaD14zAtfiNfRMBMVzUFouVbY7wTq8TCTqAC0EifJT8MMglvgupj5VhI7XuZd7MR8Yj4xn5hPzCfmE/OJ+cR8Yj4xn5hPzCfmE/OJ+cR8Yj4xH5jZspwCZzvZ09zEvhYE3ov6WUWFmO9kwjBHDSp32/7RJMaNnHrBhQUqahXyO1khp+fanP6Omz/fd6Cna17KKpbr7GrKXOPOmz+a60aOa30X5WTHZWSft4ysv/7Rif7hfl+xiuXkevZOVsxr3RiFu2393HpL9ILx7DiFWOxiUtoOnNhpYLnT9lt7YhyD5rwYtAJ93jGn4CyntNneSQUznlMvt76O6Ny9UzbeMHvfn5X7eu5+wYh+tXrjBQP656uRTswn5hPzifnEfGI+MZ+YT8wn5hPzifnEfGI+MZ+YT8w/hln8ZMwVpOfa6C73Ih0Nczb+LGnyMzETt/qp30uoJ81M3nqg9mv3Wx4PszYn1beELfrTwGvE3NzCyjDVX3gL8LiYtRFzk3Onmbufeo1GLCiTjHK8dZfgsTHrezENuSJKgd8vczd2GEKQ64BZ34x3bMwbcpLNIJjvTjqr5j4V7ooh5XoiZ83M97vh8dDMfzFClOOnnWFplR+HvGfu0+QySfabUnlVZlV2iJV53o38s1T/4vypb9hjX7+T+wiYLdc16KpcNrfMm1tPO5fzu2n4C2BzuRHH9bdjuVf66zbqNFuLfKEIzVTqezoTUMUkOGpmCBhVJuZW318v8v1plzeA/Fst8xiYidLCAqJY1n9B0Pv6uSD3IfXiWIitKpHJo2H+po1m1fldL5zgIAiYfhyAvh04CY7hWRbfNGijZUJGabW1+HRnh92A6xuX2cvPw76UQTqyspgxyzycGsj6BdQw1ANycaR+3s6hmx8g6xDrq/5DrmyeLfKzGDGtFllHGBvfMIgYCyRGoR/vZ2tXt2URY5EXXb/x32NELxF8Fc8RY+vfsxc2/3CJ0ansMVLfP9BosVj4r8HsknRZXUbr0yJnWa2mplizLEVmpV+bRNWWs13cR2qce2cHhd2Y1QwZbW7+ShPJ5tk6TstV9nm8UrUr/lDa4UCkhlnwKsyKpHbCbzd/3QYSjyMjABCejXMvRdVAcLP07zv2esyEOFdUfiIoW+tWgOKx7ZfNE4TQ5TVOIjTsMp7f4el4r8cMMTzH8m6UtbKRjbviummk3kUfOSu4xGn17ju7HOj1/Fwm1YCHHeNm1ZmwD8H53OiFRaasUSrrAsHZRQ1e0c/g3F8SOTABa7WC82XCp5nTfegbDU1NZhqlVjyLlPUT1CCiKpuijDhaHS0X9GWL2VKmB0A2MaUe12fDi5Xs+I6jjwHZ0zWytHMaNdZjfOVoWXYXXiMtynZ2pgHDtq8qZDTytRaSaFSLQAbT2XDoE2sD4SqVNgfDVD1jJigdgqXmOWvQZmq1aL099GBGZYOnnLTmO1alYrkdOOaZs0/18fmc3ZtrjmzZdQoyfmvyygKzT65Cft62jRYux3ZVjfK9Bxbac+KupUSli/dJEIYLf4TxI7P/pph0u2Ex/9ZcQMkuztc5YFh8/3ld7Dd7xbGDKuhdYRIEyeRqsHsfgDRjkUQObH/GRB9dxHJpxozupLwFOfGLnBt9bnGRq024FBy6prZ5up5bIZ1QChHDa9N3Xdw1zEoNJjwQMY65CJf6SVYlLy7WTN1PVhyHjhEmNRf1QlmRJsX8vF7n9fvdHU1GHm509DUO4vaSlDju65c7UzbpGGYpNTNZyvimWGfjz2MadEXeOBB1GtBPus+1+kH8kMi1n0ueoGG+WsoHAZYlaM1pKOgA6VouCgWjlybOyQP1oL3UfhO4t2wubdEkO6SBzCw0ZbFZ9J0XXkqGIS2O9IkDajvgzSdmjBNha9mbTZmc6CEkywkxD6q6uXWm53QdGykoet/XodzpYTpJlUXusGzpZqzSa/bA56b9plyG4PwWlmMflRWakT36h+QGs4J+gt4DxAiq2XIyg3fpguIFsZ6YURW6nj1fj3yRKvSbS1o/WkxScCTAo07IDDNBfSFD2A5eRR0Pe3mIjhzlnxxQHZKr2yG/GxkfxLzgEPdTV95qJbIQ2aOeJgMeJHCCkccLLnIKcbcK7TEv+UA/We2JmTGuIx0qqchm3pyoijPGcN71YeaB1g3oZLdxY0Ay5SI3kmkZmkG817Qu/kvmCyI0Oeo+5i3Q0SsMPfB9n0JrqTPMvJGllnFbB10O8wVBfig85wtmGaZ6zAU6RnnKCxGCBhhDZGSmOsbPBN1KNvWJYxSapG0Wz/RbSNsQu+StF/z6LvYgTtBoch6egWfn0Cib5T2ZkQKN85qI3MeJPucgEH2HnDXoVAvaFjPldi27SggcUYggRjAON3mdvOUMdMOBVoELkRmLBL+6PQoVmKWbCrxH6pYHQ8eTsK8aMnkV6QFKaJ9scebs19EizoKzHCKhLPraAYHspaoUM9NUtv2M18w62MHPirTazLRXc5RNTuljcfGoWu6Yis9wnGYs7wlR96JYU9NzCHfVkmxlNoG4ZjwsvFP75EGFWh7oWxqsa86pDGbqXoL+fcEs/8oMGrNJ4o/MLF49+sy9ZxyY3agr/3BJrccLRK1i3kROPhAznbtdqzm91sOROTN+sKOV0TCR752qZLokQiTPeBX9QUPTMP6e2fsK85XkF0/MNo21n50+5lCLy+QSKd/z5ii15W+ubtG6Q9S0scR//r6Hn5HWs0k6D37pmNZ+GePVqCEKf8O8woa5ROn7tPzITI3WFSRb19sgXlEXQzwrQiDPLKG9BSNdIrAAyvI4j55yyGVPyqC2V0gXOF0WgqJjVH3kyf5ANkpQvH2LOccM8zCUwaZfpmZC+xm0mCWhv34NpW1x3dGNcZbEY6dPdYpVK9YY/cq95haAmoXnbJcu3JMtqMzfsTfr4bXw3M6L7rBsfYdZjYoyWGyCcG6YoecLeWRgXoH4nFMWQE1B3FoRlDJsaGUks259sIi97eglUJvhi738PGPJNIwvUUWXx+omDv6H3Y0q326Daz+jvEzoECISugzNhEFsaI4ehXyqkyNk9HYgPypTTy9EsBJtw+nb9bEt+tkzjAkySh71JV3u5edRQBmXIzPqZ5ElNGPItep7fiYqhf16A8gf5UHYDWj3TF9mh5+Lvv7NGoaY9nScVFS5RIMQ9E5junkePtRLpshSs6EpmKoU0126cE+mbCp5iNysku+0GWa361HjrZyCv4wNRZYe9br9+TwfNG7GOGNWOS+QxfkSWghn4UC7U7t8Iml7kPUBlpRCDWiewe7cBfnVspSfcN4v7xMbFvoohLhZ/0V8qIkn2UUrt/aeZ40Dkp7tb5g5v4p0E0VzT+hnPMdxb3TPNQe85uY8wRllcMxuM3uMNUh0UUCe1FUo1FMTKfpZJ2AWUHHOAibiabTfIJR6F4a/zdaNQjmLSfgmkyuL1PqTiakpmr1Jf8N8G4afoopRuY7dTXA3zJHym0nY1MzKUek4DBn0XuZPpyC3k0neySYU1ZtfwrVIuCV7kiQBm8z1dOkeyFpInc0eRE8PO+s+KjR9h5j/WOAfZ90pJShyMm2FxuV2qqVmpB+tO4rMiHIZIoGk1Wp1FqHtUTNHOW42bQ7H33Tm4XvahE0dtJnf3ZUZ3kBrc3iS/b31L9M09fDBYxJYx7q5QssMUpqcln1aADET+9nY5ROGa569m+3joMdbNNfjmuCnl7zV9JXsv2T8PJsvsMyb9FOYUq7S8WTp1vM6Y/X/d9OzSEcwjbSPuSTq5D70wg83Tb/8U5BDNHQKbY6plLwRzn6K0KiUh6Fg0qOswUXY/P4OP94gqU0l7eZS3z9rTSfuz+BnVV55NHi7FvXRMS5Q+IpNhcj9FC1vy9r4uvM95n/m/UO9Z8ptJNlYxta5TGZJm80U6ZVGUIybUQRERpczI+OPH+phfkCXrOwqNGoOOq6u5JWqmLINcuqsudf4/a5GpH6wxHPmikpv2vU4bnRbjq7TkP/Q/g/y7xv1oh/94TU+b7as9Tzv34RUlFN6uK6La6+Qmutx3/z5RxNVvfh6cAhk1RfyeV8MfDUI67wbBvQ87jtlyyHpVHSdPj9nfb9cEOy3zdqXIfRcU8j4o/v43HtIKK8/zJT+vJq5wJfLNsbt4UGYBx6T06XaKgdJJ+BeYTAcrrq4nVeWi/wx+88SSzG991WTMy/NNlYrLnuKWHA5MiwNh6Wph3UniZAVC363BXRWZ4dgJm6hzhi1m2gzN0bQmLdXJiQHAfNqoH/Qlf3XB96vjSLg70m5MnuS8gOu6w/XWno8NItH0zGWc4gtdBE/fGgHTcc/xCecEadcXkmMg0Z3s8AA3UpZcEwflVwIlgd4v8dYvDBr/ioo16Z2ZJg716yt5wGho36GzA6zX3AxhV8vOBWTWpkcppjXIlG125yy2B6YrpVzJZOBsoxAzAKsxxF9m4En9aIOzRWycGj6UzdC5gG9hPki6+wR547RKrwxF56UJR3ZhxI8gmrVvsfNhI4F0TyRvWjdymrv5aRDCDCfF7IOgYVGY66VBrqJPYaHgFXAen4l6yPmJW+BUuaYDPVs2MFKAQvkzOn0PCaCGTTKYRL0Lo0NLn8PKR0iYMYiR7J4QWjFWEFPyr6DN6GGlPOeso+bHe4pv4DLyAXiztlrHHxfZP0RYGWVY4m4ixSqJhI3rq/jer0ecxHggWZm/NL0NKF9oZRn47YrTHOQQt6GMmhfX9e1CcEgThS6COL+4bvSENYLdh4MFSoxFkzDjT1MZ5qZi8un3vFU1FsQu0VBIa5VGp4nD0/bP7Qghi64vHqF7n+ZdLrSGwAzl3bnbGOdTqTjmZ9fPl4duawLm6BhKG0HOpFpKJPq0/ZD3zCzq4MTm/IglLwERJQWt18n6DkzUlEb8xG5CFhOj6eMijIcbh/nFZitzbmiUDZKCPxHeylyswaXrU56zkxIXsa30R1/GJlL6stujliVzdH04NNBmddrPsAcMgwkiASKiixoZfq8gXzODPmR83GaiPvsknKYjUfbi0YOzOyoTUWgnALDd3rs84Jqcd2S1i+ZiR8KfuvxZvYm6enWrTHQgzMr0u5rUS6jUR+KpZwmGgWYPqwR3ZnODF8wK2fhBSFL1qOFBPKh93E9AtkZwVt3YOZ3Medtu98PPUqlGTiHOsIT4nqav/39Zup5eq7sy9hAwwSzeLWZqHbG51i071e/r+6pV9JDPBccH44ZVSm4V2AhMac3rpV9zuSgB/WHOOdcyMao4gKziLeZQSti7p1tWoLrFxinPBb6Q7xySPs55odjJmSYGyfck+1pfpCNlbtQ7qQtm3leA4f5EkgwifJ27/nQx0XPzm/G/V0LOYNCoj/KK+m3zvS6j5JtLw7GrLt5kZ92OjXffRwU1RVaBPnBr0Wm/rVQFEXPKmF9c2GEKk9HIY4PO9Q29bL7xfYHwNZWfjZW5zjrBeFrxi960fryKtvyZkb1t3Y4sOnzm1NuKzLk5HJ5a3bhL2v2dGVlbW8P2qP+ZvsXNvLFz+e/7nWIk53sZP+f7H8BO6jAwDGVv6QAAAAASUVORK5CYII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179550"/>
            <a:ext cx="2773706" cy="35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803402" y="2746386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Пакет офисных приложений, включающий редакторы </a:t>
            </a:r>
            <a:r>
              <a:rPr lang="ru-RU" dirty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текста, таблиц и </a:t>
            </a:r>
            <a:r>
              <a:rPr lang="ru-RU" dirty="0" smtClean="0">
                <a:solidFill>
                  <a:prstClr val="black"/>
                </a:solidFill>
                <a:latin typeface="DIN Pro Regular" pitchFamily="34" charset="-52"/>
                <a:cs typeface="DIN Pro Regular" pitchFamily="34" charset="-52"/>
              </a:rPr>
              <a:t>презентаций, почтовый клиент, календарь и адресную книгу. </a:t>
            </a:r>
            <a:endParaRPr lang="ru-RU" dirty="0">
              <a:solidFill>
                <a:prstClr val="black"/>
              </a:solidFill>
              <a:latin typeface="DIN Pro Regular" pitchFamily="34" charset="-52"/>
              <a:cs typeface="DIN Pro Regular" pitchFamily="34" charset="-5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96">
        <p:fade/>
      </p:transition>
    </mc:Choice>
    <mc:Fallback xmlns="">
      <p:transition spd="med" advTm="305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5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" y="404664"/>
            <a:ext cx="1207376" cy="8691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609258"/>
            <a:ext cx="9721851" cy="4844078"/>
          </a:xfrm>
          <a:prstGeom prst="rect">
            <a:avLst/>
          </a:prstGeom>
          <a:solidFill>
            <a:srgbClr val="2873B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0405" y="1791071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latin typeface="DIN Pro Medium" pitchFamily="34" charset="0"/>
                <a:cs typeface="DIN Pro Medium" pitchFamily="34" charset="0"/>
              </a:defRPr>
            </a:lvl1pPr>
          </a:lstStyle>
          <a:p>
            <a:r>
              <a:rPr lang="ru-RU" sz="2400" dirty="0" smtClean="0"/>
              <a:t>О</a:t>
            </a:r>
            <a:r>
              <a:rPr lang="ru-RU" dirty="0" smtClean="0"/>
              <a:t> </a:t>
            </a:r>
            <a:r>
              <a:rPr lang="ru-RU" sz="2400" dirty="0" smtClean="0"/>
              <a:t>КОМПАНИИ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" y="2469533"/>
            <a:ext cx="3184691" cy="4494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15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80" y="3284698"/>
            <a:ext cx="3392957" cy="13295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4" y="1825282"/>
            <a:ext cx="3328566" cy="12075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8" y="3380550"/>
            <a:ext cx="3267922" cy="1137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780"/>
          <a:stretch/>
        </p:blipFill>
        <p:spPr>
          <a:xfrm>
            <a:off x="4284861" y="4456773"/>
            <a:ext cx="3384376" cy="7811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1" y="4639392"/>
            <a:ext cx="3384376" cy="1254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2146" y="5237883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DIN Pro Regular" pitchFamily="34" charset="-52"/>
                <a:cs typeface="DIN Pro Regular" pitchFamily="34" charset="-52"/>
              </a:rPr>
              <a:t>Инфраструктура ЦОД включает в себя охранно-пожарную сигнализацию и системы удаленного администрирования, управления питанием, видеонаблюдения и контроля доступа.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67326" y="6356351"/>
            <a:ext cx="2268432" cy="365125"/>
          </a:xfrm>
        </p:spPr>
        <p:txBody>
          <a:bodyPr/>
          <a:lstStyle/>
          <a:p>
            <a:fld id="{DD3D46C6-9C09-41D0-B0B7-C0FFE9E00932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6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453">
        <p:fade/>
      </p:transition>
    </mc:Choice>
    <mc:Fallback xmlns="">
      <p:transition spd="med" advTm="29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7084" y="933667"/>
            <a:ext cx="218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DIN Pro Medium" pitchFamily="34" charset="0"/>
                <a:cs typeface="DIN Pro Medium" pitchFamily="34" charset="0"/>
              </a:rPr>
              <a:t>РЕЗЕРВНЫЙ ЦОД</a:t>
            </a:r>
            <a:endParaRPr lang="ru-RU" dirty="0">
              <a:solidFill>
                <a:prstClr val="white"/>
              </a:solidFill>
              <a:latin typeface="DIN Pro Medium" pitchFamily="34" charset="0"/>
              <a:cs typeface="DIN Pro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6990" y="5970253"/>
            <a:ext cx="27660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DIN Pro Regular" pitchFamily="34" charset="-52"/>
                <a:cs typeface="DIN Pro Regular" pitchFamily="34" charset="-52"/>
              </a:rPr>
              <a:t>Упрощаем сложное</a:t>
            </a:r>
            <a:endParaRPr lang="ru-RU" sz="1600" b="1" dirty="0">
              <a:solidFill>
                <a:srgbClr val="0070C0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5362" y="3621237"/>
            <a:ext cx="48609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DIN Pro Regular" pitchFamily="34" charset="-52"/>
              <a:cs typeface="DIN Pro Regular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46" y="1303000"/>
            <a:ext cx="4443343" cy="35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5">
        <p:fade/>
      </p:transition>
    </mc:Choice>
    <mc:Fallback xmlns="">
      <p:transition spd="med" advTm="8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Презентация DataP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DataPool</Template>
  <TotalTime>4333</TotalTime>
  <Words>880</Words>
  <Application>Microsoft Office PowerPoint</Application>
  <PresentationFormat>Произвольный</PresentationFormat>
  <Paragraphs>99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DataPool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"КБ" Искра"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Кокухина Анна Викторовна</dc:creator>
  <cp:lastModifiedBy>Кокухина Анна Викторовна</cp:lastModifiedBy>
  <cp:revision>103</cp:revision>
  <cp:lastPrinted>2016-10-07T03:25:23Z</cp:lastPrinted>
  <dcterms:created xsi:type="dcterms:W3CDTF">2015-10-09T10:37:27Z</dcterms:created>
  <dcterms:modified xsi:type="dcterms:W3CDTF">2016-10-12T08:03:00Z</dcterms:modified>
</cp:coreProperties>
</file>