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60" r:id="rId5"/>
    <p:sldId id="263" r:id="rId6"/>
    <p:sldId id="264" r:id="rId7"/>
    <p:sldId id="265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54ED7-0AB8-4C11-BC52-9BE186090EF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2AAB-421F-492A-9E28-DD097E9F1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3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AAB-421F-492A-9E28-DD097E9F1B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5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0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8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9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4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1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6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180D-71F9-486F-A494-C872C8E7F84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AB42-34F1-45AF-A8A8-8E7E5BF8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0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Логика развития систем межведомственного электронного взаимодействия для целей оказания услуг гражданам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877272"/>
            <a:ext cx="3776464" cy="40689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П. Иванов, СПб ГУП «СПб ИАЦ», 17.10.2013г.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386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Попытки переноса на общество, понимаемое как социальный организм, закономерностей живого организма, всегда сопровождались уподоблением системы управления в обществе нервной системе, причем центральные органы управления обществом уподоблялись мозгу - </a:t>
            </a:r>
            <a:r>
              <a:rPr lang="ru-RU" b="1" dirty="0" smtClean="0"/>
              <a:t>решения,</a:t>
            </a:r>
            <a:r>
              <a:rPr lang="ru-RU" dirty="0" smtClean="0"/>
              <a:t> принимаемые органами управления государством  </a:t>
            </a:r>
            <a:r>
              <a:rPr lang="ru-RU" b="1" dirty="0" smtClean="0"/>
              <a:t>в виде сигналов, команд </a:t>
            </a:r>
            <a:r>
              <a:rPr lang="ru-RU" dirty="0" smtClean="0"/>
              <a:t>через все органы власти и их ответвления на местах доходят до исполнителей, приводят их в движение. Эти же органы вместе с аппаратом управления, подобно нервам в организме, одновременно осуществляют </a:t>
            </a:r>
            <a:r>
              <a:rPr lang="ru-RU" b="1" dirty="0" smtClean="0"/>
              <a:t>обратную связь</a:t>
            </a:r>
            <a:r>
              <a:rPr lang="ru-RU" dirty="0" smtClean="0"/>
              <a:t>, принимая сигналы от исполнителей, что позволяет </a:t>
            </a:r>
            <a:r>
              <a:rPr lang="ru-RU" b="1" dirty="0" smtClean="0"/>
              <a:t>корректировать управление </a:t>
            </a:r>
            <a:r>
              <a:rPr lang="ru-RU" dirty="0" smtClean="0"/>
              <a:t>данным процессом и механизм управления как таковой, вносить улучшения в систему управления. </a:t>
            </a:r>
            <a:endParaRPr lang="ru-RU" sz="1200" dirty="0"/>
          </a:p>
        </p:txBody>
      </p:sp>
      <p:pic>
        <p:nvPicPr>
          <p:cNvPr id="5" name="Рисунок 4" descr="http://alfa.psyhonetika.org/sites/default/files/%7Euser17/m3-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5"/>
            <a:ext cx="343777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9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0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ealth.mail.ru/pic/rls/318/P1_05_1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24847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2389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</a:t>
            </a:r>
            <a:r>
              <a:rPr lang="ru-RU" dirty="0" smtClean="0">
                <a:latin typeface="Arial Black" pitchFamily="34" charset="0"/>
              </a:rPr>
              <a:t>истемы межведомственного взаимодействия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7630" y="1196752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Нервная система - совокупность структур в организме, </a:t>
            </a:r>
            <a:r>
              <a:rPr lang="ru-RU" b="1" dirty="0" smtClean="0"/>
              <a:t>объединяющая деятельность всех органов и систем</a:t>
            </a:r>
            <a:r>
              <a:rPr lang="ru-RU" dirty="0" smtClean="0"/>
              <a:t> и обеспечивающая функционирование организма </a:t>
            </a:r>
            <a:r>
              <a:rPr lang="ru-RU" b="1" dirty="0" smtClean="0"/>
              <a:t>как единого целого</a:t>
            </a:r>
            <a:r>
              <a:rPr lang="ru-RU" dirty="0" smtClean="0"/>
              <a:t> в его постоянном взаимодействии с внешней средой. Н. с. </a:t>
            </a:r>
            <a:r>
              <a:rPr lang="ru-RU" b="1" dirty="0" smtClean="0"/>
              <a:t>воспринимает </a:t>
            </a:r>
            <a:r>
              <a:rPr lang="ru-RU" dirty="0" smtClean="0"/>
              <a:t>внешние и внутренние раздражения, </a:t>
            </a:r>
            <a:r>
              <a:rPr lang="ru-RU" b="1" dirty="0" smtClean="0"/>
              <a:t>анализирует</a:t>
            </a:r>
            <a:r>
              <a:rPr lang="ru-RU" dirty="0" smtClean="0"/>
              <a:t> эту информацию, отбирает и </a:t>
            </a:r>
            <a:r>
              <a:rPr lang="ru-RU" b="1" dirty="0" smtClean="0"/>
              <a:t>перерабатывае</a:t>
            </a:r>
            <a:r>
              <a:rPr lang="ru-RU" dirty="0" smtClean="0"/>
              <a:t>т её и в соответствии с этим </a:t>
            </a:r>
            <a:r>
              <a:rPr lang="ru-RU" b="1" dirty="0" smtClean="0"/>
              <a:t>регулирует и координирует</a:t>
            </a:r>
            <a:r>
              <a:rPr lang="ru-RU" dirty="0" smtClean="0"/>
              <a:t> функции организма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7630" y="5108480"/>
            <a:ext cx="402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Нервная система не  единственная система управления в сложных организмах, но в том, что она является главной, у физиологов сомнений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xtb.ru/img/14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7" y="908720"/>
            <a:ext cx="4047983" cy="4104456"/>
          </a:xfrm>
          <a:prstGeom prst="rect">
            <a:avLst/>
          </a:prstGeom>
          <a:solidFill>
            <a:schemeClr val="accent3">
              <a:lumMod val="40000"/>
              <a:lumOff val="60000"/>
              <a:alpha val="14000"/>
            </a:schemeClr>
          </a:solidFill>
          <a:ln>
            <a:noFill/>
          </a:ln>
        </p:spPr>
      </p:pic>
      <p:pic>
        <p:nvPicPr>
          <p:cNvPr id="2050" name="Picture 2" descr="http://www.4i5.ru/biblio/image001-12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82" y="3284984"/>
            <a:ext cx="45680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4" y="188640"/>
            <a:ext cx="7699375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4232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Всякая система находится в процессе непрерывного функционирования, а это значит, что ее структура должна рассматриваться одновременно как образование устойчивое и изменчивое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213" y="520030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ажно </a:t>
            </a:r>
            <a:r>
              <a:rPr lang="ru-RU" dirty="0">
                <a:solidFill>
                  <a:prstClr val="black"/>
                </a:solidFill>
              </a:rPr>
              <a:t>учитывать изменчивость структур в процессе развития системы, будь то онтогенез, то есть развитие человека, либо филогенез, то есть развитие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57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99392"/>
            <a:ext cx="1152128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2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75" y="1041023"/>
            <a:ext cx="602251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огда наука о мозге продвинулась вперед, многие заметили аналогию между центральной нервной системой и телефонной сетью. Сходство усиливается тем, что и по телефонным проводам и по нервам бежит электричество. В этом убедился еще </a:t>
            </a:r>
            <a:r>
              <a:rPr lang="ru-RU" dirty="0" err="1" smtClean="0"/>
              <a:t>Гальвани</a:t>
            </a:r>
            <a:r>
              <a:rPr lang="ru-RU" dirty="0" smtClean="0"/>
              <a:t>. Но в нервной сети млекопитающих электрические импульсы распространяются страшно медленно - всего со скоростью 0,5–100 метров в секунду. Причем исследования показали, что скорость проведения возбуждения по  волокнам пропорциональна их диаметру: чем больше диаметр, тем выше скорость движения импульсов</a:t>
            </a:r>
          </a:p>
          <a:p>
            <a:endParaRPr lang="ru-RU" dirty="0"/>
          </a:p>
          <a:p>
            <a:r>
              <a:rPr lang="ru-RU" dirty="0" smtClean="0"/>
              <a:t>1. Свои разработчики есть примерно в 2% муниципалитетов</a:t>
            </a:r>
          </a:p>
          <a:p>
            <a:r>
              <a:rPr lang="ru-RU" dirty="0" smtClean="0"/>
              <a:t>2. На приобретение информационных систем у сторонних производителей ориентируется 44% муниципалитетов</a:t>
            </a:r>
          </a:p>
          <a:p>
            <a:r>
              <a:rPr lang="ru-RU" dirty="0" smtClean="0"/>
              <a:t>3. Имеет приемлемый уровень качества соединения и достаточную скорость доступа в Интернет 21% муниципалитетов</a:t>
            </a:r>
          </a:p>
          <a:p>
            <a:r>
              <a:rPr lang="ru-RU" sz="1200" dirty="0" smtClean="0"/>
              <a:t>		(Результаты анкетирования ОМСУ.   (с) В.Е. Кириенко, 2013г. )</a:t>
            </a:r>
          </a:p>
          <a:p>
            <a:endParaRPr lang="ru-RU" dirty="0"/>
          </a:p>
        </p:txBody>
      </p:sp>
      <p:pic>
        <p:nvPicPr>
          <p:cNvPr id="4100" name="Picture 4" descr="http://static.diary.ru/userdir/1/5/5/3/155328/4457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57366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5" y="296069"/>
            <a:ext cx="769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171" y="836712"/>
            <a:ext cx="70740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«Несмотря на громадное количество представленных услуг на портале, работающая кнопка «получить услугу» есть только у 250 федеральных услуг. По региональным и муниципальным ситуация еще хуже» О. Фомичев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475089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26.09.2013  Процесс присоединения холдинга "Связьинвест" к "Ростелекому" подошел к концу. "Связьинвест", существовавший 18 лет, будет исключен из реестра </a:t>
            </a:r>
            <a:r>
              <a:rPr lang="ru-RU" dirty="0" err="1" smtClean="0"/>
              <a:t>юрлиц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708920"/>
            <a:ext cx="489654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2013 году для </a:t>
            </a:r>
            <a:r>
              <a:rPr lang="ru-RU" dirty="0" err="1" smtClean="0"/>
              <a:t>Минкомсвязи</a:t>
            </a:r>
            <a:r>
              <a:rPr lang="ru-RU" dirty="0" smtClean="0"/>
              <a:t> выделено почти 5 млрд рублей на исполнение программы, из них 1,88 млрд рублей — на развитие «электронного правительства» и 2,92 млрд рублей — на инфраструктуру. Основной исполнитель — ОАО «Ростелеком»</a:t>
            </a:r>
            <a:endParaRPr lang="ru-RU" dirty="0"/>
          </a:p>
        </p:txBody>
      </p:sp>
      <p:pic>
        <p:nvPicPr>
          <p:cNvPr id="5" name="Рисунок 4" descr="C:\Users\andry\Desktop\AnyChartStoc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5" y="3717032"/>
            <a:ext cx="3517119" cy="2307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6" name="Рисунок 5" descr="C:\Users\andry\Desktop\AnyChartStock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3370571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3" y="188640"/>
            <a:ext cx="7699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772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038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План формирования отдельных компонентов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инфраструктуры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5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53581"/>
            <a:ext cx="3816424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Сообщение об использовании авторских материалов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b="0" dirty="0" smtClean="0"/>
              <a:t>В презентации использованы материалы, размещенные в свободном доступе сети Интернет </a:t>
            </a:r>
            <a:endParaRPr lang="ru-RU" sz="1800" b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775"/>
            <a:ext cx="4104456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008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485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Логика развития систем межведомственного электронного взаимодействия для целей оказания услуг гражданам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Сообщение об использовании авторских материалов    В презентации использованы материалы, размещенные в свободном доступе сети Интернет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Логика развития систем межведомственного электронного взаимодействия для целей оказания услуг гражданам</dc:title>
  <dc:creator>andry</dc:creator>
  <cp:lastModifiedBy>andry</cp:lastModifiedBy>
  <cp:revision>16</cp:revision>
  <dcterms:created xsi:type="dcterms:W3CDTF">2013-10-15T06:25:57Z</dcterms:created>
  <dcterms:modified xsi:type="dcterms:W3CDTF">2013-10-15T10:14:44Z</dcterms:modified>
</cp:coreProperties>
</file>