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slides/slide70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slides/slide6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s/slide66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slides/slide64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s/slide62.xml" ContentType="application/vnd.openxmlformats-officedocument.presentationml.slide+xml"/>
  <Override PartName="/ppt/slideLayouts/slideLayout3.xml" ContentType="application/vnd.openxmlformats-officedocument.presentationml.slideLayout+xml"/>
  <Default Extension="emf" ContentType="image/x-emf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slides/slide69.xml" ContentType="application/vnd.openxmlformats-officedocument.presentationml.slide+xml"/>
  <Override PartName="/ppt/handoutMasters/handoutMaster1.xml" ContentType="application/vnd.openxmlformats-officedocument.presentationml.handoutMaster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s/slide67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72"/>
  </p:notesMasterIdLst>
  <p:handoutMasterIdLst>
    <p:handoutMasterId r:id="rId73"/>
  </p:handout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  <p:sldId id="298" r:id="rId44"/>
    <p:sldId id="299" r:id="rId45"/>
    <p:sldId id="300" r:id="rId46"/>
    <p:sldId id="301" r:id="rId47"/>
    <p:sldId id="302" r:id="rId48"/>
    <p:sldId id="303" r:id="rId49"/>
    <p:sldId id="304" r:id="rId50"/>
    <p:sldId id="305" r:id="rId51"/>
    <p:sldId id="306" r:id="rId52"/>
    <p:sldId id="307" r:id="rId53"/>
    <p:sldId id="308" r:id="rId54"/>
    <p:sldId id="309" r:id="rId55"/>
    <p:sldId id="310" r:id="rId56"/>
    <p:sldId id="311" r:id="rId57"/>
    <p:sldId id="312" r:id="rId58"/>
    <p:sldId id="313" r:id="rId59"/>
    <p:sldId id="314" r:id="rId60"/>
    <p:sldId id="315" r:id="rId61"/>
    <p:sldId id="316" r:id="rId62"/>
    <p:sldId id="317" r:id="rId63"/>
    <p:sldId id="318" r:id="rId64"/>
    <p:sldId id="319" r:id="rId65"/>
    <p:sldId id="320" r:id="rId66"/>
    <p:sldId id="321" r:id="rId67"/>
    <p:sldId id="322" r:id="rId68"/>
    <p:sldId id="324" r:id="rId69"/>
    <p:sldId id="327" r:id="rId70"/>
    <p:sldId id="328" r:id="rId71"/>
  </p:sldIdLst>
  <p:sldSz cx="10080625" cy="7559675"/>
  <p:notesSz cx="7559675" cy="10691813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91" autoAdjust="0"/>
    <p:restoredTop sz="94612" autoAdjust="0"/>
  </p:normalViewPr>
  <p:slideViewPr>
    <p:cSldViewPr>
      <p:cViewPr>
        <p:scale>
          <a:sx n="70" d="100"/>
          <a:sy n="70" d="100"/>
        </p:scale>
        <p:origin x="-1608" y="-211"/>
      </p:cViewPr>
      <p:guideLst>
        <p:guide orient="horz" pos="2381"/>
        <p:guide pos="3175"/>
      </p:guideLst>
    </p:cSldViewPr>
  </p:slideViewPr>
  <p:outlineViewPr>
    <p:cViewPr>
      <p:scale>
        <a:sx n="33" d="100"/>
        <a:sy n="33" d="100"/>
      </p:scale>
      <p:origin x="0" y="3034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theme" Target="theme/theme1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276600" cy="5349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4281488" y="0"/>
            <a:ext cx="3276600" cy="5349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3F911ED8-249E-491F-80D5-790739F0D204}" type="datetimeFigureOut">
              <a:rPr lang="ru-RU"/>
              <a:pPr>
                <a:defRPr/>
              </a:pPr>
              <a:t>15.10.2012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10155238"/>
            <a:ext cx="3276600" cy="5349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r>
              <a:rPr lang="ru-RU"/>
              <a:t>1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4281488" y="10155238"/>
            <a:ext cx="3276600" cy="5349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5637A00E-EA8A-491C-AC3F-73EDB1DA8E2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276600" cy="5349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4281488" y="0"/>
            <a:ext cx="3276600" cy="5349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2156C680-5DF8-41C3-B1C2-DD1B7E07CE35}" type="datetimeFigureOut">
              <a:rPr lang="ru-RU"/>
              <a:pPr>
                <a:defRPr/>
              </a:pPr>
              <a:t>15.10.2012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06488" y="801688"/>
            <a:ext cx="5346700" cy="40100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smtClean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755650" y="5078413"/>
            <a:ext cx="6048375" cy="48117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10155238"/>
            <a:ext cx="3276600" cy="5349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r>
              <a:rPr lang="ru-RU"/>
              <a:t>1</a:t>
            </a: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4281488" y="10155238"/>
            <a:ext cx="3276600" cy="5349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62262D01-EE16-477A-9DD8-023A4D862A7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8067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88068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8A737276-F3D2-4D21-8F9C-59A33FB8489A}" type="slidenum">
              <a:rPr lang="ru-RU" smtClean="0">
                <a:ea typeface="DejaVu Sans" pitchFamily="34" charset="0"/>
                <a:cs typeface="DejaVu Sans" pitchFamily="34" charset="0"/>
              </a:rPr>
              <a:pPr/>
              <a:t>1</a:t>
            </a:fld>
            <a:endParaRPr lang="ru-RU" smtClean="0">
              <a:ea typeface="DejaVu Sans" pitchFamily="34" charset="0"/>
              <a:cs typeface="DejaVu Sans" pitchFamily="34" charset="0"/>
            </a:endParaRPr>
          </a:p>
        </p:txBody>
      </p:sp>
      <p:sp>
        <p:nvSpPr>
          <p:cNvPr id="88069" name="Нижний колонтитул 4"/>
          <p:cNvSpPr>
            <a:spLocks noGrp="1"/>
          </p:cNvSpPr>
          <p:nvPr>
            <p:ph type="ftr" sz="quarter" idx="4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r>
              <a:rPr lang="ru-RU" smtClean="0">
                <a:ea typeface="DejaVu Sans" pitchFamily="34" charset="0"/>
                <a:cs typeface="DejaVu Sans" pitchFamily="34" charset="0"/>
              </a:rPr>
              <a:t>1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9091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89092" name="Нижний колонтитул 3"/>
          <p:cNvSpPr>
            <a:spLocks noGrp="1"/>
          </p:cNvSpPr>
          <p:nvPr>
            <p:ph type="ftr" sz="quarter" idx="4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r>
              <a:rPr lang="ru-RU" smtClean="0">
                <a:ea typeface="DejaVu Sans" pitchFamily="34" charset="0"/>
                <a:cs typeface="DejaVu Sans" pitchFamily="34" charset="0"/>
              </a:rPr>
              <a:t>1</a:t>
            </a:r>
          </a:p>
        </p:txBody>
      </p:sp>
      <p:sp>
        <p:nvSpPr>
          <p:cNvPr id="89093" name="Номер слайда 4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F08FD4CC-01D7-492D-B375-25E73B8F0239}" type="slidenum">
              <a:rPr lang="ru-RU" smtClean="0">
                <a:ea typeface="DejaVu Sans" pitchFamily="34" charset="0"/>
                <a:cs typeface="DejaVu Sans" pitchFamily="34" charset="0"/>
              </a:rPr>
              <a:pPr/>
              <a:t>14</a:t>
            </a:fld>
            <a:endParaRPr lang="ru-RU" smtClean="0">
              <a:ea typeface="DejaVu Sans" pitchFamily="34" charset="0"/>
              <a:cs typeface="DejaVu Sans" pitchFamily="34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0115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90116" name="Нижний колонтитул 3"/>
          <p:cNvSpPr>
            <a:spLocks noGrp="1"/>
          </p:cNvSpPr>
          <p:nvPr>
            <p:ph type="ftr" sz="quarter" idx="4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r>
              <a:rPr lang="ru-RU" smtClean="0">
                <a:ea typeface="DejaVu Sans" pitchFamily="34" charset="0"/>
                <a:cs typeface="DejaVu Sans" pitchFamily="34" charset="0"/>
              </a:rPr>
              <a:t>1</a:t>
            </a:r>
          </a:p>
        </p:txBody>
      </p:sp>
      <p:sp>
        <p:nvSpPr>
          <p:cNvPr id="90117" name="Номер слайда 4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07AF08E1-B91D-4072-9582-5C3B5EADA940}" type="slidenum">
              <a:rPr lang="ru-RU" smtClean="0">
                <a:ea typeface="DejaVu Sans" pitchFamily="34" charset="0"/>
                <a:cs typeface="DejaVu Sans" pitchFamily="34" charset="0"/>
              </a:rPr>
              <a:pPr/>
              <a:t>16</a:t>
            </a:fld>
            <a:endParaRPr lang="ru-RU" smtClean="0">
              <a:ea typeface="DejaVu Sans" pitchFamily="34" charset="0"/>
              <a:cs typeface="DejaVu Sans" pitchFamily="34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1139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91140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210D6CA4-B6DE-418F-AAB1-E6A9DB0DD19B}" type="slidenum">
              <a:rPr lang="ru-RU" smtClean="0">
                <a:ea typeface="DejaVu Sans" pitchFamily="34" charset="0"/>
                <a:cs typeface="DejaVu Sans" pitchFamily="34" charset="0"/>
              </a:rPr>
              <a:pPr/>
              <a:t>59</a:t>
            </a:fld>
            <a:endParaRPr lang="ru-RU" smtClean="0">
              <a:ea typeface="DejaVu Sans" pitchFamily="34" charset="0"/>
              <a:cs typeface="DejaVu Sans" pitchFamily="34" charset="0"/>
            </a:endParaRPr>
          </a:p>
        </p:txBody>
      </p:sp>
      <p:sp>
        <p:nvSpPr>
          <p:cNvPr id="91141" name="Нижний колонтитул 4"/>
          <p:cNvSpPr>
            <a:spLocks noGrp="1"/>
          </p:cNvSpPr>
          <p:nvPr>
            <p:ph type="ftr" sz="quarter" idx="4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r>
              <a:rPr lang="ru-RU" smtClean="0">
                <a:ea typeface="DejaVu Sans" pitchFamily="34" charset="0"/>
                <a:cs typeface="DejaVu Sans" pitchFamily="34" charset="0"/>
              </a:rPr>
              <a:t>1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640" cy="126252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27" name="PlaceHolder 2"/>
          <p:cNvSpPr>
            <a:spLocks noGrp="1"/>
          </p:cNvSpPr>
          <p:nvPr>
            <p:ph type="body"/>
          </p:nvPr>
        </p:nvSpPr>
        <p:spPr>
          <a:xfrm>
            <a:off x="504000" y="1769040"/>
            <a:ext cx="8870040" cy="209124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28" name="PlaceHolder 3"/>
          <p:cNvSpPr>
            <a:spLocks noGrp="1"/>
          </p:cNvSpPr>
          <p:nvPr>
            <p:ph type="body"/>
          </p:nvPr>
        </p:nvSpPr>
        <p:spPr>
          <a:xfrm>
            <a:off x="504000" y="4059000"/>
            <a:ext cx="8870040" cy="209124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640" cy="126252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30" name="PlaceHolder 2"/>
          <p:cNvSpPr>
            <a:spLocks noGrp="1"/>
          </p:cNvSpPr>
          <p:nvPr>
            <p:ph type="body"/>
          </p:nvPr>
        </p:nvSpPr>
        <p:spPr>
          <a:xfrm>
            <a:off x="504000" y="1769040"/>
            <a:ext cx="4328280" cy="209124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31" name="PlaceHolder 3"/>
          <p:cNvSpPr>
            <a:spLocks noGrp="1"/>
          </p:cNvSpPr>
          <p:nvPr>
            <p:ph type="body"/>
          </p:nvPr>
        </p:nvSpPr>
        <p:spPr>
          <a:xfrm>
            <a:off x="5049000" y="1769040"/>
            <a:ext cx="4328280" cy="209124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32" name="PlaceHolder 4"/>
          <p:cNvSpPr>
            <a:spLocks noGrp="1"/>
          </p:cNvSpPr>
          <p:nvPr>
            <p:ph type="body"/>
          </p:nvPr>
        </p:nvSpPr>
        <p:spPr>
          <a:xfrm>
            <a:off x="5049000" y="4059000"/>
            <a:ext cx="4328280" cy="209124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33" name="PlaceHolder 5"/>
          <p:cNvSpPr>
            <a:spLocks noGrp="1"/>
          </p:cNvSpPr>
          <p:nvPr>
            <p:ph type="body"/>
          </p:nvPr>
        </p:nvSpPr>
        <p:spPr>
          <a:xfrm>
            <a:off x="504000" y="4059000"/>
            <a:ext cx="4328280" cy="209124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640" cy="126252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35" name="PlaceHolder 2"/>
          <p:cNvSpPr>
            <a:spLocks noGrp="1"/>
          </p:cNvSpPr>
          <p:nvPr>
            <p:ph type="body"/>
          </p:nvPr>
        </p:nvSpPr>
        <p:spPr>
          <a:xfrm>
            <a:off x="504000" y="1769040"/>
            <a:ext cx="4328280" cy="209124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36" name="PlaceHolder 3"/>
          <p:cNvSpPr>
            <a:spLocks noGrp="1"/>
          </p:cNvSpPr>
          <p:nvPr>
            <p:ph type="body"/>
          </p:nvPr>
        </p:nvSpPr>
        <p:spPr>
          <a:xfrm>
            <a:off x="5049000" y="1769040"/>
            <a:ext cx="4328280" cy="209124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4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86F70F-EF61-4AF6-BA6E-12AB32BB34F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640" cy="126252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6" name="PlaceHolder 2"/>
          <p:cNvSpPr>
            <a:spLocks noGrp="1"/>
          </p:cNvSpPr>
          <p:nvPr>
            <p:ph type="subTitle"/>
          </p:nvPr>
        </p:nvSpPr>
        <p:spPr>
          <a:xfrm>
            <a:off x="504000" y="1769040"/>
            <a:ext cx="8870040" cy="4385160"/>
          </a:xfrm>
          <a:prstGeom prst="rect">
            <a:avLst/>
          </a:prstGeom>
        </p:spPr>
        <p:txBody>
          <a:bodyPr anchor="ctr"/>
          <a:lstStyle/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640" cy="126252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8" name="PlaceHolder 2"/>
          <p:cNvSpPr>
            <a:spLocks noGrp="1"/>
          </p:cNvSpPr>
          <p:nvPr>
            <p:ph type="body"/>
          </p:nvPr>
        </p:nvSpPr>
        <p:spPr>
          <a:xfrm>
            <a:off x="504000" y="1769040"/>
            <a:ext cx="8870040" cy="438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640" cy="126252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0" name="PlaceHolder 2"/>
          <p:cNvSpPr>
            <a:spLocks noGrp="1"/>
          </p:cNvSpPr>
          <p:nvPr>
            <p:ph type="body"/>
          </p:nvPr>
        </p:nvSpPr>
        <p:spPr>
          <a:xfrm>
            <a:off x="504000" y="1769040"/>
            <a:ext cx="4328280" cy="438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1" name="PlaceHolder 3"/>
          <p:cNvSpPr>
            <a:spLocks noGrp="1"/>
          </p:cNvSpPr>
          <p:nvPr>
            <p:ph type="body"/>
          </p:nvPr>
        </p:nvSpPr>
        <p:spPr>
          <a:xfrm>
            <a:off x="5049000" y="1769040"/>
            <a:ext cx="4328280" cy="438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640" cy="126252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subTitle"/>
          </p:nvPr>
        </p:nvSpPr>
        <p:spPr>
          <a:xfrm>
            <a:off x="504000" y="301320"/>
            <a:ext cx="9071640" cy="5852520"/>
          </a:xfrm>
          <a:prstGeom prst="rect">
            <a:avLst/>
          </a:prstGeom>
        </p:spPr>
        <p:txBody>
          <a:bodyPr anchor="ctr"/>
          <a:lstStyle/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640" cy="126252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5" name="PlaceHolder 2"/>
          <p:cNvSpPr>
            <a:spLocks noGrp="1"/>
          </p:cNvSpPr>
          <p:nvPr>
            <p:ph type="body"/>
          </p:nvPr>
        </p:nvSpPr>
        <p:spPr>
          <a:xfrm>
            <a:off x="504000" y="1769040"/>
            <a:ext cx="4328280" cy="209124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6" name="PlaceHolder 3"/>
          <p:cNvSpPr>
            <a:spLocks noGrp="1"/>
          </p:cNvSpPr>
          <p:nvPr>
            <p:ph type="body"/>
          </p:nvPr>
        </p:nvSpPr>
        <p:spPr>
          <a:xfrm>
            <a:off x="504000" y="4059000"/>
            <a:ext cx="4328280" cy="209124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7" name="PlaceHolder 4"/>
          <p:cNvSpPr>
            <a:spLocks noGrp="1"/>
          </p:cNvSpPr>
          <p:nvPr>
            <p:ph type="body"/>
          </p:nvPr>
        </p:nvSpPr>
        <p:spPr>
          <a:xfrm>
            <a:off x="5049000" y="1769040"/>
            <a:ext cx="4328280" cy="438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640" cy="126252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9" name="PlaceHolder 2"/>
          <p:cNvSpPr>
            <a:spLocks noGrp="1"/>
          </p:cNvSpPr>
          <p:nvPr>
            <p:ph type="body"/>
          </p:nvPr>
        </p:nvSpPr>
        <p:spPr>
          <a:xfrm>
            <a:off x="504000" y="1769040"/>
            <a:ext cx="4328280" cy="438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20" name="PlaceHolder 3"/>
          <p:cNvSpPr>
            <a:spLocks noGrp="1"/>
          </p:cNvSpPr>
          <p:nvPr>
            <p:ph type="body"/>
          </p:nvPr>
        </p:nvSpPr>
        <p:spPr>
          <a:xfrm>
            <a:off x="5049000" y="1769040"/>
            <a:ext cx="4328280" cy="209124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21" name="PlaceHolder 4"/>
          <p:cNvSpPr>
            <a:spLocks noGrp="1"/>
          </p:cNvSpPr>
          <p:nvPr>
            <p:ph type="body"/>
          </p:nvPr>
        </p:nvSpPr>
        <p:spPr>
          <a:xfrm>
            <a:off x="5049000" y="4059000"/>
            <a:ext cx="4328280" cy="209124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640" cy="126252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23" name="PlaceHolder 2"/>
          <p:cNvSpPr>
            <a:spLocks noGrp="1"/>
          </p:cNvSpPr>
          <p:nvPr>
            <p:ph type="body"/>
          </p:nvPr>
        </p:nvSpPr>
        <p:spPr>
          <a:xfrm>
            <a:off x="504000" y="1769040"/>
            <a:ext cx="4328280" cy="209124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24" name="PlaceHolder 3"/>
          <p:cNvSpPr>
            <a:spLocks noGrp="1"/>
          </p:cNvSpPr>
          <p:nvPr>
            <p:ph type="body"/>
          </p:nvPr>
        </p:nvSpPr>
        <p:spPr>
          <a:xfrm>
            <a:off x="5049000" y="1769040"/>
            <a:ext cx="4328280" cy="209124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25" name="PlaceHolder 4"/>
          <p:cNvSpPr>
            <a:spLocks noGrp="1"/>
          </p:cNvSpPr>
          <p:nvPr>
            <p:ph type="body"/>
          </p:nvPr>
        </p:nvSpPr>
        <p:spPr>
          <a:xfrm>
            <a:off x="504000" y="4059000"/>
            <a:ext cx="8869680" cy="209124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PlaceHolder 1"/>
          <p:cNvSpPr>
            <a:spLocks noGrp="1"/>
          </p:cNvSpPr>
          <p:nvPr>
            <p:ph type="title"/>
          </p:nvPr>
        </p:nvSpPr>
        <p:spPr bwMode="auto">
          <a:xfrm>
            <a:off x="503238" y="301625"/>
            <a:ext cx="9072562" cy="1262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Для правки текста заголовка щелкните мышью</a:t>
            </a:r>
          </a:p>
        </p:txBody>
      </p:sp>
      <p:sp>
        <p:nvSpPr>
          <p:cNvPr id="6" name="PlaceHolder 2"/>
          <p:cNvSpPr>
            <a:spLocks noGrp="1"/>
          </p:cNvSpPr>
          <p:nvPr>
            <p:ph type="body"/>
          </p:nvPr>
        </p:nvSpPr>
        <p:spPr>
          <a:xfrm>
            <a:off x="503238" y="1768475"/>
            <a:ext cx="8870950" cy="4384675"/>
          </a:xfrm>
          <a:prstGeom prst="rect">
            <a:avLst/>
          </a:prstGeom>
        </p:spPr>
        <p:txBody>
          <a:bodyPr wrap="none" lIns="0" tIns="0" rIns="0" bIns="0"/>
          <a:lstStyle/>
          <a:p>
            <a:r>
              <a:rPr lang="ru-RU"/>
              <a:t>Для правки структуры щелкните мышью</a:t>
            </a:r>
            <a:endParaRPr/>
          </a:p>
          <a:p>
            <a:pPr lvl="1"/>
            <a:r>
              <a:rPr lang="ru-RU"/>
              <a:t>Второй уровень структуры</a:t>
            </a:r>
            <a:endParaRPr/>
          </a:p>
          <a:p>
            <a:pPr lvl="2"/>
            <a:r>
              <a:rPr lang="ru-RU"/>
              <a:t>Третий уровень структуры</a:t>
            </a:r>
            <a:endParaRPr/>
          </a:p>
          <a:p>
            <a:pPr lvl="3"/>
            <a:r>
              <a:rPr lang="ru-RU"/>
              <a:t>Четвёртый уровень структуры</a:t>
            </a:r>
            <a:endParaRPr/>
          </a:p>
          <a:p>
            <a:pPr lvl="4"/>
            <a:r>
              <a:rPr lang="ru-RU"/>
              <a:t>Пятый уровень структуры</a:t>
            </a:r>
            <a:endParaRPr/>
          </a:p>
          <a:p>
            <a:pPr lvl="5"/>
            <a:r>
              <a:rPr lang="ru-RU"/>
              <a:t>Шестой уровень структуры</a:t>
            </a:r>
            <a:endParaRPr/>
          </a:p>
          <a:p>
            <a:pPr lvl="6"/>
            <a:r>
              <a:rPr lang="ru-RU"/>
              <a:t>Седьмой уровень структуры</a:t>
            </a:r>
            <a:endParaRPr/>
          </a:p>
        </p:txBody>
      </p:sp>
      <p:sp>
        <p:nvSpPr>
          <p:cNvPr id="2" name="PlaceHolder 3"/>
          <p:cNvSpPr>
            <a:spLocks noGrp="1"/>
          </p:cNvSpPr>
          <p:nvPr>
            <p:ph type="dt"/>
          </p:nvPr>
        </p:nvSpPr>
        <p:spPr>
          <a:xfrm>
            <a:off x="503238" y="6886575"/>
            <a:ext cx="2349500" cy="522288"/>
          </a:xfrm>
          <a:prstGeom prst="rect">
            <a:avLst/>
          </a:prstGeom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PlaceHolder 4"/>
          <p:cNvSpPr>
            <a:spLocks noGrp="1"/>
          </p:cNvSpPr>
          <p:nvPr>
            <p:ph type="ftr"/>
          </p:nvPr>
        </p:nvSpPr>
        <p:spPr>
          <a:xfrm>
            <a:off x="3448050" y="6886575"/>
            <a:ext cx="3194050" cy="522288"/>
          </a:xfrm>
          <a:prstGeom prst="rect">
            <a:avLst/>
          </a:prstGeom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PlaceHolder 5"/>
          <p:cNvSpPr>
            <a:spLocks noGrp="1"/>
          </p:cNvSpPr>
          <p:nvPr>
            <p:ph type="sldNum"/>
          </p:nvPr>
        </p:nvSpPr>
        <p:spPr>
          <a:xfrm>
            <a:off x="7227888" y="6886575"/>
            <a:ext cx="2347912" cy="522288"/>
          </a:xfrm>
          <a:prstGeom prst="rect">
            <a:avLst/>
          </a:prstGeom>
        </p:spPr>
        <p:txBody>
          <a:bodyPr wrap="none" lIns="0" tIns="0" rIns="0" bIns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400">
                <a:latin typeface="+mn-lt"/>
                <a:cs typeface="+mn-cs"/>
              </a:defRPr>
            </a:lvl1pPr>
          </a:lstStyle>
          <a:p>
            <a:pPr>
              <a:defRPr/>
            </a:pPr>
            <a:fld id="{B0D4289B-D01C-45E2-B2CF-B6E72B6EA195}" type="slidenum">
              <a:rPr lang="ru-RU"/>
              <a:pPr>
                <a:defRPr/>
              </a:pPr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7" r:id="rId1"/>
    <p:sldLayoutId id="2147483798" r:id="rId2"/>
    <p:sldLayoutId id="2147483799" r:id="rId3"/>
    <p:sldLayoutId id="2147483800" r:id="rId4"/>
    <p:sldLayoutId id="2147483801" r:id="rId5"/>
    <p:sldLayoutId id="2147483802" r:id="rId6"/>
    <p:sldLayoutId id="2147483803" r:id="rId7"/>
    <p:sldLayoutId id="2147483804" r:id="rId8"/>
    <p:sldLayoutId id="2147483805" r:id="rId9"/>
    <p:sldLayoutId id="2147483806" r:id="rId10"/>
    <p:sldLayoutId id="2147483807" r:id="rId11"/>
    <p:sldLayoutId id="2147483808" r:id="rId12"/>
    <p:sldLayoutId id="2147483809" r:id="rId13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Arial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Arial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Arial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Arial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9pPr>
    </p:bodyStyle>
    <p:otherStyle/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emf"/><Relationship Id="rId3" Type="http://schemas.openxmlformats.org/officeDocument/2006/relationships/image" Target="../media/image1.emf"/><Relationship Id="rId7" Type="http://schemas.openxmlformats.org/officeDocument/2006/relationships/image" Target="../media/image8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6.emf"/><Relationship Id="rId11" Type="http://schemas.openxmlformats.org/officeDocument/2006/relationships/image" Target="../media/image7.emf"/><Relationship Id="rId5" Type="http://schemas.openxmlformats.org/officeDocument/2006/relationships/image" Target="../media/image13.emf"/><Relationship Id="rId10" Type="http://schemas.openxmlformats.org/officeDocument/2006/relationships/image" Target="../media/image14.emf"/><Relationship Id="rId4" Type="http://schemas.openxmlformats.org/officeDocument/2006/relationships/image" Target="../media/image5.emf"/><Relationship Id="rId9" Type="http://schemas.openxmlformats.org/officeDocument/2006/relationships/image" Target="../media/image9.emf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emf"/><Relationship Id="rId3" Type="http://schemas.openxmlformats.org/officeDocument/2006/relationships/image" Target="../media/image5.emf"/><Relationship Id="rId7" Type="http://schemas.openxmlformats.org/officeDocument/2006/relationships/image" Target="../media/image3.emf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8.emf"/><Relationship Id="rId5" Type="http://schemas.openxmlformats.org/officeDocument/2006/relationships/image" Target="../media/image6.emf"/><Relationship Id="rId10" Type="http://schemas.openxmlformats.org/officeDocument/2006/relationships/image" Target="../media/image7.emf"/><Relationship Id="rId4" Type="http://schemas.openxmlformats.org/officeDocument/2006/relationships/image" Target="../media/image13.emf"/><Relationship Id="rId9" Type="http://schemas.openxmlformats.org/officeDocument/2006/relationships/image" Target="../media/image14.emf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emf"/><Relationship Id="rId3" Type="http://schemas.openxmlformats.org/officeDocument/2006/relationships/image" Target="../media/image11.emf"/><Relationship Id="rId7" Type="http://schemas.openxmlformats.org/officeDocument/2006/relationships/image" Target="../media/image13.emf"/><Relationship Id="rId12" Type="http://schemas.openxmlformats.org/officeDocument/2006/relationships/image" Target="../media/image14.emf"/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5.emf"/><Relationship Id="rId11" Type="http://schemas.openxmlformats.org/officeDocument/2006/relationships/image" Target="../media/image9.emf"/><Relationship Id="rId5" Type="http://schemas.openxmlformats.org/officeDocument/2006/relationships/image" Target="../media/image4.emf"/><Relationship Id="rId10" Type="http://schemas.openxmlformats.org/officeDocument/2006/relationships/image" Target="../media/image3.emf"/><Relationship Id="rId4" Type="http://schemas.openxmlformats.org/officeDocument/2006/relationships/image" Target="../media/image1.emf"/><Relationship Id="rId9" Type="http://schemas.openxmlformats.org/officeDocument/2006/relationships/image" Target="../media/image8.emf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emf"/><Relationship Id="rId3" Type="http://schemas.openxmlformats.org/officeDocument/2006/relationships/image" Target="../media/image11.emf"/><Relationship Id="rId7" Type="http://schemas.openxmlformats.org/officeDocument/2006/relationships/image" Target="../media/image13.emf"/><Relationship Id="rId12" Type="http://schemas.openxmlformats.org/officeDocument/2006/relationships/image" Target="../media/image14.emf"/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5.emf"/><Relationship Id="rId11" Type="http://schemas.openxmlformats.org/officeDocument/2006/relationships/image" Target="../media/image9.emf"/><Relationship Id="rId5" Type="http://schemas.openxmlformats.org/officeDocument/2006/relationships/image" Target="../media/image4.emf"/><Relationship Id="rId10" Type="http://schemas.openxmlformats.org/officeDocument/2006/relationships/image" Target="../media/image3.emf"/><Relationship Id="rId4" Type="http://schemas.openxmlformats.org/officeDocument/2006/relationships/image" Target="../media/image1.emf"/><Relationship Id="rId9" Type="http://schemas.openxmlformats.org/officeDocument/2006/relationships/image" Target="../media/image8.em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emf"/><Relationship Id="rId13" Type="http://schemas.openxmlformats.org/officeDocument/2006/relationships/image" Target="../media/image16.emf"/><Relationship Id="rId3" Type="http://schemas.openxmlformats.org/officeDocument/2006/relationships/image" Target="../media/image11.emf"/><Relationship Id="rId7" Type="http://schemas.openxmlformats.org/officeDocument/2006/relationships/image" Target="../media/image13.emf"/><Relationship Id="rId12" Type="http://schemas.openxmlformats.org/officeDocument/2006/relationships/image" Target="../media/image2.emf"/><Relationship Id="rId17" Type="http://schemas.openxmlformats.org/officeDocument/2006/relationships/image" Target="../media/image17.emf"/><Relationship Id="rId2" Type="http://schemas.openxmlformats.org/officeDocument/2006/relationships/image" Target="../media/image7.emf"/><Relationship Id="rId16" Type="http://schemas.openxmlformats.org/officeDocument/2006/relationships/image" Target="../media/image14.emf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5.emf"/><Relationship Id="rId11" Type="http://schemas.openxmlformats.org/officeDocument/2006/relationships/image" Target="../media/image15.emf"/><Relationship Id="rId5" Type="http://schemas.openxmlformats.org/officeDocument/2006/relationships/image" Target="../media/image4.emf"/><Relationship Id="rId15" Type="http://schemas.openxmlformats.org/officeDocument/2006/relationships/image" Target="../media/image9.emf"/><Relationship Id="rId10" Type="http://schemas.openxmlformats.org/officeDocument/2006/relationships/image" Target="../media/image12.emf"/><Relationship Id="rId4" Type="http://schemas.openxmlformats.org/officeDocument/2006/relationships/image" Target="../media/image1.emf"/><Relationship Id="rId9" Type="http://schemas.openxmlformats.org/officeDocument/2006/relationships/image" Target="../media/image8.emf"/><Relationship Id="rId14" Type="http://schemas.openxmlformats.org/officeDocument/2006/relationships/image" Target="../media/image3.emf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emf"/><Relationship Id="rId13" Type="http://schemas.openxmlformats.org/officeDocument/2006/relationships/image" Target="../media/image16.emf"/><Relationship Id="rId3" Type="http://schemas.openxmlformats.org/officeDocument/2006/relationships/image" Target="../media/image11.emf"/><Relationship Id="rId7" Type="http://schemas.openxmlformats.org/officeDocument/2006/relationships/image" Target="../media/image13.emf"/><Relationship Id="rId12" Type="http://schemas.openxmlformats.org/officeDocument/2006/relationships/image" Target="../media/image2.emf"/><Relationship Id="rId17" Type="http://schemas.openxmlformats.org/officeDocument/2006/relationships/image" Target="../media/image17.emf"/><Relationship Id="rId2" Type="http://schemas.openxmlformats.org/officeDocument/2006/relationships/image" Target="../media/image7.emf"/><Relationship Id="rId16" Type="http://schemas.openxmlformats.org/officeDocument/2006/relationships/image" Target="../media/image14.emf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5.emf"/><Relationship Id="rId11" Type="http://schemas.openxmlformats.org/officeDocument/2006/relationships/image" Target="../media/image15.emf"/><Relationship Id="rId5" Type="http://schemas.openxmlformats.org/officeDocument/2006/relationships/image" Target="../media/image4.emf"/><Relationship Id="rId15" Type="http://schemas.openxmlformats.org/officeDocument/2006/relationships/image" Target="../media/image9.emf"/><Relationship Id="rId10" Type="http://schemas.openxmlformats.org/officeDocument/2006/relationships/image" Target="../media/image12.emf"/><Relationship Id="rId4" Type="http://schemas.openxmlformats.org/officeDocument/2006/relationships/image" Target="../media/image1.emf"/><Relationship Id="rId9" Type="http://schemas.openxmlformats.org/officeDocument/2006/relationships/image" Target="../media/image8.emf"/><Relationship Id="rId14" Type="http://schemas.openxmlformats.org/officeDocument/2006/relationships/image" Target="../media/image3.emf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emf"/><Relationship Id="rId13" Type="http://schemas.openxmlformats.org/officeDocument/2006/relationships/image" Target="../media/image16.emf"/><Relationship Id="rId3" Type="http://schemas.openxmlformats.org/officeDocument/2006/relationships/image" Target="../media/image11.emf"/><Relationship Id="rId7" Type="http://schemas.openxmlformats.org/officeDocument/2006/relationships/image" Target="../media/image13.emf"/><Relationship Id="rId12" Type="http://schemas.openxmlformats.org/officeDocument/2006/relationships/image" Target="../media/image2.emf"/><Relationship Id="rId17" Type="http://schemas.openxmlformats.org/officeDocument/2006/relationships/image" Target="../media/image17.emf"/><Relationship Id="rId2" Type="http://schemas.openxmlformats.org/officeDocument/2006/relationships/image" Target="../media/image7.emf"/><Relationship Id="rId16" Type="http://schemas.openxmlformats.org/officeDocument/2006/relationships/image" Target="../media/image14.emf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5.emf"/><Relationship Id="rId11" Type="http://schemas.openxmlformats.org/officeDocument/2006/relationships/image" Target="../media/image15.emf"/><Relationship Id="rId5" Type="http://schemas.openxmlformats.org/officeDocument/2006/relationships/image" Target="../media/image4.emf"/><Relationship Id="rId15" Type="http://schemas.openxmlformats.org/officeDocument/2006/relationships/image" Target="../media/image9.emf"/><Relationship Id="rId10" Type="http://schemas.openxmlformats.org/officeDocument/2006/relationships/image" Target="../media/image12.emf"/><Relationship Id="rId4" Type="http://schemas.openxmlformats.org/officeDocument/2006/relationships/image" Target="../media/image1.emf"/><Relationship Id="rId9" Type="http://schemas.openxmlformats.org/officeDocument/2006/relationships/image" Target="../media/image8.emf"/><Relationship Id="rId14" Type="http://schemas.openxmlformats.org/officeDocument/2006/relationships/image" Target="../media/image3.emf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emf"/><Relationship Id="rId13" Type="http://schemas.openxmlformats.org/officeDocument/2006/relationships/image" Target="../media/image16.emf"/><Relationship Id="rId3" Type="http://schemas.openxmlformats.org/officeDocument/2006/relationships/image" Target="../media/image11.emf"/><Relationship Id="rId7" Type="http://schemas.openxmlformats.org/officeDocument/2006/relationships/image" Target="../media/image13.emf"/><Relationship Id="rId12" Type="http://schemas.openxmlformats.org/officeDocument/2006/relationships/image" Target="../media/image2.emf"/><Relationship Id="rId17" Type="http://schemas.openxmlformats.org/officeDocument/2006/relationships/image" Target="../media/image17.emf"/><Relationship Id="rId2" Type="http://schemas.openxmlformats.org/officeDocument/2006/relationships/image" Target="../media/image7.emf"/><Relationship Id="rId16" Type="http://schemas.openxmlformats.org/officeDocument/2006/relationships/image" Target="../media/image14.emf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5.emf"/><Relationship Id="rId11" Type="http://schemas.openxmlformats.org/officeDocument/2006/relationships/image" Target="../media/image15.emf"/><Relationship Id="rId5" Type="http://schemas.openxmlformats.org/officeDocument/2006/relationships/image" Target="../media/image4.emf"/><Relationship Id="rId15" Type="http://schemas.openxmlformats.org/officeDocument/2006/relationships/image" Target="../media/image9.emf"/><Relationship Id="rId10" Type="http://schemas.openxmlformats.org/officeDocument/2006/relationships/image" Target="../media/image12.emf"/><Relationship Id="rId4" Type="http://schemas.openxmlformats.org/officeDocument/2006/relationships/image" Target="../media/image1.emf"/><Relationship Id="rId9" Type="http://schemas.openxmlformats.org/officeDocument/2006/relationships/image" Target="../media/image8.emf"/><Relationship Id="rId14" Type="http://schemas.openxmlformats.org/officeDocument/2006/relationships/image" Target="../media/image3.emf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emf"/><Relationship Id="rId13" Type="http://schemas.openxmlformats.org/officeDocument/2006/relationships/image" Target="../media/image2.emf"/><Relationship Id="rId18" Type="http://schemas.openxmlformats.org/officeDocument/2006/relationships/image" Target="../media/image17.emf"/><Relationship Id="rId3" Type="http://schemas.openxmlformats.org/officeDocument/2006/relationships/image" Target="../media/image11.emf"/><Relationship Id="rId7" Type="http://schemas.openxmlformats.org/officeDocument/2006/relationships/image" Target="../media/image5.emf"/><Relationship Id="rId12" Type="http://schemas.openxmlformats.org/officeDocument/2006/relationships/image" Target="../media/image15.emf"/><Relationship Id="rId17" Type="http://schemas.openxmlformats.org/officeDocument/2006/relationships/image" Target="../media/image14.emf"/><Relationship Id="rId2" Type="http://schemas.openxmlformats.org/officeDocument/2006/relationships/image" Target="../media/image7.emf"/><Relationship Id="rId16" Type="http://schemas.openxmlformats.org/officeDocument/2006/relationships/image" Target="../media/image9.emf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4.emf"/><Relationship Id="rId11" Type="http://schemas.openxmlformats.org/officeDocument/2006/relationships/image" Target="../media/image12.emf"/><Relationship Id="rId5" Type="http://schemas.openxmlformats.org/officeDocument/2006/relationships/image" Target="../media/image1.emf"/><Relationship Id="rId15" Type="http://schemas.openxmlformats.org/officeDocument/2006/relationships/image" Target="../media/image3.emf"/><Relationship Id="rId10" Type="http://schemas.openxmlformats.org/officeDocument/2006/relationships/image" Target="../media/image8.emf"/><Relationship Id="rId4" Type="http://schemas.openxmlformats.org/officeDocument/2006/relationships/image" Target="../media/image18.emf"/><Relationship Id="rId9" Type="http://schemas.openxmlformats.org/officeDocument/2006/relationships/image" Target="../media/image6.emf"/><Relationship Id="rId14" Type="http://schemas.openxmlformats.org/officeDocument/2006/relationships/image" Target="../media/image16.emf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emf"/><Relationship Id="rId13" Type="http://schemas.openxmlformats.org/officeDocument/2006/relationships/image" Target="../media/image9.emf"/><Relationship Id="rId3" Type="http://schemas.openxmlformats.org/officeDocument/2006/relationships/image" Target="../media/image11.emf"/><Relationship Id="rId7" Type="http://schemas.openxmlformats.org/officeDocument/2006/relationships/image" Target="../media/image4.emf"/><Relationship Id="rId12" Type="http://schemas.openxmlformats.org/officeDocument/2006/relationships/image" Target="../media/image3.emf"/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.emf"/><Relationship Id="rId11" Type="http://schemas.openxmlformats.org/officeDocument/2006/relationships/image" Target="../media/image8.emf"/><Relationship Id="rId5" Type="http://schemas.openxmlformats.org/officeDocument/2006/relationships/image" Target="../media/image19.emf"/><Relationship Id="rId15" Type="http://schemas.openxmlformats.org/officeDocument/2006/relationships/image" Target="../media/image17.emf"/><Relationship Id="rId10" Type="http://schemas.openxmlformats.org/officeDocument/2006/relationships/image" Target="../media/image6.emf"/><Relationship Id="rId4" Type="http://schemas.openxmlformats.org/officeDocument/2006/relationships/image" Target="../media/image18.emf"/><Relationship Id="rId9" Type="http://schemas.openxmlformats.org/officeDocument/2006/relationships/image" Target="../media/image13.emf"/><Relationship Id="rId14" Type="http://schemas.openxmlformats.org/officeDocument/2006/relationships/image" Target="../media/image14.emf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emf"/><Relationship Id="rId3" Type="http://schemas.openxmlformats.org/officeDocument/2006/relationships/image" Target="../media/image19.emf"/><Relationship Id="rId7" Type="http://schemas.openxmlformats.org/officeDocument/2006/relationships/image" Target="../media/image9.emf"/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8.emf"/><Relationship Id="rId5" Type="http://schemas.openxmlformats.org/officeDocument/2006/relationships/image" Target="../media/image13.emf"/><Relationship Id="rId4" Type="http://schemas.openxmlformats.org/officeDocument/2006/relationships/image" Target="../media/image4.emf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emf"/><Relationship Id="rId13" Type="http://schemas.openxmlformats.org/officeDocument/2006/relationships/image" Target="../media/image17.emf"/><Relationship Id="rId3" Type="http://schemas.openxmlformats.org/officeDocument/2006/relationships/image" Target="../media/image19.emf"/><Relationship Id="rId7" Type="http://schemas.openxmlformats.org/officeDocument/2006/relationships/image" Target="../media/image13.emf"/><Relationship Id="rId12" Type="http://schemas.openxmlformats.org/officeDocument/2006/relationships/image" Target="../media/image14.emf"/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5.emf"/><Relationship Id="rId11" Type="http://schemas.openxmlformats.org/officeDocument/2006/relationships/image" Target="../media/image9.emf"/><Relationship Id="rId5" Type="http://schemas.openxmlformats.org/officeDocument/2006/relationships/image" Target="../media/image4.emf"/><Relationship Id="rId10" Type="http://schemas.openxmlformats.org/officeDocument/2006/relationships/image" Target="../media/image3.emf"/><Relationship Id="rId4" Type="http://schemas.openxmlformats.org/officeDocument/2006/relationships/image" Target="../media/image1.emf"/><Relationship Id="rId9" Type="http://schemas.openxmlformats.org/officeDocument/2006/relationships/image" Target="../media/image8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.emf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emf"/><Relationship Id="rId13" Type="http://schemas.openxmlformats.org/officeDocument/2006/relationships/image" Target="../media/image15.emf"/><Relationship Id="rId18" Type="http://schemas.openxmlformats.org/officeDocument/2006/relationships/image" Target="../media/image14.emf"/><Relationship Id="rId3" Type="http://schemas.openxmlformats.org/officeDocument/2006/relationships/image" Target="../media/image11.emf"/><Relationship Id="rId7" Type="http://schemas.openxmlformats.org/officeDocument/2006/relationships/image" Target="../media/image4.emf"/><Relationship Id="rId12" Type="http://schemas.openxmlformats.org/officeDocument/2006/relationships/image" Target="../media/image12.emf"/><Relationship Id="rId17" Type="http://schemas.openxmlformats.org/officeDocument/2006/relationships/image" Target="../media/image9.emf"/><Relationship Id="rId2" Type="http://schemas.openxmlformats.org/officeDocument/2006/relationships/image" Target="../media/image7.emf"/><Relationship Id="rId16" Type="http://schemas.openxmlformats.org/officeDocument/2006/relationships/image" Target="../media/image3.emf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.emf"/><Relationship Id="rId11" Type="http://schemas.openxmlformats.org/officeDocument/2006/relationships/image" Target="../media/image8.emf"/><Relationship Id="rId5" Type="http://schemas.openxmlformats.org/officeDocument/2006/relationships/image" Target="../media/image19.emf"/><Relationship Id="rId15" Type="http://schemas.openxmlformats.org/officeDocument/2006/relationships/image" Target="../media/image16.emf"/><Relationship Id="rId10" Type="http://schemas.openxmlformats.org/officeDocument/2006/relationships/image" Target="../media/image6.emf"/><Relationship Id="rId19" Type="http://schemas.openxmlformats.org/officeDocument/2006/relationships/image" Target="../media/image17.emf"/><Relationship Id="rId4" Type="http://schemas.openxmlformats.org/officeDocument/2006/relationships/image" Target="../media/image18.emf"/><Relationship Id="rId9" Type="http://schemas.openxmlformats.org/officeDocument/2006/relationships/image" Target="../media/image13.emf"/><Relationship Id="rId14" Type="http://schemas.openxmlformats.org/officeDocument/2006/relationships/image" Target="../media/image2.emf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emf"/><Relationship Id="rId13" Type="http://schemas.openxmlformats.org/officeDocument/2006/relationships/image" Target="../media/image15.emf"/><Relationship Id="rId18" Type="http://schemas.openxmlformats.org/officeDocument/2006/relationships/image" Target="../media/image14.emf"/><Relationship Id="rId3" Type="http://schemas.openxmlformats.org/officeDocument/2006/relationships/image" Target="../media/image11.emf"/><Relationship Id="rId7" Type="http://schemas.openxmlformats.org/officeDocument/2006/relationships/image" Target="../media/image4.emf"/><Relationship Id="rId12" Type="http://schemas.openxmlformats.org/officeDocument/2006/relationships/image" Target="../media/image12.emf"/><Relationship Id="rId17" Type="http://schemas.openxmlformats.org/officeDocument/2006/relationships/image" Target="../media/image9.emf"/><Relationship Id="rId2" Type="http://schemas.openxmlformats.org/officeDocument/2006/relationships/image" Target="../media/image7.emf"/><Relationship Id="rId16" Type="http://schemas.openxmlformats.org/officeDocument/2006/relationships/image" Target="../media/image3.emf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.emf"/><Relationship Id="rId11" Type="http://schemas.openxmlformats.org/officeDocument/2006/relationships/image" Target="../media/image8.emf"/><Relationship Id="rId5" Type="http://schemas.openxmlformats.org/officeDocument/2006/relationships/image" Target="../media/image19.emf"/><Relationship Id="rId15" Type="http://schemas.openxmlformats.org/officeDocument/2006/relationships/image" Target="../media/image16.emf"/><Relationship Id="rId10" Type="http://schemas.openxmlformats.org/officeDocument/2006/relationships/image" Target="../media/image6.emf"/><Relationship Id="rId19" Type="http://schemas.openxmlformats.org/officeDocument/2006/relationships/image" Target="../media/image17.emf"/><Relationship Id="rId4" Type="http://schemas.openxmlformats.org/officeDocument/2006/relationships/image" Target="../media/image18.emf"/><Relationship Id="rId9" Type="http://schemas.openxmlformats.org/officeDocument/2006/relationships/image" Target="../media/image13.emf"/><Relationship Id="rId14" Type="http://schemas.openxmlformats.org/officeDocument/2006/relationships/image" Target="../media/image2.emf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emf"/><Relationship Id="rId13" Type="http://schemas.openxmlformats.org/officeDocument/2006/relationships/image" Target="../media/image16.emf"/><Relationship Id="rId3" Type="http://schemas.openxmlformats.org/officeDocument/2006/relationships/image" Target="../media/image11.emf"/><Relationship Id="rId7" Type="http://schemas.openxmlformats.org/officeDocument/2006/relationships/image" Target="../media/image13.emf"/><Relationship Id="rId12" Type="http://schemas.openxmlformats.org/officeDocument/2006/relationships/image" Target="../media/image2.emf"/><Relationship Id="rId17" Type="http://schemas.openxmlformats.org/officeDocument/2006/relationships/image" Target="../media/image17.emf"/><Relationship Id="rId2" Type="http://schemas.openxmlformats.org/officeDocument/2006/relationships/image" Target="../media/image7.emf"/><Relationship Id="rId16" Type="http://schemas.openxmlformats.org/officeDocument/2006/relationships/image" Target="../media/image14.emf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5.emf"/><Relationship Id="rId11" Type="http://schemas.openxmlformats.org/officeDocument/2006/relationships/image" Target="../media/image15.emf"/><Relationship Id="rId5" Type="http://schemas.openxmlformats.org/officeDocument/2006/relationships/image" Target="../media/image4.emf"/><Relationship Id="rId15" Type="http://schemas.openxmlformats.org/officeDocument/2006/relationships/image" Target="../media/image9.emf"/><Relationship Id="rId10" Type="http://schemas.openxmlformats.org/officeDocument/2006/relationships/image" Target="../media/image12.emf"/><Relationship Id="rId4" Type="http://schemas.openxmlformats.org/officeDocument/2006/relationships/image" Target="../media/image1.emf"/><Relationship Id="rId9" Type="http://schemas.openxmlformats.org/officeDocument/2006/relationships/image" Target="../media/image8.emf"/><Relationship Id="rId14" Type="http://schemas.openxmlformats.org/officeDocument/2006/relationships/image" Target="../media/image3.emf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emf"/><Relationship Id="rId13" Type="http://schemas.openxmlformats.org/officeDocument/2006/relationships/image" Target="../media/image16.emf"/><Relationship Id="rId3" Type="http://schemas.openxmlformats.org/officeDocument/2006/relationships/image" Target="../media/image11.emf"/><Relationship Id="rId7" Type="http://schemas.openxmlformats.org/officeDocument/2006/relationships/image" Target="../media/image13.emf"/><Relationship Id="rId12" Type="http://schemas.openxmlformats.org/officeDocument/2006/relationships/image" Target="../media/image2.emf"/><Relationship Id="rId17" Type="http://schemas.openxmlformats.org/officeDocument/2006/relationships/image" Target="../media/image17.emf"/><Relationship Id="rId2" Type="http://schemas.openxmlformats.org/officeDocument/2006/relationships/image" Target="../media/image7.emf"/><Relationship Id="rId16" Type="http://schemas.openxmlformats.org/officeDocument/2006/relationships/image" Target="../media/image14.emf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5.emf"/><Relationship Id="rId11" Type="http://schemas.openxmlformats.org/officeDocument/2006/relationships/image" Target="../media/image15.emf"/><Relationship Id="rId5" Type="http://schemas.openxmlformats.org/officeDocument/2006/relationships/image" Target="../media/image4.emf"/><Relationship Id="rId15" Type="http://schemas.openxmlformats.org/officeDocument/2006/relationships/image" Target="../media/image9.emf"/><Relationship Id="rId10" Type="http://schemas.openxmlformats.org/officeDocument/2006/relationships/image" Target="../media/image12.emf"/><Relationship Id="rId4" Type="http://schemas.openxmlformats.org/officeDocument/2006/relationships/image" Target="../media/image1.emf"/><Relationship Id="rId9" Type="http://schemas.openxmlformats.org/officeDocument/2006/relationships/image" Target="../media/image8.emf"/><Relationship Id="rId14" Type="http://schemas.openxmlformats.org/officeDocument/2006/relationships/image" Target="../media/image3.emf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emf"/><Relationship Id="rId13" Type="http://schemas.openxmlformats.org/officeDocument/2006/relationships/image" Target="../media/image16.emf"/><Relationship Id="rId3" Type="http://schemas.openxmlformats.org/officeDocument/2006/relationships/image" Target="../media/image11.emf"/><Relationship Id="rId7" Type="http://schemas.openxmlformats.org/officeDocument/2006/relationships/image" Target="../media/image13.emf"/><Relationship Id="rId12" Type="http://schemas.openxmlformats.org/officeDocument/2006/relationships/image" Target="../media/image2.emf"/><Relationship Id="rId17" Type="http://schemas.openxmlformats.org/officeDocument/2006/relationships/image" Target="../media/image17.emf"/><Relationship Id="rId2" Type="http://schemas.openxmlformats.org/officeDocument/2006/relationships/image" Target="../media/image7.emf"/><Relationship Id="rId16" Type="http://schemas.openxmlformats.org/officeDocument/2006/relationships/image" Target="../media/image14.emf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5.emf"/><Relationship Id="rId11" Type="http://schemas.openxmlformats.org/officeDocument/2006/relationships/image" Target="../media/image15.emf"/><Relationship Id="rId5" Type="http://schemas.openxmlformats.org/officeDocument/2006/relationships/image" Target="../media/image4.emf"/><Relationship Id="rId15" Type="http://schemas.openxmlformats.org/officeDocument/2006/relationships/image" Target="../media/image9.emf"/><Relationship Id="rId10" Type="http://schemas.openxmlformats.org/officeDocument/2006/relationships/image" Target="../media/image12.emf"/><Relationship Id="rId4" Type="http://schemas.openxmlformats.org/officeDocument/2006/relationships/image" Target="../media/image1.emf"/><Relationship Id="rId9" Type="http://schemas.openxmlformats.org/officeDocument/2006/relationships/image" Target="../media/image8.emf"/><Relationship Id="rId14" Type="http://schemas.openxmlformats.org/officeDocument/2006/relationships/image" Target="../media/image3.emf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emf"/><Relationship Id="rId13" Type="http://schemas.openxmlformats.org/officeDocument/2006/relationships/image" Target="../media/image16.emf"/><Relationship Id="rId3" Type="http://schemas.openxmlformats.org/officeDocument/2006/relationships/image" Target="../media/image11.emf"/><Relationship Id="rId7" Type="http://schemas.openxmlformats.org/officeDocument/2006/relationships/image" Target="../media/image13.emf"/><Relationship Id="rId12" Type="http://schemas.openxmlformats.org/officeDocument/2006/relationships/image" Target="../media/image2.emf"/><Relationship Id="rId17" Type="http://schemas.openxmlformats.org/officeDocument/2006/relationships/image" Target="../media/image17.emf"/><Relationship Id="rId2" Type="http://schemas.openxmlformats.org/officeDocument/2006/relationships/image" Target="../media/image7.emf"/><Relationship Id="rId16" Type="http://schemas.openxmlformats.org/officeDocument/2006/relationships/image" Target="../media/image14.emf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5.emf"/><Relationship Id="rId11" Type="http://schemas.openxmlformats.org/officeDocument/2006/relationships/image" Target="../media/image15.emf"/><Relationship Id="rId5" Type="http://schemas.openxmlformats.org/officeDocument/2006/relationships/image" Target="../media/image4.emf"/><Relationship Id="rId15" Type="http://schemas.openxmlformats.org/officeDocument/2006/relationships/image" Target="../media/image9.emf"/><Relationship Id="rId10" Type="http://schemas.openxmlformats.org/officeDocument/2006/relationships/image" Target="../media/image12.emf"/><Relationship Id="rId4" Type="http://schemas.openxmlformats.org/officeDocument/2006/relationships/image" Target="../media/image1.emf"/><Relationship Id="rId9" Type="http://schemas.openxmlformats.org/officeDocument/2006/relationships/image" Target="../media/image8.emf"/><Relationship Id="rId14" Type="http://schemas.openxmlformats.org/officeDocument/2006/relationships/image" Target="../media/image3.emf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emf"/><Relationship Id="rId13" Type="http://schemas.openxmlformats.org/officeDocument/2006/relationships/image" Target="../media/image17.emf"/><Relationship Id="rId3" Type="http://schemas.openxmlformats.org/officeDocument/2006/relationships/image" Target="../media/image11.emf"/><Relationship Id="rId7" Type="http://schemas.openxmlformats.org/officeDocument/2006/relationships/image" Target="../media/image13.emf"/><Relationship Id="rId12" Type="http://schemas.openxmlformats.org/officeDocument/2006/relationships/image" Target="../media/image14.emf"/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5.emf"/><Relationship Id="rId11" Type="http://schemas.openxmlformats.org/officeDocument/2006/relationships/image" Target="../media/image9.emf"/><Relationship Id="rId5" Type="http://schemas.openxmlformats.org/officeDocument/2006/relationships/image" Target="../media/image4.emf"/><Relationship Id="rId10" Type="http://schemas.openxmlformats.org/officeDocument/2006/relationships/image" Target="../media/image3.emf"/><Relationship Id="rId4" Type="http://schemas.openxmlformats.org/officeDocument/2006/relationships/image" Target="../media/image1.emf"/><Relationship Id="rId9" Type="http://schemas.openxmlformats.org/officeDocument/2006/relationships/image" Target="../media/image8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7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3.emf"/><Relationship Id="rId5" Type="http://schemas.openxmlformats.org/officeDocument/2006/relationships/image" Target="../media/image6.emf"/><Relationship Id="rId4" Type="http://schemas.openxmlformats.org/officeDocument/2006/relationships/image" Target="../media/image5.emf"/></Relationships>
</file>

<file path=ppt/slides/_rels/slide40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emf"/><Relationship Id="rId13" Type="http://schemas.openxmlformats.org/officeDocument/2006/relationships/image" Target="../media/image17.emf"/><Relationship Id="rId3" Type="http://schemas.openxmlformats.org/officeDocument/2006/relationships/image" Target="../media/image11.emf"/><Relationship Id="rId7" Type="http://schemas.openxmlformats.org/officeDocument/2006/relationships/image" Target="../media/image13.emf"/><Relationship Id="rId12" Type="http://schemas.openxmlformats.org/officeDocument/2006/relationships/image" Target="../media/image14.emf"/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5.emf"/><Relationship Id="rId11" Type="http://schemas.openxmlformats.org/officeDocument/2006/relationships/image" Target="../media/image9.emf"/><Relationship Id="rId5" Type="http://schemas.openxmlformats.org/officeDocument/2006/relationships/image" Target="../media/image4.emf"/><Relationship Id="rId10" Type="http://schemas.openxmlformats.org/officeDocument/2006/relationships/image" Target="../media/image3.emf"/><Relationship Id="rId4" Type="http://schemas.openxmlformats.org/officeDocument/2006/relationships/image" Target="../media/image1.emf"/><Relationship Id="rId9" Type="http://schemas.openxmlformats.org/officeDocument/2006/relationships/image" Target="../media/image8.emf"/></Relationships>
</file>

<file path=ppt/slides/_rels/slide4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emf"/><Relationship Id="rId13" Type="http://schemas.openxmlformats.org/officeDocument/2006/relationships/image" Target="../media/image17.emf"/><Relationship Id="rId3" Type="http://schemas.openxmlformats.org/officeDocument/2006/relationships/image" Target="../media/image11.emf"/><Relationship Id="rId7" Type="http://schemas.openxmlformats.org/officeDocument/2006/relationships/image" Target="../media/image13.emf"/><Relationship Id="rId12" Type="http://schemas.openxmlformats.org/officeDocument/2006/relationships/image" Target="../media/image14.emf"/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5.emf"/><Relationship Id="rId11" Type="http://schemas.openxmlformats.org/officeDocument/2006/relationships/image" Target="../media/image9.emf"/><Relationship Id="rId5" Type="http://schemas.openxmlformats.org/officeDocument/2006/relationships/image" Target="../media/image4.emf"/><Relationship Id="rId10" Type="http://schemas.openxmlformats.org/officeDocument/2006/relationships/image" Target="../media/image3.emf"/><Relationship Id="rId4" Type="http://schemas.openxmlformats.org/officeDocument/2006/relationships/image" Target="../media/image1.emf"/><Relationship Id="rId9" Type="http://schemas.openxmlformats.org/officeDocument/2006/relationships/image" Target="../media/image8.emf"/></Relationships>
</file>

<file path=ppt/slides/_rels/slide4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emf"/><Relationship Id="rId13" Type="http://schemas.openxmlformats.org/officeDocument/2006/relationships/image" Target="../media/image16.emf"/><Relationship Id="rId3" Type="http://schemas.openxmlformats.org/officeDocument/2006/relationships/image" Target="../media/image11.emf"/><Relationship Id="rId7" Type="http://schemas.openxmlformats.org/officeDocument/2006/relationships/image" Target="../media/image13.emf"/><Relationship Id="rId12" Type="http://schemas.openxmlformats.org/officeDocument/2006/relationships/image" Target="../media/image2.emf"/><Relationship Id="rId17" Type="http://schemas.openxmlformats.org/officeDocument/2006/relationships/image" Target="../media/image17.emf"/><Relationship Id="rId2" Type="http://schemas.openxmlformats.org/officeDocument/2006/relationships/image" Target="../media/image7.emf"/><Relationship Id="rId16" Type="http://schemas.openxmlformats.org/officeDocument/2006/relationships/image" Target="../media/image14.emf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5.emf"/><Relationship Id="rId11" Type="http://schemas.openxmlformats.org/officeDocument/2006/relationships/image" Target="../media/image15.emf"/><Relationship Id="rId5" Type="http://schemas.openxmlformats.org/officeDocument/2006/relationships/image" Target="../media/image4.emf"/><Relationship Id="rId15" Type="http://schemas.openxmlformats.org/officeDocument/2006/relationships/image" Target="../media/image9.emf"/><Relationship Id="rId10" Type="http://schemas.openxmlformats.org/officeDocument/2006/relationships/image" Target="../media/image12.emf"/><Relationship Id="rId4" Type="http://schemas.openxmlformats.org/officeDocument/2006/relationships/image" Target="../media/image1.emf"/><Relationship Id="rId9" Type="http://schemas.openxmlformats.org/officeDocument/2006/relationships/image" Target="../media/image8.emf"/><Relationship Id="rId14" Type="http://schemas.openxmlformats.org/officeDocument/2006/relationships/image" Target="../media/image3.emf"/></Relationships>
</file>

<file path=ppt/slides/_rels/slide4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emf"/><Relationship Id="rId13" Type="http://schemas.openxmlformats.org/officeDocument/2006/relationships/image" Target="../media/image16.emf"/><Relationship Id="rId3" Type="http://schemas.openxmlformats.org/officeDocument/2006/relationships/image" Target="../media/image11.emf"/><Relationship Id="rId7" Type="http://schemas.openxmlformats.org/officeDocument/2006/relationships/image" Target="../media/image13.emf"/><Relationship Id="rId12" Type="http://schemas.openxmlformats.org/officeDocument/2006/relationships/image" Target="../media/image2.emf"/><Relationship Id="rId17" Type="http://schemas.openxmlformats.org/officeDocument/2006/relationships/image" Target="../media/image17.emf"/><Relationship Id="rId2" Type="http://schemas.openxmlformats.org/officeDocument/2006/relationships/image" Target="../media/image7.emf"/><Relationship Id="rId16" Type="http://schemas.openxmlformats.org/officeDocument/2006/relationships/image" Target="../media/image14.emf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5.emf"/><Relationship Id="rId11" Type="http://schemas.openxmlformats.org/officeDocument/2006/relationships/image" Target="../media/image15.emf"/><Relationship Id="rId5" Type="http://schemas.openxmlformats.org/officeDocument/2006/relationships/image" Target="../media/image4.emf"/><Relationship Id="rId15" Type="http://schemas.openxmlformats.org/officeDocument/2006/relationships/image" Target="../media/image9.emf"/><Relationship Id="rId10" Type="http://schemas.openxmlformats.org/officeDocument/2006/relationships/image" Target="../media/image12.emf"/><Relationship Id="rId4" Type="http://schemas.openxmlformats.org/officeDocument/2006/relationships/image" Target="../media/image1.emf"/><Relationship Id="rId9" Type="http://schemas.openxmlformats.org/officeDocument/2006/relationships/image" Target="../media/image8.emf"/><Relationship Id="rId14" Type="http://schemas.openxmlformats.org/officeDocument/2006/relationships/image" Target="../media/image3.emf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emf"/><Relationship Id="rId3" Type="http://schemas.openxmlformats.org/officeDocument/2006/relationships/image" Target="../media/image11.emf"/><Relationship Id="rId7" Type="http://schemas.openxmlformats.org/officeDocument/2006/relationships/image" Target="../media/image6.emf"/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3.emf"/><Relationship Id="rId11" Type="http://schemas.openxmlformats.org/officeDocument/2006/relationships/image" Target="../media/image17.emf"/><Relationship Id="rId5" Type="http://schemas.openxmlformats.org/officeDocument/2006/relationships/image" Target="../media/image5.emf"/><Relationship Id="rId10" Type="http://schemas.openxmlformats.org/officeDocument/2006/relationships/image" Target="../media/image14.emf"/><Relationship Id="rId4" Type="http://schemas.openxmlformats.org/officeDocument/2006/relationships/image" Target="../media/image1.emf"/><Relationship Id="rId9" Type="http://schemas.openxmlformats.org/officeDocument/2006/relationships/image" Target="../media/image3.emf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emf"/><Relationship Id="rId3" Type="http://schemas.openxmlformats.org/officeDocument/2006/relationships/image" Target="../media/image1.emf"/><Relationship Id="rId7" Type="http://schemas.openxmlformats.org/officeDocument/2006/relationships/image" Target="../media/image8.emf"/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6.emf"/><Relationship Id="rId5" Type="http://schemas.openxmlformats.org/officeDocument/2006/relationships/image" Target="../media/image5.emf"/><Relationship Id="rId4" Type="http://schemas.openxmlformats.org/officeDocument/2006/relationships/image" Target="../media/image4.emf"/><Relationship Id="rId9" Type="http://schemas.openxmlformats.org/officeDocument/2006/relationships/image" Target="../media/image9.emf"/></Relationships>
</file>

<file path=ppt/slides/_rels/slide50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emf"/><Relationship Id="rId13" Type="http://schemas.openxmlformats.org/officeDocument/2006/relationships/image" Target="../media/image16.emf"/><Relationship Id="rId3" Type="http://schemas.openxmlformats.org/officeDocument/2006/relationships/image" Target="../media/image11.emf"/><Relationship Id="rId7" Type="http://schemas.openxmlformats.org/officeDocument/2006/relationships/image" Target="../media/image13.emf"/><Relationship Id="rId12" Type="http://schemas.openxmlformats.org/officeDocument/2006/relationships/image" Target="../media/image2.emf"/><Relationship Id="rId17" Type="http://schemas.openxmlformats.org/officeDocument/2006/relationships/image" Target="../media/image17.emf"/><Relationship Id="rId2" Type="http://schemas.openxmlformats.org/officeDocument/2006/relationships/image" Target="../media/image7.emf"/><Relationship Id="rId16" Type="http://schemas.openxmlformats.org/officeDocument/2006/relationships/image" Target="../media/image14.emf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5.emf"/><Relationship Id="rId11" Type="http://schemas.openxmlformats.org/officeDocument/2006/relationships/image" Target="../media/image15.emf"/><Relationship Id="rId5" Type="http://schemas.openxmlformats.org/officeDocument/2006/relationships/image" Target="../media/image4.emf"/><Relationship Id="rId15" Type="http://schemas.openxmlformats.org/officeDocument/2006/relationships/image" Target="../media/image9.emf"/><Relationship Id="rId10" Type="http://schemas.openxmlformats.org/officeDocument/2006/relationships/image" Target="../media/image12.emf"/><Relationship Id="rId4" Type="http://schemas.openxmlformats.org/officeDocument/2006/relationships/image" Target="../media/image1.emf"/><Relationship Id="rId9" Type="http://schemas.openxmlformats.org/officeDocument/2006/relationships/image" Target="../media/image8.emf"/><Relationship Id="rId14" Type="http://schemas.openxmlformats.org/officeDocument/2006/relationships/image" Target="../media/image3.emf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emf"/><Relationship Id="rId13" Type="http://schemas.openxmlformats.org/officeDocument/2006/relationships/image" Target="../media/image14.emf"/><Relationship Id="rId3" Type="http://schemas.openxmlformats.org/officeDocument/2006/relationships/image" Target="../media/image11.emf"/><Relationship Id="rId7" Type="http://schemas.openxmlformats.org/officeDocument/2006/relationships/image" Target="../media/image13.emf"/><Relationship Id="rId12" Type="http://schemas.openxmlformats.org/officeDocument/2006/relationships/image" Target="../media/image9.emf"/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5.emf"/><Relationship Id="rId11" Type="http://schemas.openxmlformats.org/officeDocument/2006/relationships/image" Target="../media/image3.emf"/><Relationship Id="rId5" Type="http://schemas.openxmlformats.org/officeDocument/2006/relationships/image" Target="../media/image4.emf"/><Relationship Id="rId10" Type="http://schemas.openxmlformats.org/officeDocument/2006/relationships/image" Target="../media/image12.emf"/><Relationship Id="rId4" Type="http://schemas.openxmlformats.org/officeDocument/2006/relationships/image" Target="../media/image1.emf"/><Relationship Id="rId9" Type="http://schemas.openxmlformats.org/officeDocument/2006/relationships/image" Target="../media/image8.emf"/><Relationship Id="rId14" Type="http://schemas.openxmlformats.org/officeDocument/2006/relationships/image" Target="../media/image17.emf"/></Relationships>
</file>

<file path=ppt/slides/_rels/slide5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emf"/><Relationship Id="rId13" Type="http://schemas.openxmlformats.org/officeDocument/2006/relationships/image" Target="../media/image17.emf"/><Relationship Id="rId3" Type="http://schemas.openxmlformats.org/officeDocument/2006/relationships/image" Target="../media/image11.emf"/><Relationship Id="rId7" Type="http://schemas.openxmlformats.org/officeDocument/2006/relationships/image" Target="../media/image13.emf"/><Relationship Id="rId12" Type="http://schemas.openxmlformats.org/officeDocument/2006/relationships/image" Target="../media/image14.emf"/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5.emf"/><Relationship Id="rId11" Type="http://schemas.openxmlformats.org/officeDocument/2006/relationships/image" Target="../media/image9.emf"/><Relationship Id="rId5" Type="http://schemas.openxmlformats.org/officeDocument/2006/relationships/image" Target="../media/image4.emf"/><Relationship Id="rId10" Type="http://schemas.openxmlformats.org/officeDocument/2006/relationships/image" Target="../media/image3.emf"/><Relationship Id="rId4" Type="http://schemas.openxmlformats.org/officeDocument/2006/relationships/image" Target="../media/image1.emf"/><Relationship Id="rId9" Type="http://schemas.openxmlformats.org/officeDocument/2006/relationships/image" Target="../media/image8.emf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emf"/><Relationship Id="rId13" Type="http://schemas.openxmlformats.org/officeDocument/2006/relationships/image" Target="../media/image14.emf"/><Relationship Id="rId3" Type="http://schemas.openxmlformats.org/officeDocument/2006/relationships/image" Target="../media/image7.emf"/><Relationship Id="rId7" Type="http://schemas.openxmlformats.org/officeDocument/2006/relationships/image" Target="../media/image5.emf"/><Relationship Id="rId12" Type="http://schemas.openxmlformats.org/officeDocument/2006/relationships/image" Target="../media/image9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4.emf"/><Relationship Id="rId11" Type="http://schemas.openxmlformats.org/officeDocument/2006/relationships/image" Target="../media/image3.emf"/><Relationship Id="rId5" Type="http://schemas.openxmlformats.org/officeDocument/2006/relationships/image" Target="../media/image1.emf"/><Relationship Id="rId10" Type="http://schemas.openxmlformats.org/officeDocument/2006/relationships/image" Target="../media/image8.emf"/><Relationship Id="rId4" Type="http://schemas.openxmlformats.org/officeDocument/2006/relationships/image" Target="../media/image11.emf"/><Relationship Id="rId9" Type="http://schemas.openxmlformats.org/officeDocument/2006/relationships/image" Target="../media/image6.emf"/><Relationship Id="rId14" Type="http://schemas.openxmlformats.org/officeDocument/2006/relationships/image" Target="../media/image17.emf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3.xml"/></Relationships>
</file>

<file path=ppt/slides/_rels/slide60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emf"/><Relationship Id="rId13" Type="http://schemas.openxmlformats.org/officeDocument/2006/relationships/image" Target="../media/image17.emf"/><Relationship Id="rId3" Type="http://schemas.openxmlformats.org/officeDocument/2006/relationships/image" Target="../media/image11.emf"/><Relationship Id="rId7" Type="http://schemas.openxmlformats.org/officeDocument/2006/relationships/image" Target="../media/image13.emf"/><Relationship Id="rId12" Type="http://schemas.openxmlformats.org/officeDocument/2006/relationships/image" Target="../media/image14.emf"/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5.emf"/><Relationship Id="rId11" Type="http://schemas.openxmlformats.org/officeDocument/2006/relationships/image" Target="../media/image9.emf"/><Relationship Id="rId5" Type="http://schemas.openxmlformats.org/officeDocument/2006/relationships/image" Target="../media/image4.emf"/><Relationship Id="rId10" Type="http://schemas.openxmlformats.org/officeDocument/2006/relationships/image" Target="../media/image3.emf"/><Relationship Id="rId4" Type="http://schemas.openxmlformats.org/officeDocument/2006/relationships/image" Target="../media/image1.emf"/><Relationship Id="rId9" Type="http://schemas.openxmlformats.org/officeDocument/2006/relationships/image" Target="../media/image8.emf"/></Relationships>
</file>

<file path=ppt/slides/_rels/slide6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emf"/><Relationship Id="rId13" Type="http://schemas.openxmlformats.org/officeDocument/2006/relationships/image" Target="../media/image17.emf"/><Relationship Id="rId3" Type="http://schemas.openxmlformats.org/officeDocument/2006/relationships/image" Target="../media/image11.emf"/><Relationship Id="rId7" Type="http://schemas.openxmlformats.org/officeDocument/2006/relationships/image" Target="../media/image13.emf"/><Relationship Id="rId12" Type="http://schemas.openxmlformats.org/officeDocument/2006/relationships/image" Target="../media/image14.emf"/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5.emf"/><Relationship Id="rId11" Type="http://schemas.openxmlformats.org/officeDocument/2006/relationships/image" Target="../media/image9.emf"/><Relationship Id="rId5" Type="http://schemas.openxmlformats.org/officeDocument/2006/relationships/image" Target="../media/image4.emf"/><Relationship Id="rId10" Type="http://schemas.openxmlformats.org/officeDocument/2006/relationships/image" Target="../media/image3.emf"/><Relationship Id="rId4" Type="http://schemas.openxmlformats.org/officeDocument/2006/relationships/image" Target="../media/image1.emf"/><Relationship Id="rId9" Type="http://schemas.openxmlformats.org/officeDocument/2006/relationships/image" Target="../media/image8.emf"/></Relationships>
</file>

<file path=ppt/slides/_rels/slide6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emf"/><Relationship Id="rId13" Type="http://schemas.openxmlformats.org/officeDocument/2006/relationships/image" Target="../media/image17.emf"/><Relationship Id="rId3" Type="http://schemas.openxmlformats.org/officeDocument/2006/relationships/image" Target="../media/image11.emf"/><Relationship Id="rId7" Type="http://schemas.openxmlformats.org/officeDocument/2006/relationships/image" Target="../media/image13.emf"/><Relationship Id="rId12" Type="http://schemas.openxmlformats.org/officeDocument/2006/relationships/image" Target="../media/image14.emf"/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5.emf"/><Relationship Id="rId11" Type="http://schemas.openxmlformats.org/officeDocument/2006/relationships/image" Target="../media/image9.emf"/><Relationship Id="rId5" Type="http://schemas.openxmlformats.org/officeDocument/2006/relationships/image" Target="../media/image4.emf"/><Relationship Id="rId10" Type="http://schemas.openxmlformats.org/officeDocument/2006/relationships/image" Target="../media/image3.emf"/><Relationship Id="rId4" Type="http://schemas.openxmlformats.org/officeDocument/2006/relationships/image" Target="../media/image1.emf"/><Relationship Id="rId9" Type="http://schemas.openxmlformats.org/officeDocument/2006/relationships/image" Target="../media/image8.emf"/><Relationship Id="rId14" Type="http://schemas.openxmlformats.org/officeDocument/2006/relationships/image" Target="../media/image18.emf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emf"/><Relationship Id="rId3" Type="http://schemas.openxmlformats.org/officeDocument/2006/relationships/image" Target="../media/image11.emf"/><Relationship Id="rId7" Type="http://schemas.openxmlformats.org/officeDocument/2006/relationships/image" Target="../media/image12.emf"/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6.emf"/><Relationship Id="rId5" Type="http://schemas.openxmlformats.org/officeDocument/2006/relationships/image" Target="../media/image5.emf"/><Relationship Id="rId4" Type="http://schemas.openxmlformats.org/officeDocument/2006/relationships/image" Target="../media/image1.emf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7" Type="http://schemas.openxmlformats.org/officeDocument/2006/relationships/image" Target="../media/image12.emf"/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.emf"/><Relationship Id="rId5" Type="http://schemas.openxmlformats.org/officeDocument/2006/relationships/image" Target="../media/image5.emf"/><Relationship Id="rId4" Type="http://schemas.openxmlformats.org/officeDocument/2006/relationships/image" Target="../media/image1.emf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extShape 1"/>
          <p:cNvSpPr txBox="1">
            <a:spLocks noChangeArrowheads="1"/>
          </p:cNvSpPr>
          <p:nvPr/>
        </p:nvSpPr>
        <p:spPr bwMode="auto">
          <a:xfrm>
            <a:off x="287338" y="215900"/>
            <a:ext cx="9432925" cy="6911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 anchor="ctr"/>
          <a:lstStyle/>
          <a:p>
            <a:pPr algn="ctr"/>
            <a:r>
              <a:rPr lang="ru-RU" sz="6000">
                <a:solidFill>
                  <a:srgbClr val="0066CC"/>
                </a:solidFill>
              </a:rPr>
              <a:t>Создание</a:t>
            </a:r>
          </a:p>
          <a:p>
            <a:pPr algn="ctr"/>
            <a:r>
              <a:rPr lang="ru-RU" sz="6000">
                <a:solidFill>
                  <a:srgbClr val="0066CC"/>
                </a:solidFill>
              </a:rPr>
              <a:t>электронного</a:t>
            </a:r>
            <a:endParaRPr lang="ru-RU"/>
          </a:p>
          <a:p>
            <a:pPr algn="ctr"/>
            <a:r>
              <a:rPr lang="ru-RU" sz="6000">
                <a:solidFill>
                  <a:srgbClr val="0066CC"/>
                </a:solidFill>
              </a:rPr>
              <a:t>муниципалитета</a:t>
            </a:r>
          </a:p>
          <a:p>
            <a:pPr algn="ctr"/>
            <a:r>
              <a:rPr lang="ru-RU" sz="4000"/>
              <a:t>в г. Комсомольске-на-Амуре</a:t>
            </a:r>
          </a:p>
          <a:p>
            <a:pPr algn="ctr"/>
            <a:endParaRPr lang="ru-RU"/>
          </a:p>
          <a:p>
            <a:pPr algn="ctr"/>
            <a:endParaRPr lang="ru-RU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5A3BF14-3809-4307-AD7A-F3DCB2422D7B}" type="slidenum">
              <a:rPr lang="ru-RU"/>
              <a:pPr>
                <a:defRPr/>
              </a:pPr>
              <a:t>1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extShape 1"/>
          <p:cNvSpPr txBox="1">
            <a:spLocks noChangeArrowheads="1"/>
          </p:cNvSpPr>
          <p:nvPr/>
        </p:nvSpPr>
        <p:spPr bwMode="auto">
          <a:xfrm>
            <a:off x="431800" y="215900"/>
            <a:ext cx="9144000" cy="682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0000" tIns="45000" rIns="90000" bIns="45000"/>
          <a:lstStyle/>
          <a:p>
            <a:pPr algn="ctr"/>
            <a:r>
              <a:rPr lang="ru-RU" sz="3600"/>
              <a:t>210-ФЗ</a:t>
            </a:r>
            <a:endParaRPr lang="ru-RU"/>
          </a:p>
        </p:txBody>
      </p:sp>
      <p:sp>
        <p:nvSpPr>
          <p:cNvPr id="24579" name="TextShape 3"/>
          <p:cNvSpPr txBox="1">
            <a:spLocks noChangeArrowheads="1"/>
          </p:cNvSpPr>
          <p:nvPr/>
        </p:nvSpPr>
        <p:spPr bwMode="auto">
          <a:xfrm>
            <a:off x="431800" y="792163"/>
            <a:ext cx="9288463" cy="801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84600" tIns="39600" rIns="84600" bIns="39600"/>
          <a:lstStyle/>
          <a:p>
            <a:pPr algn="ctr"/>
            <a:r>
              <a:rPr lang="ru-RU" sz="2200"/>
              <a:t>Федеральный закон РФ от 27 июля 2010 г. </a:t>
            </a:r>
            <a:endParaRPr lang="ru-RU"/>
          </a:p>
          <a:p>
            <a:pPr algn="ctr"/>
            <a:r>
              <a:rPr lang="ru-RU" sz="2200"/>
              <a:t>Об организации предоставления государственных и муниципальных услуг</a:t>
            </a:r>
            <a:endParaRPr lang="ru-RU"/>
          </a:p>
        </p:txBody>
      </p:sp>
      <p:sp>
        <p:nvSpPr>
          <p:cNvPr id="24580" name="TextBox 4"/>
          <p:cNvSpPr txBox="1">
            <a:spLocks noChangeArrowheads="1"/>
          </p:cNvSpPr>
          <p:nvPr/>
        </p:nvSpPr>
        <p:spPr bwMode="auto">
          <a:xfrm>
            <a:off x="360363" y="2124075"/>
            <a:ext cx="9359900" cy="784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Aft>
                <a:spcPts val="600"/>
              </a:spcAft>
            </a:pPr>
            <a:r>
              <a:rPr lang="ru-RU" sz="2000"/>
              <a:t>Органы, предоставляющие услуги, обязаны:</a:t>
            </a:r>
          </a:p>
          <a:p>
            <a:pPr>
              <a:spcAft>
                <a:spcPts val="600"/>
              </a:spcAft>
            </a:pPr>
            <a:r>
              <a:rPr lang="ru-RU" sz="2000">
                <a:solidFill>
                  <a:srgbClr val="0066CC"/>
                </a:solidFill>
              </a:rPr>
              <a:t>1) предоставлять услуги в соответствии с административными регламентами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6D82775-8222-4644-A686-068BB9E94358}" type="slidenum">
              <a:rPr lang="ru-RU"/>
              <a:pPr>
                <a:defRPr/>
              </a:pPr>
              <a:t>10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extShape 1"/>
          <p:cNvSpPr txBox="1">
            <a:spLocks noChangeArrowheads="1"/>
          </p:cNvSpPr>
          <p:nvPr/>
        </p:nvSpPr>
        <p:spPr bwMode="auto">
          <a:xfrm>
            <a:off x="431800" y="215900"/>
            <a:ext cx="9144000" cy="682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0000" tIns="45000" rIns="90000" bIns="45000"/>
          <a:lstStyle/>
          <a:p>
            <a:pPr algn="ctr"/>
            <a:r>
              <a:rPr lang="ru-RU" sz="3600"/>
              <a:t>210-ФЗ</a:t>
            </a:r>
            <a:endParaRPr lang="ru-RU"/>
          </a:p>
        </p:txBody>
      </p:sp>
      <p:sp>
        <p:nvSpPr>
          <p:cNvPr id="25603" name="TextShape 3"/>
          <p:cNvSpPr txBox="1">
            <a:spLocks noChangeArrowheads="1"/>
          </p:cNvSpPr>
          <p:nvPr/>
        </p:nvSpPr>
        <p:spPr bwMode="auto">
          <a:xfrm>
            <a:off x="431800" y="792163"/>
            <a:ext cx="9288463" cy="801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84600" tIns="39600" rIns="84600" bIns="39600"/>
          <a:lstStyle/>
          <a:p>
            <a:pPr algn="ctr"/>
            <a:r>
              <a:rPr lang="ru-RU" sz="2200"/>
              <a:t>Федеральный закон РФ от 27 июля 2010 г. </a:t>
            </a:r>
            <a:endParaRPr lang="ru-RU"/>
          </a:p>
          <a:p>
            <a:pPr algn="ctr"/>
            <a:r>
              <a:rPr lang="ru-RU" sz="2200"/>
              <a:t>Об организации предоставления государственных и муниципальных услуг</a:t>
            </a:r>
            <a:endParaRPr lang="ru-RU"/>
          </a:p>
        </p:txBody>
      </p:sp>
      <p:sp>
        <p:nvSpPr>
          <p:cNvPr id="25604" name="TextBox 4"/>
          <p:cNvSpPr txBox="1">
            <a:spLocks noChangeArrowheads="1"/>
          </p:cNvSpPr>
          <p:nvPr/>
        </p:nvSpPr>
        <p:spPr bwMode="auto">
          <a:xfrm>
            <a:off x="360363" y="2124075"/>
            <a:ext cx="9359900" cy="1477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Aft>
                <a:spcPts val="600"/>
              </a:spcAft>
            </a:pPr>
            <a:r>
              <a:rPr lang="ru-RU" sz="2000"/>
              <a:t>Органы, предоставляющие услуги, обязаны:</a:t>
            </a:r>
          </a:p>
          <a:p>
            <a:pPr>
              <a:spcAft>
                <a:spcPts val="600"/>
              </a:spcAft>
            </a:pPr>
            <a:r>
              <a:rPr lang="ru-RU" sz="2000"/>
              <a:t>1) предоставлять услуги в соответствии с административными регламентами</a:t>
            </a:r>
          </a:p>
          <a:p>
            <a:pPr>
              <a:spcAft>
                <a:spcPts val="600"/>
              </a:spcAft>
            </a:pPr>
            <a:r>
              <a:rPr lang="ru-RU" sz="2000">
                <a:solidFill>
                  <a:srgbClr val="0066CC"/>
                </a:solidFill>
              </a:rPr>
              <a:t>2) обеспечивать возможность получения заявителем услуги в электронной</a:t>
            </a:r>
            <a:r>
              <a:rPr lang="en-US" sz="2000">
                <a:solidFill>
                  <a:srgbClr val="0066CC"/>
                </a:solidFill>
              </a:rPr>
              <a:t> </a:t>
            </a:r>
            <a:r>
              <a:rPr lang="ru-RU" sz="2000">
                <a:solidFill>
                  <a:srgbClr val="0066CC"/>
                </a:solidFill>
              </a:rPr>
              <a:t>форме, если это не запрещено законом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2F36F63-21F6-42F3-A1EC-824757963535}" type="slidenum">
              <a:rPr lang="ru-RU"/>
              <a:pPr>
                <a:defRPr/>
              </a:pPr>
              <a:t>11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extShape 1"/>
          <p:cNvSpPr txBox="1">
            <a:spLocks noChangeArrowheads="1"/>
          </p:cNvSpPr>
          <p:nvPr/>
        </p:nvSpPr>
        <p:spPr bwMode="auto">
          <a:xfrm>
            <a:off x="431800" y="215900"/>
            <a:ext cx="9144000" cy="682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0000" tIns="45000" rIns="90000" bIns="45000"/>
          <a:lstStyle/>
          <a:p>
            <a:pPr algn="ctr"/>
            <a:r>
              <a:rPr lang="ru-RU" sz="3600"/>
              <a:t>210-ФЗ</a:t>
            </a:r>
            <a:endParaRPr lang="ru-RU"/>
          </a:p>
        </p:txBody>
      </p:sp>
      <p:sp>
        <p:nvSpPr>
          <p:cNvPr id="26627" name="TextShape 3"/>
          <p:cNvSpPr txBox="1">
            <a:spLocks noChangeArrowheads="1"/>
          </p:cNvSpPr>
          <p:nvPr/>
        </p:nvSpPr>
        <p:spPr bwMode="auto">
          <a:xfrm>
            <a:off x="431800" y="792163"/>
            <a:ext cx="9288463" cy="801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84600" tIns="39600" rIns="84600" bIns="39600"/>
          <a:lstStyle/>
          <a:p>
            <a:pPr algn="ctr"/>
            <a:r>
              <a:rPr lang="ru-RU" sz="2200"/>
              <a:t>Федеральный закон РФ от 27 июля 2010 г. </a:t>
            </a:r>
            <a:endParaRPr lang="ru-RU"/>
          </a:p>
          <a:p>
            <a:pPr algn="ctr"/>
            <a:r>
              <a:rPr lang="ru-RU" sz="2200"/>
              <a:t>Об организации предоставления государственных и муниципальных услуг</a:t>
            </a:r>
            <a:endParaRPr lang="ru-RU"/>
          </a:p>
        </p:txBody>
      </p:sp>
      <p:sp>
        <p:nvSpPr>
          <p:cNvPr id="26628" name="TextBox 4"/>
          <p:cNvSpPr txBox="1">
            <a:spLocks noChangeArrowheads="1"/>
          </p:cNvSpPr>
          <p:nvPr/>
        </p:nvSpPr>
        <p:spPr bwMode="auto">
          <a:xfrm>
            <a:off x="360363" y="2124075"/>
            <a:ext cx="9359900" cy="2170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Aft>
                <a:spcPts val="600"/>
              </a:spcAft>
            </a:pPr>
            <a:r>
              <a:rPr lang="ru-RU" sz="2000"/>
              <a:t>Органы, предоставляющие услуги, обязаны:</a:t>
            </a:r>
          </a:p>
          <a:p>
            <a:pPr>
              <a:spcAft>
                <a:spcPts val="600"/>
              </a:spcAft>
            </a:pPr>
            <a:r>
              <a:rPr lang="ru-RU" sz="2000"/>
              <a:t>1) предоставлять услуги в соответствии с административными регламентами</a:t>
            </a:r>
          </a:p>
          <a:p>
            <a:pPr>
              <a:spcAft>
                <a:spcPts val="600"/>
              </a:spcAft>
            </a:pPr>
            <a:r>
              <a:rPr lang="ru-RU" sz="2000"/>
              <a:t>2) обеспечивать возможность получения заявителем услуги в электронной</a:t>
            </a:r>
            <a:r>
              <a:rPr lang="en-US" sz="2000"/>
              <a:t> </a:t>
            </a:r>
            <a:r>
              <a:rPr lang="ru-RU" sz="2000"/>
              <a:t>форме, если это не запрещено законом</a:t>
            </a:r>
          </a:p>
          <a:p>
            <a:pPr>
              <a:spcAft>
                <a:spcPts val="600"/>
              </a:spcAft>
            </a:pPr>
            <a:r>
              <a:rPr lang="ru-RU" sz="2000">
                <a:solidFill>
                  <a:srgbClr val="0066CC"/>
                </a:solidFill>
              </a:rPr>
              <a:t>3) получать от иных органов власти и организаций документы, необходимые</a:t>
            </a:r>
            <a:r>
              <a:rPr lang="en-US" sz="2000">
                <a:solidFill>
                  <a:srgbClr val="0066CC"/>
                </a:solidFill>
              </a:rPr>
              <a:t> </a:t>
            </a:r>
            <a:r>
              <a:rPr lang="ru-RU" sz="2000">
                <a:solidFill>
                  <a:srgbClr val="0066CC"/>
                </a:solidFill>
              </a:rPr>
              <a:t>для предоставления услуг (и предоставлять такие документы иным органам)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73D5B6E-D108-4362-84C8-1BE9764EEF52}" type="slidenum">
              <a:rPr lang="ru-RU"/>
              <a:pPr>
                <a:defRPr/>
              </a:pPr>
              <a:t>12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extShape 1"/>
          <p:cNvSpPr txBox="1">
            <a:spLocks noChangeArrowheads="1"/>
          </p:cNvSpPr>
          <p:nvPr/>
        </p:nvSpPr>
        <p:spPr bwMode="auto">
          <a:xfrm>
            <a:off x="431800" y="215900"/>
            <a:ext cx="9144000" cy="682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0000" tIns="45000" rIns="90000" bIns="45000"/>
          <a:lstStyle/>
          <a:p>
            <a:pPr algn="ctr"/>
            <a:r>
              <a:rPr lang="ru-RU" sz="3600"/>
              <a:t>210-ФЗ</a:t>
            </a:r>
            <a:endParaRPr lang="ru-RU"/>
          </a:p>
        </p:txBody>
      </p:sp>
      <p:sp>
        <p:nvSpPr>
          <p:cNvPr id="27651" name="TextShape 3"/>
          <p:cNvSpPr txBox="1">
            <a:spLocks noChangeArrowheads="1"/>
          </p:cNvSpPr>
          <p:nvPr/>
        </p:nvSpPr>
        <p:spPr bwMode="auto">
          <a:xfrm>
            <a:off x="431800" y="792163"/>
            <a:ext cx="9288463" cy="801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84600" tIns="39600" rIns="84600" bIns="39600"/>
          <a:lstStyle/>
          <a:p>
            <a:pPr algn="ctr"/>
            <a:r>
              <a:rPr lang="ru-RU" sz="2200"/>
              <a:t>Федеральный закон РФ от 27 июля 2010 г. </a:t>
            </a:r>
            <a:endParaRPr lang="ru-RU"/>
          </a:p>
          <a:p>
            <a:pPr algn="ctr"/>
            <a:r>
              <a:rPr lang="ru-RU" sz="2200"/>
              <a:t>Об организации предоставления государственных и муниципальных услуг</a:t>
            </a:r>
            <a:endParaRPr lang="ru-RU"/>
          </a:p>
        </p:txBody>
      </p:sp>
      <p:sp>
        <p:nvSpPr>
          <p:cNvPr id="27652" name="TextBox 4"/>
          <p:cNvSpPr txBox="1">
            <a:spLocks noChangeArrowheads="1"/>
          </p:cNvSpPr>
          <p:nvPr/>
        </p:nvSpPr>
        <p:spPr bwMode="auto">
          <a:xfrm>
            <a:off x="360363" y="2124075"/>
            <a:ext cx="9359900" cy="2862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Aft>
                <a:spcPts val="600"/>
              </a:spcAft>
            </a:pPr>
            <a:r>
              <a:rPr lang="ru-RU" sz="2000"/>
              <a:t>Органы, предоставляющие услуги, обязаны:</a:t>
            </a:r>
          </a:p>
          <a:p>
            <a:pPr>
              <a:spcAft>
                <a:spcPts val="600"/>
              </a:spcAft>
            </a:pPr>
            <a:r>
              <a:rPr lang="ru-RU" sz="2000"/>
              <a:t>1) предоставлять услуги в соответствии с административными регламентами</a:t>
            </a:r>
          </a:p>
          <a:p>
            <a:pPr>
              <a:spcAft>
                <a:spcPts val="600"/>
              </a:spcAft>
            </a:pPr>
            <a:r>
              <a:rPr lang="ru-RU" sz="2000"/>
              <a:t>2) обеспечивать возможность получения заявителем услуги в электронной</a:t>
            </a:r>
            <a:r>
              <a:rPr lang="en-US" sz="2000"/>
              <a:t> </a:t>
            </a:r>
            <a:r>
              <a:rPr lang="ru-RU" sz="2000"/>
              <a:t>форме, если это не запрещено законом</a:t>
            </a:r>
          </a:p>
          <a:p>
            <a:pPr>
              <a:spcAft>
                <a:spcPts val="600"/>
              </a:spcAft>
            </a:pPr>
            <a:r>
              <a:rPr lang="ru-RU" sz="2000"/>
              <a:t>3) получать от иных органов власти и организаций документы, необходимые</a:t>
            </a:r>
            <a:r>
              <a:rPr lang="en-US" sz="2000"/>
              <a:t> </a:t>
            </a:r>
            <a:r>
              <a:rPr lang="ru-RU" sz="2000"/>
              <a:t>для предоставления услуг (и предоставлять такие документы иным органам)</a:t>
            </a:r>
          </a:p>
          <a:p>
            <a:pPr>
              <a:spcAft>
                <a:spcPts val="600"/>
              </a:spcAft>
            </a:pPr>
            <a:r>
              <a:rPr lang="ru-RU" sz="2000">
                <a:solidFill>
                  <a:srgbClr val="0066CC"/>
                </a:solidFill>
              </a:rPr>
              <a:t>4) обеспечивать возможность предоставления услуг в многофункциональных</a:t>
            </a:r>
            <a:r>
              <a:rPr lang="en-US" sz="2000">
                <a:solidFill>
                  <a:srgbClr val="0066CC"/>
                </a:solidFill>
              </a:rPr>
              <a:t> </a:t>
            </a:r>
            <a:r>
              <a:rPr lang="ru-RU" sz="2000">
                <a:solidFill>
                  <a:srgbClr val="0066CC"/>
                </a:solidFill>
              </a:rPr>
              <a:t>центрах (МФЦ)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83A8C09-7895-400F-9126-4BD560627BA1}" type="slidenum">
              <a:rPr lang="ru-RU"/>
              <a:pPr>
                <a:defRPr/>
              </a:pPr>
              <a:t>13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extShape 1"/>
          <p:cNvSpPr txBox="1">
            <a:spLocks noChangeArrowheads="1"/>
          </p:cNvSpPr>
          <p:nvPr/>
        </p:nvSpPr>
        <p:spPr bwMode="auto">
          <a:xfrm>
            <a:off x="431800" y="215900"/>
            <a:ext cx="9144000" cy="682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0000" tIns="45000" rIns="90000" bIns="45000"/>
          <a:lstStyle/>
          <a:p>
            <a:pPr algn="ctr"/>
            <a:r>
              <a:rPr lang="ru-RU" sz="3600"/>
              <a:t>210-ФЗ</a:t>
            </a:r>
            <a:endParaRPr lang="ru-RU"/>
          </a:p>
        </p:txBody>
      </p:sp>
      <p:sp>
        <p:nvSpPr>
          <p:cNvPr id="28675" name="TextShape 3"/>
          <p:cNvSpPr txBox="1">
            <a:spLocks noChangeArrowheads="1"/>
          </p:cNvSpPr>
          <p:nvPr/>
        </p:nvSpPr>
        <p:spPr bwMode="auto">
          <a:xfrm>
            <a:off x="431800" y="792163"/>
            <a:ext cx="9288463" cy="801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84600" tIns="39600" rIns="84600" bIns="39600"/>
          <a:lstStyle/>
          <a:p>
            <a:pPr algn="ctr"/>
            <a:r>
              <a:rPr lang="ru-RU" sz="2200"/>
              <a:t>Федеральный закон РФ от 27 июля 2010 г. </a:t>
            </a:r>
            <a:endParaRPr lang="ru-RU"/>
          </a:p>
          <a:p>
            <a:pPr algn="ctr"/>
            <a:r>
              <a:rPr lang="ru-RU" sz="2200"/>
              <a:t>Об организации предоставления государственных и муниципальных услуг</a:t>
            </a:r>
            <a:endParaRPr lang="ru-RU"/>
          </a:p>
        </p:txBody>
      </p:sp>
      <p:sp>
        <p:nvSpPr>
          <p:cNvPr id="28676" name="TextBox 5"/>
          <p:cNvSpPr txBox="1">
            <a:spLocks noChangeArrowheads="1"/>
          </p:cNvSpPr>
          <p:nvPr/>
        </p:nvSpPr>
        <p:spPr bwMode="auto">
          <a:xfrm>
            <a:off x="360363" y="2124075"/>
            <a:ext cx="9359900" cy="3170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Aft>
                <a:spcPts val="600"/>
              </a:spcAft>
            </a:pPr>
            <a:r>
              <a:rPr lang="ru-RU" sz="2000"/>
              <a:t>Органы, предоставляющие услуги, обязаны:</a:t>
            </a:r>
          </a:p>
          <a:p>
            <a:pPr>
              <a:spcAft>
                <a:spcPts val="600"/>
              </a:spcAft>
            </a:pPr>
            <a:r>
              <a:rPr lang="ru-RU" sz="2000" b="1"/>
              <a:t>1) предоставлять услуги в соответствии с административными регламентами</a:t>
            </a:r>
          </a:p>
          <a:p>
            <a:pPr>
              <a:spcAft>
                <a:spcPts val="600"/>
              </a:spcAft>
            </a:pPr>
            <a:r>
              <a:rPr lang="ru-RU" sz="2000">
                <a:solidFill>
                  <a:srgbClr val="BFBFBF"/>
                </a:solidFill>
              </a:rPr>
              <a:t>2) обеспечивать возможность получения заявителем услуги в электронной</a:t>
            </a:r>
            <a:r>
              <a:rPr lang="en-US" sz="2000">
                <a:solidFill>
                  <a:srgbClr val="BFBFBF"/>
                </a:solidFill>
              </a:rPr>
              <a:t> </a:t>
            </a:r>
            <a:r>
              <a:rPr lang="ru-RU" sz="2000">
                <a:solidFill>
                  <a:srgbClr val="BFBFBF"/>
                </a:solidFill>
              </a:rPr>
              <a:t>форме, если это не запрещено законом</a:t>
            </a:r>
          </a:p>
          <a:p>
            <a:pPr>
              <a:spcAft>
                <a:spcPts val="600"/>
              </a:spcAft>
            </a:pPr>
            <a:r>
              <a:rPr lang="ru-RU" sz="2000">
                <a:solidFill>
                  <a:srgbClr val="BFBFBF"/>
                </a:solidFill>
              </a:rPr>
              <a:t>3) получать от иных органов власти и организаций документы, необходимые</a:t>
            </a:r>
            <a:r>
              <a:rPr lang="en-US" sz="2000">
                <a:solidFill>
                  <a:srgbClr val="BFBFBF"/>
                </a:solidFill>
              </a:rPr>
              <a:t> </a:t>
            </a:r>
            <a:r>
              <a:rPr lang="ru-RU" sz="2000">
                <a:solidFill>
                  <a:srgbClr val="BFBFBF"/>
                </a:solidFill>
              </a:rPr>
              <a:t>для предоставления услуг (и предоставлять такие документы иным органам)</a:t>
            </a:r>
          </a:p>
          <a:p>
            <a:pPr>
              <a:spcAft>
                <a:spcPts val="600"/>
              </a:spcAft>
            </a:pPr>
            <a:r>
              <a:rPr lang="ru-RU" sz="2000">
                <a:solidFill>
                  <a:srgbClr val="BFBFBF"/>
                </a:solidFill>
              </a:rPr>
              <a:t>4) обеспечивать возможность предоставления услуг в многофункциональных</a:t>
            </a:r>
            <a:r>
              <a:rPr lang="en-US" sz="2000">
                <a:solidFill>
                  <a:srgbClr val="BFBFBF"/>
                </a:solidFill>
              </a:rPr>
              <a:t> </a:t>
            </a:r>
            <a:r>
              <a:rPr lang="ru-RU" sz="2000">
                <a:solidFill>
                  <a:srgbClr val="BFBFBF"/>
                </a:solidFill>
              </a:rPr>
              <a:t>центрах (МФЦ)</a:t>
            </a:r>
          </a:p>
        </p:txBody>
      </p:sp>
      <p:sp>
        <p:nvSpPr>
          <p:cNvPr id="28677" name="TextBox 6"/>
          <p:cNvSpPr txBox="1">
            <a:spLocks noChangeArrowheads="1"/>
          </p:cNvSpPr>
          <p:nvPr/>
        </p:nvSpPr>
        <p:spPr bwMode="auto">
          <a:xfrm>
            <a:off x="360363" y="5364163"/>
            <a:ext cx="9359900" cy="1630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>
                <a:solidFill>
                  <a:srgbClr val="0066CC"/>
                </a:solidFill>
              </a:rPr>
              <a:t>Для большинства услуг регламенты разработаны. </a:t>
            </a:r>
            <a:endParaRPr lang="ru-RU" sz="2000"/>
          </a:p>
          <a:p>
            <a:r>
              <a:rPr lang="ru-RU" sz="2000">
                <a:solidFill>
                  <a:srgbClr val="0066CC"/>
                </a:solidFill>
              </a:rPr>
              <a:t>В дальнейшем необходимо вносить изменения в регламенты связанные с</a:t>
            </a:r>
            <a:endParaRPr lang="ru-RU" sz="2000"/>
          </a:p>
          <a:p>
            <a:r>
              <a:rPr lang="ru-RU" sz="2000">
                <a:solidFill>
                  <a:srgbClr val="0066CC"/>
                </a:solidFill>
              </a:rPr>
              <a:t>- запросом документов из других органов власти</a:t>
            </a:r>
            <a:endParaRPr lang="ru-RU" sz="2000"/>
          </a:p>
          <a:p>
            <a:r>
              <a:rPr lang="ru-RU" sz="2000">
                <a:solidFill>
                  <a:srgbClr val="0066CC"/>
                </a:solidFill>
              </a:rPr>
              <a:t>- предоставлением услуг в электронном виде</a:t>
            </a:r>
            <a:endParaRPr lang="ru-RU" sz="2000"/>
          </a:p>
          <a:p>
            <a:r>
              <a:rPr lang="ru-RU" sz="2000">
                <a:solidFill>
                  <a:srgbClr val="0066CC"/>
                </a:solidFill>
              </a:rPr>
              <a:t>- предоставлением услуг в МФЦ</a:t>
            </a:r>
            <a:endParaRPr lang="ru-RU" sz="200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CFBC301-62BE-4C95-B6A9-924F6D232A36}" type="slidenum">
              <a:rPr lang="ru-RU"/>
              <a:pPr>
                <a:defRPr/>
              </a:pPr>
              <a:t>14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extShape 1"/>
          <p:cNvSpPr txBox="1">
            <a:spLocks noChangeArrowheads="1"/>
          </p:cNvSpPr>
          <p:nvPr/>
        </p:nvSpPr>
        <p:spPr bwMode="auto">
          <a:xfrm>
            <a:off x="431800" y="215900"/>
            <a:ext cx="9144000" cy="682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0000" tIns="45000" rIns="90000" bIns="45000"/>
          <a:lstStyle/>
          <a:p>
            <a:pPr algn="ctr"/>
            <a:r>
              <a:rPr lang="ru-RU" sz="3600"/>
              <a:t>210-ФЗ</a:t>
            </a:r>
            <a:endParaRPr lang="ru-RU"/>
          </a:p>
        </p:txBody>
      </p:sp>
      <p:sp>
        <p:nvSpPr>
          <p:cNvPr id="29699" name="TextShape 3"/>
          <p:cNvSpPr txBox="1">
            <a:spLocks noChangeArrowheads="1"/>
          </p:cNvSpPr>
          <p:nvPr/>
        </p:nvSpPr>
        <p:spPr bwMode="auto">
          <a:xfrm>
            <a:off x="431800" y="792163"/>
            <a:ext cx="9288463" cy="801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84600" tIns="39600" rIns="84600" bIns="39600"/>
          <a:lstStyle/>
          <a:p>
            <a:pPr algn="ctr"/>
            <a:r>
              <a:rPr lang="ru-RU" sz="2200"/>
              <a:t>Федеральный закон РФ от 27 июля 2010 г. </a:t>
            </a:r>
            <a:endParaRPr lang="ru-RU"/>
          </a:p>
          <a:p>
            <a:pPr algn="ctr"/>
            <a:r>
              <a:rPr lang="ru-RU" sz="2200"/>
              <a:t>Об организации предоставления государственных и муниципальных услуг</a:t>
            </a:r>
            <a:endParaRPr lang="ru-RU"/>
          </a:p>
        </p:txBody>
      </p:sp>
      <p:sp>
        <p:nvSpPr>
          <p:cNvPr id="29700" name="TextBox 7"/>
          <p:cNvSpPr txBox="1">
            <a:spLocks noChangeArrowheads="1"/>
          </p:cNvSpPr>
          <p:nvPr/>
        </p:nvSpPr>
        <p:spPr bwMode="auto">
          <a:xfrm>
            <a:off x="360363" y="2124075"/>
            <a:ext cx="9359900" cy="2862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Aft>
                <a:spcPts val="600"/>
              </a:spcAft>
            </a:pPr>
            <a:r>
              <a:rPr lang="ru-RU" sz="2000"/>
              <a:t>Органы, предоставляющие услуги, обязаны:</a:t>
            </a:r>
          </a:p>
          <a:p>
            <a:pPr>
              <a:spcAft>
                <a:spcPts val="600"/>
              </a:spcAft>
            </a:pPr>
            <a:r>
              <a:rPr lang="ru-RU" sz="2000">
                <a:solidFill>
                  <a:srgbClr val="D9D9D9"/>
                </a:solidFill>
              </a:rPr>
              <a:t>1) предоставлять услуги в соответствии с административными регламентами</a:t>
            </a:r>
          </a:p>
          <a:p>
            <a:pPr>
              <a:spcAft>
                <a:spcPts val="600"/>
              </a:spcAft>
            </a:pPr>
            <a:r>
              <a:rPr lang="ru-RU" sz="2000" b="1"/>
              <a:t>2) обеспечивать возможность получения заявителем услуги в электронной</a:t>
            </a:r>
            <a:r>
              <a:rPr lang="en-US" sz="2000" b="1"/>
              <a:t> </a:t>
            </a:r>
            <a:r>
              <a:rPr lang="ru-RU" sz="2000" b="1"/>
              <a:t>форме, если это не запрещено законом</a:t>
            </a:r>
          </a:p>
          <a:p>
            <a:pPr>
              <a:spcAft>
                <a:spcPts val="600"/>
              </a:spcAft>
            </a:pPr>
            <a:r>
              <a:rPr lang="ru-RU" sz="2000">
                <a:solidFill>
                  <a:srgbClr val="BFBFBF"/>
                </a:solidFill>
              </a:rPr>
              <a:t>3) получать от иных органов власти и организаций документы, необходимые</a:t>
            </a:r>
            <a:r>
              <a:rPr lang="en-US" sz="2000">
                <a:solidFill>
                  <a:srgbClr val="BFBFBF"/>
                </a:solidFill>
              </a:rPr>
              <a:t> </a:t>
            </a:r>
            <a:r>
              <a:rPr lang="ru-RU" sz="2000">
                <a:solidFill>
                  <a:srgbClr val="BFBFBF"/>
                </a:solidFill>
              </a:rPr>
              <a:t>для предоставления услуг (и предоставлять такие документы иным органам)</a:t>
            </a:r>
          </a:p>
          <a:p>
            <a:pPr>
              <a:spcAft>
                <a:spcPts val="600"/>
              </a:spcAft>
            </a:pPr>
            <a:r>
              <a:rPr lang="ru-RU" sz="2000">
                <a:solidFill>
                  <a:srgbClr val="BFBFBF"/>
                </a:solidFill>
              </a:rPr>
              <a:t>4) обеспечивать возможность предоставления услуг в многофункциональных</a:t>
            </a:r>
            <a:r>
              <a:rPr lang="en-US" sz="2000">
                <a:solidFill>
                  <a:srgbClr val="BFBFBF"/>
                </a:solidFill>
              </a:rPr>
              <a:t> </a:t>
            </a:r>
            <a:r>
              <a:rPr lang="ru-RU" sz="2000">
                <a:solidFill>
                  <a:srgbClr val="BFBFBF"/>
                </a:solidFill>
              </a:rPr>
              <a:t>центрах (МФЦ)</a:t>
            </a:r>
          </a:p>
        </p:txBody>
      </p:sp>
      <p:sp>
        <p:nvSpPr>
          <p:cNvPr id="29701" name="TextBox 8"/>
          <p:cNvSpPr txBox="1">
            <a:spLocks noChangeArrowheads="1"/>
          </p:cNvSpPr>
          <p:nvPr/>
        </p:nvSpPr>
        <p:spPr bwMode="auto">
          <a:xfrm>
            <a:off x="360363" y="5364163"/>
            <a:ext cx="93599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>
                <a:solidFill>
                  <a:srgbClr val="0066CC"/>
                </a:solidFill>
              </a:rPr>
              <a:t>Рассмотрим инструменты для оказания услуги в электронной форме</a:t>
            </a:r>
            <a:endParaRPr lang="ru-RU" sz="200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EB97490-50D7-479D-9BA5-801430F65FF4}" type="slidenum">
              <a:rPr lang="ru-RU"/>
              <a:pPr>
                <a:defRPr/>
              </a:pPr>
              <a:t>15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Рисунок 13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36625" y="1627188"/>
            <a:ext cx="541338" cy="43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23" name="Рисунок 138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335713" y="1511300"/>
            <a:ext cx="669925" cy="536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24" name="Рисунок 139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335713" y="1511300"/>
            <a:ext cx="669925" cy="536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25" name="Рисунок 140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824413" y="1511300"/>
            <a:ext cx="560387" cy="536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26" name="Рисунок 141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824413" y="1511300"/>
            <a:ext cx="560387" cy="536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27" name="Рисунок 142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251200" y="1535113"/>
            <a:ext cx="614363" cy="547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28" name="Рисунок 143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251200" y="1533525"/>
            <a:ext cx="614363" cy="554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29" name="CustomShape 2"/>
          <p:cNvSpPr>
            <a:spLocks noChangeArrowheads="1"/>
          </p:cNvSpPr>
          <p:nvPr/>
        </p:nvSpPr>
        <p:spPr bwMode="auto">
          <a:xfrm>
            <a:off x="8280400" y="1368425"/>
            <a:ext cx="503238" cy="719138"/>
          </a:xfrm>
          <a:prstGeom prst="can">
            <a:avLst>
              <a:gd name="adj" fmla="val 5399"/>
            </a:avLst>
          </a:prstGeom>
          <a:noFill/>
          <a:ln w="36000">
            <a:solidFill>
              <a:srgbClr val="808080"/>
            </a:solidFill>
            <a:round/>
            <a:headEnd/>
            <a:tailEnd/>
          </a:ln>
        </p:spPr>
        <p:txBody>
          <a:bodyPr wrap="none" lIns="90000" tIns="45000" rIns="90000" bIns="45000" anchor="ctr"/>
          <a:lstStyle/>
          <a:p>
            <a:pPr algn="ctr"/>
            <a:r>
              <a:rPr lang="ru-RU" sz="1200"/>
              <a:t>ИС</a:t>
            </a:r>
            <a:endParaRPr lang="ru-RU"/>
          </a:p>
          <a:p>
            <a:pPr algn="ctr"/>
            <a:r>
              <a:rPr lang="ru-RU" sz="1200"/>
              <a:t>ОВ</a:t>
            </a:r>
            <a:endParaRPr lang="ru-RU"/>
          </a:p>
        </p:txBody>
      </p:sp>
      <p:pic>
        <p:nvPicPr>
          <p:cNvPr id="30730" name="Рисунок 145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1879600" y="2592388"/>
            <a:ext cx="1073150" cy="728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31" name="Line 3"/>
          <p:cNvSpPr>
            <a:spLocks noChangeShapeType="1"/>
          </p:cNvSpPr>
          <p:nvPr/>
        </p:nvSpPr>
        <p:spPr bwMode="auto">
          <a:xfrm>
            <a:off x="7272338" y="1800225"/>
            <a:ext cx="647700" cy="0"/>
          </a:xfrm>
          <a:prstGeom prst="line">
            <a:avLst/>
          </a:prstGeom>
          <a:noFill/>
          <a:ln w="25200">
            <a:solidFill>
              <a:srgbClr val="C0C0C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30732" name="Line 4"/>
          <p:cNvSpPr>
            <a:spLocks noChangeShapeType="1"/>
          </p:cNvSpPr>
          <p:nvPr/>
        </p:nvSpPr>
        <p:spPr bwMode="auto">
          <a:xfrm flipH="1">
            <a:off x="7199313" y="1800225"/>
            <a:ext cx="649287" cy="0"/>
          </a:xfrm>
          <a:prstGeom prst="line">
            <a:avLst/>
          </a:prstGeom>
          <a:noFill/>
          <a:ln w="25200">
            <a:solidFill>
              <a:srgbClr val="C0C0C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30733" name="Line 5"/>
          <p:cNvSpPr>
            <a:spLocks noChangeShapeType="1"/>
          </p:cNvSpPr>
          <p:nvPr/>
        </p:nvSpPr>
        <p:spPr bwMode="auto">
          <a:xfrm>
            <a:off x="1728788" y="1800225"/>
            <a:ext cx="1439862" cy="0"/>
          </a:xfrm>
          <a:prstGeom prst="line">
            <a:avLst/>
          </a:prstGeom>
          <a:noFill/>
          <a:ln w="25200">
            <a:solidFill>
              <a:srgbClr val="C0C0C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30734" name="Line 6"/>
          <p:cNvSpPr>
            <a:spLocks noChangeShapeType="1"/>
          </p:cNvSpPr>
          <p:nvPr/>
        </p:nvSpPr>
        <p:spPr bwMode="auto">
          <a:xfrm flipH="1">
            <a:off x="1655763" y="1800225"/>
            <a:ext cx="1439862" cy="0"/>
          </a:xfrm>
          <a:prstGeom prst="line">
            <a:avLst/>
          </a:prstGeom>
          <a:noFill/>
          <a:ln w="25200">
            <a:solidFill>
              <a:srgbClr val="C0C0C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30735" name="Line 7"/>
          <p:cNvSpPr>
            <a:spLocks noChangeShapeType="1"/>
          </p:cNvSpPr>
          <p:nvPr/>
        </p:nvSpPr>
        <p:spPr bwMode="auto">
          <a:xfrm>
            <a:off x="5616575" y="1800225"/>
            <a:ext cx="647700" cy="0"/>
          </a:xfrm>
          <a:prstGeom prst="line">
            <a:avLst/>
          </a:prstGeom>
          <a:noFill/>
          <a:ln w="25200">
            <a:solidFill>
              <a:srgbClr val="C0C0C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30736" name="Line 8"/>
          <p:cNvSpPr>
            <a:spLocks noChangeShapeType="1"/>
          </p:cNvSpPr>
          <p:nvPr/>
        </p:nvSpPr>
        <p:spPr bwMode="auto">
          <a:xfrm flipH="1">
            <a:off x="5543550" y="1800225"/>
            <a:ext cx="647700" cy="0"/>
          </a:xfrm>
          <a:prstGeom prst="line">
            <a:avLst/>
          </a:prstGeom>
          <a:noFill/>
          <a:ln w="25200">
            <a:solidFill>
              <a:srgbClr val="C0C0C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30737" name="Line 9"/>
          <p:cNvSpPr>
            <a:spLocks noChangeShapeType="1"/>
          </p:cNvSpPr>
          <p:nvPr/>
        </p:nvSpPr>
        <p:spPr bwMode="auto">
          <a:xfrm>
            <a:off x="4032250" y="1800225"/>
            <a:ext cx="647700" cy="0"/>
          </a:xfrm>
          <a:prstGeom prst="line">
            <a:avLst/>
          </a:prstGeom>
          <a:noFill/>
          <a:ln w="25200">
            <a:solidFill>
              <a:srgbClr val="C0C0C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30738" name="Line 10"/>
          <p:cNvSpPr>
            <a:spLocks noChangeShapeType="1"/>
          </p:cNvSpPr>
          <p:nvPr/>
        </p:nvSpPr>
        <p:spPr bwMode="auto">
          <a:xfrm flipH="1">
            <a:off x="3959225" y="1800225"/>
            <a:ext cx="649288" cy="0"/>
          </a:xfrm>
          <a:prstGeom prst="line">
            <a:avLst/>
          </a:prstGeom>
          <a:noFill/>
          <a:ln w="25200">
            <a:solidFill>
              <a:srgbClr val="C0C0C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30739" name="Line 11"/>
          <p:cNvSpPr>
            <a:spLocks noChangeShapeType="1"/>
          </p:cNvSpPr>
          <p:nvPr/>
        </p:nvSpPr>
        <p:spPr bwMode="auto">
          <a:xfrm>
            <a:off x="1465263" y="2208213"/>
            <a:ext cx="481012" cy="431800"/>
          </a:xfrm>
          <a:prstGeom prst="line">
            <a:avLst/>
          </a:prstGeom>
          <a:noFill/>
          <a:ln w="25200">
            <a:solidFill>
              <a:srgbClr val="0066CC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pic>
        <p:nvPicPr>
          <p:cNvPr id="30740" name="Рисунок 156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1741488" y="2279650"/>
            <a:ext cx="206375" cy="16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41" name="CustomShape 13"/>
          <p:cNvSpPr>
            <a:spLocks noChangeArrowheads="1"/>
          </p:cNvSpPr>
          <p:nvPr/>
        </p:nvSpPr>
        <p:spPr bwMode="auto">
          <a:xfrm>
            <a:off x="2879725" y="1079500"/>
            <a:ext cx="4535488" cy="1296988"/>
          </a:xfrm>
          <a:prstGeom prst="flowChartProcess">
            <a:avLst/>
          </a:prstGeom>
          <a:noFill/>
          <a:ln w="18000">
            <a:solidFill>
              <a:srgbClr val="C0C0C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30742" name="TextBox 24"/>
          <p:cNvSpPr txBox="1">
            <a:spLocks noChangeArrowheads="1"/>
          </p:cNvSpPr>
          <p:nvPr/>
        </p:nvSpPr>
        <p:spPr bwMode="auto">
          <a:xfrm>
            <a:off x="647700" y="5951538"/>
            <a:ext cx="9002713" cy="769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200">
                <a:solidFill>
                  <a:srgbClr val="0066CC"/>
                </a:solidFill>
              </a:rPr>
              <a:t>Заявитель может подать электронное заявление на оказание услуги через портал госуслуг</a:t>
            </a:r>
            <a:endParaRPr lang="ru-RU" sz="2200"/>
          </a:p>
        </p:txBody>
      </p:sp>
      <p:sp>
        <p:nvSpPr>
          <p:cNvPr id="30743" name="TextShape 1"/>
          <p:cNvSpPr txBox="1">
            <a:spLocks noChangeArrowheads="1"/>
          </p:cNvSpPr>
          <p:nvPr/>
        </p:nvSpPr>
        <p:spPr bwMode="auto">
          <a:xfrm>
            <a:off x="431800" y="215900"/>
            <a:ext cx="9144000" cy="682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0000" tIns="45000" rIns="90000" bIns="45000"/>
          <a:lstStyle/>
          <a:p>
            <a:pPr algn="ctr"/>
            <a:r>
              <a:rPr lang="ru-RU" sz="3600"/>
              <a:t>Процесс оказания услуги</a:t>
            </a:r>
            <a:endParaRPr lang="ru-RU"/>
          </a:p>
        </p:txBody>
      </p:sp>
      <p:sp>
        <p:nvSpPr>
          <p:cNvPr id="30744" name="TextShape 5"/>
          <p:cNvSpPr txBox="1">
            <a:spLocks noChangeArrowheads="1"/>
          </p:cNvSpPr>
          <p:nvPr/>
        </p:nvSpPr>
        <p:spPr bwMode="auto">
          <a:xfrm>
            <a:off x="2927350" y="1120775"/>
            <a:ext cx="2905125" cy="204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0000" tIns="45000" rIns="90000" bIns="45000"/>
          <a:lstStyle/>
          <a:p>
            <a:r>
              <a:rPr lang="ru-RU" sz="1200" b="1" i="1">
                <a:solidFill>
                  <a:srgbClr val="F79646"/>
                </a:solidFill>
              </a:rPr>
              <a:t>Орган власти, оказывающий услугу</a:t>
            </a:r>
          </a:p>
        </p:txBody>
      </p:sp>
      <p:sp>
        <p:nvSpPr>
          <p:cNvPr id="25" name="Номер слайда 2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E2476E0-4076-4829-B41F-18C17007BDA6}" type="slidenum">
              <a:rPr lang="ru-RU"/>
              <a:pPr>
                <a:defRPr/>
              </a:pPr>
              <a:t>16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Рисунок 15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36625" y="1627188"/>
            <a:ext cx="541338" cy="43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47" name="Рисунок 16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35713" y="1511300"/>
            <a:ext cx="669925" cy="536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48" name="Рисунок 16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335713" y="1511300"/>
            <a:ext cx="669925" cy="536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49" name="Рисунок 16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824413" y="1511300"/>
            <a:ext cx="560387" cy="536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50" name="Рисунок 164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824413" y="1511300"/>
            <a:ext cx="560387" cy="536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51" name="Рисунок 165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251200" y="1535113"/>
            <a:ext cx="614363" cy="547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52" name="Рисунок 166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251200" y="1533525"/>
            <a:ext cx="614363" cy="554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753" name="CustomShape 2"/>
          <p:cNvSpPr>
            <a:spLocks noChangeArrowheads="1"/>
          </p:cNvSpPr>
          <p:nvPr/>
        </p:nvSpPr>
        <p:spPr bwMode="auto">
          <a:xfrm>
            <a:off x="8280400" y="1368425"/>
            <a:ext cx="503238" cy="719138"/>
          </a:xfrm>
          <a:prstGeom prst="can">
            <a:avLst>
              <a:gd name="adj" fmla="val 5399"/>
            </a:avLst>
          </a:prstGeom>
          <a:noFill/>
          <a:ln w="36000">
            <a:solidFill>
              <a:srgbClr val="808080"/>
            </a:solidFill>
            <a:round/>
            <a:headEnd/>
            <a:tailEnd/>
          </a:ln>
        </p:spPr>
        <p:txBody>
          <a:bodyPr wrap="none" lIns="90000" tIns="45000" rIns="90000" bIns="45000" anchor="ctr"/>
          <a:lstStyle/>
          <a:p>
            <a:pPr algn="ctr"/>
            <a:r>
              <a:rPr lang="ru-RU" sz="1200"/>
              <a:t>ИС</a:t>
            </a:r>
            <a:endParaRPr lang="ru-RU"/>
          </a:p>
          <a:p>
            <a:pPr algn="ctr"/>
            <a:r>
              <a:rPr lang="ru-RU" sz="1200"/>
              <a:t>ОВ</a:t>
            </a:r>
            <a:endParaRPr lang="ru-RU"/>
          </a:p>
        </p:txBody>
      </p:sp>
      <p:pic>
        <p:nvPicPr>
          <p:cNvPr id="31754" name="Рисунок 168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1879600" y="2592388"/>
            <a:ext cx="1073150" cy="728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755" name="Line 3"/>
          <p:cNvSpPr>
            <a:spLocks noChangeShapeType="1"/>
          </p:cNvSpPr>
          <p:nvPr/>
        </p:nvSpPr>
        <p:spPr bwMode="auto">
          <a:xfrm>
            <a:off x="7272338" y="1800225"/>
            <a:ext cx="647700" cy="0"/>
          </a:xfrm>
          <a:prstGeom prst="line">
            <a:avLst/>
          </a:prstGeom>
          <a:noFill/>
          <a:ln w="25200">
            <a:solidFill>
              <a:srgbClr val="C0C0C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31756" name="Line 4"/>
          <p:cNvSpPr>
            <a:spLocks noChangeShapeType="1"/>
          </p:cNvSpPr>
          <p:nvPr/>
        </p:nvSpPr>
        <p:spPr bwMode="auto">
          <a:xfrm flipH="1">
            <a:off x="7199313" y="1800225"/>
            <a:ext cx="649287" cy="0"/>
          </a:xfrm>
          <a:prstGeom prst="line">
            <a:avLst/>
          </a:prstGeom>
          <a:noFill/>
          <a:ln w="25200">
            <a:solidFill>
              <a:srgbClr val="C0C0C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31757" name="Line 5"/>
          <p:cNvSpPr>
            <a:spLocks noChangeShapeType="1"/>
          </p:cNvSpPr>
          <p:nvPr/>
        </p:nvSpPr>
        <p:spPr bwMode="auto">
          <a:xfrm>
            <a:off x="1728788" y="1800225"/>
            <a:ext cx="1439862" cy="0"/>
          </a:xfrm>
          <a:prstGeom prst="line">
            <a:avLst/>
          </a:prstGeom>
          <a:noFill/>
          <a:ln w="25200">
            <a:solidFill>
              <a:srgbClr val="C0C0C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31758" name="Line 6"/>
          <p:cNvSpPr>
            <a:spLocks noChangeShapeType="1"/>
          </p:cNvSpPr>
          <p:nvPr/>
        </p:nvSpPr>
        <p:spPr bwMode="auto">
          <a:xfrm flipH="1">
            <a:off x="1655763" y="1800225"/>
            <a:ext cx="1439862" cy="0"/>
          </a:xfrm>
          <a:prstGeom prst="line">
            <a:avLst/>
          </a:prstGeom>
          <a:noFill/>
          <a:ln w="25200">
            <a:solidFill>
              <a:srgbClr val="C0C0C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31759" name="Line 7"/>
          <p:cNvSpPr>
            <a:spLocks noChangeShapeType="1"/>
          </p:cNvSpPr>
          <p:nvPr/>
        </p:nvSpPr>
        <p:spPr bwMode="auto">
          <a:xfrm>
            <a:off x="5616575" y="1800225"/>
            <a:ext cx="647700" cy="0"/>
          </a:xfrm>
          <a:prstGeom prst="line">
            <a:avLst/>
          </a:prstGeom>
          <a:noFill/>
          <a:ln w="25200">
            <a:solidFill>
              <a:srgbClr val="C0C0C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31760" name="Line 8"/>
          <p:cNvSpPr>
            <a:spLocks noChangeShapeType="1"/>
          </p:cNvSpPr>
          <p:nvPr/>
        </p:nvSpPr>
        <p:spPr bwMode="auto">
          <a:xfrm flipH="1">
            <a:off x="5543550" y="1800225"/>
            <a:ext cx="647700" cy="0"/>
          </a:xfrm>
          <a:prstGeom prst="line">
            <a:avLst/>
          </a:prstGeom>
          <a:noFill/>
          <a:ln w="25200">
            <a:solidFill>
              <a:srgbClr val="C0C0C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31761" name="Line 9"/>
          <p:cNvSpPr>
            <a:spLocks noChangeShapeType="1"/>
          </p:cNvSpPr>
          <p:nvPr/>
        </p:nvSpPr>
        <p:spPr bwMode="auto">
          <a:xfrm>
            <a:off x="4032250" y="1800225"/>
            <a:ext cx="647700" cy="0"/>
          </a:xfrm>
          <a:prstGeom prst="line">
            <a:avLst/>
          </a:prstGeom>
          <a:noFill/>
          <a:ln w="25200">
            <a:solidFill>
              <a:srgbClr val="C0C0C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31762" name="Line 10"/>
          <p:cNvSpPr>
            <a:spLocks noChangeShapeType="1"/>
          </p:cNvSpPr>
          <p:nvPr/>
        </p:nvSpPr>
        <p:spPr bwMode="auto">
          <a:xfrm flipH="1">
            <a:off x="3959225" y="1800225"/>
            <a:ext cx="649288" cy="0"/>
          </a:xfrm>
          <a:prstGeom prst="line">
            <a:avLst/>
          </a:prstGeom>
          <a:noFill/>
          <a:ln w="25200">
            <a:solidFill>
              <a:srgbClr val="C0C0C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31763" name="Line 12"/>
          <p:cNvSpPr>
            <a:spLocks noChangeShapeType="1"/>
          </p:cNvSpPr>
          <p:nvPr/>
        </p:nvSpPr>
        <p:spPr bwMode="auto">
          <a:xfrm flipH="1" flipV="1">
            <a:off x="1411288" y="2160588"/>
            <a:ext cx="482600" cy="431800"/>
          </a:xfrm>
          <a:prstGeom prst="line">
            <a:avLst/>
          </a:prstGeom>
          <a:noFill/>
          <a:ln w="25200">
            <a:solidFill>
              <a:srgbClr val="0066CC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pic>
        <p:nvPicPr>
          <p:cNvPr id="31764" name="Рисунок 179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1449388" y="2495550"/>
            <a:ext cx="206375" cy="16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765" name="CustomShape 13"/>
          <p:cNvSpPr>
            <a:spLocks noChangeArrowheads="1"/>
          </p:cNvSpPr>
          <p:nvPr/>
        </p:nvSpPr>
        <p:spPr bwMode="auto">
          <a:xfrm>
            <a:off x="2879725" y="1079500"/>
            <a:ext cx="4535488" cy="1296988"/>
          </a:xfrm>
          <a:prstGeom prst="flowChartProcess">
            <a:avLst/>
          </a:prstGeom>
          <a:noFill/>
          <a:ln w="18000">
            <a:solidFill>
              <a:srgbClr val="C0C0C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31766" name="TextBox 24"/>
          <p:cNvSpPr txBox="1">
            <a:spLocks noChangeArrowheads="1"/>
          </p:cNvSpPr>
          <p:nvPr/>
        </p:nvSpPr>
        <p:spPr bwMode="auto">
          <a:xfrm>
            <a:off x="647700" y="5951538"/>
            <a:ext cx="9002713" cy="1108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200">
                <a:solidFill>
                  <a:srgbClr val="000000"/>
                </a:solidFill>
              </a:rPr>
              <a:t>Заявитель может подать электронное заявление на оказание услуги через портал госуслуг</a:t>
            </a:r>
            <a:r>
              <a:rPr lang="ru-RU" sz="2200">
                <a:solidFill>
                  <a:srgbClr val="0066CC"/>
                </a:solidFill>
              </a:rPr>
              <a:t> и по некоторым услугам получить результат на портале</a:t>
            </a:r>
            <a:endParaRPr lang="ru-RU" sz="2200"/>
          </a:p>
        </p:txBody>
      </p:sp>
      <p:sp>
        <p:nvSpPr>
          <p:cNvPr id="31767" name="TextShape 1"/>
          <p:cNvSpPr txBox="1">
            <a:spLocks noChangeArrowheads="1"/>
          </p:cNvSpPr>
          <p:nvPr/>
        </p:nvSpPr>
        <p:spPr bwMode="auto">
          <a:xfrm>
            <a:off x="431800" y="215900"/>
            <a:ext cx="9144000" cy="682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0000" tIns="45000" rIns="90000" bIns="45000"/>
          <a:lstStyle/>
          <a:p>
            <a:pPr algn="ctr"/>
            <a:r>
              <a:rPr lang="ru-RU" sz="3600"/>
              <a:t>Процесс оказания услуги</a:t>
            </a:r>
            <a:endParaRPr lang="ru-RU"/>
          </a:p>
        </p:txBody>
      </p:sp>
      <p:sp>
        <p:nvSpPr>
          <p:cNvPr id="31768" name="TextShape 5"/>
          <p:cNvSpPr txBox="1">
            <a:spLocks noChangeArrowheads="1"/>
          </p:cNvSpPr>
          <p:nvPr/>
        </p:nvSpPr>
        <p:spPr bwMode="auto">
          <a:xfrm>
            <a:off x="2927350" y="1120775"/>
            <a:ext cx="2905125" cy="204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0000" tIns="45000" rIns="90000" bIns="45000"/>
          <a:lstStyle/>
          <a:p>
            <a:r>
              <a:rPr lang="ru-RU" sz="1200" b="1" i="1">
                <a:solidFill>
                  <a:srgbClr val="F79646"/>
                </a:solidFill>
              </a:rPr>
              <a:t>Орган власти, оказывающий услугу</a:t>
            </a:r>
          </a:p>
        </p:txBody>
      </p:sp>
      <p:sp>
        <p:nvSpPr>
          <p:cNvPr id="25" name="Номер слайда 2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3FF1B0B-2B42-4ECB-A282-3F83CD4603CB}" type="slidenum">
              <a:rPr lang="ru-RU"/>
              <a:pPr>
                <a:defRPr/>
              </a:pPr>
              <a:t>17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Рисунок 18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69200" y="1511300"/>
            <a:ext cx="206375" cy="169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71" name="Рисунок 18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69200" y="1511300"/>
            <a:ext cx="206375" cy="169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72" name="Рисунок 18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36625" y="1627188"/>
            <a:ext cx="541338" cy="43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73" name="Рисунок 18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936625" y="1627188"/>
            <a:ext cx="541338" cy="43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74" name="Рисунок 187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335713" y="1511300"/>
            <a:ext cx="669925" cy="536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75" name="Рисунок 188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335713" y="1511300"/>
            <a:ext cx="669925" cy="536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76" name="Рисунок 189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824413" y="1511300"/>
            <a:ext cx="560387" cy="536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77" name="Рисунок 190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4824413" y="1511300"/>
            <a:ext cx="560387" cy="536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78" name="Рисунок 191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3251200" y="1535113"/>
            <a:ext cx="614363" cy="547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79" name="Рисунок 192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3251200" y="1533525"/>
            <a:ext cx="614363" cy="554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780" name="CustomShape 2"/>
          <p:cNvSpPr>
            <a:spLocks noChangeArrowheads="1"/>
          </p:cNvSpPr>
          <p:nvPr/>
        </p:nvSpPr>
        <p:spPr bwMode="auto">
          <a:xfrm>
            <a:off x="8280400" y="1368425"/>
            <a:ext cx="503238" cy="719138"/>
          </a:xfrm>
          <a:prstGeom prst="can">
            <a:avLst>
              <a:gd name="adj" fmla="val 5399"/>
            </a:avLst>
          </a:prstGeom>
          <a:noFill/>
          <a:ln w="36000">
            <a:solidFill>
              <a:srgbClr val="808080"/>
            </a:solidFill>
            <a:round/>
            <a:headEnd/>
            <a:tailEnd/>
          </a:ln>
        </p:spPr>
        <p:txBody>
          <a:bodyPr wrap="none" lIns="90000" tIns="45000" rIns="90000" bIns="45000" anchor="ctr"/>
          <a:lstStyle/>
          <a:p>
            <a:pPr algn="ctr"/>
            <a:r>
              <a:rPr lang="ru-RU" sz="1200"/>
              <a:t>ИС</a:t>
            </a:r>
            <a:endParaRPr lang="ru-RU"/>
          </a:p>
          <a:p>
            <a:pPr algn="ctr"/>
            <a:r>
              <a:rPr lang="ru-RU" sz="1200"/>
              <a:t>ОВ</a:t>
            </a:r>
            <a:endParaRPr lang="ru-RU"/>
          </a:p>
        </p:txBody>
      </p:sp>
      <p:pic>
        <p:nvPicPr>
          <p:cNvPr id="32781" name="Рисунок 194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1879600" y="2592388"/>
            <a:ext cx="1073150" cy="728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782" name="Line 3"/>
          <p:cNvSpPr>
            <a:spLocks noChangeShapeType="1"/>
          </p:cNvSpPr>
          <p:nvPr/>
        </p:nvSpPr>
        <p:spPr bwMode="auto">
          <a:xfrm>
            <a:off x="7272338" y="1800225"/>
            <a:ext cx="647700" cy="0"/>
          </a:xfrm>
          <a:prstGeom prst="line">
            <a:avLst/>
          </a:prstGeom>
          <a:noFill/>
          <a:ln w="25200">
            <a:solidFill>
              <a:srgbClr val="C0C0C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32783" name="Line 4"/>
          <p:cNvSpPr>
            <a:spLocks noChangeShapeType="1"/>
          </p:cNvSpPr>
          <p:nvPr/>
        </p:nvSpPr>
        <p:spPr bwMode="auto">
          <a:xfrm flipH="1">
            <a:off x="7199313" y="1800225"/>
            <a:ext cx="649287" cy="0"/>
          </a:xfrm>
          <a:prstGeom prst="line">
            <a:avLst/>
          </a:prstGeom>
          <a:noFill/>
          <a:ln w="25200">
            <a:solidFill>
              <a:srgbClr val="C0C0C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32784" name="Line 5"/>
          <p:cNvSpPr>
            <a:spLocks noChangeShapeType="1"/>
          </p:cNvSpPr>
          <p:nvPr/>
        </p:nvSpPr>
        <p:spPr bwMode="auto">
          <a:xfrm>
            <a:off x="1728788" y="1800225"/>
            <a:ext cx="1439862" cy="0"/>
          </a:xfrm>
          <a:prstGeom prst="line">
            <a:avLst/>
          </a:prstGeom>
          <a:noFill/>
          <a:ln w="25200">
            <a:solidFill>
              <a:srgbClr val="C0C0C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32785" name="Line 6"/>
          <p:cNvSpPr>
            <a:spLocks noChangeShapeType="1"/>
          </p:cNvSpPr>
          <p:nvPr/>
        </p:nvSpPr>
        <p:spPr bwMode="auto">
          <a:xfrm flipH="1">
            <a:off x="1655763" y="1800225"/>
            <a:ext cx="1439862" cy="0"/>
          </a:xfrm>
          <a:prstGeom prst="line">
            <a:avLst/>
          </a:prstGeom>
          <a:noFill/>
          <a:ln w="25200">
            <a:solidFill>
              <a:srgbClr val="C0C0C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32786" name="Line 7"/>
          <p:cNvSpPr>
            <a:spLocks noChangeShapeType="1"/>
          </p:cNvSpPr>
          <p:nvPr/>
        </p:nvSpPr>
        <p:spPr bwMode="auto">
          <a:xfrm>
            <a:off x="5616575" y="1800225"/>
            <a:ext cx="647700" cy="0"/>
          </a:xfrm>
          <a:prstGeom prst="line">
            <a:avLst/>
          </a:prstGeom>
          <a:noFill/>
          <a:ln w="25200">
            <a:solidFill>
              <a:srgbClr val="C0C0C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32787" name="Line 8"/>
          <p:cNvSpPr>
            <a:spLocks noChangeShapeType="1"/>
          </p:cNvSpPr>
          <p:nvPr/>
        </p:nvSpPr>
        <p:spPr bwMode="auto">
          <a:xfrm flipH="1">
            <a:off x="5543550" y="1800225"/>
            <a:ext cx="647700" cy="0"/>
          </a:xfrm>
          <a:prstGeom prst="line">
            <a:avLst/>
          </a:prstGeom>
          <a:noFill/>
          <a:ln w="25200">
            <a:solidFill>
              <a:srgbClr val="C0C0C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32788" name="Line 9"/>
          <p:cNvSpPr>
            <a:spLocks noChangeShapeType="1"/>
          </p:cNvSpPr>
          <p:nvPr/>
        </p:nvSpPr>
        <p:spPr bwMode="auto">
          <a:xfrm>
            <a:off x="4032250" y="1800225"/>
            <a:ext cx="647700" cy="0"/>
          </a:xfrm>
          <a:prstGeom prst="line">
            <a:avLst/>
          </a:prstGeom>
          <a:noFill/>
          <a:ln w="25200">
            <a:solidFill>
              <a:srgbClr val="C0C0C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32789" name="Line 10"/>
          <p:cNvSpPr>
            <a:spLocks noChangeShapeType="1"/>
          </p:cNvSpPr>
          <p:nvPr/>
        </p:nvSpPr>
        <p:spPr bwMode="auto">
          <a:xfrm flipH="1">
            <a:off x="3959225" y="1800225"/>
            <a:ext cx="649288" cy="0"/>
          </a:xfrm>
          <a:prstGeom prst="line">
            <a:avLst/>
          </a:prstGeom>
          <a:noFill/>
          <a:ln w="25200">
            <a:solidFill>
              <a:srgbClr val="C0C0C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32790" name="Line 12"/>
          <p:cNvSpPr>
            <a:spLocks noChangeShapeType="1"/>
          </p:cNvSpPr>
          <p:nvPr/>
        </p:nvSpPr>
        <p:spPr bwMode="auto">
          <a:xfrm flipV="1">
            <a:off x="3175000" y="2447925"/>
            <a:ext cx="1720850" cy="479425"/>
          </a:xfrm>
          <a:prstGeom prst="line">
            <a:avLst/>
          </a:prstGeom>
          <a:noFill/>
          <a:ln w="25200">
            <a:solidFill>
              <a:srgbClr val="B80047"/>
            </a:solidFill>
            <a:round/>
            <a:headEnd type="triangle" w="med" len="med"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32791" name="CustomShape 13"/>
          <p:cNvSpPr>
            <a:spLocks noChangeArrowheads="1"/>
          </p:cNvSpPr>
          <p:nvPr/>
        </p:nvSpPr>
        <p:spPr bwMode="auto">
          <a:xfrm>
            <a:off x="2879725" y="1079500"/>
            <a:ext cx="4535488" cy="1296988"/>
          </a:xfrm>
          <a:prstGeom prst="flowChartProcess">
            <a:avLst/>
          </a:prstGeom>
          <a:noFill/>
          <a:ln w="18000">
            <a:solidFill>
              <a:srgbClr val="C0C0C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32792" name="Line 15"/>
          <p:cNvSpPr>
            <a:spLocks noChangeShapeType="1"/>
          </p:cNvSpPr>
          <p:nvPr/>
        </p:nvSpPr>
        <p:spPr bwMode="auto">
          <a:xfrm>
            <a:off x="1465263" y="2208213"/>
            <a:ext cx="482600" cy="431800"/>
          </a:xfrm>
          <a:prstGeom prst="line">
            <a:avLst/>
          </a:prstGeom>
          <a:noFill/>
          <a:ln w="25200">
            <a:solidFill>
              <a:srgbClr val="C0C0C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32793" name="Line 16"/>
          <p:cNvSpPr>
            <a:spLocks noChangeShapeType="1"/>
          </p:cNvSpPr>
          <p:nvPr/>
        </p:nvSpPr>
        <p:spPr bwMode="auto">
          <a:xfrm flipH="1" flipV="1">
            <a:off x="1411288" y="2160588"/>
            <a:ext cx="482600" cy="431800"/>
          </a:xfrm>
          <a:prstGeom prst="line">
            <a:avLst/>
          </a:prstGeom>
          <a:noFill/>
          <a:ln w="25200">
            <a:solidFill>
              <a:srgbClr val="C0C0C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32794" name="TextBox 29"/>
          <p:cNvSpPr txBox="1">
            <a:spLocks noChangeArrowheads="1"/>
          </p:cNvSpPr>
          <p:nvPr/>
        </p:nvSpPr>
        <p:spPr bwMode="auto">
          <a:xfrm>
            <a:off x="3887788" y="2916238"/>
            <a:ext cx="3168650" cy="1292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>
                <a:solidFill>
                  <a:srgbClr val="B80047"/>
                </a:solidFill>
              </a:rPr>
              <a:t>Органу власти, </a:t>
            </a:r>
            <a:endParaRPr lang="ru-RU" sz="2000"/>
          </a:p>
          <a:p>
            <a:r>
              <a:rPr lang="ru-RU" sz="2000">
                <a:solidFill>
                  <a:srgbClr val="B80047"/>
                </a:solidFill>
              </a:rPr>
              <a:t>оказывающему услугу </a:t>
            </a:r>
            <a:endParaRPr lang="ru-RU" sz="2000"/>
          </a:p>
          <a:p>
            <a:r>
              <a:rPr lang="ru-RU" sz="2000">
                <a:solidFill>
                  <a:srgbClr val="B80047"/>
                </a:solidFill>
              </a:rPr>
              <a:t>нужна связь с порталом!</a:t>
            </a:r>
            <a:endParaRPr lang="ru-RU" sz="2000"/>
          </a:p>
          <a:p>
            <a:endParaRPr lang="ru-RU"/>
          </a:p>
        </p:txBody>
      </p:sp>
      <p:sp>
        <p:nvSpPr>
          <p:cNvPr id="32795" name="TextShape 1"/>
          <p:cNvSpPr txBox="1">
            <a:spLocks noChangeArrowheads="1"/>
          </p:cNvSpPr>
          <p:nvPr/>
        </p:nvSpPr>
        <p:spPr bwMode="auto">
          <a:xfrm>
            <a:off x="431800" y="215900"/>
            <a:ext cx="9144000" cy="682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0000" tIns="45000" rIns="90000" bIns="45000"/>
          <a:lstStyle/>
          <a:p>
            <a:pPr algn="ctr"/>
            <a:r>
              <a:rPr lang="ru-RU" sz="3600"/>
              <a:t>Процесс оказания услуги</a:t>
            </a:r>
            <a:endParaRPr lang="ru-RU"/>
          </a:p>
        </p:txBody>
      </p:sp>
      <p:sp>
        <p:nvSpPr>
          <p:cNvPr id="32796" name="TextShape 5"/>
          <p:cNvSpPr txBox="1">
            <a:spLocks noChangeArrowheads="1"/>
          </p:cNvSpPr>
          <p:nvPr/>
        </p:nvSpPr>
        <p:spPr bwMode="auto">
          <a:xfrm>
            <a:off x="2927350" y="1120775"/>
            <a:ext cx="2905125" cy="204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0000" tIns="45000" rIns="90000" bIns="45000"/>
          <a:lstStyle/>
          <a:p>
            <a:r>
              <a:rPr lang="ru-RU" sz="1200" b="1" i="1">
                <a:solidFill>
                  <a:srgbClr val="F79646"/>
                </a:solidFill>
              </a:rPr>
              <a:t>Орган власти, оказывающий услугу</a:t>
            </a:r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C4CC969-E82E-4F65-B9D2-D6E6E0E534F1}" type="slidenum">
              <a:rPr lang="ru-RU"/>
              <a:pPr>
                <a:defRPr/>
              </a:pPr>
              <a:t>18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Рисунок 20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69200" y="1511300"/>
            <a:ext cx="206375" cy="169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795" name="Рисунок 21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69200" y="1511300"/>
            <a:ext cx="206375" cy="169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796" name="Рисунок 21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36625" y="1627188"/>
            <a:ext cx="541338" cy="43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797" name="Рисунок 21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936625" y="1627188"/>
            <a:ext cx="541338" cy="43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798" name="Рисунок 214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335713" y="1511300"/>
            <a:ext cx="669925" cy="536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799" name="Рисунок 215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335713" y="1511300"/>
            <a:ext cx="669925" cy="536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800" name="Рисунок 216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824413" y="1511300"/>
            <a:ext cx="560387" cy="536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801" name="Рисунок 217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4824413" y="1511300"/>
            <a:ext cx="560387" cy="536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802" name="Рисунок 218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3251200" y="1535113"/>
            <a:ext cx="614363" cy="547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803" name="Рисунок 219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3251200" y="1533525"/>
            <a:ext cx="614363" cy="554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3804" name="CustomShape 2"/>
          <p:cNvSpPr>
            <a:spLocks noChangeArrowheads="1"/>
          </p:cNvSpPr>
          <p:nvPr/>
        </p:nvSpPr>
        <p:spPr bwMode="auto">
          <a:xfrm>
            <a:off x="8280400" y="1368425"/>
            <a:ext cx="503238" cy="719138"/>
          </a:xfrm>
          <a:prstGeom prst="can">
            <a:avLst>
              <a:gd name="adj" fmla="val 5399"/>
            </a:avLst>
          </a:prstGeom>
          <a:noFill/>
          <a:ln w="36000">
            <a:solidFill>
              <a:srgbClr val="808080"/>
            </a:solidFill>
            <a:round/>
            <a:headEnd/>
            <a:tailEnd/>
          </a:ln>
        </p:spPr>
        <p:txBody>
          <a:bodyPr wrap="none" lIns="90000" tIns="45000" rIns="90000" bIns="45000" anchor="ctr"/>
          <a:lstStyle/>
          <a:p>
            <a:pPr algn="ctr"/>
            <a:r>
              <a:rPr lang="ru-RU" sz="1200"/>
              <a:t>ИС</a:t>
            </a:r>
            <a:endParaRPr lang="ru-RU"/>
          </a:p>
          <a:p>
            <a:pPr algn="ctr"/>
            <a:r>
              <a:rPr lang="ru-RU" sz="1200"/>
              <a:t>ОВ</a:t>
            </a:r>
            <a:endParaRPr lang="ru-RU"/>
          </a:p>
        </p:txBody>
      </p:sp>
      <p:pic>
        <p:nvPicPr>
          <p:cNvPr id="33805" name="Рисунок 221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1879600" y="2592388"/>
            <a:ext cx="1073150" cy="728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3806" name="Line 3"/>
          <p:cNvSpPr>
            <a:spLocks noChangeShapeType="1"/>
          </p:cNvSpPr>
          <p:nvPr/>
        </p:nvSpPr>
        <p:spPr bwMode="auto">
          <a:xfrm>
            <a:off x="7272338" y="1800225"/>
            <a:ext cx="647700" cy="0"/>
          </a:xfrm>
          <a:prstGeom prst="line">
            <a:avLst/>
          </a:prstGeom>
          <a:noFill/>
          <a:ln w="25200">
            <a:solidFill>
              <a:srgbClr val="C0C0C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33807" name="Line 4"/>
          <p:cNvSpPr>
            <a:spLocks noChangeShapeType="1"/>
          </p:cNvSpPr>
          <p:nvPr/>
        </p:nvSpPr>
        <p:spPr bwMode="auto">
          <a:xfrm flipH="1">
            <a:off x="7199313" y="1800225"/>
            <a:ext cx="649287" cy="0"/>
          </a:xfrm>
          <a:prstGeom prst="line">
            <a:avLst/>
          </a:prstGeom>
          <a:noFill/>
          <a:ln w="25200">
            <a:solidFill>
              <a:srgbClr val="C0C0C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33808" name="Line 5"/>
          <p:cNvSpPr>
            <a:spLocks noChangeShapeType="1"/>
          </p:cNvSpPr>
          <p:nvPr/>
        </p:nvSpPr>
        <p:spPr bwMode="auto">
          <a:xfrm>
            <a:off x="1728788" y="1800225"/>
            <a:ext cx="1439862" cy="0"/>
          </a:xfrm>
          <a:prstGeom prst="line">
            <a:avLst/>
          </a:prstGeom>
          <a:noFill/>
          <a:ln w="25200">
            <a:solidFill>
              <a:srgbClr val="C0C0C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33809" name="Line 6"/>
          <p:cNvSpPr>
            <a:spLocks noChangeShapeType="1"/>
          </p:cNvSpPr>
          <p:nvPr/>
        </p:nvSpPr>
        <p:spPr bwMode="auto">
          <a:xfrm flipH="1">
            <a:off x="1655763" y="1800225"/>
            <a:ext cx="1439862" cy="0"/>
          </a:xfrm>
          <a:prstGeom prst="line">
            <a:avLst/>
          </a:prstGeom>
          <a:noFill/>
          <a:ln w="25200">
            <a:solidFill>
              <a:srgbClr val="C0C0C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33810" name="Line 7"/>
          <p:cNvSpPr>
            <a:spLocks noChangeShapeType="1"/>
          </p:cNvSpPr>
          <p:nvPr/>
        </p:nvSpPr>
        <p:spPr bwMode="auto">
          <a:xfrm>
            <a:off x="5616575" y="1800225"/>
            <a:ext cx="647700" cy="0"/>
          </a:xfrm>
          <a:prstGeom prst="line">
            <a:avLst/>
          </a:prstGeom>
          <a:noFill/>
          <a:ln w="25200">
            <a:solidFill>
              <a:srgbClr val="C0C0C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33811" name="Line 8"/>
          <p:cNvSpPr>
            <a:spLocks noChangeShapeType="1"/>
          </p:cNvSpPr>
          <p:nvPr/>
        </p:nvSpPr>
        <p:spPr bwMode="auto">
          <a:xfrm flipH="1">
            <a:off x="5543550" y="1800225"/>
            <a:ext cx="647700" cy="0"/>
          </a:xfrm>
          <a:prstGeom prst="line">
            <a:avLst/>
          </a:prstGeom>
          <a:noFill/>
          <a:ln w="25200">
            <a:solidFill>
              <a:srgbClr val="C0C0C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33812" name="Line 9"/>
          <p:cNvSpPr>
            <a:spLocks noChangeShapeType="1"/>
          </p:cNvSpPr>
          <p:nvPr/>
        </p:nvSpPr>
        <p:spPr bwMode="auto">
          <a:xfrm>
            <a:off x="4032250" y="1800225"/>
            <a:ext cx="647700" cy="0"/>
          </a:xfrm>
          <a:prstGeom prst="line">
            <a:avLst/>
          </a:prstGeom>
          <a:noFill/>
          <a:ln w="25200">
            <a:solidFill>
              <a:srgbClr val="C0C0C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33813" name="Line 10"/>
          <p:cNvSpPr>
            <a:spLocks noChangeShapeType="1"/>
          </p:cNvSpPr>
          <p:nvPr/>
        </p:nvSpPr>
        <p:spPr bwMode="auto">
          <a:xfrm flipH="1">
            <a:off x="3959225" y="1800225"/>
            <a:ext cx="649288" cy="0"/>
          </a:xfrm>
          <a:prstGeom prst="line">
            <a:avLst/>
          </a:prstGeom>
          <a:noFill/>
          <a:ln w="25200">
            <a:solidFill>
              <a:srgbClr val="C0C0C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33814" name="Line 12"/>
          <p:cNvSpPr>
            <a:spLocks noChangeShapeType="1"/>
          </p:cNvSpPr>
          <p:nvPr/>
        </p:nvSpPr>
        <p:spPr bwMode="auto">
          <a:xfrm flipV="1">
            <a:off x="3175000" y="2447925"/>
            <a:ext cx="1720850" cy="479425"/>
          </a:xfrm>
          <a:prstGeom prst="line">
            <a:avLst/>
          </a:prstGeom>
          <a:noFill/>
          <a:ln w="25200">
            <a:solidFill>
              <a:srgbClr val="B80047"/>
            </a:solidFill>
            <a:round/>
            <a:headEnd type="triangle" w="med" len="med"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33815" name="CustomShape 13"/>
          <p:cNvSpPr>
            <a:spLocks noChangeArrowheads="1"/>
          </p:cNvSpPr>
          <p:nvPr/>
        </p:nvSpPr>
        <p:spPr bwMode="auto">
          <a:xfrm>
            <a:off x="2879725" y="1079500"/>
            <a:ext cx="4535488" cy="1296988"/>
          </a:xfrm>
          <a:prstGeom prst="flowChartProcess">
            <a:avLst/>
          </a:prstGeom>
          <a:noFill/>
          <a:ln w="18000">
            <a:solidFill>
              <a:srgbClr val="C0C0C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33816" name="Line 15"/>
          <p:cNvSpPr>
            <a:spLocks noChangeShapeType="1"/>
          </p:cNvSpPr>
          <p:nvPr/>
        </p:nvSpPr>
        <p:spPr bwMode="auto">
          <a:xfrm>
            <a:off x="1465263" y="2208213"/>
            <a:ext cx="482600" cy="431800"/>
          </a:xfrm>
          <a:prstGeom prst="line">
            <a:avLst/>
          </a:prstGeom>
          <a:noFill/>
          <a:ln w="25200">
            <a:solidFill>
              <a:srgbClr val="C0C0C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33817" name="Line 16"/>
          <p:cNvSpPr>
            <a:spLocks noChangeShapeType="1"/>
          </p:cNvSpPr>
          <p:nvPr/>
        </p:nvSpPr>
        <p:spPr bwMode="auto">
          <a:xfrm flipH="1" flipV="1">
            <a:off x="1411288" y="2160588"/>
            <a:ext cx="482600" cy="431800"/>
          </a:xfrm>
          <a:prstGeom prst="line">
            <a:avLst/>
          </a:prstGeom>
          <a:noFill/>
          <a:ln w="25200">
            <a:solidFill>
              <a:srgbClr val="C0C0C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33818" name="TextBox 29"/>
          <p:cNvSpPr txBox="1">
            <a:spLocks noChangeArrowheads="1"/>
          </p:cNvSpPr>
          <p:nvPr/>
        </p:nvSpPr>
        <p:spPr bwMode="auto">
          <a:xfrm>
            <a:off x="3887788" y="2916238"/>
            <a:ext cx="3168650" cy="1292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>
                <a:solidFill>
                  <a:srgbClr val="B80047"/>
                </a:solidFill>
              </a:rPr>
              <a:t>Органу власти, </a:t>
            </a:r>
            <a:endParaRPr lang="ru-RU" sz="2000"/>
          </a:p>
          <a:p>
            <a:r>
              <a:rPr lang="ru-RU" sz="2000">
                <a:solidFill>
                  <a:srgbClr val="B80047"/>
                </a:solidFill>
              </a:rPr>
              <a:t>оказывающему услугу </a:t>
            </a:r>
            <a:endParaRPr lang="ru-RU" sz="2000"/>
          </a:p>
          <a:p>
            <a:r>
              <a:rPr lang="ru-RU" sz="2000">
                <a:solidFill>
                  <a:srgbClr val="B80047"/>
                </a:solidFill>
              </a:rPr>
              <a:t>нужна связь с порталом!</a:t>
            </a:r>
            <a:endParaRPr lang="ru-RU" sz="2000"/>
          </a:p>
          <a:p>
            <a:endParaRPr lang="ru-RU"/>
          </a:p>
        </p:txBody>
      </p:sp>
      <p:sp>
        <p:nvSpPr>
          <p:cNvPr id="33819" name="TextBox 30"/>
          <p:cNvSpPr txBox="1">
            <a:spLocks noChangeArrowheads="1"/>
          </p:cNvSpPr>
          <p:nvPr/>
        </p:nvSpPr>
        <p:spPr bwMode="auto">
          <a:xfrm>
            <a:off x="647700" y="5951538"/>
            <a:ext cx="9002713" cy="1108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200">
                <a:solidFill>
                  <a:srgbClr val="0066CC"/>
                </a:solidFill>
              </a:rPr>
              <a:t>Организацию обмена документами с порталом рассмотрим позже.</a:t>
            </a:r>
            <a:endParaRPr lang="ru-RU" sz="2200"/>
          </a:p>
          <a:p>
            <a:endParaRPr lang="ru-RU" sz="2200"/>
          </a:p>
          <a:p>
            <a:r>
              <a:rPr lang="ru-RU" sz="2200">
                <a:solidFill>
                  <a:srgbClr val="0066CC"/>
                </a:solidFill>
              </a:rPr>
              <a:t>Следующий пункт требований 210-ФЗ:</a:t>
            </a:r>
            <a:endParaRPr lang="ru-RU" sz="2200"/>
          </a:p>
        </p:txBody>
      </p:sp>
      <p:sp>
        <p:nvSpPr>
          <p:cNvPr id="33820" name="TextShape 1"/>
          <p:cNvSpPr txBox="1">
            <a:spLocks noChangeArrowheads="1"/>
          </p:cNvSpPr>
          <p:nvPr/>
        </p:nvSpPr>
        <p:spPr bwMode="auto">
          <a:xfrm>
            <a:off x="431800" y="215900"/>
            <a:ext cx="9144000" cy="682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0000" tIns="45000" rIns="90000" bIns="45000"/>
          <a:lstStyle/>
          <a:p>
            <a:pPr algn="ctr"/>
            <a:r>
              <a:rPr lang="ru-RU" sz="3600"/>
              <a:t>Процесс оказания услуги</a:t>
            </a:r>
            <a:endParaRPr lang="ru-RU"/>
          </a:p>
        </p:txBody>
      </p:sp>
      <p:sp>
        <p:nvSpPr>
          <p:cNvPr id="33821" name="TextShape 5"/>
          <p:cNvSpPr txBox="1">
            <a:spLocks noChangeArrowheads="1"/>
          </p:cNvSpPr>
          <p:nvPr/>
        </p:nvSpPr>
        <p:spPr bwMode="auto">
          <a:xfrm>
            <a:off x="2927350" y="1120775"/>
            <a:ext cx="2905125" cy="204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0000" tIns="45000" rIns="90000" bIns="45000"/>
          <a:lstStyle/>
          <a:p>
            <a:r>
              <a:rPr lang="ru-RU" sz="1200" b="1" i="1">
                <a:solidFill>
                  <a:srgbClr val="F79646"/>
                </a:solidFill>
              </a:rPr>
              <a:t>Орган власти, оказывающий услугу</a:t>
            </a:r>
          </a:p>
        </p:txBody>
      </p:sp>
      <p:sp>
        <p:nvSpPr>
          <p:cNvPr id="30" name="Номер слайда 29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748E612-0F99-46FB-967A-06F0AB442D34}" type="slidenum">
              <a:rPr lang="ru-RU"/>
              <a:pPr>
                <a:defRPr/>
              </a:pPr>
              <a:t>19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extShape 1"/>
          <p:cNvSpPr txBox="1">
            <a:spLocks noChangeArrowheads="1"/>
          </p:cNvSpPr>
          <p:nvPr/>
        </p:nvSpPr>
        <p:spPr bwMode="auto">
          <a:xfrm>
            <a:off x="287338" y="215900"/>
            <a:ext cx="9432925" cy="6911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 anchor="ctr"/>
          <a:lstStyle/>
          <a:p>
            <a:pPr algn="ctr"/>
            <a:r>
              <a:rPr lang="ru-RU" sz="3600">
                <a:solidFill>
                  <a:srgbClr val="000000"/>
                </a:solidFill>
              </a:rPr>
              <a:t>Рассмотрим процесс</a:t>
            </a:r>
            <a:endParaRPr lang="ru-RU"/>
          </a:p>
          <a:p>
            <a:pPr algn="ctr"/>
            <a:r>
              <a:rPr lang="ru-RU" sz="3600">
                <a:solidFill>
                  <a:srgbClr val="000000"/>
                </a:solidFill>
              </a:rPr>
              <a:t>оказания услуги</a:t>
            </a:r>
            <a:endParaRPr lang="ru-RU"/>
          </a:p>
          <a:p>
            <a:pPr algn="ctr"/>
            <a:r>
              <a:rPr lang="ru-RU" sz="3600">
                <a:solidFill>
                  <a:srgbClr val="000000"/>
                </a:solidFill>
              </a:rPr>
              <a:t>до вступления в действие</a:t>
            </a:r>
            <a:endParaRPr lang="ru-RU"/>
          </a:p>
          <a:p>
            <a:pPr algn="ctr"/>
            <a:r>
              <a:rPr lang="ru-RU" sz="3600">
                <a:solidFill>
                  <a:srgbClr val="000000"/>
                </a:solidFill>
              </a:rPr>
              <a:t>210-ФЗ</a:t>
            </a:r>
            <a:endParaRPr lang="ru-RU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CF9ABB2-66EB-490B-8D68-97A06027EB8A}" type="slidenum">
              <a:rPr lang="ru-RU"/>
              <a:pPr>
                <a:defRPr/>
              </a:pPr>
              <a:t>2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extShape 1"/>
          <p:cNvSpPr txBox="1">
            <a:spLocks noChangeArrowheads="1"/>
          </p:cNvSpPr>
          <p:nvPr/>
        </p:nvSpPr>
        <p:spPr bwMode="auto">
          <a:xfrm>
            <a:off x="431800" y="215900"/>
            <a:ext cx="9144000" cy="682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0000" tIns="45000" rIns="90000" bIns="45000"/>
          <a:lstStyle/>
          <a:p>
            <a:pPr algn="ctr"/>
            <a:r>
              <a:rPr lang="ru-RU" sz="3600"/>
              <a:t>210-ФЗ</a:t>
            </a:r>
            <a:endParaRPr lang="ru-RU"/>
          </a:p>
        </p:txBody>
      </p:sp>
      <p:sp>
        <p:nvSpPr>
          <p:cNvPr id="34819" name="TextShape 3"/>
          <p:cNvSpPr txBox="1">
            <a:spLocks noChangeArrowheads="1"/>
          </p:cNvSpPr>
          <p:nvPr/>
        </p:nvSpPr>
        <p:spPr bwMode="auto">
          <a:xfrm>
            <a:off x="431800" y="792163"/>
            <a:ext cx="9288463" cy="801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84600" tIns="39600" rIns="84600" bIns="39600"/>
          <a:lstStyle/>
          <a:p>
            <a:pPr algn="ctr"/>
            <a:r>
              <a:rPr lang="ru-RU" sz="2200"/>
              <a:t>Федеральный закон РФ от 27 июля 2010 г. </a:t>
            </a:r>
            <a:endParaRPr lang="ru-RU"/>
          </a:p>
          <a:p>
            <a:pPr algn="ctr"/>
            <a:r>
              <a:rPr lang="ru-RU" sz="2200"/>
              <a:t>Об организации предоставления государственных и муниципальных услуг</a:t>
            </a:r>
            <a:endParaRPr lang="ru-RU"/>
          </a:p>
        </p:txBody>
      </p:sp>
      <p:sp>
        <p:nvSpPr>
          <p:cNvPr id="34820" name="TextBox 5"/>
          <p:cNvSpPr txBox="1">
            <a:spLocks noChangeArrowheads="1"/>
          </p:cNvSpPr>
          <p:nvPr/>
        </p:nvSpPr>
        <p:spPr bwMode="auto">
          <a:xfrm>
            <a:off x="360363" y="2124075"/>
            <a:ext cx="9359900" cy="3170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Aft>
                <a:spcPts val="600"/>
              </a:spcAft>
            </a:pPr>
            <a:r>
              <a:rPr lang="ru-RU" sz="2000"/>
              <a:t>Органы, предоставляющие услуги, обязаны:</a:t>
            </a:r>
          </a:p>
          <a:p>
            <a:pPr>
              <a:spcAft>
                <a:spcPts val="600"/>
              </a:spcAft>
            </a:pPr>
            <a:r>
              <a:rPr lang="ru-RU" sz="2000">
                <a:solidFill>
                  <a:srgbClr val="BFBFBF"/>
                </a:solidFill>
              </a:rPr>
              <a:t>1) предоставлять услуги в соответствии с административными регламентами</a:t>
            </a:r>
          </a:p>
          <a:p>
            <a:pPr>
              <a:spcAft>
                <a:spcPts val="600"/>
              </a:spcAft>
            </a:pPr>
            <a:r>
              <a:rPr lang="ru-RU" sz="2000">
                <a:solidFill>
                  <a:srgbClr val="BFBFBF"/>
                </a:solidFill>
              </a:rPr>
              <a:t>2) обеспечивать возможность получения заявителем услуги в электронной</a:t>
            </a:r>
            <a:r>
              <a:rPr lang="en-US" sz="2000">
                <a:solidFill>
                  <a:srgbClr val="BFBFBF"/>
                </a:solidFill>
              </a:rPr>
              <a:t> </a:t>
            </a:r>
            <a:r>
              <a:rPr lang="ru-RU" sz="2000">
                <a:solidFill>
                  <a:srgbClr val="BFBFBF"/>
                </a:solidFill>
              </a:rPr>
              <a:t>форме, если это не запрещено законом</a:t>
            </a:r>
          </a:p>
          <a:p>
            <a:pPr>
              <a:spcAft>
                <a:spcPts val="600"/>
              </a:spcAft>
            </a:pPr>
            <a:r>
              <a:rPr lang="ru-RU" sz="2000" b="1"/>
              <a:t>3) получать от иных органов власти и организаций документы, необходимые</a:t>
            </a:r>
            <a:r>
              <a:rPr lang="en-US" sz="2000" b="1"/>
              <a:t> </a:t>
            </a:r>
            <a:r>
              <a:rPr lang="ru-RU" sz="2000" b="1"/>
              <a:t>для предоставления услуг (и предоставлять такие документы иным органам)</a:t>
            </a:r>
          </a:p>
          <a:p>
            <a:pPr>
              <a:spcAft>
                <a:spcPts val="600"/>
              </a:spcAft>
            </a:pPr>
            <a:r>
              <a:rPr lang="ru-RU" sz="2000">
                <a:solidFill>
                  <a:srgbClr val="BFBFBF"/>
                </a:solidFill>
              </a:rPr>
              <a:t>4) обеспечивать возможность предоставления услуг в многофункциональных</a:t>
            </a:r>
            <a:r>
              <a:rPr lang="en-US" sz="2000">
                <a:solidFill>
                  <a:srgbClr val="BFBFBF"/>
                </a:solidFill>
              </a:rPr>
              <a:t> </a:t>
            </a:r>
            <a:r>
              <a:rPr lang="ru-RU" sz="2000">
                <a:solidFill>
                  <a:srgbClr val="BFBFBF"/>
                </a:solidFill>
              </a:rPr>
              <a:t>центрах (МФЦ)</a:t>
            </a:r>
          </a:p>
        </p:txBody>
      </p:sp>
      <p:sp>
        <p:nvSpPr>
          <p:cNvPr id="34821" name="TextBox 6"/>
          <p:cNvSpPr txBox="1">
            <a:spLocks noChangeArrowheads="1"/>
          </p:cNvSpPr>
          <p:nvPr/>
        </p:nvSpPr>
        <p:spPr bwMode="auto">
          <a:xfrm>
            <a:off x="360363" y="5364163"/>
            <a:ext cx="9359900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>
                <a:solidFill>
                  <a:srgbClr val="0066CC"/>
                </a:solidFill>
              </a:rPr>
              <a:t>Региональные органы власти и органы местного самоуправления не вправе требовать от заявителя представления документов и информации, которые находятся в распоряжении других ведомств.</a:t>
            </a:r>
            <a:endParaRPr lang="ru-RU" sz="200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B5B099F-1181-406C-A063-76800D6D5C51}" type="slidenum">
              <a:rPr lang="ru-RU"/>
              <a:pPr>
                <a:defRPr/>
              </a:pPr>
              <a:t>20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extShape 1"/>
          <p:cNvSpPr txBox="1">
            <a:spLocks noChangeArrowheads="1"/>
          </p:cNvSpPr>
          <p:nvPr/>
        </p:nvSpPr>
        <p:spPr bwMode="auto">
          <a:xfrm>
            <a:off x="431800" y="215900"/>
            <a:ext cx="9144000" cy="682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0000" tIns="45000" rIns="90000" bIns="45000"/>
          <a:lstStyle/>
          <a:p>
            <a:pPr algn="ctr"/>
            <a:r>
              <a:rPr lang="ru-RU" sz="3600"/>
              <a:t>210-ФЗ</a:t>
            </a:r>
            <a:endParaRPr lang="ru-RU"/>
          </a:p>
        </p:txBody>
      </p:sp>
      <p:sp>
        <p:nvSpPr>
          <p:cNvPr id="35843" name="TextShape 2"/>
          <p:cNvSpPr txBox="1">
            <a:spLocks noChangeArrowheads="1"/>
          </p:cNvSpPr>
          <p:nvPr/>
        </p:nvSpPr>
        <p:spPr bwMode="auto">
          <a:xfrm>
            <a:off x="431800" y="792163"/>
            <a:ext cx="9288463" cy="801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84600" tIns="39600" rIns="84600" bIns="39600"/>
          <a:lstStyle/>
          <a:p>
            <a:pPr algn="ctr"/>
            <a:r>
              <a:rPr lang="ru-RU" sz="2200"/>
              <a:t>Федеральный закон РФ от 27 июля 2010 г. </a:t>
            </a:r>
            <a:endParaRPr lang="ru-RU"/>
          </a:p>
          <a:p>
            <a:pPr algn="ctr"/>
            <a:r>
              <a:rPr lang="ru-RU" sz="2200"/>
              <a:t>Об организации предоставления государственных и муниципальных услуг</a:t>
            </a:r>
            <a:endParaRPr lang="ru-RU"/>
          </a:p>
        </p:txBody>
      </p:sp>
      <p:sp>
        <p:nvSpPr>
          <p:cNvPr id="35844" name="TextShape 3"/>
          <p:cNvSpPr txBox="1">
            <a:spLocks noChangeArrowheads="1"/>
          </p:cNvSpPr>
          <p:nvPr/>
        </p:nvSpPr>
        <p:spPr bwMode="auto">
          <a:xfrm>
            <a:off x="215900" y="1728788"/>
            <a:ext cx="9720263" cy="5694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84600" tIns="39600" rIns="84600" bIns="39600"/>
          <a:lstStyle/>
          <a:p>
            <a:r>
              <a:rPr lang="ru-RU" sz="1200">
                <a:solidFill>
                  <a:srgbClr val="0066CC"/>
                </a:solidFill>
              </a:rPr>
              <a:t>Список исключений. Эти документы граждане по-прежнему должны представлять самостоятельно (в бумажной или в электр</a:t>
            </a:r>
            <a:r>
              <a:rPr lang="en-US" sz="1200">
                <a:solidFill>
                  <a:srgbClr val="0066CC"/>
                </a:solidFill>
              </a:rPr>
              <a:t>-</a:t>
            </a:r>
            <a:r>
              <a:rPr lang="ru-RU" sz="1200">
                <a:solidFill>
                  <a:srgbClr val="0066CC"/>
                </a:solidFill>
              </a:rPr>
              <a:t>й форме):</a:t>
            </a:r>
            <a:endParaRPr lang="ru-RU"/>
          </a:p>
          <a:p>
            <a:endParaRPr lang="ru-RU"/>
          </a:p>
          <a:p>
            <a:r>
              <a:rPr lang="ru-RU" sz="1000">
                <a:solidFill>
                  <a:srgbClr val="0066CC"/>
                </a:solidFill>
              </a:rPr>
              <a:t>    1. Если необходимо представить документы или информацию об ином лице, не являющемся заявителем, заявитель должен представить:</a:t>
            </a:r>
            <a:endParaRPr lang="ru-RU"/>
          </a:p>
          <a:p>
            <a:r>
              <a:rPr lang="ru-RU" sz="1000">
                <a:solidFill>
                  <a:srgbClr val="0066CC"/>
                </a:solidFill>
              </a:rPr>
              <a:t>        — письменное согласие такого лица или его законного представителя на обработку его персональных данных;</a:t>
            </a:r>
            <a:endParaRPr lang="ru-RU"/>
          </a:p>
          <a:p>
            <a:r>
              <a:rPr lang="ru-RU" sz="1000">
                <a:solidFill>
                  <a:srgbClr val="0066CC"/>
                </a:solidFill>
              </a:rPr>
              <a:t>        — документ, подтверждающий полномочие заявителя действовать от имени такого лица при передаче его персональных данных.</a:t>
            </a:r>
            <a:endParaRPr lang="ru-RU"/>
          </a:p>
          <a:p>
            <a:r>
              <a:rPr lang="ru-RU" sz="1000">
                <a:solidFill>
                  <a:srgbClr val="0066CC"/>
                </a:solidFill>
              </a:rPr>
              <a:t>    2. Для обработки информации, которая связана с правами и законными интересами заявителя, доступ к которой ограничен федеральными законами, </a:t>
            </a:r>
            <a:endParaRPr lang="en-US" sz="1000">
              <a:solidFill>
                <a:srgbClr val="0066CC"/>
              </a:solidFill>
            </a:endParaRPr>
          </a:p>
          <a:p>
            <a:r>
              <a:rPr lang="ru-RU" sz="1000">
                <a:solidFill>
                  <a:srgbClr val="0066CC"/>
                </a:solidFill>
              </a:rPr>
              <a:t>за исключением персональных данных и сведений, составляющих государственную и налоговую тайну, в случае, предусмотренном в части 5 статьи 7 </a:t>
            </a:r>
            <a:endParaRPr lang="en-US" sz="1000">
              <a:solidFill>
                <a:srgbClr val="0066CC"/>
              </a:solidFill>
            </a:endParaRPr>
          </a:p>
          <a:p>
            <a:r>
              <a:rPr lang="ru-RU" sz="1000">
                <a:solidFill>
                  <a:srgbClr val="0066CC"/>
                </a:solidFill>
              </a:rPr>
              <a:t>Федерального закона № 210-фз от 27.07.2010 «Об организации предоставления государственных и муниципальных услуг», необходимо представить </a:t>
            </a:r>
            <a:endParaRPr lang="en-US" sz="1000">
              <a:solidFill>
                <a:srgbClr val="0066CC"/>
              </a:solidFill>
            </a:endParaRPr>
          </a:p>
          <a:p>
            <a:r>
              <a:rPr lang="ru-RU" sz="1000">
                <a:solidFill>
                  <a:srgbClr val="0066CC"/>
                </a:solidFill>
              </a:rPr>
              <a:t>письменное согласие заявителя.</a:t>
            </a:r>
            <a:endParaRPr lang="ru-RU"/>
          </a:p>
          <a:p>
            <a:r>
              <a:rPr lang="ru-RU" sz="1000">
                <a:solidFill>
                  <a:srgbClr val="0066CC"/>
                </a:solidFill>
              </a:rPr>
              <a:t>     3. Если иное не предусмотрено нормативными правовыми актами, определяющими порядок предоставления государственных и муниципальных услуг, </a:t>
            </a:r>
            <a:endParaRPr lang="en-US" sz="1000">
              <a:solidFill>
                <a:srgbClr val="0066CC"/>
              </a:solidFill>
            </a:endParaRPr>
          </a:p>
          <a:p>
            <a:r>
              <a:rPr lang="ru-RU" sz="1000">
                <a:solidFill>
                  <a:srgbClr val="0066CC"/>
                </a:solidFill>
              </a:rPr>
              <a:t>гражданин при необходимости самостоятельно представляет в госорганы следующие документы личного хранения:</a:t>
            </a:r>
            <a:endParaRPr lang="ru-RU"/>
          </a:p>
          <a:p>
            <a:r>
              <a:rPr lang="ru-RU" sz="1000">
                <a:solidFill>
                  <a:srgbClr val="0066CC"/>
                </a:solidFill>
              </a:rPr>
              <a:t>        — документы, удостоверяющие личность гражданина;</a:t>
            </a:r>
            <a:endParaRPr lang="ru-RU"/>
          </a:p>
          <a:p>
            <a:r>
              <a:rPr lang="ru-RU" sz="1000">
                <a:solidFill>
                  <a:srgbClr val="0066CC"/>
                </a:solidFill>
              </a:rPr>
              <a:t>        — документы воинского учёта;</a:t>
            </a:r>
            <a:endParaRPr lang="ru-RU"/>
          </a:p>
          <a:p>
            <a:r>
              <a:rPr lang="ru-RU" sz="1000">
                <a:solidFill>
                  <a:srgbClr val="0066CC"/>
                </a:solidFill>
              </a:rPr>
              <a:t>        — свидетельства о государственной регистрации актов гражданского состояния;</a:t>
            </a:r>
            <a:endParaRPr lang="ru-RU"/>
          </a:p>
          <a:p>
            <a:r>
              <a:rPr lang="ru-RU" sz="1000">
                <a:solidFill>
                  <a:srgbClr val="0066CC"/>
                </a:solidFill>
              </a:rPr>
              <a:t>        — документы, подтверждающие регистрацию по месту жительства/пребывания;</a:t>
            </a:r>
            <a:endParaRPr lang="ru-RU"/>
          </a:p>
          <a:p>
            <a:r>
              <a:rPr lang="ru-RU" sz="1000">
                <a:solidFill>
                  <a:srgbClr val="0066CC"/>
                </a:solidFill>
              </a:rPr>
              <a:t>        — водительские права;</a:t>
            </a:r>
            <a:endParaRPr lang="ru-RU"/>
          </a:p>
          <a:p>
            <a:r>
              <a:rPr lang="ru-RU" sz="1000">
                <a:solidFill>
                  <a:srgbClr val="0066CC"/>
                </a:solidFill>
              </a:rPr>
              <a:t>        — документы, подтверждающие прохождение техосмотра транспортного средства;</a:t>
            </a:r>
            <a:endParaRPr lang="ru-RU"/>
          </a:p>
          <a:p>
            <a:r>
              <a:rPr lang="ru-RU" sz="1000">
                <a:solidFill>
                  <a:srgbClr val="0066CC"/>
                </a:solidFill>
              </a:rPr>
              <a:t>        — документы на транспортное средство и его составные части, в том числе регистрационные документы;</a:t>
            </a:r>
            <a:endParaRPr lang="ru-RU"/>
          </a:p>
          <a:p>
            <a:r>
              <a:rPr lang="ru-RU" sz="1000">
                <a:solidFill>
                  <a:srgbClr val="0066CC"/>
                </a:solidFill>
              </a:rPr>
              <a:t>        — документы о трудовой деятельности, трудовом стаже и заработке гражданина, а также документы, оформленные по результатам расследования </a:t>
            </a:r>
            <a:endParaRPr lang="en-US" sz="1000">
              <a:solidFill>
                <a:srgbClr val="0066CC"/>
              </a:solidFill>
            </a:endParaRPr>
          </a:p>
          <a:p>
            <a:r>
              <a:rPr lang="ru-RU" sz="1000">
                <a:solidFill>
                  <a:srgbClr val="0066CC"/>
                </a:solidFill>
              </a:rPr>
              <a:t>несчастного случая на производстве либо профессионального заболевания;</a:t>
            </a:r>
            <a:endParaRPr lang="ru-RU"/>
          </a:p>
          <a:p>
            <a:r>
              <a:rPr lang="ru-RU" sz="1000">
                <a:solidFill>
                  <a:srgbClr val="0066CC"/>
                </a:solidFill>
              </a:rPr>
              <a:t>        — документы об образовании/профессиональной квалификации, учёных степенях и званиях, другие документы об образовании;</a:t>
            </a:r>
            <a:endParaRPr lang="ru-RU"/>
          </a:p>
          <a:p>
            <a:r>
              <a:rPr lang="ru-RU" sz="1000">
                <a:solidFill>
                  <a:srgbClr val="0066CC"/>
                </a:solidFill>
              </a:rPr>
              <a:t>        — справки, заключения и иные документы системы здравоохранения;</a:t>
            </a:r>
            <a:endParaRPr lang="ru-RU"/>
          </a:p>
          <a:p>
            <a:r>
              <a:rPr lang="ru-RU" sz="1000">
                <a:solidFill>
                  <a:srgbClr val="0066CC"/>
                </a:solidFill>
              </a:rPr>
              <a:t>        — документы Архивного фонда РФ и другие архивные документы, переданные на постоянное хранение в государственные или муниципальные архивы;</a:t>
            </a:r>
            <a:endParaRPr lang="ru-RU"/>
          </a:p>
          <a:p>
            <a:r>
              <a:rPr lang="ru-RU" sz="1000">
                <a:solidFill>
                  <a:srgbClr val="0066CC"/>
                </a:solidFill>
              </a:rPr>
              <a:t>        — решения, приговоры, определения и постановления судов;</a:t>
            </a:r>
            <a:endParaRPr lang="ru-RU"/>
          </a:p>
          <a:p>
            <a:r>
              <a:rPr lang="ru-RU" sz="1000">
                <a:solidFill>
                  <a:srgbClr val="0066CC"/>
                </a:solidFill>
              </a:rPr>
              <a:t>        — учредительные документы юридического лица;</a:t>
            </a:r>
            <a:endParaRPr lang="ru-RU"/>
          </a:p>
          <a:p>
            <a:r>
              <a:rPr lang="ru-RU" sz="1000">
                <a:solidFill>
                  <a:srgbClr val="0066CC"/>
                </a:solidFill>
              </a:rPr>
              <a:t>        — решения, заключения и разрешения, выдаваемые органами опеки и попечительства;</a:t>
            </a:r>
            <a:endParaRPr lang="ru-RU"/>
          </a:p>
          <a:p>
            <a:r>
              <a:rPr lang="ru-RU" sz="1000">
                <a:solidFill>
                  <a:srgbClr val="0066CC"/>
                </a:solidFill>
              </a:rPr>
              <a:t>        — правоустанавливающие документы на объекты недвижимости, права на которые не зарегистрированы в Едином государственном реестре прав </a:t>
            </a:r>
            <a:endParaRPr lang="en-US" sz="1000">
              <a:solidFill>
                <a:srgbClr val="0066CC"/>
              </a:solidFill>
            </a:endParaRPr>
          </a:p>
          <a:p>
            <a:r>
              <a:rPr lang="ru-RU" sz="1000">
                <a:solidFill>
                  <a:srgbClr val="0066CC"/>
                </a:solidFill>
              </a:rPr>
              <a:t>на недвижимое имущество и сделок с ним;</a:t>
            </a:r>
            <a:endParaRPr lang="ru-RU"/>
          </a:p>
          <a:p>
            <a:r>
              <a:rPr lang="ru-RU" sz="1000">
                <a:solidFill>
                  <a:srgbClr val="0066CC"/>
                </a:solidFill>
              </a:rPr>
              <a:t>        — документы, выдаваемые федеральными государственными учреждениями медико-социальной экспертизы;</a:t>
            </a:r>
            <a:endParaRPr lang="ru-RU"/>
          </a:p>
          <a:p>
            <a:r>
              <a:rPr lang="ru-RU" sz="1000">
                <a:solidFill>
                  <a:srgbClr val="0066CC"/>
                </a:solidFill>
              </a:rPr>
              <a:t>        — удостоверения и документы, подтверждающие право гражданина на получение социальной поддержки;</a:t>
            </a:r>
            <a:endParaRPr lang="ru-RU"/>
          </a:p>
          <a:p>
            <a:r>
              <a:rPr lang="ru-RU" sz="1000">
                <a:solidFill>
                  <a:srgbClr val="0066CC"/>
                </a:solidFill>
              </a:rPr>
              <a:t>        — документы о государственных и ведомственных наградах, государственных премиях и знаках отличия;</a:t>
            </a:r>
            <a:endParaRPr lang="ru-RU"/>
          </a:p>
          <a:p>
            <a:r>
              <a:rPr lang="ru-RU" sz="1000">
                <a:solidFill>
                  <a:srgbClr val="0066CC"/>
                </a:solidFill>
              </a:rPr>
              <a:t>        — первичные статистические данные, содержащиеся в формах федерального статистического наблюдения, предоставленных юридическими лицами </a:t>
            </a:r>
            <a:endParaRPr lang="en-US" sz="1000">
              <a:solidFill>
                <a:srgbClr val="0066CC"/>
              </a:solidFill>
            </a:endParaRPr>
          </a:p>
          <a:p>
            <a:r>
              <a:rPr lang="ru-RU" sz="1000">
                <a:solidFill>
                  <a:srgbClr val="0066CC"/>
                </a:solidFill>
              </a:rPr>
              <a:t>или индивидуальными предпринимателями.</a:t>
            </a: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40DA97A-B79B-4FE0-B5A8-E6A8371150E2}" type="slidenum">
              <a:rPr lang="ru-RU"/>
              <a:pPr>
                <a:defRPr/>
              </a:pPr>
              <a:t>21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Рисунок 24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69200" y="1511300"/>
            <a:ext cx="206375" cy="169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867" name="Рисунок 24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69200" y="1511300"/>
            <a:ext cx="206375" cy="169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868" name="Рисунок 24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36625" y="1627188"/>
            <a:ext cx="541338" cy="43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869" name="Рисунок 247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936625" y="1627188"/>
            <a:ext cx="541338" cy="43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6870" name="CustomShape 2"/>
          <p:cNvSpPr>
            <a:spLocks noChangeArrowheads="1"/>
          </p:cNvSpPr>
          <p:nvPr/>
        </p:nvSpPr>
        <p:spPr bwMode="auto">
          <a:xfrm>
            <a:off x="5256213" y="5065713"/>
            <a:ext cx="671512" cy="550862"/>
          </a:xfrm>
          <a:prstGeom prst="flowChartProcess">
            <a:avLst/>
          </a:prstGeom>
          <a:solidFill>
            <a:srgbClr val="FFFFFF"/>
          </a:solidFill>
          <a:ln w="36000">
            <a:solidFill>
              <a:srgbClr val="0066CC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36871" name="CustomShape 3"/>
          <p:cNvSpPr>
            <a:spLocks noChangeArrowheads="1"/>
          </p:cNvSpPr>
          <p:nvPr/>
        </p:nvSpPr>
        <p:spPr bwMode="auto">
          <a:xfrm>
            <a:off x="5184775" y="5005388"/>
            <a:ext cx="671513" cy="549275"/>
          </a:xfrm>
          <a:prstGeom prst="flowChartProcess">
            <a:avLst/>
          </a:prstGeom>
          <a:solidFill>
            <a:srgbClr val="FFFFFF"/>
          </a:solidFill>
          <a:ln w="36000">
            <a:solidFill>
              <a:srgbClr val="0066CC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36872" name="CustomShape 4"/>
          <p:cNvSpPr>
            <a:spLocks noChangeArrowheads="1"/>
          </p:cNvSpPr>
          <p:nvPr/>
        </p:nvSpPr>
        <p:spPr bwMode="auto">
          <a:xfrm>
            <a:off x="5111750" y="4943475"/>
            <a:ext cx="673100" cy="550863"/>
          </a:xfrm>
          <a:prstGeom prst="flowChartProcess">
            <a:avLst/>
          </a:prstGeom>
          <a:solidFill>
            <a:srgbClr val="FFFFFF"/>
          </a:solidFill>
          <a:ln w="36000">
            <a:solidFill>
              <a:srgbClr val="0066CC"/>
            </a:solidFill>
            <a:round/>
            <a:headEnd/>
            <a:tailEnd type="triangle" w="med" len="med"/>
          </a:ln>
        </p:spPr>
        <p:txBody>
          <a:bodyPr wrap="none" lIns="108000" tIns="63000" rIns="108000" bIns="63000" anchor="ctr"/>
          <a:lstStyle/>
          <a:p>
            <a:pPr algn="ctr"/>
            <a:r>
              <a:rPr lang="ru-RU" sz="1400"/>
              <a:t>ФОИВ</a:t>
            </a:r>
            <a:endParaRPr lang="ru-RU"/>
          </a:p>
        </p:txBody>
      </p:sp>
      <p:pic>
        <p:nvPicPr>
          <p:cNvPr id="36873" name="Рисунок 25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335713" y="1511300"/>
            <a:ext cx="669925" cy="536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874" name="Рисунок 253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335713" y="1511300"/>
            <a:ext cx="669925" cy="536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875" name="Рисунок 254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824413" y="1511300"/>
            <a:ext cx="560387" cy="536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876" name="Рисунок 255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4824413" y="1511300"/>
            <a:ext cx="560387" cy="536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877" name="Рисунок 256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2160588" y="1944688"/>
            <a:ext cx="179387" cy="201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878" name="Рисунок 257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2160588" y="1944688"/>
            <a:ext cx="179387" cy="201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879" name="Рисунок 258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2165350" y="1439863"/>
            <a:ext cx="211138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880" name="Рисунок 259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2165350" y="1439863"/>
            <a:ext cx="211138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881" name="Рисунок 260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3251200" y="1535113"/>
            <a:ext cx="614363" cy="547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882" name="Рисунок 261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3251200" y="1533525"/>
            <a:ext cx="614363" cy="554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6883" name="CustomShape 5"/>
          <p:cNvSpPr>
            <a:spLocks noChangeArrowheads="1"/>
          </p:cNvSpPr>
          <p:nvPr/>
        </p:nvSpPr>
        <p:spPr bwMode="auto">
          <a:xfrm>
            <a:off x="8280400" y="1368425"/>
            <a:ext cx="503238" cy="719138"/>
          </a:xfrm>
          <a:prstGeom prst="can">
            <a:avLst>
              <a:gd name="adj" fmla="val 5399"/>
            </a:avLst>
          </a:prstGeom>
          <a:noFill/>
          <a:ln w="36000">
            <a:solidFill>
              <a:srgbClr val="808080"/>
            </a:solidFill>
            <a:round/>
            <a:headEnd/>
            <a:tailEnd/>
          </a:ln>
        </p:spPr>
        <p:txBody>
          <a:bodyPr wrap="none" lIns="90000" tIns="45000" rIns="90000" bIns="45000" anchor="ctr"/>
          <a:lstStyle/>
          <a:p>
            <a:pPr algn="ctr"/>
            <a:r>
              <a:rPr lang="ru-RU" sz="1200"/>
              <a:t>ИС</a:t>
            </a:r>
            <a:endParaRPr lang="ru-RU"/>
          </a:p>
          <a:p>
            <a:pPr algn="ctr"/>
            <a:r>
              <a:rPr lang="ru-RU" sz="1200"/>
              <a:t>ОВ</a:t>
            </a:r>
            <a:endParaRPr lang="ru-RU"/>
          </a:p>
        </p:txBody>
      </p:sp>
      <p:pic>
        <p:nvPicPr>
          <p:cNvPr id="36884" name="Рисунок 263"/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1879600" y="2592388"/>
            <a:ext cx="1073150" cy="728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885" name="Рисунок 264"/>
          <p:cNvPicPr>
            <a:picLocks noChangeAspect="1" noChangeArrowheads="1"/>
          </p:cNvPicPr>
          <p:nvPr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1879600" y="2592388"/>
            <a:ext cx="1073150" cy="728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6886" name="Line 6"/>
          <p:cNvSpPr>
            <a:spLocks noChangeShapeType="1"/>
          </p:cNvSpPr>
          <p:nvPr/>
        </p:nvSpPr>
        <p:spPr bwMode="auto">
          <a:xfrm>
            <a:off x="7272338" y="1800225"/>
            <a:ext cx="647700" cy="0"/>
          </a:xfrm>
          <a:prstGeom prst="line">
            <a:avLst/>
          </a:prstGeom>
          <a:noFill/>
          <a:ln w="25200">
            <a:solidFill>
              <a:srgbClr val="C0C0C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36887" name="Line 7"/>
          <p:cNvSpPr>
            <a:spLocks noChangeShapeType="1"/>
          </p:cNvSpPr>
          <p:nvPr/>
        </p:nvSpPr>
        <p:spPr bwMode="auto">
          <a:xfrm flipH="1">
            <a:off x="7199313" y="1800225"/>
            <a:ext cx="649287" cy="0"/>
          </a:xfrm>
          <a:prstGeom prst="line">
            <a:avLst/>
          </a:prstGeom>
          <a:noFill/>
          <a:ln w="25200">
            <a:solidFill>
              <a:srgbClr val="C0C0C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36888" name="Line 8"/>
          <p:cNvSpPr>
            <a:spLocks noChangeShapeType="1"/>
          </p:cNvSpPr>
          <p:nvPr/>
        </p:nvSpPr>
        <p:spPr bwMode="auto">
          <a:xfrm>
            <a:off x="1728788" y="1800225"/>
            <a:ext cx="1439862" cy="0"/>
          </a:xfrm>
          <a:prstGeom prst="line">
            <a:avLst/>
          </a:prstGeom>
          <a:noFill/>
          <a:ln w="25200">
            <a:solidFill>
              <a:srgbClr val="C0C0C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36889" name="Line 9"/>
          <p:cNvSpPr>
            <a:spLocks noChangeShapeType="1"/>
          </p:cNvSpPr>
          <p:nvPr/>
        </p:nvSpPr>
        <p:spPr bwMode="auto">
          <a:xfrm flipH="1">
            <a:off x="1655763" y="1800225"/>
            <a:ext cx="1439862" cy="0"/>
          </a:xfrm>
          <a:prstGeom prst="line">
            <a:avLst/>
          </a:prstGeom>
          <a:noFill/>
          <a:ln w="25200">
            <a:solidFill>
              <a:srgbClr val="C0C0C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36890" name="Line 10"/>
          <p:cNvSpPr>
            <a:spLocks noChangeShapeType="1"/>
          </p:cNvSpPr>
          <p:nvPr/>
        </p:nvSpPr>
        <p:spPr bwMode="auto">
          <a:xfrm>
            <a:off x="5616575" y="1800225"/>
            <a:ext cx="647700" cy="0"/>
          </a:xfrm>
          <a:prstGeom prst="line">
            <a:avLst/>
          </a:prstGeom>
          <a:noFill/>
          <a:ln w="25200">
            <a:solidFill>
              <a:srgbClr val="C0C0C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36891" name="Line 11"/>
          <p:cNvSpPr>
            <a:spLocks noChangeShapeType="1"/>
          </p:cNvSpPr>
          <p:nvPr/>
        </p:nvSpPr>
        <p:spPr bwMode="auto">
          <a:xfrm flipH="1">
            <a:off x="5543550" y="1800225"/>
            <a:ext cx="647700" cy="0"/>
          </a:xfrm>
          <a:prstGeom prst="line">
            <a:avLst/>
          </a:prstGeom>
          <a:noFill/>
          <a:ln w="25200">
            <a:solidFill>
              <a:srgbClr val="C0C0C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36892" name="Line 12"/>
          <p:cNvSpPr>
            <a:spLocks noChangeShapeType="1"/>
          </p:cNvSpPr>
          <p:nvPr/>
        </p:nvSpPr>
        <p:spPr bwMode="auto">
          <a:xfrm>
            <a:off x="4032250" y="1800225"/>
            <a:ext cx="647700" cy="0"/>
          </a:xfrm>
          <a:prstGeom prst="line">
            <a:avLst/>
          </a:prstGeom>
          <a:noFill/>
          <a:ln w="25200">
            <a:solidFill>
              <a:srgbClr val="C0C0C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36893" name="Line 13"/>
          <p:cNvSpPr>
            <a:spLocks noChangeShapeType="1"/>
          </p:cNvSpPr>
          <p:nvPr/>
        </p:nvSpPr>
        <p:spPr bwMode="auto">
          <a:xfrm flipH="1">
            <a:off x="3959225" y="1800225"/>
            <a:ext cx="649288" cy="0"/>
          </a:xfrm>
          <a:prstGeom prst="line">
            <a:avLst/>
          </a:prstGeom>
          <a:noFill/>
          <a:ln w="25200">
            <a:solidFill>
              <a:srgbClr val="C0C0C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36894" name="Line 14"/>
          <p:cNvSpPr>
            <a:spLocks noChangeShapeType="1"/>
          </p:cNvSpPr>
          <p:nvPr/>
        </p:nvSpPr>
        <p:spPr bwMode="auto">
          <a:xfrm>
            <a:off x="1465263" y="2208213"/>
            <a:ext cx="481012" cy="431800"/>
          </a:xfrm>
          <a:prstGeom prst="line">
            <a:avLst/>
          </a:prstGeom>
          <a:noFill/>
          <a:ln w="25200">
            <a:solidFill>
              <a:srgbClr val="C0C0C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36895" name="Line 15"/>
          <p:cNvSpPr>
            <a:spLocks noChangeShapeType="1"/>
          </p:cNvSpPr>
          <p:nvPr/>
        </p:nvSpPr>
        <p:spPr bwMode="auto">
          <a:xfrm flipH="1" flipV="1">
            <a:off x="1411288" y="2160588"/>
            <a:ext cx="482600" cy="431800"/>
          </a:xfrm>
          <a:prstGeom prst="line">
            <a:avLst/>
          </a:prstGeom>
          <a:noFill/>
          <a:ln w="25200">
            <a:solidFill>
              <a:srgbClr val="C0C0C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36896" name="CustomShape 16"/>
          <p:cNvSpPr>
            <a:spLocks noChangeArrowheads="1"/>
          </p:cNvSpPr>
          <p:nvPr/>
        </p:nvSpPr>
        <p:spPr bwMode="auto">
          <a:xfrm>
            <a:off x="2879725" y="1079500"/>
            <a:ext cx="4535488" cy="1296988"/>
          </a:xfrm>
          <a:prstGeom prst="flowChartProcess">
            <a:avLst/>
          </a:prstGeom>
          <a:noFill/>
          <a:ln w="18000">
            <a:solidFill>
              <a:srgbClr val="C0C0C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36897" name="TextShape 18"/>
          <p:cNvSpPr txBox="1">
            <a:spLocks noChangeArrowheads="1"/>
          </p:cNvSpPr>
          <p:nvPr/>
        </p:nvSpPr>
        <p:spPr bwMode="auto">
          <a:xfrm>
            <a:off x="5721350" y="2582863"/>
            <a:ext cx="3840163" cy="2141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0000" tIns="45000" rIns="90000" bIns="45000"/>
          <a:lstStyle/>
          <a:p>
            <a:r>
              <a:rPr lang="ru-RU">
                <a:solidFill>
                  <a:srgbClr val="B80047"/>
                </a:solidFill>
              </a:rPr>
              <a:t>Органу власти, </a:t>
            </a:r>
            <a:endParaRPr lang="ru-RU"/>
          </a:p>
          <a:p>
            <a:r>
              <a:rPr lang="ru-RU">
                <a:solidFill>
                  <a:srgbClr val="B80047"/>
                </a:solidFill>
              </a:rPr>
              <a:t>оказывающему услугу </a:t>
            </a:r>
            <a:endParaRPr lang="ru-RU"/>
          </a:p>
          <a:p>
            <a:r>
              <a:rPr lang="ru-RU">
                <a:solidFill>
                  <a:srgbClr val="B80047"/>
                </a:solidFill>
              </a:rPr>
              <a:t>нужно организовать </a:t>
            </a:r>
            <a:endParaRPr lang="ru-RU"/>
          </a:p>
          <a:p>
            <a:r>
              <a:rPr lang="ru-RU">
                <a:solidFill>
                  <a:srgbClr val="B80047"/>
                </a:solidFill>
              </a:rPr>
              <a:t>обмен документами </a:t>
            </a:r>
            <a:endParaRPr lang="ru-RU"/>
          </a:p>
          <a:p>
            <a:r>
              <a:rPr lang="ru-RU">
                <a:solidFill>
                  <a:srgbClr val="B80047"/>
                </a:solidFill>
              </a:rPr>
              <a:t>с федеральными органами </a:t>
            </a:r>
            <a:endParaRPr lang="ru-RU"/>
          </a:p>
          <a:p>
            <a:r>
              <a:rPr lang="ru-RU">
                <a:solidFill>
                  <a:srgbClr val="B80047"/>
                </a:solidFill>
              </a:rPr>
              <a:t>исполнительной власти (ФОИВ),</a:t>
            </a:r>
            <a:endParaRPr lang="ru-RU"/>
          </a:p>
          <a:p>
            <a:r>
              <a:rPr lang="ru-RU">
                <a:solidFill>
                  <a:srgbClr val="B80047"/>
                </a:solidFill>
              </a:rPr>
              <a:t>для получения документов, </a:t>
            </a:r>
            <a:endParaRPr lang="ru-RU"/>
          </a:p>
          <a:p>
            <a:r>
              <a:rPr lang="ru-RU">
                <a:solidFill>
                  <a:srgbClr val="B80047"/>
                </a:solidFill>
              </a:rPr>
              <a:t>необходимых для оказания услуги</a:t>
            </a:r>
            <a:endParaRPr lang="ru-RU"/>
          </a:p>
        </p:txBody>
      </p:sp>
      <p:sp>
        <p:nvSpPr>
          <p:cNvPr id="36898" name="Line 19"/>
          <p:cNvSpPr>
            <a:spLocks noChangeShapeType="1"/>
          </p:cNvSpPr>
          <p:nvPr/>
        </p:nvSpPr>
        <p:spPr bwMode="auto">
          <a:xfrm flipH="1" flipV="1">
            <a:off x="5256213" y="2447925"/>
            <a:ext cx="144462" cy="2376488"/>
          </a:xfrm>
          <a:prstGeom prst="line">
            <a:avLst/>
          </a:prstGeom>
          <a:noFill/>
          <a:ln w="25200">
            <a:solidFill>
              <a:srgbClr val="B80047"/>
            </a:solidFill>
            <a:round/>
            <a:headEnd type="triangle" w="med" len="med"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36899" name="Line 20"/>
          <p:cNvSpPr>
            <a:spLocks noChangeShapeType="1"/>
          </p:cNvSpPr>
          <p:nvPr/>
        </p:nvSpPr>
        <p:spPr bwMode="auto">
          <a:xfrm flipV="1">
            <a:off x="3175000" y="2449513"/>
            <a:ext cx="1722438" cy="479425"/>
          </a:xfrm>
          <a:prstGeom prst="line">
            <a:avLst/>
          </a:prstGeom>
          <a:noFill/>
          <a:ln w="25200">
            <a:solidFill>
              <a:srgbClr val="C0C0C0"/>
            </a:solidFill>
            <a:round/>
            <a:headEnd type="triangle" w="med" len="med"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36900" name="TextShape 1"/>
          <p:cNvSpPr txBox="1">
            <a:spLocks noChangeArrowheads="1"/>
          </p:cNvSpPr>
          <p:nvPr/>
        </p:nvSpPr>
        <p:spPr bwMode="auto">
          <a:xfrm>
            <a:off x="431800" y="215900"/>
            <a:ext cx="9144000" cy="682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0000" tIns="45000" rIns="90000" bIns="45000"/>
          <a:lstStyle/>
          <a:p>
            <a:pPr algn="ctr"/>
            <a:r>
              <a:rPr lang="ru-RU" sz="3600"/>
              <a:t>Процесс оказания услуги</a:t>
            </a:r>
            <a:endParaRPr lang="ru-RU"/>
          </a:p>
        </p:txBody>
      </p:sp>
      <p:sp>
        <p:nvSpPr>
          <p:cNvPr id="36901" name="TextShape 5"/>
          <p:cNvSpPr txBox="1">
            <a:spLocks noChangeArrowheads="1"/>
          </p:cNvSpPr>
          <p:nvPr/>
        </p:nvSpPr>
        <p:spPr bwMode="auto">
          <a:xfrm>
            <a:off x="2927350" y="1120775"/>
            <a:ext cx="2905125" cy="204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0000" tIns="45000" rIns="90000" bIns="45000"/>
          <a:lstStyle/>
          <a:p>
            <a:r>
              <a:rPr lang="ru-RU" sz="1200" b="1" i="1">
                <a:solidFill>
                  <a:srgbClr val="F79646"/>
                </a:solidFill>
              </a:rPr>
              <a:t>Орган власти, оказывающий услугу</a:t>
            </a:r>
          </a:p>
        </p:txBody>
      </p:sp>
      <p:sp>
        <p:nvSpPr>
          <p:cNvPr id="38" name="Номер слайда 37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C304D42-59E9-4A22-BE53-A316B59A16A5}" type="slidenum">
              <a:rPr lang="ru-RU"/>
              <a:pPr>
                <a:defRPr/>
              </a:pPr>
              <a:t>22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Рисунок 28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69200" y="1511300"/>
            <a:ext cx="206375" cy="169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891" name="Рисунок 28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69200" y="1511300"/>
            <a:ext cx="206375" cy="169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892" name="Рисунок 28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36625" y="1627188"/>
            <a:ext cx="541338" cy="43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893" name="Рисунок 28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936625" y="1627188"/>
            <a:ext cx="541338" cy="43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7894" name="CustomShape 2"/>
          <p:cNvSpPr>
            <a:spLocks noChangeArrowheads="1"/>
          </p:cNvSpPr>
          <p:nvPr/>
        </p:nvSpPr>
        <p:spPr bwMode="auto">
          <a:xfrm>
            <a:off x="5256213" y="5065713"/>
            <a:ext cx="671512" cy="550862"/>
          </a:xfrm>
          <a:prstGeom prst="flowChartProcess">
            <a:avLst/>
          </a:prstGeom>
          <a:solidFill>
            <a:srgbClr val="FFFFFF"/>
          </a:solidFill>
          <a:ln w="36000">
            <a:solidFill>
              <a:srgbClr val="80808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37895" name="CustomShape 3"/>
          <p:cNvSpPr>
            <a:spLocks noChangeArrowheads="1"/>
          </p:cNvSpPr>
          <p:nvPr/>
        </p:nvSpPr>
        <p:spPr bwMode="auto">
          <a:xfrm>
            <a:off x="5184775" y="5005388"/>
            <a:ext cx="671513" cy="549275"/>
          </a:xfrm>
          <a:prstGeom prst="flowChartProcess">
            <a:avLst/>
          </a:prstGeom>
          <a:solidFill>
            <a:srgbClr val="FFFFFF"/>
          </a:solidFill>
          <a:ln w="36000">
            <a:solidFill>
              <a:srgbClr val="80808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37896" name="CustomShape 4"/>
          <p:cNvSpPr>
            <a:spLocks noChangeArrowheads="1"/>
          </p:cNvSpPr>
          <p:nvPr/>
        </p:nvSpPr>
        <p:spPr bwMode="auto">
          <a:xfrm>
            <a:off x="5111750" y="4943475"/>
            <a:ext cx="673100" cy="550863"/>
          </a:xfrm>
          <a:prstGeom prst="flowChartProcess">
            <a:avLst/>
          </a:prstGeom>
          <a:solidFill>
            <a:srgbClr val="FFFFFF"/>
          </a:solidFill>
          <a:ln w="36000">
            <a:solidFill>
              <a:srgbClr val="808080"/>
            </a:solidFill>
            <a:round/>
            <a:headEnd/>
            <a:tailEnd type="triangle" w="med" len="med"/>
          </a:ln>
        </p:spPr>
        <p:txBody>
          <a:bodyPr wrap="none" lIns="108000" tIns="63000" rIns="108000" bIns="63000" anchor="ctr"/>
          <a:lstStyle/>
          <a:p>
            <a:pPr algn="ctr"/>
            <a:r>
              <a:rPr lang="ru-RU" sz="1400"/>
              <a:t>ФОИВ</a:t>
            </a:r>
            <a:endParaRPr lang="ru-RU"/>
          </a:p>
        </p:txBody>
      </p:sp>
      <p:pic>
        <p:nvPicPr>
          <p:cNvPr id="37897" name="Рисунок 288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335713" y="1511300"/>
            <a:ext cx="669925" cy="536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898" name="Рисунок 289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335713" y="1511300"/>
            <a:ext cx="669925" cy="536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899" name="Рисунок 290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824413" y="1511300"/>
            <a:ext cx="560387" cy="536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900" name="Рисунок 291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4824413" y="1511300"/>
            <a:ext cx="560387" cy="536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901" name="Рисунок 292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2160588" y="1944688"/>
            <a:ext cx="179387" cy="201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902" name="Рисунок 293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2160588" y="1944688"/>
            <a:ext cx="179387" cy="201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903" name="Рисунок 294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2165350" y="1439863"/>
            <a:ext cx="211138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904" name="Рисунок 295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2165350" y="1439863"/>
            <a:ext cx="211138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905" name="Рисунок 296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3251200" y="1535113"/>
            <a:ext cx="614363" cy="547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906" name="Рисунок 297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3251200" y="1533525"/>
            <a:ext cx="614363" cy="554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7907" name="CustomShape 5"/>
          <p:cNvSpPr>
            <a:spLocks noChangeArrowheads="1"/>
          </p:cNvSpPr>
          <p:nvPr/>
        </p:nvSpPr>
        <p:spPr bwMode="auto">
          <a:xfrm>
            <a:off x="8280400" y="1368425"/>
            <a:ext cx="503238" cy="719138"/>
          </a:xfrm>
          <a:prstGeom prst="can">
            <a:avLst>
              <a:gd name="adj" fmla="val 5399"/>
            </a:avLst>
          </a:prstGeom>
          <a:noFill/>
          <a:ln w="36000">
            <a:solidFill>
              <a:srgbClr val="808080"/>
            </a:solidFill>
            <a:round/>
            <a:headEnd/>
            <a:tailEnd/>
          </a:ln>
        </p:spPr>
        <p:txBody>
          <a:bodyPr wrap="none" lIns="90000" tIns="45000" rIns="90000" bIns="45000" anchor="ctr"/>
          <a:lstStyle/>
          <a:p>
            <a:pPr algn="ctr"/>
            <a:r>
              <a:rPr lang="ru-RU" sz="1200"/>
              <a:t>ИС</a:t>
            </a:r>
            <a:endParaRPr lang="ru-RU"/>
          </a:p>
          <a:p>
            <a:pPr algn="ctr"/>
            <a:r>
              <a:rPr lang="ru-RU" sz="1200"/>
              <a:t>ОВ</a:t>
            </a:r>
            <a:endParaRPr lang="ru-RU"/>
          </a:p>
        </p:txBody>
      </p:sp>
      <p:pic>
        <p:nvPicPr>
          <p:cNvPr id="37908" name="Рисунок 299"/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1879600" y="2592388"/>
            <a:ext cx="1073150" cy="728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909" name="Рисунок 300"/>
          <p:cNvPicPr>
            <a:picLocks noChangeAspect="1" noChangeArrowheads="1"/>
          </p:cNvPicPr>
          <p:nvPr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1879600" y="2592388"/>
            <a:ext cx="1073150" cy="728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7910" name="Line 6"/>
          <p:cNvSpPr>
            <a:spLocks noChangeShapeType="1"/>
          </p:cNvSpPr>
          <p:nvPr/>
        </p:nvSpPr>
        <p:spPr bwMode="auto">
          <a:xfrm>
            <a:off x="7272338" y="1800225"/>
            <a:ext cx="647700" cy="0"/>
          </a:xfrm>
          <a:prstGeom prst="line">
            <a:avLst/>
          </a:prstGeom>
          <a:noFill/>
          <a:ln w="25200">
            <a:solidFill>
              <a:srgbClr val="C0C0C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37911" name="Line 7"/>
          <p:cNvSpPr>
            <a:spLocks noChangeShapeType="1"/>
          </p:cNvSpPr>
          <p:nvPr/>
        </p:nvSpPr>
        <p:spPr bwMode="auto">
          <a:xfrm flipH="1">
            <a:off x="7199313" y="1800225"/>
            <a:ext cx="649287" cy="0"/>
          </a:xfrm>
          <a:prstGeom prst="line">
            <a:avLst/>
          </a:prstGeom>
          <a:noFill/>
          <a:ln w="25200">
            <a:solidFill>
              <a:srgbClr val="C0C0C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37912" name="Line 8"/>
          <p:cNvSpPr>
            <a:spLocks noChangeShapeType="1"/>
          </p:cNvSpPr>
          <p:nvPr/>
        </p:nvSpPr>
        <p:spPr bwMode="auto">
          <a:xfrm>
            <a:off x="1728788" y="1800225"/>
            <a:ext cx="1439862" cy="0"/>
          </a:xfrm>
          <a:prstGeom prst="line">
            <a:avLst/>
          </a:prstGeom>
          <a:noFill/>
          <a:ln w="25200">
            <a:solidFill>
              <a:srgbClr val="C0C0C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37913" name="Line 9"/>
          <p:cNvSpPr>
            <a:spLocks noChangeShapeType="1"/>
          </p:cNvSpPr>
          <p:nvPr/>
        </p:nvSpPr>
        <p:spPr bwMode="auto">
          <a:xfrm flipH="1">
            <a:off x="1655763" y="1800225"/>
            <a:ext cx="1439862" cy="0"/>
          </a:xfrm>
          <a:prstGeom prst="line">
            <a:avLst/>
          </a:prstGeom>
          <a:noFill/>
          <a:ln w="25200">
            <a:solidFill>
              <a:srgbClr val="C0C0C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37914" name="Line 10"/>
          <p:cNvSpPr>
            <a:spLocks noChangeShapeType="1"/>
          </p:cNvSpPr>
          <p:nvPr/>
        </p:nvSpPr>
        <p:spPr bwMode="auto">
          <a:xfrm>
            <a:off x="5616575" y="1800225"/>
            <a:ext cx="647700" cy="0"/>
          </a:xfrm>
          <a:prstGeom prst="line">
            <a:avLst/>
          </a:prstGeom>
          <a:noFill/>
          <a:ln w="25200">
            <a:solidFill>
              <a:srgbClr val="C0C0C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37915" name="Line 11"/>
          <p:cNvSpPr>
            <a:spLocks noChangeShapeType="1"/>
          </p:cNvSpPr>
          <p:nvPr/>
        </p:nvSpPr>
        <p:spPr bwMode="auto">
          <a:xfrm flipH="1">
            <a:off x="5543550" y="1800225"/>
            <a:ext cx="647700" cy="0"/>
          </a:xfrm>
          <a:prstGeom prst="line">
            <a:avLst/>
          </a:prstGeom>
          <a:noFill/>
          <a:ln w="25200">
            <a:solidFill>
              <a:srgbClr val="C0C0C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37916" name="Line 12"/>
          <p:cNvSpPr>
            <a:spLocks noChangeShapeType="1"/>
          </p:cNvSpPr>
          <p:nvPr/>
        </p:nvSpPr>
        <p:spPr bwMode="auto">
          <a:xfrm>
            <a:off x="4032250" y="1800225"/>
            <a:ext cx="647700" cy="0"/>
          </a:xfrm>
          <a:prstGeom prst="line">
            <a:avLst/>
          </a:prstGeom>
          <a:noFill/>
          <a:ln w="25200">
            <a:solidFill>
              <a:srgbClr val="C0C0C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37917" name="Line 13"/>
          <p:cNvSpPr>
            <a:spLocks noChangeShapeType="1"/>
          </p:cNvSpPr>
          <p:nvPr/>
        </p:nvSpPr>
        <p:spPr bwMode="auto">
          <a:xfrm flipH="1">
            <a:off x="3959225" y="1800225"/>
            <a:ext cx="649288" cy="0"/>
          </a:xfrm>
          <a:prstGeom prst="line">
            <a:avLst/>
          </a:prstGeom>
          <a:noFill/>
          <a:ln w="25200">
            <a:solidFill>
              <a:srgbClr val="C0C0C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37918" name="Line 14"/>
          <p:cNvSpPr>
            <a:spLocks noChangeShapeType="1"/>
          </p:cNvSpPr>
          <p:nvPr/>
        </p:nvSpPr>
        <p:spPr bwMode="auto">
          <a:xfrm>
            <a:off x="1465263" y="2208213"/>
            <a:ext cx="481012" cy="431800"/>
          </a:xfrm>
          <a:prstGeom prst="line">
            <a:avLst/>
          </a:prstGeom>
          <a:noFill/>
          <a:ln w="25200">
            <a:solidFill>
              <a:srgbClr val="C0C0C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37919" name="Line 15"/>
          <p:cNvSpPr>
            <a:spLocks noChangeShapeType="1"/>
          </p:cNvSpPr>
          <p:nvPr/>
        </p:nvSpPr>
        <p:spPr bwMode="auto">
          <a:xfrm flipH="1" flipV="1">
            <a:off x="1411288" y="2160588"/>
            <a:ext cx="482600" cy="431800"/>
          </a:xfrm>
          <a:prstGeom prst="line">
            <a:avLst/>
          </a:prstGeom>
          <a:noFill/>
          <a:ln w="25200">
            <a:solidFill>
              <a:srgbClr val="C0C0C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37920" name="CustomShape 16"/>
          <p:cNvSpPr>
            <a:spLocks noChangeArrowheads="1"/>
          </p:cNvSpPr>
          <p:nvPr/>
        </p:nvSpPr>
        <p:spPr bwMode="auto">
          <a:xfrm>
            <a:off x="2879725" y="1079500"/>
            <a:ext cx="4535488" cy="1296988"/>
          </a:xfrm>
          <a:prstGeom prst="flowChartProcess">
            <a:avLst/>
          </a:prstGeom>
          <a:noFill/>
          <a:ln w="18000">
            <a:solidFill>
              <a:srgbClr val="C0C0C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37921" name="TextShape 18"/>
          <p:cNvSpPr txBox="1">
            <a:spLocks noChangeArrowheads="1"/>
          </p:cNvSpPr>
          <p:nvPr/>
        </p:nvSpPr>
        <p:spPr bwMode="auto">
          <a:xfrm>
            <a:off x="7343775" y="2879725"/>
            <a:ext cx="2428875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0000" tIns="45000" rIns="90000" bIns="45000"/>
          <a:lstStyle/>
          <a:p>
            <a:r>
              <a:rPr lang="ru-RU">
                <a:solidFill>
                  <a:srgbClr val="0066CC"/>
                </a:solidFill>
              </a:rPr>
              <a:t>Обмен документами</a:t>
            </a:r>
            <a:endParaRPr lang="ru-RU"/>
          </a:p>
          <a:p>
            <a:r>
              <a:rPr lang="ru-RU">
                <a:solidFill>
                  <a:srgbClr val="0066CC"/>
                </a:solidFill>
              </a:rPr>
              <a:t>с порталом </a:t>
            </a:r>
            <a:endParaRPr lang="ru-RU"/>
          </a:p>
          <a:p>
            <a:r>
              <a:rPr lang="ru-RU">
                <a:solidFill>
                  <a:srgbClr val="0066CC"/>
                </a:solidFill>
              </a:rPr>
              <a:t>и с ФОИВ —</a:t>
            </a:r>
            <a:endParaRPr lang="ru-RU"/>
          </a:p>
          <a:p>
            <a:r>
              <a:rPr lang="ru-RU">
                <a:solidFill>
                  <a:srgbClr val="0066CC"/>
                </a:solidFill>
              </a:rPr>
              <a:t>МЕЖведомственное </a:t>
            </a:r>
            <a:endParaRPr lang="ru-RU"/>
          </a:p>
          <a:p>
            <a:r>
              <a:rPr lang="ru-RU">
                <a:solidFill>
                  <a:srgbClr val="0066CC"/>
                </a:solidFill>
              </a:rPr>
              <a:t>взаимодействие</a:t>
            </a:r>
            <a:endParaRPr lang="ru-RU"/>
          </a:p>
        </p:txBody>
      </p:sp>
      <p:sp>
        <p:nvSpPr>
          <p:cNvPr id="37922" name="Line 19"/>
          <p:cNvSpPr>
            <a:spLocks noChangeShapeType="1"/>
          </p:cNvSpPr>
          <p:nvPr/>
        </p:nvSpPr>
        <p:spPr bwMode="auto">
          <a:xfrm flipH="1" flipV="1">
            <a:off x="5256213" y="2447925"/>
            <a:ext cx="144462" cy="2376488"/>
          </a:xfrm>
          <a:prstGeom prst="line">
            <a:avLst/>
          </a:prstGeom>
          <a:noFill/>
          <a:ln w="25200">
            <a:solidFill>
              <a:srgbClr val="B80047"/>
            </a:solidFill>
            <a:round/>
            <a:headEnd type="triangle" w="med" len="med"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37923" name="CustomShape 20"/>
          <p:cNvSpPr>
            <a:spLocks noChangeArrowheads="1"/>
          </p:cNvSpPr>
          <p:nvPr/>
        </p:nvSpPr>
        <p:spPr bwMode="auto">
          <a:xfrm>
            <a:off x="3600450" y="2663825"/>
            <a:ext cx="3527425" cy="1944688"/>
          </a:xfrm>
          <a:prstGeom prst="flowChartProcess">
            <a:avLst/>
          </a:prstGeom>
          <a:noFill/>
          <a:ln w="18000">
            <a:solidFill>
              <a:srgbClr val="0066CC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37924" name="Line 21"/>
          <p:cNvSpPr>
            <a:spLocks noChangeShapeType="1"/>
          </p:cNvSpPr>
          <p:nvPr/>
        </p:nvSpPr>
        <p:spPr bwMode="auto">
          <a:xfrm flipV="1">
            <a:off x="3175000" y="2449513"/>
            <a:ext cx="1720850" cy="479425"/>
          </a:xfrm>
          <a:prstGeom prst="line">
            <a:avLst/>
          </a:prstGeom>
          <a:noFill/>
          <a:ln w="25200">
            <a:solidFill>
              <a:srgbClr val="B80047"/>
            </a:solidFill>
            <a:round/>
            <a:headEnd type="triangle" w="med" len="med"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37925" name="TextShape 22"/>
          <p:cNvSpPr txBox="1">
            <a:spLocks noChangeArrowheads="1"/>
          </p:cNvSpPr>
          <p:nvPr/>
        </p:nvSpPr>
        <p:spPr bwMode="auto">
          <a:xfrm>
            <a:off x="5400675" y="3924300"/>
            <a:ext cx="1655763" cy="503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0000" tIns="45000" rIns="90000" bIns="45000"/>
          <a:lstStyle/>
          <a:p>
            <a:r>
              <a:rPr lang="ru-RU" sz="1200" b="1" i="1">
                <a:solidFill>
                  <a:srgbClr val="0066CC"/>
                </a:solidFill>
              </a:rPr>
              <a:t>Межведомственное</a:t>
            </a:r>
            <a:endParaRPr lang="ru-RU" sz="1200" b="1" i="1"/>
          </a:p>
          <a:p>
            <a:r>
              <a:rPr lang="ru-RU" sz="1200" b="1" i="1">
                <a:solidFill>
                  <a:srgbClr val="0066CC"/>
                </a:solidFill>
              </a:rPr>
              <a:t>взаимодействие</a:t>
            </a:r>
            <a:endParaRPr lang="ru-RU" sz="1200" b="1" i="1"/>
          </a:p>
        </p:txBody>
      </p:sp>
      <p:sp>
        <p:nvSpPr>
          <p:cNvPr id="37926" name="TextShape 1"/>
          <p:cNvSpPr txBox="1">
            <a:spLocks noChangeArrowheads="1"/>
          </p:cNvSpPr>
          <p:nvPr/>
        </p:nvSpPr>
        <p:spPr bwMode="auto">
          <a:xfrm>
            <a:off x="431800" y="215900"/>
            <a:ext cx="9144000" cy="682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0000" tIns="45000" rIns="90000" bIns="45000"/>
          <a:lstStyle/>
          <a:p>
            <a:pPr algn="ctr"/>
            <a:r>
              <a:rPr lang="ru-RU" sz="3600"/>
              <a:t>Процесс оказания услуги</a:t>
            </a:r>
            <a:endParaRPr lang="ru-RU"/>
          </a:p>
        </p:txBody>
      </p:sp>
      <p:sp>
        <p:nvSpPr>
          <p:cNvPr id="37927" name="TextShape 5"/>
          <p:cNvSpPr txBox="1">
            <a:spLocks noChangeArrowheads="1"/>
          </p:cNvSpPr>
          <p:nvPr/>
        </p:nvSpPr>
        <p:spPr bwMode="auto">
          <a:xfrm>
            <a:off x="2927350" y="1120775"/>
            <a:ext cx="2905125" cy="204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0000" tIns="45000" rIns="90000" bIns="45000"/>
          <a:lstStyle/>
          <a:p>
            <a:r>
              <a:rPr lang="ru-RU" sz="1200" b="1" i="1">
                <a:solidFill>
                  <a:srgbClr val="F79646"/>
                </a:solidFill>
              </a:rPr>
              <a:t>Орган власти, оказывающий услугу</a:t>
            </a:r>
          </a:p>
        </p:txBody>
      </p:sp>
      <p:sp>
        <p:nvSpPr>
          <p:cNvPr id="40" name="Номер слайда 39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9BB1B7F-9E00-4015-8C0C-3D28188BFD3B}" type="slidenum">
              <a:rPr lang="ru-RU"/>
              <a:pPr>
                <a:defRPr/>
              </a:pPr>
              <a:t>23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Рисунок 31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69200" y="1511300"/>
            <a:ext cx="206375" cy="169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915" name="Рисунок 31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69200" y="1511300"/>
            <a:ext cx="206375" cy="169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916" name="Рисунок 320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36625" y="1627188"/>
            <a:ext cx="541338" cy="43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917" name="Рисунок 32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936625" y="1627188"/>
            <a:ext cx="541338" cy="43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8918" name="CustomShape 2"/>
          <p:cNvSpPr>
            <a:spLocks noChangeArrowheads="1"/>
          </p:cNvSpPr>
          <p:nvPr/>
        </p:nvSpPr>
        <p:spPr bwMode="auto">
          <a:xfrm>
            <a:off x="5256213" y="5065713"/>
            <a:ext cx="671512" cy="550862"/>
          </a:xfrm>
          <a:prstGeom prst="flowChartProcess">
            <a:avLst/>
          </a:prstGeom>
          <a:solidFill>
            <a:srgbClr val="FFFFFF"/>
          </a:solidFill>
          <a:ln w="36000">
            <a:solidFill>
              <a:srgbClr val="80808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38919" name="CustomShape 3"/>
          <p:cNvSpPr>
            <a:spLocks noChangeArrowheads="1"/>
          </p:cNvSpPr>
          <p:nvPr/>
        </p:nvSpPr>
        <p:spPr bwMode="auto">
          <a:xfrm>
            <a:off x="5184775" y="5005388"/>
            <a:ext cx="671513" cy="549275"/>
          </a:xfrm>
          <a:prstGeom prst="flowChartProcess">
            <a:avLst/>
          </a:prstGeom>
          <a:solidFill>
            <a:srgbClr val="FFFFFF"/>
          </a:solidFill>
          <a:ln w="36000">
            <a:solidFill>
              <a:srgbClr val="80808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38920" name="CustomShape 4"/>
          <p:cNvSpPr>
            <a:spLocks noChangeArrowheads="1"/>
          </p:cNvSpPr>
          <p:nvPr/>
        </p:nvSpPr>
        <p:spPr bwMode="auto">
          <a:xfrm>
            <a:off x="5111750" y="4943475"/>
            <a:ext cx="673100" cy="550863"/>
          </a:xfrm>
          <a:prstGeom prst="flowChartProcess">
            <a:avLst/>
          </a:prstGeom>
          <a:solidFill>
            <a:srgbClr val="FFFFFF"/>
          </a:solidFill>
          <a:ln w="36000">
            <a:solidFill>
              <a:srgbClr val="808080"/>
            </a:solidFill>
            <a:round/>
            <a:headEnd/>
            <a:tailEnd type="triangle" w="med" len="med"/>
          </a:ln>
        </p:spPr>
        <p:txBody>
          <a:bodyPr wrap="none" lIns="108000" tIns="63000" rIns="108000" bIns="63000" anchor="ctr"/>
          <a:lstStyle/>
          <a:p>
            <a:pPr algn="ctr"/>
            <a:r>
              <a:rPr lang="ru-RU" sz="1400"/>
              <a:t>ФОИВ</a:t>
            </a:r>
            <a:endParaRPr lang="ru-RU"/>
          </a:p>
        </p:txBody>
      </p:sp>
      <p:sp>
        <p:nvSpPr>
          <p:cNvPr id="38921" name="CustomShape 5"/>
          <p:cNvSpPr>
            <a:spLocks noChangeArrowheads="1"/>
          </p:cNvSpPr>
          <p:nvPr/>
        </p:nvSpPr>
        <p:spPr bwMode="auto">
          <a:xfrm>
            <a:off x="8132763" y="5091113"/>
            <a:ext cx="673100" cy="549275"/>
          </a:xfrm>
          <a:prstGeom prst="flowChartProcess">
            <a:avLst/>
          </a:prstGeom>
          <a:solidFill>
            <a:srgbClr val="FFFFFF"/>
          </a:solidFill>
          <a:ln w="36000">
            <a:solidFill>
              <a:srgbClr val="0066CC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38922" name="CustomShape 6"/>
          <p:cNvSpPr>
            <a:spLocks noChangeArrowheads="1"/>
          </p:cNvSpPr>
          <p:nvPr/>
        </p:nvSpPr>
        <p:spPr bwMode="auto">
          <a:xfrm>
            <a:off x="8072438" y="5029200"/>
            <a:ext cx="673100" cy="550863"/>
          </a:xfrm>
          <a:prstGeom prst="flowChartProcess">
            <a:avLst/>
          </a:prstGeom>
          <a:solidFill>
            <a:srgbClr val="FFFFFF"/>
          </a:solidFill>
          <a:ln w="36000">
            <a:solidFill>
              <a:srgbClr val="0066CC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38923" name="CustomShape 7"/>
          <p:cNvSpPr>
            <a:spLocks noChangeArrowheads="1"/>
          </p:cNvSpPr>
          <p:nvPr/>
        </p:nvSpPr>
        <p:spPr bwMode="auto">
          <a:xfrm>
            <a:off x="8010525" y="4967288"/>
            <a:ext cx="673100" cy="550862"/>
          </a:xfrm>
          <a:prstGeom prst="flowChartProcess">
            <a:avLst/>
          </a:prstGeom>
          <a:solidFill>
            <a:srgbClr val="FFFFFF"/>
          </a:solidFill>
          <a:ln w="36000">
            <a:solidFill>
              <a:srgbClr val="0066CC"/>
            </a:solidFill>
            <a:round/>
            <a:headEnd/>
            <a:tailEnd type="triangle" w="med" len="med"/>
          </a:ln>
        </p:spPr>
        <p:txBody>
          <a:bodyPr wrap="none" lIns="108000" tIns="63000" rIns="108000" bIns="63000" anchor="ctr"/>
          <a:lstStyle/>
          <a:p>
            <a:pPr algn="ctr"/>
            <a:r>
              <a:rPr lang="ru-RU" sz="1400"/>
              <a:t>Другие</a:t>
            </a:r>
            <a:endParaRPr lang="ru-RU"/>
          </a:p>
          <a:p>
            <a:pPr algn="ctr"/>
            <a:r>
              <a:rPr lang="ru-RU" sz="1400"/>
              <a:t>отделы</a:t>
            </a:r>
            <a:endParaRPr lang="ru-RU"/>
          </a:p>
        </p:txBody>
      </p:sp>
      <p:sp>
        <p:nvSpPr>
          <p:cNvPr id="38924" name="CustomShape 8"/>
          <p:cNvSpPr>
            <a:spLocks noChangeArrowheads="1"/>
          </p:cNvSpPr>
          <p:nvPr/>
        </p:nvSpPr>
        <p:spPr bwMode="auto">
          <a:xfrm>
            <a:off x="3600450" y="2663825"/>
            <a:ext cx="3527425" cy="1944688"/>
          </a:xfrm>
          <a:prstGeom prst="flowChartProcess">
            <a:avLst/>
          </a:prstGeom>
          <a:noFill/>
          <a:ln w="18000">
            <a:solidFill>
              <a:srgbClr val="C0C0C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pic>
        <p:nvPicPr>
          <p:cNvPr id="38925" name="Рисунок 330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335713" y="1511300"/>
            <a:ext cx="669925" cy="536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926" name="Рисунок 331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335713" y="1511300"/>
            <a:ext cx="669925" cy="536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927" name="Рисунок 332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824413" y="1511300"/>
            <a:ext cx="560387" cy="536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928" name="Рисунок 333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4824413" y="1511300"/>
            <a:ext cx="560387" cy="536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929" name="Рисунок 334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2160588" y="1944688"/>
            <a:ext cx="179387" cy="201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930" name="Рисунок 335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2160588" y="1944688"/>
            <a:ext cx="179387" cy="201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931" name="Рисунок 336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2165350" y="1439863"/>
            <a:ext cx="211138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932" name="Рисунок 337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2165350" y="1439863"/>
            <a:ext cx="211138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933" name="Рисунок 338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3251200" y="1535113"/>
            <a:ext cx="614363" cy="547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934" name="Рисунок 339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3251200" y="1533525"/>
            <a:ext cx="614363" cy="554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8935" name="CustomShape 9"/>
          <p:cNvSpPr>
            <a:spLocks noChangeArrowheads="1"/>
          </p:cNvSpPr>
          <p:nvPr/>
        </p:nvSpPr>
        <p:spPr bwMode="auto">
          <a:xfrm>
            <a:off x="8280400" y="1368425"/>
            <a:ext cx="503238" cy="719138"/>
          </a:xfrm>
          <a:prstGeom prst="can">
            <a:avLst>
              <a:gd name="adj" fmla="val 5399"/>
            </a:avLst>
          </a:prstGeom>
          <a:noFill/>
          <a:ln w="36000">
            <a:solidFill>
              <a:srgbClr val="808080"/>
            </a:solidFill>
            <a:round/>
            <a:headEnd/>
            <a:tailEnd/>
          </a:ln>
        </p:spPr>
        <p:txBody>
          <a:bodyPr wrap="none" lIns="90000" tIns="45000" rIns="90000" bIns="45000" anchor="ctr"/>
          <a:lstStyle/>
          <a:p>
            <a:pPr algn="ctr"/>
            <a:r>
              <a:rPr lang="ru-RU" sz="1200"/>
              <a:t>ИС</a:t>
            </a:r>
            <a:endParaRPr lang="ru-RU"/>
          </a:p>
          <a:p>
            <a:pPr algn="ctr"/>
            <a:r>
              <a:rPr lang="ru-RU" sz="1200"/>
              <a:t>ОВ</a:t>
            </a:r>
            <a:endParaRPr lang="ru-RU"/>
          </a:p>
        </p:txBody>
      </p:sp>
      <p:pic>
        <p:nvPicPr>
          <p:cNvPr id="38936" name="Рисунок 341"/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1879600" y="2592388"/>
            <a:ext cx="1073150" cy="728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937" name="Рисунок 342"/>
          <p:cNvPicPr>
            <a:picLocks noChangeAspect="1" noChangeArrowheads="1"/>
          </p:cNvPicPr>
          <p:nvPr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1879600" y="2592388"/>
            <a:ext cx="1073150" cy="728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8938" name="Line 10"/>
          <p:cNvSpPr>
            <a:spLocks noChangeShapeType="1"/>
          </p:cNvSpPr>
          <p:nvPr/>
        </p:nvSpPr>
        <p:spPr bwMode="auto">
          <a:xfrm>
            <a:off x="7272338" y="1800225"/>
            <a:ext cx="647700" cy="0"/>
          </a:xfrm>
          <a:prstGeom prst="line">
            <a:avLst/>
          </a:prstGeom>
          <a:noFill/>
          <a:ln w="25200">
            <a:solidFill>
              <a:srgbClr val="C0C0C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38939" name="Line 11"/>
          <p:cNvSpPr>
            <a:spLocks noChangeShapeType="1"/>
          </p:cNvSpPr>
          <p:nvPr/>
        </p:nvSpPr>
        <p:spPr bwMode="auto">
          <a:xfrm flipH="1">
            <a:off x="7199313" y="1800225"/>
            <a:ext cx="649287" cy="0"/>
          </a:xfrm>
          <a:prstGeom prst="line">
            <a:avLst/>
          </a:prstGeom>
          <a:noFill/>
          <a:ln w="25200">
            <a:solidFill>
              <a:srgbClr val="C0C0C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38940" name="Line 12"/>
          <p:cNvSpPr>
            <a:spLocks noChangeShapeType="1"/>
          </p:cNvSpPr>
          <p:nvPr/>
        </p:nvSpPr>
        <p:spPr bwMode="auto">
          <a:xfrm>
            <a:off x="1728788" y="1800225"/>
            <a:ext cx="1439862" cy="0"/>
          </a:xfrm>
          <a:prstGeom prst="line">
            <a:avLst/>
          </a:prstGeom>
          <a:noFill/>
          <a:ln w="25200">
            <a:solidFill>
              <a:srgbClr val="C0C0C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38941" name="Line 13"/>
          <p:cNvSpPr>
            <a:spLocks noChangeShapeType="1"/>
          </p:cNvSpPr>
          <p:nvPr/>
        </p:nvSpPr>
        <p:spPr bwMode="auto">
          <a:xfrm flipH="1">
            <a:off x="1655763" y="1800225"/>
            <a:ext cx="1439862" cy="0"/>
          </a:xfrm>
          <a:prstGeom prst="line">
            <a:avLst/>
          </a:prstGeom>
          <a:noFill/>
          <a:ln w="25200">
            <a:solidFill>
              <a:srgbClr val="C0C0C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38942" name="Line 14"/>
          <p:cNvSpPr>
            <a:spLocks noChangeShapeType="1"/>
          </p:cNvSpPr>
          <p:nvPr/>
        </p:nvSpPr>
        <p:spPr bwMode="auto">
          <a:xfrm>
            <a:off x="5616575" y="1800225"/>
            <a:ext cx="647700" cy="0"/>
          </a:xfrm>
          <a:prstGeom prst="line">
            <a:avLst/>
          </a:prstGeom>
          <a:noFill/>
          <a:ln w="25200">
            <a:solidFill>
              <a:srgbClr val="C0C0C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38943" name="Line 15"/>
          <p:cNvSpPr>
            <a:spLocks noChangeShapeType="1"/>
          </p:cNvSpPr>
          <p:nvPr/>
        </p:nvSpPr>
        <p:spPr bwMode="auto">
          <a:xfrm flipH="1">
            <a:off x="5543550" y="1800225"/>
            <a:ext cx="647700" cy="0"/>
          </a:xfrm>
          <a:prstGeom prst="line">
            <a:avLst/>
          </a:prstGeom>
          <a:noFill/>
          <a:ln w="25200">
            <a:solidFill>
              <a:srgbClr val="C0C0C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38944" name="Line 16"/>
          <p:cNvSpPr>
            <a:spLocks noChangeShapeType="1"/>
          </p:cNvSpPr>
          <p:nvPr/>
        </p:nvSpPr>
        <p:spPr bwMode="auto">
          <a:xfrm>
            <a:off x="4032250" y="1800225"/>
            <a:ext cx="647700" cy="0"/>
          </a:xfrm>
          <a:prstGeom prst="line">
            <a:avLst/>
          </a:prstGeom>
          <a:noFill/>
          <a:ln w="25200">
            <a:solidFill>
              <a:srgbClr val="C0C0C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38945" name="Line 17"/>
          <p:cNvSpPr>
            <a:spLocks noChangeShapeType="1"/>
          </p:cNvSpPr>
          <p:nvPr/>
        </p:nvSpPr>
        <p:spPr bwMode="auto">
          <a:xfrm flipH="1">
            <a:off x="3959225" y="1800225"/>
            <a:ext cx="649288" cy="0"/>
          </a:xfrm>
          <a:prstGeom prst="line">
            <a:avLst/>
          </a:prstGeom>
          <a:noFill/>
          <a:ln w="25200">
            <a:solidFill>
              <a:srgbClr val="C0C0C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38946" name="Line 18"/>
          <p:cNvSpPr>
            <a:spLocks noChangeShapeType="1"/>
          </p:cNvSpPr>
          <p:nvPr/>
        </p:nvSpPr>
        <p:spPr bwMode="auto">
          <a:xfrm>
            <a:off x="1465263" y="2208213"/>
            <a:ext cx="481012" cy="431800"/>
          </a:xfrm>
          <a:prstGeom prst="line">
            <a:avLst/>
          </a:prstGeom>
          <a:noFill/>
          <a:ln w="25200">
            <a:solidFill>
              <a:srgbClr val="C0C0C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38947" name="Line 19"/>
          <p:cNvSpPr>
            <a:spLocks noChangeShapeType="1"/>
          </p:cNvSpPr>
          <p:nvPr/>
        </p:nvSpPr>
        <p:spPr bwMode="auto">
          <a:xfrm flipH="1" flipV="1">
            <a:off x="1411288" y="2160588"/>
            <a:ext cx="482600" cy="431800"/>
          </a:xfrm>
          <a:prstGeom prst="line">
            <a:avLst/>
          </a:prstGeom>
          <a:noFill/>
          <a:ln w="25200">
            <a:solidFill>
              <a:srgbClr val="C0C0C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38948" name="CustomShape 20"/>
          <p:cNvSpPr>
            <a:spLocks noChangeArrowheads="1"/>
          </p:cNvSpPr>
          <p:nvPr/>
        </p:nvSpPr>
        <p:spPr bwMode="auto">
          <a:xfrm>
            <a:off x="2879725" y="1079500"/>
            <a:ext cx="4535488" cy="1296988"/>
          </a:xfrm>
          <a:prstGeom prst="flowChartProcess">
            <a:avLst/>
          </a:prstGeom>
          <a:noFill/>
          <a:ln w="18000">
            <a:solidFill>
              <a:srgbClr val="C0C0C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38949" name="Line 22"/>
          <p:cNvSpPr>
            <a:spLocks noChangeShapeType="1"/>
          </p:cNvSpPr>
          <p:nvPr/>
        </p:nvSpPr>
        <p:spPr bwMode="auto">
          <a:xfrm flipH="1" flipV="1">
            <a:off x="7272338" y="2447925"/>
            <a:ext cx="1150937" cy="2447925"/>
          </a:xfrm>
          <a:prstGeom prst="line">
            <a:avLst/>
          </a:prstGeom>
          <a:noFill/>
          <a:ln w="25200">
            <a:solidFill>
              <a:srgbClr val="B80047"/>
            </a:solidFill>
            <a:round/>
            <a:headEnd type="triangle" w="med" len="med"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38950" name="Line 23"/>
          <p:cNvSpPr>
            <a:spLocks noChangeShapeType="1"/>
          </p:cNvSpPr>
          <p:nvPr/>
        </p:nvSpPr>
        <p:spPr bwMode="auto">
          <a:xfrm flipV="1">
            <a:off x="3175000" y="2449513"/>
            <a:ext cx="1722438" cy="479425"/>
          </a:xfrm>
          <a:prstGeom prst="line">
            <a:avLst/>
          </a:prstGeom>
          <a:noFill/>
          <a:ln w="25200">
            <a:solidFill>
              <a:srgbClr val="C0C0C0"/>
            </a:solidFill>
            <a:round/>
            <a:headEnd type="triangle" w="med" len="med"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38951" name="Line 24"/>
          <p:cNvSpPr>
            <a:spLocks noChangeShapeType="1"/>
          </p:cNvSpPr>
          <p:nvPr/>
        </p:nvSpPr>
        <p:spPr bwMode="auto">
          <a:xfrm flipH="1" flipV="1">
            <a:off x="5256213" y="2449513"/>
            <a:ext cx="144462" cy="2374900"/>
          </a:xfrm>
          <a:prstGeom prst="line">
            <a:avLst/>
          </a:prstGeom>
          <a:noFill/>
          <a:ln w="25200">
            <a:solidFill>
              <a:srgbClr val="C0C0C0"/>
            </a:solidFill>
            <a:round/>
            <a:headEnd type="triangle" w="med" len="med"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38952" name="TextShape 25"/>
          <p:cNvSpPr txBox="1">
            <a:spLocks noChangeArrowheads="1"/>
          </p:cNvSpPr>
          <p:nvPr/>
        </p:nvSpPr>
        <p:spPr bwMode="auto">
          <a:xfrm>
            <a:off x="7597775" y="2363788"/>
            <a:ext cx="2338388" cy="1884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0000" tIns="45000" rIns="90000" bIns="45000"/>
          <a:lstStyle/>
          <a:p>
            <a:r>
              <a:rPr lang="ru-RU">
                <a:solidFill>
                  <a:srgbClr val="B80047"/>
                </a:solidFill>
              </a:rPr>
              <a:t>Органу власти, </a:t>
            </a:r>
            <a:endParaRPr lang="ru-RU"/>
          </a:p>
          <a:p>
            <a:r>
              <a:rPr lang="ru-RU">
                <a:solidFill>
                  <a:srgbClr val="B80047"/>
                </a:solidFill>
              </a:rPr>
              <a:t>оказывающему </a:t>
            </a:r>
            <a:endParaRPr lang="ru-RU"/>
          </a:p>
          <a:p>
            <a:r>
              <a:rPr lang="ru-RU">
                <a:solidFill>
                  <a:srgbClr val="B80047"/>
                </a:solidFill>
              </a:rPr>
              <a:t>услугу, нужно </a:t>
            </a:r>
            <a:endParaRPr lang="ru-RU"/>
          </a:p>
          <a:p>
            <a:r>
              <a:rPr lang="ru-RU">
                <a:solidFill>
                  <a:srgbClr val="B80047"/>
                </a:solidFill>
              </a:rPr>
              <a:t>организовать </a:t>
            </a:r>
            <a:endParaRPr lang="ru-RU"/>
          </a:p>
          <a:p>
            <a:r>
              <a:rPr lang="ru-RU">
                <a:solidFill>
                  <a:srgbClr val="B80047"/>
                </a:solidFill>
              </a:rPr>
              <a:t>обмен документами</a:t>
            </a:r>
            <a:endParaRPr lang="ru-RU"/>
          </a:p>
          <a:p>
            <a:r>
              <a:rPr lang="ru-RU">
                <a:solidFill>
                  <a:srgbClr val="B80047"/>
                </a:solidFill>
              </a:rPr>
              <a:t>с другими отделами</a:t>
            </a:r>
            <a:endParaRPr lang="ru-RU"/>
          </a:p>
          <a:p>
            <a:r>
              <a:rPr lang="ru-RU">
                <a:solidFill>
                  <a:srgbClr val="B80047"/>
                </a:solidFill>
              </a:rPr>
              <a:t>и подразделениями!</a:t>
            </a:r>
            <a:endParaRPr lang="ru-RU"/>
          </a:p>
        </p:txBody>
      </p:sp>
      <p:sp>
        <p:nvSpPr>
          <p:cNvPr id="38953" name="TextShape 1"/>
          <p:cNvSpPr txBox="1">
            <a:spLocks noChangeArrowheads="1"/>
          </p:cNvSpPr>
          <p:nvPr/>
        </p:nvSpPr>
        <p:spPr bwMode="auto">
          <a:xfrm>
            <a:off x="431800" y="215900"/>
            <a:ext cx="9144000" cy="682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0000" tIns="45000" rIns="90000" bIns="45000"/>
          <a:lstStyle/>
          <a:p>
            <a:pPr algn="ctr"/>
            <a:r>
              <a:rPr lang="ru-RU" sz="3600"/>
              <a:t>Процесс оказания услуги</a:t>
            </a:r>
            <a:endParaRPr lang="ru-RU"/>
          </a:p>
        </p:txBody>
      </p:sp>
      <p:sp>
        <p:nvSpPr>
          <p:cNvPr id="38954" name="TextShape 22"/>
          <p:cNvSpPr txBox="1">
            <a:spLocks noChangeArrowheads="1"/>
          </p:cNvSpPr>
          <p:nvPr/>
        </p:nvSpPr>
        <p:spPr bwMode="auto">
          <a:xfrm>
            <a:off x="5400675" y="3924300"/>
            <a:ext cx="1655763" cy="503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0000" tIns="45000" rIns="90000" bIns="45000"/>
          <a:lstStyle/>
          <a:p>
            <a:r>
              <a:rPr lang="ru-RU" sz="1200" b="1" i="1">
                <a:solidFill>
                  <a:srgbClr val="0066CC"/>
                </a:solidFill>
              </a:rPr>
              <a:t>Межведомственное</a:t>
            </a:r>
            <a:endParaRPr lang="ru-RU" sz="1200" b="1" i="1"/>
          </a:p>
          <a:p>
            <a:r>
              <a:rPr lang="ru-RU" sz="1200" b="1" i="1">
                <a:solidFill>
                  <a:srgbClr val="0066CC"/>
                </a:solidFill>
              </a:rPr>
              <a:t>взаимодействие</a:t>
            </a:r>
            <a:endParaRPr lang="ru-RU" sz="1200" b="1" i="1"/>
          </a:p>
        </p:txBody>
      </p:sp>
      <p:sp>
        <p:nvSpPr>
          <p:cNvPr id="38955" name="TextShape 5"/>
          <p:cNvSpPr txBox="1">
            <a:spLocks noChangeArrowheads="1"/>
          </p:cNvSpPr>
          <p:nvPr/>
        </p:nvSpPr>
        <p:spPr bwMode="auto">
          <a:xfrm>
            <a:off x="2927350" y="1120775"/>
            <a:ext cx="2905125" cy="204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0000" tIns="45000" rIns="90000" bIns="45000"/>
          <a:lstStyle/>
          <a:p>
            <a:r>
              <a:rPr lang="ru-RU" sz="1200" b="1" i="1">
                <a:solidFill>
                  <a:srgbClr val="F79646"/>
                </a:solidFill>
              </a:rPr>
              <a:t>Орган власти, оказывающий услугу</a:t>
            </a:r>
          </a:p>
        </p:txBody>
      </p:sp>
      <p:sp>
        <p:nvSpPr>
          <p:cNvPr id="44" name="Номер слайда 4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E575F3E-E8A5-4B2C-9B38-ABB929E295AA}" type="slidenum">
              <a:rPr lang="ru-RU"/>
              <a:pPr>
                <a:defRPr/>
              </a:pPr>
              <a:t>24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Рисунок 36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69200" y="1511300"/>
            <a:ext cx="206375" cy="169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939" name="Рисунок 36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69200" y="1511300"/>
            <a:ext cx="206375" cy="169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940" name="Рисунок 36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36625" y="1627188"/>
            <a:ext cx="541338" cy="43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941" name="Рисунок 36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936625" y="1627188"/>
            <a:ext cx="541338" cy="43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9942" name="CustomShape 2"/>
          <p:cNvSpPr>
            <a:spLocks noChangeArrowheads="1"/>
          </p:cNvSpPr>
          <p:nvPr/>
        </p:nvSpPr>
        <p:spPr bwMode="auto">
          <a:xfrm>
            <a:off x="5256213" y="5065713"/>
            <a:ext cx="671512" cy="550862"/>
          </a:xfrm>
          <a:prstGeom prst="flowChartProcess">
            <a:avLst/>
          </a:prstGeom>
          <a:solidFill>
            <a:srgbClr val="FFFFFF"/>
          </a:solidFill>
          <a:ln w="36000">
            <a:solidFill>
              <a:srgbClr val="80808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39943" name="CustomShape 3"/>
          <p:cNvSpPr>
            <a:spLocks noChangeArrowheads="1"/>
          </p:cNvSpPr>
          <p:nvPr/>
        </p:nvSpPr>
        <p:spPr bwMode="auto">
          <a:xfrm>
            <a:off x="5184775" y="5005388"/>
            <a:ext cx="671513" cy="549275"/>
          </a:xfrm>
          <a:prstGeom prst="flowChartProcess">
            <a:avLst/>
          </a:prstGeom>
          <a:solidFill>
            <a:srgbClr val="FFFFFF"/>
          </a:solidFill>
          <a:ln w="36000">
            <a:solidFill>
              <a:srgbClr val="80808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39944" name="CustomShape 4"/>
          <p:cNvSpPr>
            <a:spLocks noChangeArrowheads="1"/>
          </p:cNvSpPr>
          <p:nvPr/>
        </p:nvSpPr>
        <p:spPr bwMode="auto">
          <a:xfrm>
            <a:off x="5111750" y="4943475"/>
            <a:ext cx="673100" cy="550863"/>
          </a:xfrm>
          <a:prstGeom prst="flowChartProcess">
            <a:avLst/>
          </a:prstGeom>
          <a:solidFill>
            <a:srgbClr val="FFFFFF"/>
          </a:solidFill>
          <a:ln w="36000">
            <a:solidFill>
              <a:srgbClr val="808080"/>
            </a:solidFill>
            <a:round/>
            <a:headEnd/>
            <a:tailEnd type="triangle" w="med" len="med"/>
          </a:ln>
        </p:spPr>
        <p:txBody>
          <a:bodyPr wrap="none" lIns="108000" tIns="63000" rIns="108000" bIns="63000" anchor="ctr"/>
          <a:lstStyle/>
          <a:p>
            <a:pPr algn="ctr"/>
            <a:r>
              <a:rPr lang="ru-RU" sz="1400"/>
              <a:t>ФОИВ</a:t>
            </a:r>
            <a:endParaRPr lang="ru-RU"/>
          </a:p>
        </p:txBody>
      </p:sp>
      <p:sp>
        <p:nvSpPr>
          <p:cNvPr id="39945" name="CustomShape 5"/>
          <p:cNvSpPr>
            <a:spLocks noChangeArrowheads="1"/>
          </p:cNvSpPr>
          <p:nvPr/>
        </p:nvSpPr>
        <p:spPr bwMode="auto">
          <a:xfrm>
            <a:off x="8132763" y="5091113"/>
            <a:ext cx="673100" cy="549275"/>
          </a:xfrm>
          <a:prstGeom prst="flowChartProcess">
            <a:avLst/>
          </a:prstGeom>
          <a:solidFill>
            <a:srgbClr val="FFFFFF"/>
          </a:solidFill>
          <a:ln w="36000">
            <a:solidFill>
              <a:srgbClr val="80808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39946" name="CustomShape 6"/>
          <p:cNvSpPr>
            <a:spLocks noChangeArrowheads="1"/>
          </p:cNvSpPr>
          <p:nvPr/>
        </p:nvSpPr>
        <p:spPr bwMode="auto">
          <a:xfrm>
            <a:off x="8072438" y="5029200"/>
            <a:ext cx="673100" cy="550863"/>
          </a:xfrm>
          <a:prstGeom prst="flowChartProcess">
            <a:avLst/>
          </a:prstGeom>
          <a:solidFill>
            <a:srgbClr val="FFFFFF"/>
          </a:solidFill>
          <a:ln w="36000">
            <a:solidFill>
              <a:srgbClr val="80808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39947" name="CustomShape 7"/>
          <p:cNvSpPr>
            <a:spLocks noChangeArrowheads="1"/>
          </p:cNvSpPr>
          <p:nvPr/>
        </p:nvSpPr>
        <p:spPr bwMode="auto">
          <a:xfrm>
            <a:off x="8010525" y="4967288"/>
            <a:ext cx="673100" cy="550862"/>
          </a:xfrm>
          <a:prstGeom prst="flowChartProcess">
            <a:avLst/>
          </a:prstGeom>
          <a:solidFill>
            <a:srgbClr val="FFFFFF"/>
          </a:solidFill>
          <a:ln w="36000">
            <a:solidFill>
              <a:srgbClr val="808080"/>
            </a:solidFill>
            <a:round/>
            <a:headEnd/>
            <a:tailEnd type="triangle" w="med" len="med"/>
          </a:ln>
        </p:spPr>
        <p:txBody>
          <a:bodyPr wrap="none" lIns="108000" tIns="63000" rIns="108000" bIns="63000" anchor="ctr"/>
          <a:lstStyle/>
          <a:p>
            <a:pPr algn="ctr"/>
            <a:r>
              <a:rPr lang="ru-RU" sz="1400"/>
              <a:t>Другие</a:t>
            </a:r>
            <a:endParaRPr lang="ru-RU"/>
          </a:p>
          <a:p>
            <a:pPr algn="ctr"/>
            <a:r>
              <a:rPr lang="ru-RU" sz="1400"/>
              <a:t>отделы</a:t>
            </a:r>
            <a:endParaRPr lang="ru-RU"/>
          </a:p>
        </p:txBody>
      </p:sp>
      <p:sp>
        <p:nvSpPr>
          <p:cNvPr id="39948" name="CustomShape 8"/>
          <p:cNvSpPr>
            <a:spLocks noChangeArrowheads="1"/>
          </p:cNvSpPr>
          <p:nvPr/>
        </p:nvSpPr>
        <p:spPr bwMode="auto">
          <a:xfrm>
            <a:off x="3600450" y="2663825"/>
            <a:ext cx="3527425" cy="1944688"/>
          </a:xfrm>
          <a:prstGeom prst="flowChartProcess">
            <a:avLst/>
          </a:prstGeom>
          <a:noFill/>
          <a:ln w="18000">
            <a:solidFill>
              <a:srgbClr val="C0C0C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pic>
        <p:nvPicPr>
          <p:cNvPr id="39949" name="Рисунок 37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335713" y="1511300"/>
            <a:ext cx="669925" cy="536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950" name="Рисунок 373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335713" y="1511300"/>
            <a:ext cx="669925" cy="536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951" name="Рисунок 374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824413" y="1511300"/>
            <a:ext cx="560387" cy="536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952" name="Рисунок 375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4824413" y="1511300"/>
            <a:ext cx="560387" cy="536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953" name="Рисунок 376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2160588" y="1944688"/>
            <a:ext cx="179387" cy="201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954" name="Рисунок 377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2160588" y="1944688"/>
            <a:ext cx="179387" cy="201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955" name="Рисунок 378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2165350" y="1439863"/>
            <a:ext cx="211138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956" name="Рисунок 379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2165350" y="1439863"/>
            <a:ext cx="211138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957" name="Рисунок 380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3251200" y="1535113"/>
            <a:ext cx="614363" cy="547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958" name="Рисунок 381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3251200" y="1533525"/>
            <a:ext cx="614363" cy="554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9959" name="CustomShape 9"/>
          <p:cNvSpPr>
            <a:spLocks noChangeArrowheads="1"/>
          </p:cNvSpPr>
          <p:nvPr/>
        </p:nvSpPr>
        <p:spPr bwMode="auto">
          <a:xfrm>
            <a:off x="8280400" y="1368425"/>
            <a:ext cx="503238" cy="719138"/>
          </a:xfrm>
          <a:prstGeom prst="can">
            <a:avLst>
              <a:gd name="adj" fmla="val 5399"/>
            </a:avLst>
          </a:prstGeom>
          <a:noFill/>
          <a:ln w="36000">
            <a:solidFill>
              <a:srgbClr val="808080"/>
            </a:solidFill>
            <a:round/>
            <a:headEnd/>
            <a:tailEnd/>
          </a:ln>
        </p:spPr>
        <p:txBody>
          <a:bodyPr wrap="none" lIns="90000" tIns="45000" rIns="90000" bIns="45000" anchor="ctr"/>
          <a:lstStyle/>
          <a:p>
            <a:pPr algn="ctr"/>
            <a:r>
              <a:rPr lang="ru-RU" sz="1200"/>
              <a:t>ИС</a:t>
            </a:r>
            <a:endParaRPr lang="ru-RU"/>
          </a:p>
          <a:p>
            <a:pPr algn="ctr"/>
            <a:r>
              <a:rPr lang="ru-RU" sz="1200"/>
              <a:t>ОВ</a:t>
            </a:r>
            <a:endParaRPr lang="ru-RU"/>
          </a:p>
        </p:txBody>
      </p:sp>
      <p:pic>
        <p:nvPicPr>
          <p:cNvPr id="39960" name="Рисунок 383"/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1879600" y="2592388"/>
            <a:ext cx="1073150" cy="728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961" name="Рисунок 384"/>
          <p:cNvPicPr>
            <a:picLocks noChangeAspect="1" noChangeArrowheads="1"/>
          </p:cNvPicPr>
          <p:nvPr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1879600" y="2592388"/>
            <a:ext cx="1073150" cy="728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9962" name="Line 10"/>
          <p:cNvSpPr>
            <a:spLocks noChangeShapeType="1"/>
          </p:cNvSpPr>
          <p:nvPr/>
        </p:nvSpPr>
        <p:spPr bwMode="auto">
          <a:xfrm>
            <a:off x="7272338" y="1800225"/>
            <a:ext cx="647700" cy="0"/>
          </a:xfrm>
          <a:prstGeom prst="line">
            <a:avLst/>
          </a:prstGeom>
          <a:noFill/>
          <a:ln w="25200">
            <a:solidFill>
              <a:srgbClr val="C0C0C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39963" name="Line 11"/>
          <p:cNvSpPr>
            <a:spLocks noChangeShapeType="1"/>
          </p:cNvSpPr>
          <p:nvPr/>
        </p:nvSpPr>
        <p:spPr bwMode="auto">
          <a:xfrm flipH="1">
            <a:off x="7199313" y="1800225"/>
            <a:ext cx="649287" cy="0"/>
          </a:xfrm>
          <a:prstGeom prst="line">
            <a:avLst/>
          </a:prstGeom>
          <a:noFill/>
          <a:ln w="25200">
            <a:solidFill>
              <a:srgbClr val="C0C0C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39964" name="Line 12"/>
          <p:cNvSpPr>
            <a:spLocks noChangeShapeType="1"/>
          </p:cNvSpPr>
          <p:nvPr/>
        </p:nvSpPr>
        <p:spPr bwMode="auto">
          <a:xfrm>
            <a:off x="1728788" y="1800225"/>
            <a:ext cx="1439862" cy="0"/>
          </a:xfrm>
          <a:prstGeom prst="line">
            <a:avLst/>
          </a:prstGeom>
          <a:noFill/>
          <a:ln w="25200">
            <a:solidFill>
              <a:srgbClr val="C0C0C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39965" name="Line 13"/>
          <p:cNvSpPr>
            <a:spLocks noChangeShapeType="1"/>
          </p:cNvSpPr>
          <p:nvPr/>
        </p:nvSpPr>
        <p:spPr bwMode="auto">
          <a:xfrm flipH="1">
            <a:off x="1655763" y="1800225"/>
            <a:ext cx="1439862" cy="0"/>
          </a:xfrm>
          <a:prstGeom prst="line">
            <a:avLst/>
          </a:prstGeom>
          <a:noFill/>
          <a:ln w="25200">
            <a:solidFill>
              <a:srgbClr val="C0C0C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39966" name="Line 14"/>
          <p:cNvSpPr>
            <a:spLocks noChangeShapeType="1"/>
          </p:cNvSpPr>
          <p:nvPr/>
        </p:nvSpPr>
        <p:spPr bwMode="auto">
          <a:xfrm>
            <a:off x="5616575" y="1800225"/>
            <a:ext cx="647700" cy="0"/>
          </a:xfrm>
          <a:prstGeom prst="line">
            <a:avLst/>
          </a:prstGeom>
          <a:noFill/>
          <a:ln w="25200">
            <a:solidFill>
              <a:srgbClr val="C0C0C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39967" name="Line 15"/>
          <p:cNvSpPr>
            <a:spLocks noChangeShapeType="1"/>
          </p:cNvSpPr>
          <p:nvPr/>
        </p:nvSpPr>
        <p:spPr bwMode="auto">
          <a:xfrm flipH="1">
            <a:off x="5543550" y="1800225"/>
            <a:ext cx="647700" cy="0"/>
          </a:xfrm>
          <a:prstGeom prst="line">
            <a:avLst/>
          </a:prstGeom>
          <a:noFill/>
          <a:ln w="25200">
            <a:solidFill>
              <a:srgbClr val="C0C0C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39968" name="Line 16"/>
          <p:cNvSpPr>
            <a:spLocks noChangeShapeType="1"/>
          </p:cNvSpPr>
          <p:nvPr/>
        </p:nvSpPr>
        <p:spPr bwMode="auto">
          <a:xfrm>
            <a:off x="4032250" y="1800225"/>
            <a:ext cx="647700" cy="0"/>
          </a:xfrm>
          <a:prstGeom prst="line">
            <a:avLst/>
          </a:prstGeom>
          <a:noFill/>
          <a:ln w="25200">
            <a:solidFill>
              <a:srgbClr val="C0C0C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39969" name="Line 17"/>
          <p:cNvSpPr>
            <a:spLocks noChangeShapeType="1"/>
          </p:cNvSpPr>
          <p:nvPr/>
        </p:nvSpPr>
        <p:spPr bwMode="auto">
          <a:xfrm flipH="1">
            <a:off x="3959225" y="1800225"/>
            <a:ext cx="649288" cy="0"/>
          </a:xfrm>
          <a:prstGeom prst="line">
            <a:avLst/>
          </a:prstGeom>
          <a:noFill/>
          <a:ln w="25200">
            <a:solidFill>
              <a:srgbClr val="C0C0C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39970" name="Line 18"/>
          <p:cNvSpPr>
            <a:spLocks noChangeShapeType="1"/>
          </p:cNvSpPr>
          <p:nvPr/>
        </p:nvSpPr>
        <p:spPr bwMode="auto">
          <a:xfrm>
            <a:off x="1465263" y="2208213"/>
            <a:ext cx="481012" cy="431800"/>
          </a:xfrm>
          <a:prstGeom prst="line">
            <a:avLst/>
          </a:prstGeom>
          <a:noFill/>
          <a:ln w="25200">
            <a:solidFill>
              <a:srgbClr val="C0C0C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39971" name="Line 19"/>
          <p:cNvSpPr>
            <a:spLocks noChangeShapeType="1"/>
          </p:cNvSpPr>
          <p:nvPr/>
        </p:nvSpPr>
        <p:spPr bwMode="auto">
          <a:xfrm flipH="1" flipV="1">
            <a:off x="1411288" y="2160588"/>
            <a:ext cx="482600" cy="431800"/>
          </a:xfrm>
          <a:prstGeom prst="line">
            <a:avLst/>
          </a:prstGeom>
          <a:noFill/>
          <a:ln w="25200">
            <a:solidFill>
              <a:srgbClr val="C0C0C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39972" name="CustomShape 20"/>
          <p:cNvSpPr>
            <a:spLocks noChangeArrowheads="1"/>
          </p:cNvSpPr>
          <p:nvPr/>
        </p:nvSpPr>
        <p:spPr bwMode="auto">
          <a:xfrm>
            <a:off x="2879725" y="1079500"/>
            <a:ext cx="4535488" cy="1296988"/>
          </a:xfrm>
          <a:prstGeom prst="flowChartProcess">
            <a:avLst/>
          </a:prstGeom>
          <a:noFill/>
          <a:ln w="18000">
            <a:solidFill>
              <a:srgbClr val="C0C0C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39973" name="Line 22"/>
          <p:cNvSpPr>
            <a:spLocks noChangeShapeType="1"/>
          </p:cNvSpPr>
          <p:nvPr/>
        </p:nvSpPr>
        <p:spPr bwMode="auto">
          <a:xfrm flipH="1" flipV="1">
            <a:off x="7272338" y="2447925"/>
            <a:ext cx="1150937" cy="2447925"/>
          </a:xfrm>
          <a:prstGeom prst="line">
            <a:avLst/>
          </a:prstGeom>
          <a:noFill/>
          <a:ln w="25200">
            <a:solidFill>
              <a:srgbClr val="B80047"/>
            </a:solidFill>
            <a:round/>
            <a:headEnd type="triangle" w="med" len="med"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39974" name="Line 23"/>
          <p:cNvSpPr>
            <a:spLocks noChangeShapeType="1"/>
          </p:cNvSpPr>
          <p:nvPr/>
        </p:nvSpPr>
        <p:spPr bwMode="auto">
          <a:xfrm flipV="1">
            <a:off x="3175000" y="2449513"/>
            <a:ext cx="1722438" cy="479425"/>
          </a:xfrm>
          <a:prstGeom prst="line">
            <a:avLst/>
          </a:prstGeom>
          <a:noFill/>
          <a:ln w="25200">
            <a:solidFill>
              <a:srgbClr val="C0C0C0"/>
            </a:solidFill>
            <a:round/>
            <a:headEnd type="triangle" w="med" len="med"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39975" name="Line 24"/>
          <p:cNvSpPr>
            <a:spLocks noChangeShapeType="1"/>
          </p:cNvSpPr>
          <p:nvPr/>
        </p:nvSpPr>
        <p:spPr bwMode="auto">
          <a:xfrm flipH="1" flipV="1">
            <a:off x="5256213" y="2449513"/>
            <a:ext cx="144462" cy="2374900"/>
          </a:xfrm>
          <a:prstGeom prst="line">
            <a:avLst/>
          </a:prstGeom>
          <a:noFill/>
          <a:ln w="25200">
            <a:solidFill>
              <a:srgbClr val="C0C0C0"/>
            </a:solidFill>
            <a:round/>
            <a:headEnd type="triangle" w="med" len="med"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39976" name="CustomShape 25"/>
          <p:cNvSpPr>
            <a:spLocks noChangeArrowheads="1"/>
          </p:cNvSpPr>
          <p:nvPr/>
        </p:nvSpPr>
        <p:spPr bwMode="auto">
          <a:xfrm>
            <a:off x="7415213" y="2663825"/>
            <a:ext cx="2016125" cy="1944688"/>
          </a:xfrm>
          <a:prstGeom prst="flowChartProcess">
            <a:avLst/>
          </a:prstGeom>
          <a:noFill/>
          <a:ln w="18000">
            <a:solidFill>
              <a:srgbClr val="0066CC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39977" name="TextShape 26"/>
          <p:cNvSpPr txBox="1">
            <a:spLocks noChangeArrowheads="1"/>
          </p:cNvSpPr>
          <p:nvPr/>
        </p:nvSpPr>
        <p:spPr bwMode="auto">
          <a:xfrm>
            <a:off x="6696075" y="5903913"/>
            <a:ext cx="2794000" cy="1116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0000" tIns="45000" rIns="90000" bIns="45000"/>
          <a:lstStyle/>
          <a:p>
            <a:r>
              <a:rPr lang="ru-RU">
                <a:solidFill>
                  <a:srgbClr val="0066CC"/>
                </a:solidFill>
              </a:rPr>
              <a:t>Обмен документами</a:t>
            </a:r>
            <a:endParaRPr lang="ru-RU"/>
          </a:p>
          <a:p>
            <a:r>
              <a:rPr lang="ru-RU">
                <a:solidFill>
                  <a:srgbClr val="0066CC"/>
                </a:solidFill>
              </a:rPr>
              <a:t>с другими отделами —</a:t>
            </a:r>
            <a:endParaRPr lang="ru-RU"/>
          </a:p>
          <a:p>
            <a:r>
              <a:rPr lang="ru-RU">
                <a:solidFill>
                  <a:srgbClr val="0066CC"/>
                </a:solidFill>
              </a:rPr>
              <a:t>ВНУТРИведомственное </a:t>
            </a:r>
            <a:endParaRPr lang="ru-RU"/>
          </a:p>
          <a:p>
            <a:r>
              <a:rPr lang="ru-RU">
                <a:solidFill>
                  <a:srgbClr val="0066CC"/>
                </a:solidFill>
              </a:rPr>
              <a:t>взаимодействие</a:t>
            </a:r>
            <a:endParaRPr lang="ru-RU"/>
          </a:p>
        </p:txBody>
      </p:sp>
      <p:sp>
        <p:nvSpPr>
          <p:cNvPr id="39978" name="TextShape 1"/>
          <p:cNvSpPr txBox="1">
            <a:spLocks noChangeArrowheads="1"/>
          </p:cNvSpPr>
          <p:nvPr/>
        </p:nvSpPr>
        <p:spPr bwMode="auto">
          <a:xfrm>
            <a:off x="431800" y="215900"/>
            <a:ext cx="9144000" cy="682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0000" tIns="45000" rIns="90000" bIns="45000"/>
          <a:lstStyle/>
          <a:p>
            <a:pPr algn="ctr"/>
            <a:r>
              <a:rPr lang="ru-RU" sz="3600"/>
              <a:t>Процесс оказания услуги</a:t>
            </a:r>
            <a:endParaRPr lang="ru-RU"/>
          </a:p>
        </p:txBody>
      </p:sp>
      <p:sp>
        <p:nvSpPr>
          <p:cNvPr id="39979" name="TextShape 22"/>
          <p:cNvSpPr txBox="1">
            <a:spLocks noChangeArrowheads="1"/>
          </p:cNvSpPr>
          <p:nvPr/>
        </p:nvSpPr>
        <p:spPr bwMode="auto">
          <a:xfrm>
            <a:off x="5400675" y="3924300"/>
            <a:ext cx="1655763" cy="503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0000" tIns="45000" rIns="90000" bIns="45000"/>
          <a:lstStyle/>
          <a:p>
            <a:r>
              <a:rPr lang="ru-RU" sz="1200" b="1" i="1">
                <a:solidFill>
                  <a:srgbClr val="0066CC"/>
                </a:solidFill>
              </a:rPr>
              <a:t>Межведомственное</a:t>
            </a:r>
            <a:endParaRPr lang="ru-RU" sz="1200" b="1" i="1"/>
          </a:p>
          <a:p>
            <a:r>
              <a:rPr lang="ru-RU" sz="1200" b="1" i="1">
                <a:solidFill>
                  <a:srgbClr val="0066CC"/>
                </a:solidFill>
              </a:rPr>
              <a:t>взаимодействие</a:t>
            </a:r>
            <a:endParaRPr lang="ru-RU" sz="1200" b="1" i="1"/>
          </a:p>
        </p:txBody>
      </p:sp>
      <p:sp>
        <p:nvSpPr>
          <p:cNvPr id="39980" name="TextShape 9"/>
          <p:cNvSpPr txBox="1">
            <a:spLocks noChangeArrowheads="1"/>
          </p:cNvSpPr>
          <p:nvPr/>
        </p:nvSpPr>
        <p:spPr bwMode="auto">
          <a:xfrm>
            <a:off x="8064500" y="3779838"/>
            <a:ext cx="1244600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0000" tIns="45000" rIns="90000" bIns="45000"/>
          <a:lstStyle/>
          <a:p>
            <a:r>
              <a:rPr lang="ru-RU" sz="1200" b="1" i="1">
                <a:solidFill>
                  <a:srgbClr val="00B050"/>
                </a:solidFill>
              </a:rPr>
              <a:t>Внутри</a:t>
            </a:r>
          </a:p>
          <a:p>
            <a:r>
              <a:rPr lang="ru-RU" sz="1200" b="1" i="1">
                <a:solidFill>
                  <a:srgbClr val="00B050"/>
                </a:solidFill>
              </a:rPr>
              <a:t>ведомственное</a:t>
            </a:r>
          </a:p>
          <a:p>
            <a:r>
              <a:rPr lang="ru-RU" sz="1200" b="1" i="1">
                <a:solidFill>
                  <a:srgbClr val="00B050"/>
                </a:solidFill>
              </a:rPr>
              <a:t>взаимодействие</a:t>
            </a:r>
          </a:p>
        </p:txBody>
      </p:sp>
      <p:sp>
        <p:nvSpPr>
          <p:cNvPr id="39981" name="TextShape 5"/>
          <p:cNvSpPr txBox="1">
            <a:spLocks noChangeArrowheads="1"/>
          </p:cNvSpPr>
          <p:nvPr/>
        </p:nvSpPr>
        <p:spPr bwMode="auto">
          <a:xfrm>
            <a:off x="2927350" y="1120775"/>
            <a:ext cx="2905125" cy="204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0000" tIns="45000" rIns="90000" bIns="45000"/>
          <a:lstStyle/>
          <a:p>
            <a:r>
              <a:rPr lang="ru-RU" sz="1200" b="1" i="1">
                <a:solidFill>
                  <a:srgbClr val="F79646"/>
                </a:solidFill>
              </a:rPr>
              <a:t>Орган власти, оказывающий услугу</a:t>
            </a:r>
          </a:p>
        </p:txBody>
      </p:sp>
      <p:sp>
        <p:nvSpPr>
          <p:cNvPr id="46" name="Номер слайда 4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CCC44B7-7C84-4899-9902-BCC953D5763B}" type="slidenum">
              <a:rPr lang="ru-RU"/>
              <a:pPr>
                <a:defRPr/>
              </a:pPr>
              <a:t>25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Рисунок 40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69200" y="1511300"/>
            <a:ext cx="206375" cy="169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63" name="Рисунок 40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69200" y="1511300"/>
            <a:ext cx="206375" cy="169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64" name="Рисунок 40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131175" y="2971800"/>
            <a:ext cx="365125" cy="566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65" name="Рисунок 407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936625" y="1627188"/>
            <a:ext cx="541338" cy="43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66" name="Рисунок 408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936625" y="1627188"/>
            <a:ext cx="541338" cy="43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967" name="CustomShape 2"/>
          <p:cNvSpPr>
            <a:spLocks noChangeArrowheads="1"/>
          </p:cNvSpPr>
          <p:nvPr/>
        </p:nvSpPr>
        <p:spPr bwMode="auto">
          <a:xfrm>
            <a:off x="5256213" y="5065713"/>
            <a:ext cx="671512" cy="550862"/>
          </a:xfrm>
          <a:prstGeom prst="flowChartProcess">
            <a:avLst/>
          </a:prstGeom>
          <a:solidFill>
            <a:srgbClr val="FFFFFF"/>
          </a:solidFill>
          <a:ln w="36000">
            <a:solidFill>
              <a:srgbClr val="80808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40968" name="CustomShape 3"/>
          <p:cNvSpPr>
            <a:spLocks noChangeArrowheads="1"/>
          </p:cNvSpPr>
          <p:nvPr/>
        </p:nvSpPr>
        <p:spPr bwMode="auto">
          <a:xfrm>
            <a:off x="5184775" y="5005388"/>
            <a:ext cx="671513" cy="549275"/>
          </a:xfrm>
          <a:prstGeom prst="flowChartProcess">
            <a:avLst/>
          </a:prstGeom>
          <a:solidFill>
            <a:srgbClr val="FFFFFF"/>
          </a:solidFill>
          <a:ln w="36000">
            <a:solidFill>
              <a:srgbClr val="80808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40969" name="CustomShape 4"/>
          <p:cNvSpPr>
            <a:spLocks noChangeArrowheads="1"/>
          </p:cNvSpPr>
          <p:nvPr/>
        </p:nvSpPr>
        <p:spPr bwMode="auto">
          <a:xfrm>
            <a:off x="5111750" y="4943475"/>
            <a:ext cx="673100" cy="550863"/>
          </a:xfrm>
          <a:prstGeom prst="flowChartProcess">
            <a:avLst/>
          </a:prstGeom>
          <a:solidFill>
            <a:srgbClr val="FFFFFF"/>
          </a:solidFill>
          <a:ln w="36000">
            <a:solidFill>
              <a:srgbClr val="808080"/>
            </a:solidFill>
            <a:round/>
            <a:headEnd/>
            <a:tailEnd type="triangle" w="med" len="med"/>
          </a:ln>
        </p:spPr>
        <p:txBody>
          <a:bodyPr wrap="none" lIns="108000" tIns="63000" rIns="108000" bIns="63000" anchor="ctr"/>
          <a:lstStyle/>
          <a:p>
            <a:pPr algn="ctr"/>
            <a:r>
              <a:rPr lang="ru-RU" sz="1400"/>
              <a:t>ФОИВ</a:t>
            </a:r>
            <a:endParaRPr lang="ru-RU"/>
          </a:p>
        </p:txBody>
      </p:sp>
      <p:sp>
        <p:nvSpPr>
          <p:cNvPr id="40970" name="CustomShape 5"/>
          <p:cNvSpPr>
            <a:spLocks noChangeArrowheads="1"/>
          </p:cNvSpPr>
          <p:nvPr/>
        </p:nvSpPr>
        <p:spPr bwMode="auto">
          <a:xfrm>
            <a:off x="8132763" y="5091113"/>
            <a:ext cx="673100" cy="549275"/>
          </a:xfrm>
          <a:prstGeom prst="flowChartProcess">
            <a:avLst/>
          </a:prstGeom>
          <a:solidFill>
            <a:srgbClr val="FFFFFF"/>
          </a:solidFill>
          <a:ln w="36000">
            <a:solidFill>
              <a:srgbClr val="80808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40971" name="CustomShape 6"/>
          <p:cNvSpPr>
            <a:spLocks noChangeArrowheads="1"/>
          </p:cNvSpPr>
          <p:nvPr/>
        </p:nvSpPr>
        <p:spPr bwMode="auto">
          <a:xfrm>
            <a:off x="8072438" y="5029200"/>
            <a:ext cx="673100" cy="550863"/>
          </a:xfrm>
          <a:prstGeom prst="flowChartProcess">
            <a:avLst/>
          </a:prstGeom>
          <a:solidFill>
            <a:srgbClr val="FFFFFF"/>
          </a:solidFill>
          <a:ln w="36000">
            <a:solidFill>
              <a:srgbClr val="80808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40972" name="CustomShape 7"/>
          <p:cNvSpPr>
            <a:spLocks noChangeArrowheads="1"/>
          </p:cNvSpPr>
          <p:nvPr/>
        </p:nvSpPr>
        <p:spPr bwMode="auto">
          <a:xfrm>
            <a:off x="8010525" y="4967288"/>
            <a:ext cx="673100" cy="550862"/>
          </a:xfrm>
          <a:prstGeom prst="flowChartProcess">
            <a:avLst/>
          </a:prstGeom>
          <a:solidFill>
            <a:srgbClr val="FFFFFF"/>
          </a:solidFill>
          <a:ln w="36000">
            <a:solidFill>
              <a:srgbClr val="808080"/>
            </a:solidFill>
            <a:round/>
            <a:headEnd/>
            <a:tailEnd type="triangle" w="med" len="med"/>
          </a:ln>
        </p:spPr>
        <p:txBody>
          <a:bodyPr wrap="none" lIns="108000" tIns="63000" rIns="108000" bIns="63000" anchor="ctr"/>
          <a:lstStyle/>
          <a:p>
            <a:pPr algn="ctr"/>
            <a:r>
              <a:rPr lang="ru-RU" sz="1400"/>
              <a:t>Другие</a:t>
            </a:r>
            <a:endParaRPr lang="ru-RU"/>
          </a:p>
          <a:p>
            <a:pPr algn="ctr"/>
            <a:r>
              <a:rPr lang="ru-RU" sz="1400"/>
              <a:t>отделы</a:t>
            </a:r>
            <a:endParaRPr lang="ru-RU"/>
          </a:p>
        </p:txBody>
      </p:sp>
      <p:sp>
        <p:nvSpPr>
          <p:cNvPr id="40973" name="CustomShape 8"/>
          <p:cNvSpPr>
            <a:spLocks noChangeArrowheads="1"/>
          </p:cNvSpPr>
          <p:nvPr/>
        </p:nvSpPr>
        <p:spPr bwMode="auto">
          <a:xfrm>
            <a:off x="7415213" y="2663825"/>
            <a:ext cx="2016125" cy="1944688"/>
          </a:xfrm>
          <a:prstGeom prst="flowChartProcess">
            <a:avLst/>
          </a:prstGeom>
          <a:noFill/>
          <a:ln w="18000">
            <a:solidFill>
              <a:srgbClr val="C0C0C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40974" name="CustomShape 10"/>
          <p:cNvSpPr>
            <a:spLocks noChangeArrowheads="1"/>
          </p:cNvSpPr>
          <p:nvPr/>
        </p:nvSpPr>
        <p:spPr bwMode="auto">
          <a:xfrm>
            <a:off x="3600450" y="2663825"/>
            <a:ext cx="3527425" cy="1944688"/>
          </a:xfrm>
          <a:prstGeom prst="flowChartProcess">
            <a:avLst/>
          </a:prstGeom>
          <a:noFill/>
          <a:ln w="18000">
            <a:solidFill>
              <a:srgbClr val="C0C0C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pic>
        <p:nvPicPr>
          <p:cNvPr id="40975" name="Рисунок 419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335713" y="1511300"/>
            <a:ext cx="669925" cy="536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76" name="Рисунок 420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335713" y="1511300"/>
            <a:ext cx="669925" cy="536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77" name="Рисунок 421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4824413" y="1511300"/>
            <a:ext cx="560387" cy="536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78" name="Рисунок 422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4824413" y="1511300"/>
            <a:ext cx="560387" cy="536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79" name="Рисунок 423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2160588" y="1944688"/>
            <a:ext cx="179387" cy="201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80" name="Рисунок 424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2160588" y="1944688"/>
            <a:ext cx="179387" cy="201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81" name="Рисунок 425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2165350" y="1439863"/>
            <a:ext cx="211138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82" name="Рисунок 426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2165350" y="1439863"/>
            <a:ext cx="211138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83" name="Рисунок 427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3251200" y="1535113"/>
            <a:ext cx="614363" cy="547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84" name="Рисунок 428"/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3251200" y="1533525"/>
            <a:ext cx="614363" cy="554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985" name="CustomShape 11"/>
          <p:cNvSpPr>
            <a:spLocks noChangeArrowheads="1"/>
          </p:cNvSpPr>
          <p:nvPr/>
        </p:nvSpPr>
        <p:spPr bwMode="auto">
          <a:xfrm>
            <a:off x="8280400" y="1368425"/>
            <a:ext cx="503238" cy="719138"/>
          </a:xfrm>
          <a:prstGeom prst="can">
            <a:avLst>
              <a:gd name="adj" fmla="val 5399"/>
            </a:avLst>
          </a:prstGeom>
          <a:noFill/>
          <a:ln w="36000">
            <a:solidFill>
              <a:srgbClr val="808080"/>
            </a:solidFill>
            <a:round/>
            <a:headEnd/>
            <a:tailEnd/>
          </a:ln>
        </p:spPr>
        <p:txBody>
          <a:bodyPr wrap="none" lIns="90000" tIns="45000" rIns="90000" bIns="45000" anchor="ctr"/>
          <a:lstStyle/>
          <a:p>
            <a:pPr algn="ctr"/>
            <a:r>
              <a:rPr lang="ru-RU" sz="1200"/>
              <a:t>ИС</a:t>
            </a:r>
            <a:endParaRPr lang="ru-RU"/>
          </a:p>
          <a:p>
            <a:pPr algn="ctr"/>
            <a:r>
              <a:rPr lang="ru-RU" sz="1200"/>
              <a:t>ОВ</a:t>
            </a:r>
            <a:endParaRPr lang="ru-RU"/>
          </a:p>
        </p:txBody>
      </p:sp>
      <p:pic>
        <p:nvPicPr>
          <p:cNvPr id="40986" name="Рисунок 430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335713" y="2952750"/>
            <a:ext cx="365125" cy="565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87" name="Рисунок 431"/>
          <p:cNvPicPr>
            <a:picLocks noChangeAspect="1" noChangeArrowheads="1"/>
          </p:cNvPicPr>
          <p:nvPr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1879600" y="2592388"/>
            <a:ext cx="1073150" cy="728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88" name="Рисунок 432"/>
          <p:cNvPicPr>
            <a:picLocks noChangeAspect="1" noChangeArrowheads="1"/>
          </p:cNvPicPr>
          <p:nvPr/>
        </p:nvPicPr>
        <p:blipFill>
          <a:blip r:embed="rId18" cstate="print"/>
          <a:srcRect/>
          <a:stretch>
            <a:fillRect/>
          </a:stretch>
        </p:blipFill>
        <p:spPr bwMode="auto">
          <a:xfrm>
            <a:off x="1879600" y="2592388"/>
            <a:ext cx="1073150" cy="728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989" name="Line 13"/>
          <p:cNvSpPr>
            <a:spLocks noChangeShapeType="1"/>
          </p:cNvSpPr>
          <p:nvPr/>
        </p:nvSpPr>
        <p:spPr bwMode="auto">
          <a:xfrm>
            <a:off x="7272338" y="1800225"/>
            <a:ext cx="647700" cy="0"/>
          </a:xfrm>
          <a:prstGeom prst="line">
            <a:avLst/>
          </a:prstGeom>
          <a:noFill/>
          <a:ln w="25200">
            <a:solidFill>
              <a:srgbClr val="C0C0C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40990" name="Line 14"/>
          <p:cNvSpPr>
            <a:spLocks noChangeShapeType="1"/>
          </p:cNvSpPr>
          <p:nvPr/>
        </p:nvSpPr>
        <p:spPr bwMode="auto">
          <a:xfrm flipH="1">
            <a:off x="7199313" y="1800225"/>
            <a:ext cx="649287" cy="0"/>
          </a:xfrm>
          <a:prstGeom prst="line">
            <a:avLst/>
          </a:prstGeom>
          <a:noFill/>
          <a:ln w="25200">
            <a:solidFill>
              <a:srgbClr val="C0C0C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40991" name="Line 15"/>
          <p:cNvSpPr>
            <a:spLocks noChangeShapeType="1"/>
          </p:cNvSpPr>
          <p:nvPr/>
        </p:nvSpPr>
        <p:spPr bwMode="auto">
          <a:xfrm>
            <a:off x="1728788" y="1800225"/>
            <a:ext cx="1439862" cy="0"/>
          </a:xfrm>
          <a:prstGeom prst="line">
            <a:avLst/>
          </a:prstGeom>
          <a:noFill/>
          <a:ln w="25200">
            <a:solidFill>
              <a:srgbClr val="C0C0C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40992" name="Line 16"/>
          <p:cNvSpPr>
            <a:spLocks noChangeShapeType="1"/>
          </p:cNvSpPr>
          <p:nvPr/>
        </p:nvSpPr>
        <p:spPr bwMode="auto">
          <a:xfrm flipH="1">
            <a:off x="1655763" y="1800225"/>
            <a:ext cx="1439862" cy="0"/>
          </a:xfrm>
          <a:prstGeom prst="line">
            <a:avLst/>
          </a:prstGeom>
          <a:noFill/>
          <a:ln w="25200">
            <a:solidFill>
              <a:srgbClr val="C0C0C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40993" name="Line 17"/>
          <p:cNvSpPr>
            <a:spLocks noChangeShapeType="1"/>
          </p:cNvSpPr>
          <p:nvPr/>
        </p:nvSpPr>
        <p:spPr bwMode="auto">
          <a:xfrm>
            <a:off x="5616575" y="1800225"/>
            <a:ext cx="647700" cy="0"/>
          </a:xfrm>
          <a:prstGeom prst="line">
            <a:avLst/>
          </a:prstGeom>
          <a:noFill/>
          <a:ln w="25200">
            <a:solidFill>
              <a:srgbClr val="C0C0C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40994" name="Line 18"/>
          <p:cNvSpPr>
            <a:spLocks noChangeShapeType="1"/>
          </p:cNvSpPr>
          <p:nvPr/>
        </p:nvSpPr>
        <p:spPr bwMode="auto">
          <a:xfrm flipH="1">
            <a:off x="5543550" y="1800225"/>
            <a:ext cx="647700" cy="0"/>
          </a:xfrm>
          <a:prstGeom prst="line">
            <a:avLst/>
          </a:prstGeom>
          <a:noFill/>
          <a:ln w="25200">
            <a:solidFill>
              <a:srgbClr val="C0C0C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40995" name="Line 19"/>
          <p:cNvSpPr>
            <a:spLocks noChangeShapeType="1"/>
          </p:cNvSpPr>
          <p:nvPr/>
        </p:nvSpPr>
        <p:spPr bwMode="auto">
          <a:xfrm>
            <a:off x="4032250" y="1800225"/>
            <a:ext cx="647700" cy="0"/>
          </a:xfrm>
          <a:prstGeom prst="line">
            <a:avLst/>
          </a:prstGeom>
          <a:noFill/>
          <a:ln w="25200">
            <a:solidFill>
              <a:srgbClr val="C0C0C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40996" name="Line 20"/>
          <p:cNvSpPr>
            <a:spLocks noChangeShapeType="1"/>
          </p:cNvSpPr>
          <p:nvPr/>
        </p:nvSpPr>
        <p:spPr bwMode="auto">
          <a:xfrm flipH="1">
            <a:off x="3959225" y="1800225"/>
            <a:ext cx="649288" cy="0"/>
          </a:xfrm>
          <a:prstGeom prst="line">
            <a:avLst/>
          </a:prstGeom>
          <a:noFill/>
          <a:ln w="25200">
            <a:solidFill>
              <a:srgbClr val="C0C0C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40997" name="Line 21"/>
          <p:cNvSpPr>
            <a:spLocks noChangeShapeType="1"/>
          </p:cNvSpPr>
          <p:nvPr/>
        </p:nvSpPr>
        <p:spPr bwMode="auto">
          <a:xfrm>
            <a:off x="1465263" y="2208213"/>
            <a:ext cx="481012" cy="431800"/>
          </a:xfrm>
          <a:prstGeom prst="line">
            <a:avLst/>
          </a:prstGeom>
          <a:noFill/>
          <a:ln w="25200">
            <a:solidFill>
              <a:srgbClr val="C0C0C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40998" name="Line 22"/>
          <p:cNvSpPr>
            <a:spLocks noChangeShapeType="1"/>
          </p:cNvSpPr>
          <p:nvPr/>
        </p:nvSpPr>
        <p:spPr bwMode="auto">
          <a:xfrm flipH="1" flipV="1">
            <a:off x="1411288" y="2160588"/>
            <a:ext cx="482600" cy="431800"/>
          </a:xfrm>
          <a:prstGeom prst="line">
            <a:avLst/>
          </a:prstGeom>
          <a:noFill/>
          <a:ln w="25200">
            <a:solidFill>
              <a:srgbClr val="C0C0C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40999" name="Line 23"/>
          <p:cNvSpPr>
            <a:spLocks noChangeShapeType="1"/>
          </p:cNvSpPr>
          <p:nvPr/>
        </p:nvSpPr>
        <p:spPr bwMode="auto">
          <a:xfrm>
            <a:off x="7085013" y="2232025"/>
            <a:ext cx="906462" cy="647700"/>
          </a:xfrm>
          <a:prstGeom prst="line">
            <a:avLst/>
          </a:prstGeom>
          <a:noFill/>
          <a:ln w="25200">
            <a:solidFill>
              <a:srgbClr val="0066CC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41000" name="Line 24"/>
          <p:cNvSpPr>
            <a:spLocks noChangeShapeType="1"/>
          </p:cNvSpPr>
          <p:nvPr/>
        </p:nvSpPr>
        <p:spPr bwMode="auto">
          <a:xfrm flipH="1" flipV="1">
            <a:off x="6985000" y="2160588"/>
            <a:ext cx="906463" cy="647700"/>
          </a:xfrm>
          <a:prstGeom prst="line">
            <a:avLst/>
          </a:prstGeom>
          <a:noFill/>
          <a:ln w="25200">
            <a:solidFill>
              <a:srgbClr val="0066CC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41001" name="Line 25"/>
          <p:cNvSpPr>
            <a:spLocks noChangeShapeType="1"/>
          </p:cNvSpPr>
          <p:nvPr/>
        </p:nvSpPr>
        <p:spPr bwMode="auto">
          <a:xfrm flipH="1">
            <a:off x="6551613" y="2224088"/>
            <a:ext cx="130175" cy="584200"/>
          </a:xfrm>
          <a:prstGeom prst="line">
            <a:avLst/>
          </a:prstGeom>
          <a:noFill/>
          <a:ln w="25200">
            <a:solidFill>
              <a:srgbClr val="0066CC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41002" name="Line 26"/>
          <p:cNvSpPr>
            <a:spLocks noChangeShapeType="1"/>
          </p:cNvSpPr>
          <p:nvPr/>
        </p:nvSpPr>
        <p:spPr bwMode="auto">
          <a:xfrm flipV="1">
            <a:off x="6565900" y="2160588"/>
            <a:ext cx="130175" cy="582612"/>
          </a:xfrm>
          <a:prstGeom prst="line">
            <a:avLst/>
          </a:prstGeom>
          <a:noFill/>
          <a:ln w="25200">
            <a:solidFill>
              <a:srgbClr val="0066CC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41003" name="Line 27"/>
          <p:cNvSpPr>
            <a:spLocks noChangeShapeType="1"/>
          </p:cNvSpPr>
          <p:nvPr/>
        </p:nvSpPr>
        <p:spPr bwMode="auto">
          <a:xfrm>
            <a:off x="8280400" y="3757613"/>
            <a:ext cx="0" cy="1066800"/>
          </a:xfrm>
          <a:prstGeom prst="line">
            <a:avLst/>
          </a:prstGeom>
          <a:noFill/>
          <a:ln w="25200">
            <a:solidFill>
              <a:srgbClr val="0066CC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41004" name="Line 28"/>
          <p:cNvSpPr>
            <a:spLocks noChangeShapeType="1"/>
          </p:cNvSpPr>
          <p:nvPr/>
        </p:nvSpPr>
        <p:spPr bwMode="auto">
          <a:xfrm flipV="1">
            <a:off x="8280400" y="3671888"/>
            <a:ext cx="0" cy="1066800"/>
          </a:xfrm>
          <a:prstGeom prst="line">
            <a:avLst/>
          </a:prstGeom>
          <a:noFill/>
          <a:ln w="25200">
            <a:solidFill>
              <a:srgbClr val="0066CC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41005" name="CustomShape 30"/>
          <p:cNvSpPr>
            <a:spLocks noChangeArrowheads="1"/>
          </p:cNvSpPr>
          <p:nvPr/>
        </p:nvSpPr>
        <p:spPr bwMode="auto">
          <a:xfrm>
            <a:off x="2879725" y="1079500"/>
            <a:ext cx="4535488" cy="1296988"/>
          </a:xfrm>
          <a:prstGeom prst="flowChartProcess">
            <a:avLst/>
          </a:prstGeom>
          <a:noFill/>
          <a:ln w="18000">
            <a:solidFill>
              <a:srgbClr val="C0C0C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41006" name="Line 32"/>
          <p:cNvSpPr>
            <a:spLocks noChangeShapeType="1"/>
          </p:cNvSpPr>
          <p:nvPr/>
        </p:nvSpPr>
        <p:spPr bwMode="auto">
          <a:xfrm flipH="1">
            <a:off x="5832475" y="3722688"/>
            <a:ext cx="452438" cy="1101725"/>
          </a:xfrm>
          <a:prstGeom prst="line">
            <a:avLst/>
          </a:prstGeom>
          <a:noFill/>
          <a:ln w="25200">
            <a:solidFill>
              <a:srgbClr val="0066CC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41007" name="Line 33"/>
          <p:cNvSpPr>
            <a:spLocks noChangeShapeType="1"/>
          </p:cNvSpPr>
          <p:nvPr/>
        </p:nvSpPr>
        <p:spPr bwMode="auto">
          <a:xfrm flipV="1">
            <a:off x="5881688" y="3600450"/>
            <a:ext cx="454025" cy="1101725"/>
          </a:xfrm>
          <a:prstGeom prst="line">
            <a:avLst/>
          </a:prstGeom>
          <a:noFill/>
          <a:ln w="25200">
            <a:solidFill>
              <a:srgbClr val="0066CC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pic>
        <p:nvPicPr>
          <p:cNvPr id="41008" name="Рисунок 455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6264275" y="2411413"/>
            <a:ext cx="209550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09" name="Рисунок 456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8496300" y="3132138"/>
            <a:ext cx="211138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10" name="Рисунок 457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5881688" y="3816350"/>
            <a:ext cx="211137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11" name="Рисунок 458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7704138" y="2376488"/>
            <a:ext cx="211137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012" name="TextBox 56"/>
          <p:cNvSpPr txBox="1">
            <a:spLocks noChangeArrowheads="1"/>
          </p:cNvSpPr>
          <p:nvPr/>
        </p:nvSpPr>
        <p:spPr bwMode="auto">
          <a:xfrm>
            <a:off x="647700" y="5951538"/>
            <a:ext cx="9002713" cy="1108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200"/>
              <a:t>Обмен бумажными документами между органами власти </a:t>
            </a:r>
          </a:p>
          <a:p>
            <a:r>
              <a:rPr lang="ru-RU" sz="2200"/>
              <a:t>и внутри органа власти в общем случае можно осуществить </a:t>
            </a:r>
          </a:p>
          <a:p>
            <a:r>
              <a:rPr lang="ru-RU" sz="2200"/>
              <a:t>с помощью курьера (или почты)</a:t>
            </a:r>
          </a:p>
        </p:txBody>
      </p:sp>
      <p:sp>
        <p:nvSpPr>
          <p:cNvPr id="41013" name="TextShape 1"/>
          <p:cNvSpPr txBox="1">
            <a:spLocks noChangeArrowheads="1"/>
          </p:cNvSpPr>
          <p:nvPr/>
        </p:nvSpPr>
        <p:spPr bwMode="auto">
          <a:xfrm>
            <a:off x="431800" y="215900"/>
            <a:ext cx="9144000" cy="682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0000" tIns="45000" rIns="90000" bIns="45000"/>
          <a:lstStyle/>
          <a:p>
            <a:pPr algn="ctr"/>
            <a:r>
              <a:rPr lang="ru-RU" sz="3600"/>
              <a:t>Процесс оказания услуги</a:t>
            </a:r>
            <a:endParaRPr lang="ru-RU"/>
          </a:p>
        </p:txBody>
      </p:sp>
      <p:sp>
        <p:nvSpPr>
          <p:cNvPr id="41014" name="TextShape 22"/>
          <p:cNvSpPr txBox="1">
            <a:spLocks noChangeArrowheads="1"/>
          </p:cNvSpPr>
          <p:nvPr/>
        </p:nvSpPr>
        <p:spPr bwMode="auto">
          <a:xfrm>
            <a:off x="3744913" y="3924300"/>
            <a:ext cx="1655762" cy="503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0000" tIns="45000" rIns="90000" bIns="45000"/>
          <a:lstStyle/>
          <a:p>
            <a:r>
              <a:rPr lang="ru-RU" sz="1200" b="1" i="1">
                <a:solidFill>
                  <a:srgbClr val="0066CC"/>
                </a:solidFill>
              </a:rPr>
              <a:t>Межведомственное</a:t>
            </a:r>
            <a:endParaRPr lang="ru-RU" sz="1200" b="1" i="1"/>
          </a:p>
          <a:p>
            <a:r>
              <a:rPr lang="ru-RU" sz="1200" b="1" i="1">
                <a:solidFill>
                  <a:srgbClr val="0066CC"/>
                </a:solidFill>
              </a:rPr>
              <a:t>взаимодействие</a:t>
            </a:r>
            <a:endParaRPr lang="ru-RU" sz="1200" b="1" i="1"/>
          </a:p>
        </p:txBody>
      </p:sp>
      <p:sp>
        <p:nvSpPr>
          <p:cNvPr id="41015" name="TextShape 9"/>
          <p:cNvSpPr txBox="1">
            <a:spLocks noChangeArrowheads="1"/>
          </p:cNvSpPr>
          <p:nvPr/>
        </p:nvSpPr>
        <p:spPr bwMode="auto">
          <a:xfrm>
            <a:off x="8064500" y="3851275"/>
            <a:ext cx="1244600" cy="649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0000" tIns="45000" rIns="90000" bIns="45000"/>
          <a:lstStyle/>
          <a:p>
            <a:r>
              <a:rPr lang="ru-RU" sz="1200" b="1" i="1">
                <a:solidFill>
                  <a:srgbClr val="00B050"/>
                </a:solidFill>
              </a:rPr>
              <a:t>Внутри</a:t>
            </a:r>
          </a:p>
          <a:p>
            <a:r>
              <a:rPr lang="ru-RU" sz="1200" b="1" i="1">
                <a:solidFill>
                  <a:srgbClr val="00B050"/>
                </a:solidFill>
              </a:rPr>
              <a:t>ведомственное</a:t>
            </a:r>
          </a:p>
          <a:p>
            <a:r>
              <a:rPr lang="ru-RU" sz="1200" b="1" i="1">
                <a:solidFill>
                  <a:srgbClr val="00B050"/>
                </a:solidFill>
              </a:rPr>
              <a:t>взаимодействие</a:t>
            </a:r>
          </a:p>
        </p:txBody>
      </p:sp>
      <p:sp>
        <p:nvSpPr>
          <p:cNvPr id="41016" name="TextShape 5"/>
          <p:cNvSpPr txBox="1">
            <a:spLocks noChangeArrowheads="1"/>
          </p:cNvSpPr>
          <p:nvPr/>
        </p:nvSpPr>
        <p:spPr bwMode="auto">
          <a:xfrm>
            <a:off x="2927350" y="1120775"/>
            <a:ext cx="2905125" cy="204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0000" tIns="45000" rIns="90000" bIns="45000"/>
          <a:lstStyle/>
          <a:p>
            <a:r>
              <a:rPr lang="ru-RU" sz="1200" b="1" i="1">
                <a:solidFill>
                  <a:srgbClr val="F79646"/>
                </a:solidFill>
              </a:rPr>
              <a:t>Орган власти, оказывающий услугу</a:t>
            </a:r>
          </a:p>
        </p:txBody>
      </p:sp>
      <p:sp>
        <p:nvSpPr>
          <p:cNvPr id="57" name="Номер слайда 5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6766574-8A64-4945-AFA2-1D9DE4C772CC}" type="slidenum">
              <a:rPr lang="ru-RU"/>
              <a:pPr>
                <a:defRPr/>
              </a:pPr>
              <a:t>26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Рисунок 45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69200" y="1511300"/>
            <a:ext cx="206375" cy="169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987" name="Рисунок 46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69200" y="1511300"/>
            <a:ext cx="206375" cy="169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988" name="Рисунок 46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131175" y="2971800"/>
            <a:ext cx="365125" cy="566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989" name="Рисунок 46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131175" y="2971800"/>
            <a:ext cx="365125" cy="566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990" name="Рисунок 46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936625" y="1627188"/>
            <a:ext cx="541338" cy="43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991" name="Рисунок 464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936625" y="1627188"/>
            <a:ext cx="541338" cy="43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992" name="CustomShape 2"/>
          <p:cNvSpPr>
            <a:spLocks noChangeArrowheads="1"/>
          </p:cNvSpPr>
          <p:nvPr/>
        </p:nvSpPr>
        <p:spPr bwMode="auto">
          <a:xfrm>
            <a:off x="5256213" y="5065713"/>
            <a:ext cx="671512" cy="550862"/>
          </a:xfrm>
          <a:prstGeom prst="flowChartProcess">
            <a:avLst/>
          </a:prstGeom>
          <a:solidFill>
            <a:srgbClr val="FFFFFF"/>
          </a:solidFill>
          <a:ln w="36000">
            <a:solidFill>
              <a:srgbClr val="80808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41993" name="CustomShape 3"/>
          <p:cNvSpPr>
            <a:spLocks noChangeArrowheads="1"/>
          </p:cNvSpPr>
          <p:nvPr/>
        </p:nvSpPr>
        <p:spPr bwMode="auto">
          <a:xfrm>
            <a:off x="5184775" y="5005388"/>
            <a:ext cx="671513" cy="549275"/>
          </a:xfrm>
          <a:prstGeom prst="flowChartProcess">
            <a:avLst/>
          </a:prstGeom>
          <a:solidFill>
            <a:srgbClr val="FFFFFF"/>
          </a:solidFill>
          <a:ln w="36000">
            <a:solidFill>
              <a:srgbClr val="80808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41994" name="CustomShape 4"/>
          <p:cNvSpPr>
            <a:spLocks noChangeArrowheads="1"/>
          </p:cNvSpPr>
          <p:nvPr/>
        </p:nvSpPr>
        <p:spPr bwMode="auto">
          <a:xfrm>
            <a:off x="5111750" y="4943475"/>
            <a:ext cx="673100" cy="550863"/>
          </a:xfrm>
          <a:prstGeom prst="flowChartProcess">
            <a:avLst/>
          </a:prstGeom>
          <a:solidFill>
            <a:srgbClr val="FFFFFF"/>
          </a:solidFill>
          <a:ln w="36000">
            <a:solidFill>
              <a:srgbClr val="808080"/>
            </a:solidFill>
            <a:round/>
            <a:headEnd/>
            <a:tailEnd type="triangle" w="med" len="med"/>
          </a:ln>
        </p:spPr>
        <p:txBody>
          <a:bodyPr wrap="none" lIns="108000" tIns="63000" rIns="108000" bIns="63000" anchor="ctr"/>
          <a:lstStyle/>
          <a:p>
            <a:pPr algn="ctr"/>
            <a:r>
              <a:rPr lang="ru-RU" sz="1400"/>
              <a:t>ФОИВ</a:t>
            </a:r>
            <a:endParaRPr lang="ru-RU"/>
          </a:p>
        </p:txBody>
      </p:sp>
      <p:sp>
        <p:nvSpPr>
          <p:cNvPr id="41995" name="CustomShape 5"/>
          <p:cNvSpPr>
            <a:spLocks noChangeArrowheads="1"/>
          </p:cNvSpPr>
          <p:nvPr/>
        </p:nvSpPr>
        <p:spPr bwMode="auto">
          <a:xfrm>
            <a:off x="8132763" y="5091113"/>
            <a:ext cx="673100" cy="549275"/>
          </a:xfrm>
          <a:prstGeom prst="flowChartProcess">
            <a:avLst/>
          </a:prstGeom>
          <a:solidFill>
            <a:srgbClr val="FFFFFF"/>
          </a:solidFill>
          <a:ln w="36000">
            <a:solidFill>
              <a:srgbClr val="80808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41996" name="CustomShape 6"/>
          <p:cNvSpPr>
            <a:spLocks noChangeArrowheads="1"/>
          </p:cNvSpPr>
          <p:nvPr/>
        </p:nvSpPr>
        <p:spPr bwMode="auto">
          <a:xfrm>
            <a:off x="8072438" y="5029200"/>
            <a:ext cx="673100" cy="550863"/>
          </a:xfrm>
          <a:prstGeom prst="flowChartProcess">
            <a:avLst/>
          </a:prstGeom>
          <a:solidFill>
            <a:srgbClr val="FFFFFF"/>
          </a:solidFill>
          <a:ln w="36000">
            <a:solidFill>
              <a:srgbClr val="80808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41997" name="CustomShape 7"/>
          <p:cNvSpPr>
            <a:spLocks noChangeArrowheads="1"/>
          </p:cNvSpPr>
          <p:nvPr/>
        </p:nvSpPr>
        <p:spPr bwMode="auto">
          <a:xfrm>
            <a:off x="8010525" y="4967288"/>
            <a:ext cx="673100" cy="550862"/>
          </a:xfrm>
          <a:prstGeom prst="flowChartProcess">
            <a:avLst/>
          </a:prstGeom>
          <a:solidFill>
            <a:srgbClr val="FFFFFF"/>
          </a:solidFill>
          <a:ln w="36000">
            <a:solidFill>
              <a:srgbClr val="808080"/>
            </a:solidFill>
            <a:round/>
            <a:headEnd/>
            <a:tailEnd type="triangle" w="med" len="med"/>
          </a:ln>
        </p:spPr>
        <p:txBody>
          <a:bodyPr wrap="none" lIns="108000" tIns="63000" rIns="108000" bIns="63000" anchor="ctr"/>
          <a:lstStyle/>
          <a:p>
            <a:pPr algn="ctr"/>
            <a:r>
              <a:rPr lang="ru-RU" sz="1400"/>
              <a:t>Другие</a:t>
            </a:r>
            <a:endParaRPr lang="ru-RU"/>
          </a:p>
          <a:p>
            <a:pPr algn="ctr"/>
            <a:r>
              <a:rPr lang="ru-RU" sz="1400"/>
              <a:t>отделы</a:t>
            </a:r>
            <a:endParaRPr lang="ru-RU"/>
          </a:p>
        </p:txBody>
      </p:sp>
      <p:sp>
        <p:nvSpPr>
          <p:cNvPr id="41998" name="CustomShape 8"/>
          <p:cNvSpPr>
            <a:spLocks noChangeArrowheads="1"/>
          </p:cNvSpPr>
          <p:nvPr/>
        </p:nvSpPr>
        <p:spPr bwMode="auto">
          <a:xfrm>
            <a:off x="7415213" y="2663825"/>
            <a:ext cx="2016125" cy="1944688"/>
          </a:xfrm>
          <a:prstGeom prst="flowChartProcess">
            <a:avLst/>
          </a:prstGeom>
          <a:noFill/>
          <a:ln w="18000">
            <a:solidFill>
              <a:srgbClr val="C0C0C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41999" name="CustomShape 10"/>
          <p:cNvSpPr>
            <a:spLocks noChangeArrowheads="1"/>
          </p:cNvSpPr>
          <p:nvPr/>
        </p:nvSpPr>
        <p:spPr bwMode="auto">
          <a:xfrm>
            <a:off x="3600450" y="2663825"/>
            <a:ext cx="3527425" cy="1944688"/>
          </a:xfrm>
          <a:prstGeom prst="flowChartProcess">
            <a:avLst/>
          </a:prstGeom>
          <a:noFill/>
          <a:ln w="18000">
            <a:solidFill>
              <a:srgbClr val="C0C0C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pic>
        <p:nvPicPr>
          <p:cNvPr id="42000" name="Рисунок 475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335713" y="1511300"/>
            <a:ext cx="669925" cy="536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2001" name="Рисунок 476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335713" y="1511300"/>
            <a:ext cx="669925" cy="536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2002" name="Рисунок 477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4824413" y="1511300"/>
            <a:ext cx="560387" cy="536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2003" name="Рисунок 478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4824413" y="1511300"/>
            <a:ext cx="560387" cy="536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2004" name="Рисунок 479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3251200" y="1535113"/>
            <a:ext cx="614363" cy="547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2005" name="Рисунок 480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3251200" y="1533525"/>
            <a:ext cx="614363" cy="554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2006" name="CustomShape 11"/>
          <p:cNvSpPr>
            <a:spLocks noChangeArrowheads="1"/>
          </p:cNvSpPr>
          <p:nvPr/>
        </p:nvSpPr>
        <p:spPr bwMode="auto">
          <a:xfrm>
            <a:off x="8280400" y="1368425"/>
            <a:ext cx="503238" cy="719138"/>
          </a:xfrm>
          <a:prstGeom prst="can">
            <a:avLst>
              <a:gd name="adj" fmla="val 5399"/>
            </a:avLst>
          </a:prstGeom>
          <a:noFill/>
          <a:ln w="36000">
            <a:solidFill>
              <a:srgbClr val="808080"/>
            </a:solidFill>
            <a:round/>
            <a:headEnd/>
            <a:tailEnd/>
          </a:ln>
        </p:spPr>
        <p:txBody>
          <a:bodyPr wrap="none" lIns="90000" tIns="45000" rIns="90000" bIns="45000" anchor="ctr"/>
          <a:lstStyle/>
          <a:p>
            <a:pPr algn="ctr"/>
            <a:r>
              <a:rPr lang="ru-RU" sz="1200"/>
              <a:t>ИС</a:t>
            </a:r>
            <a:endParaRPr lang="ru-RU"/>
          </a:p>
          <a:p>
            <a:pPr algn="ctr"/>
            <a:r>
              <a:rPr lang="ru-RU" sz="1200"/>
              <a:t>ОВ</a:t>
            </a:r>
            <a:endParaRPr lang="ru-RU"/>
          </a:p>
        </p:txBody>
      </p:sp>
      <p:sp>
        <p:nvSpPr>
          <p:cNvPr id="42007" name="CustomShape 12"/>
          <p:cNvSpPr>
            <a:spLocks noChangeArrowheads="1"/>
          </p:cNvSpPr>
          <p:nvPr/>
        </p:nvSpPr>
        <p:spPr bwMode="auto">
          <a:xfrm>
            <a:off x="3663950" y="4021138"/>
            <a:ext cx="1520825" cy="442912"/>
          </a:xfrm>
          <a:prstGeom prst="ellipse">
            <a:avLst/>
          </a:prstGeom>
          <a:noFill/>
          <a:ln w="36000">
            <a:solidFill>
              <a:srgbClr val="0066CC"/>
            </a:solidFill>
            <a:round/>
            <a:headEnd/>
            <a:tailEnd/>
          </a:ln>
        </p:spPr>
        <p:txBody>
          <a:bodyPr wrap="none" lIns="108000" tIns="63000" rIns="108000" bIns="63000" anchor="ctr"/>
          <a:lstStyle/>
          <a:p>
            <a:pPr algn="ctr"/>
            <a:r>
              <a:rPr lang="ru-RU" sz="1600"/>
              <a:t>СМЭВ</a:t>
            </a:r>
            <a:endParaRPr lang="ru-RU"/>
          </a:p>
        </p:txBody>
      </p:sp>
      <p:pic>
        <p:nvPicPr>
          <p:cNvPr id="42008" name="Рисунок 48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335713" y="2952750"/>
            <a:ext cx="365125" cy="565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2009" name="Рисунок 48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335713" y="2952750"/>
            <a:ext cx="365125" cy="565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2010" name="Рисунок 485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1879600" y="2592388"/>
            <a:ext cx="1073150" cy="728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2011" name="Рисунок 486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1879600" y="2592388"/>
            <a:ext cx="1073150" cy="728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2012" name="Line 14"/>
          <p:cNvSpPr>
            <a:spLocks noChangeShapeType="1"/>
          </p:cNvSpPr>
          <p:nvPr/>
        </p:nvSpPr>
        <p:spPr bwMode="auto">
          <a:xfrm>
            <a:off x="7272338" y="1800225"/>
            <a:ext cx="647700" cy="0"/>
          </a:xfrm>
          <a:prstGeom prst="line">
            <a:avLst/>
          </a:prstGeom>
          <a:noFill/>
          <a:ln w="25200">
            <a:solidFill>
              <a:srgbClr val="C0C0C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42013" name="Line 15"/>
          <p:cNvSpPr>
            <a:spLocks noChangeShapeType="1"/>
          </p:cNvSpPr>
          <p:nvPr/>
        </p:nvSpPr>
        <p:spPr bwMode="auto">
          <a:xfrm flipH="1">
            <a:off x="7199313" y="1800225"/>
            <a:ext cx="649287" cy="0"/>
          </a:xfrm>
          <a:prstGeom prst="line">
            <a:avLst/>
          </a:prstGeom>
          <a:noFill/>
          <a:ln w="25200">
            <a:solidFill>
              <a:srgbClr val="C0C0C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42014" name="Line 16"/>
          <p:cNvSpPr>
            <a:spLocks noChangeShapeType="1"/>
          </p:cNvSpPr>
          <p:nvPr/>
        </p:nvSpPr>
        <p:spPr bwMode="auto">
          <a:xfrm>
            <a:off x="1728788" y="1800225"/>
            <a:ext cx="1439862" cy="0"/>
          </a:xfrm>
          <a:prstGeom prst="line">
            <a:avLst/>
          </a:prstGeom>
          <a:noFill/>
          <a:ln w="25200">
            <a:solidFill>
              <a:srgbClr val="C0C0C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42015" name="Line 17"/>
          <p:cNvSpPr>
            <a:spLocks noChangeShapeType="1"/>
          </p:cNvSpPr>
          <p:nvPr/>
        </p:nvSpPr>
        <p:spPr bwMode="auto">
          <a:xfrm flipH="1">
            <a:off x="1655763" y="1800225"/>
            <a:ext cx="1439862" cy="0"/>
          </a:xfrm>
          <a:prstGeom prst="line">
            <a:avLst/>
          </a:prstGeom>
          <a:noFill/>
          <a:ln w="25200">
            <a:solidFill>
              <a:srgbClr val="C0C0C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42016" name="Line 18"/>
          <p:cNvSpPr>
            <a:spLocks noChangeShapeType="1"/>
          </p:cNvSpPr>
          <p:nvPr/>
        </p:nvSpPr>
        <p:spPr bwMode="auto">
          <a:xfrm>
            <a:off x="5616575" y="1800225"/>
            <a:ext cx="647700" cy="0"/>
          </a:xfrm>
          <a:prstGeom prst="line">
            <a:avLst/>
          </a:prstGeom>
          <a:noFill/>
          <a:ln w="25200">
            <a:solidFill>
              <a:srgbClr val="C0C0C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42017" name="Line 19"/>
          <p:cNvSpPr>
            <a:spLocks noChangeShapeType="1"/>
          </p:cNvSpPr>
          <p:nvPr/>
        </p:nvSpPr>
        <p:spPr bwMode="auto">
          <a:xfrm flipH="1">
            <a:off x="5543550" y="1800225"/>
            <a:ext cx="647700" cy="0"/>
          </a:xfrm>
          <a:prstGeom prst="line">
            <a:avLst/>
          </a:prstGeom>
          <a:noFill/>
          <a:ln w="25200">
            <a:solidFill>
              <a:srgbClr val="C0C0C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42018" name="Line 20"/>
          <p:cNvSpPr>
            <a:spLocks noChangeShapeType="1"/>
          </p:cNvSpPr>
          <p:nvPr/>
        </p:nvSpPr>
        <p:spPr bwMode="auto">
          <a:xfrm>
            <a:off x="4032250" y="1800225"/>
            <a:ext cx="647700" cy="0"/>
          </a:xfrm>
          <a:prstGeom prst="line">
            <a:avLst/>
          </a:prstGeom>
          <a:noFill/>
          <a:ln w="25200">
            <a:solidFill>
              <a:srgbClr val="C0C0C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42019" name="Line 21"/>
          <p:cNvSpPr>
            <a:spLocks noChangeShapeType="1"/>
          </p:cNvSpPr>
          <p:nvPr/>
        </p:nvSpPr>
        <p:spPr bwMode="auto">
          <a:xfrm flipH="1">
            <a:off x="3959225" y="1800225"/>
            <a:ext cx="649288" cy="0"/>
          </a:xfrm>
          <a:prstGeom prst="line">
            <a:avLst/>
          </a:prstGeom>
          <a:noFill/>
          <a:ln w="25200">
            <a:solidFill>
              <a:srgbClr val="C0C0C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42020" name="Line 22"/>
          <p:cNvSpPr>
            <a:spLocks noChangeShapeType="1"/>
          </p:cNvSpPr>
          <p:nvPr/>
        </p:nvSpPr>
        <p:spPr bwMode="auto">
          <a:xfrm>
            <a:off x="1465263" y="2208213"/>
            <a:ext cx="481012" cy="431800"/>
          </a:xfrm>
          <a:prstGeom prst="line">
            <a:avLst/>
          </a:prstGeom>
          <a:noFill/>
          <a:ln w="25200">
            <a:solidFill>
              <a:srgbClr val="C0C0C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42021" name="Line 23"/>
          <p:cNvSpPr>
            <a:spLocks noChangeShapeType="1"/>
          </p:cNvSpPr>
          <p:nvPr/>
        </p:nvSpPr>
        <p:spPr bwMode="auto">
          <a:xfrm flipH="1" flipV="1">
            <a:off x="1411288" y="2160588"/>
            <a:ext cx="482600" cy="431800"/>
          </a:xfrm>
          <a:prstGeom prst="line">
            <a:avLst/>
          </a:prstGeom>
          <a:noFill/>
          <a:ln w="25200">
            <a:solidFill>
              <a:srgbClr val="C0C0C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42022" name="Line 24"/>
          <p:cNvSpPr>
            <a:spLocks noChangeShapeType="1"/>
          </p:cNvSpPr>
          <p:nvPr/>
        </p:nvSpPr>
        <p:spPr bwMode="auto">
          <a:xfrm>
            <a:off x="7085013" y="2232025"/>
            <a:ext cx="906462" cy="647700"/>
          </a:xfrm>
          <a:prstGeom prst="line">
            <a:avLst/>
          </a:prstGeom>
          <a:noFill/>
          <a:ln w="25200">
            <a:solidFill>
              <a:srgbClr val="C0C0C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42023" name="Line 25"/>
          <p:cNvSpPr>
            <a:spLocks noChangeShapeType="1"/>
          </p:cNvSpPr>
          <p:nvPr/>
        </p:nvSpPr>
        <p:spPr bwMode="auto">
          <a:xfrm flipH="1" flipV="1">
            <a:off x="6985000" y="2160588"/>
            <a:ext cx="906463" cy="647700"/>
          </a:xfrm>
          <a:prstGeom prst="line">
            <a:avLst/>
          </a:prstGeom>
          <a:noFill/>
          <a:ln w="25200">
            <a:solidFill>
              <a:srgbClr val="C0C0C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42024" name="Line 26"/>
          <p:cNvSpPr>
            <a:spLocks noChangeShapeType="1"/>
          </p:cNvSpPr>
          <p:nvPr/>
        </p:nvSpPr>
        <p:spPr bwMode="auto">
          <a:xfrm flipH="1">
            <a:off x="6551613" y="2224088"/>
            <a:ext cx="130175" cy="584200"/>
          </a:xfrm>
          <a:prstGeom prst="line">
            <a:avLst/>
          </a:prstGeom>
          <a:noFill/>
          <a:ln w="25200">
            <a:solidFill>
              <a:srgbClr val="C0C0C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42025" name="Line 27"/>
          <p:cNvSpPr>
            <a:spLocks noChangeShapeType="1"/>
          </p:cNvSpPr>
          <p:nvPr/>
        </p:nvSpPr>
        <p:spPr bwMode="auto">
          <a:xfrm flipV="1">
            <a:off x="6565900" y="2160588"/>
            <a:ext cx="130175" cy="582612"/>
          </a:xfrm>
          <a:prstGeom prst="line">
            <a:avLst/>
          </a:prstGeom>
          <a:noFill/>
          <a:ln w="25200">
            <a:solidFill>
              <a:srgbClr val="C0C0C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42026" name="Line 28"/>
          <p:cNvSpPr>
            <a:spLocks noChangeShapeType="1"/>
          </p:cNvSpPr>
          <p:nvPr/>
        </p:nvSpPr>
        <p:spPr bwMode="auto">
          <a:xfrm>
            <a:off x="8280400" y="3757613"/>
            <a:ext cx="0" cy="1066800"/>
          </a:xfrm>
          <a:prstGeom prst="line">
            <a:avLst/>
          </a:prstGeom>
          <a:noFill/>
          <a:ln w="25200">
            <a:solidFill>
              <a:srgbClr val="C0C0C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42027" name="Line 29"/>
          <p:cNvSpPr>
            <a:spLocks noChangeShapeType="1"/>
          </p:cNvSpPr>
          <p:nvPr/>
        </p:nvSpPr>
        <p:spPr bwMode="auto">
          <a:xfrm flipV="1">
            <a:off x="8280400" y="3671888"/>
            <a:ext cx="0" cy="1066800"/>
          </a:xfrm>
          <a:prstGeom prst="line">
            <a:avLst/>
          </a:prstGeom>
          <a:noFill/>
          <a:ln w="25200">
            <a:solidFill>
              <a:srgbClr val="C0C0C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42028" name="CustomShape 31"/>
          <p:cNvSpPr>
            <a:spLocks noChangeArrowheads="1"/>
          </p:cNvSpPr>
          <p:nvPr/>
        </p:nvSpPr>
        <p:spPr bwMode="auto">
          <a:xfrm>
            <a:off x="2879725" y="1079500"/>
            <a:ext cx="4535488" cy="1296988"/>
          </a:xfrm>
          <a:prstGeom prst="flowChartProcess">
            <a:avLst/>
          </a:prstGeom>
          <a:noFill/>
          <a:ln w="18000">
            <a:solidFill>
              <a:srgbClr val="C0C0C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42029" name="Line 33"/>
          <p:cNvSpPr>
            <a:spLocks noChangeShapeType="1"/>
          </p:cNvSpPr>
          <p:nvPr/>
        </p:nvSpPr>
        <p:spPr bwMode="auto">
          <a:xfrm flipH="1">
            <a:off x="5832475" y="3722688"/>
            <a:ext cx="452438" cy="1101725"/>
          </a:xfrm>
          <a:prstGeom prst="line">
            <a:avLst/>
          </a:prstGeom>
          <a:noFill/>
          <a:ln w="25200">
            <a:solidFill>
              <a:srgbClr val="C0C0C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42030" name="Line 34"/>
          <p:cNvSpPr>
            <a:spLocks noChangeShapeType="1"/>
          </p:cNvSpPr>
          <p:nvPr/>
        </p:nvSpPr>
        <p:spPr bwMode="auto">
          <a:xfrm flipV="1">
            <a:off x="5881688" y="3600450"/>
            <a:ext cx="454025" cy="1101725"/>
          </a:xfrm>
          <a:prstGeom prst="line">
            <a:avLst/>
          </a:prstGeom>
          <a:noFill/>
          <a:ln w="25200">
            <a:solidFill>
              <a:srgbClr val="C0C0C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42031" name="TextBox 51"/>
          <p:cNvSpPr txBox="1">
            <a:spLocks noChangeArrowheads="1"/>
          </p:cNvSpPr>
          <p:nvPr/>
        </p:nvSpPr>
        <p:spPr bwMode="auto">
          <a:xfrm>
            <a:off x="647700" y="5951538"/>
            <a:ext cx="9002713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200"/>
              <a:t>Для обмена электронным документами между федеральными органами исполнительной власти Правительство РФ создает систему межведомственного электронного взаимодействия (СМЭВ).  СМЭВ — </a:t>
            </a:r>
            <a:r>
              <a:rPr lang="ru-RU" sz="2200" b="1"/>
              <a:t>это среда </a:t>
            </a:r>
            <a:r>
              <a:rPr lang="ru-RU" sz="2200"/>
              <a:t>передачи электронных данных.</a:t>
            </a:r>
          </a:p>
        </p:txBody>
      </p:sp>
      <p:sp>
        <p:nvSpPr>
          <p:cNvPr id="42032" name="TextShape 1"/>
          <p:cNvSpPr txBox="1">
            <a:spLocks noChangeArrowheads="1"/>
          </p:cNvSpPr>
          <p:nvPr/>
        </p:nvSpPr>
        <p:spPr bwMode="auto">
          <a:xfrm>
            <a:off x="431800" y="215900"/>
            <a:ext cx="9144000" cy="682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0000" tIns="45000" rIns="90000" bIns="45000"/>
          <a:lstStyle/>
          <a:p>
            <a:pPr algn="ctr"/>
            <a:r>
              <a:rPr lang="ru-RU" sz="3600"/>
              <a:t>Процесс оказания услуги</a:t>
            </a:r>
            <a:endParaRPr lang="ru-RU"/>
          </a:p>
        </p:txBody>
      </p:sp>
      <p:sp>
        <p:nvSpPr>
          <p:cNvPr id="42033" name="TextShape 9"/>
          <p:cNvSpPr txBox="1">
            <a:spLocks noChangeArrowheads="1"/>
          </p:cNvSpPr>
          <p:nvPr/>
        </p:nvSpPr>
        <p:spPr bwMode="auto">
          <a:xfrm>
            <a:off x="8064500" y="3779838"/>
            <a:ext cx="1244600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0000" tIns="45000" rIns="90000" bIns="45000"/>
          <a:lstStyle/>
          <a:p>
            <a:r>
              <a:rPr lang="ru-RU" sz="1200" b="1" i="1">
                <a:solidFill>
                  <a:srgbClr val="00B050"/>
                </a:solidFill>
              </a:rPr>
              <a:t>Внутри</a:t>
            </a:r>
          </a:p>
          <a:p>
            <a:r>
              <a:rPr lang="ru-RU" sz="1200" b="1" i="1">
                <a:solidFill>
                  <a:srgbClr val="00B050"/>
                </a:solidFill>
              </a:rPr>
              <a:t>ведомственное</a:t>
            </a:r>
          </a:p>
          <a:p>
            <a:r>
              <a:rPr lang="ru-RU" sz="1200" b="1" i="1">
                <a:solidFill>
                  <a:srgbClr val="00B050"/>
                </a:solidFill>
              </a:rPr>
              <a:t>взаимодействие</a:t>
            </a:r>
          </a:p>
        </p:txBody>
      </p:sp>
      <p:sp>
        <p:nvSpPr>
          <p:cNvPr id="42034" name="TextShape 22"/>
          <p:cNvSpPr txBox="1">
            <a:spLocks noChangeArrowheads="1"/>
          </p:cNvSpPr>
          <p:nvPr/>
        </p:nvSpPr>
        <p:spPr bwMode="auto">
          <a:xfrm>
            <a:off x="5400675" y="3924300"/>
            <a:ext cx="1655763" cy="503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0000" tIns="45000" rIns="90000" bIns="45000"/>
          <a:lstStyle/>
          <a:p>
            <a:r>
              <a:rPr lang="ru-RU" sz="1200" b="1" i="1">
                <a:solidFill>
                  <a:srgbClr val="0066CC"/>
                </a:solidFill>
              </a:rPr>
              <a:t>Межведомственное</a:t>
            </a:r>
            <a:endParaRPr lang="ru-RU" sz="1200" b="1" i="1"/>
          </a:p>
          <a:p>
            <a:r>
              <a:rPr lang="ru-RU" sz="1200" b="1" i="1">
                <a:solidFill>
                  <a:srgbClr val="0066CC"/>
                </a:solidFill>
              </a:rPr>
              <a:t>взаимодействие</a:t>
            </a:r>
            <a:endParaRPr lang="ru-RU" sz="1200" b="1" i="1"/>
          </a:p>
        </p:txBody>
      </p:sp>
      <p:sp>
        <p:nvSpPr>
          <p:cNvPr id="42035" name="TextShape 5"/>
          <p:cNvSpPr txBox="1">
            <a:spLocks noChangeArrowheads="1"/>
          </p:cNvSpPr>
          <p:nvPr/>
        </p:nvSpPr>
        <p:spPr bwMode="auto">
          <a:xfrm>
            <a:off x="2927350" y="1120775"/>
            <a:ext cx="2905125" cy="204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0000" tIns="45000" rIns="90000" bIns="45000"/>
          <a:lstStyle/>
          <a:p>
            <a:r>
              <a:rPr lang="ru-RU" sz="1200" b="1" i="1">
                <a:solidFill>
                  <a:srgbClr val="F79646"/>
                </a:solidFill>
              </a:rPr>
              <a:t>Орган власти, оказывающий услугу</a:t>
            </a:r>
          </a:p>
        </p:txBody>
      </p:sp>
      <p:sp>
        <p:nvSpPr>
          <p:cNvPr id="52" name="Номер слайда 5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726D777-BC60-45EC-A3BC-6CCC58C05C01}" type="slidenum">
              <a:rPr lang="ru-RU"/>
              <a:pPr>
                <a:defRPr/>
              </a:pPr>
              <a:t>27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0" name="Рисунок 51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69200" y="1522413"/>
            <a:ext cx="206375" cy="169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3011" name="Рисунок 51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131175" y="2997200"/>
            <a:ext cx="365125" cy="566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3012" name="Рисунок 51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36625" y="1612900"/>
            <a:ext cx="541338" cy="43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3013" name="CustomShape 2"/>
          <p:cNvSpPr>
            <a:spLocks noChangeArrowheads="1"/>
          </p:cNvSpPr>
          <p:nvPr/>
        </p:nvSpPr>
        <p:spPr bwMode="auto">
          <a:xfrm>
            <a:off x="5256213" y="5065713"/>
            <a:ext cx="671512" cy="550862"/>
          </a:xfrm>
          <a:prstGeom prst="flowChartProcess">
            <a:avLst/>
          </a:prstGeom>
          <a:solidFill>
            <a:srgbClr val="FFFFFF"/>
          </a:solidFill>
          <a:ln w="36000">
            <a:solidFill>
              <a:srgbClr val="80808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43014" name="CustomShape 3"/>
          <p:cNvSpPr>
            <a:spLocks noChangeArrowheads="1"/>
          </p:cNvSpPr>
          <p:nvPr/>
        </p:nvSpPr>
        <p:spPr bwMode="auto">
          <a:xfrm>
            <a:off x="5184775" y="5005388"/>
            <a:ext cx="671513" cy="549275"/>
          </a:xfrm>
          <a:prstGeom prst="flowChartProcess">
            <a:avLst/>
          </a:prstGeom>
          <a:solidFill>
            <a:srgbClr val="FFFFFF"/>
          </a:solidFill>
          <a:ln w="36000">
            <a:solidFill>
              <a:srgbClr val="80808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43015" name="CustomShape 4"/>
          <p:cNvSpPr>
            <a:spLocks noChangeArrowheads="1"/>
          </p:cNvSpPr>
          <p:nvPr/>
        </p:nvSpPr>
        <p:spPr bwMode="auto">
          <a:xfrm>
            <a:off x="5111750" y="4943475"/>
            <a:ext cx="673100" cy="550863"/>
          </a:xfrm>
          <a:prstGeom prst="flowChartProcess">
            <a:avLst/>
          </a:prstGeom>
          <a:solidFill>
            <a:srgbClr val="FFFFFF"/>
          </a:solidFill>
          <a:ln w="36000">
            <a:solidFill>
              <a:srgbClr val="808080"/>
            </a:solidFill>
            <a:round/>
            <a:headEnd/>
            <a:tailEnd type="triangle" w="med" len="med"/>
          </a:ln>
        </p:spPr>
        <p:txBody>
          <a:bodyPr wrap="none" lIns="108000" tIns="63000" rIns="108000" bIns="63000" anchor="ctr"/>
          <a:lstStyle/>
          <a:p>
            <a:pPr algn="ctr"/>
            <a:r>
              <a:rPr lang="ru-RU" sz="1400"/>
              <a:t>ФОИВ</a:t>
            </a:r>
            <a:endParaRPr lang="ru-RU"/>
          </a:p>
        </p:txBody>
      </p:sp>
      <p:sp>
        <p:nvSpPr>
          <p:cNvPr id="43016" name="CustomShape 5"/>
          <p:cNvSpPr>
            <a:spLocks noChangeArrowheads="1"/>
          </p:cNvSpPr>
          <p:nvPr/>
        </p:nvSpPr>
        <p:spPr bwMode="auto">
          <a:xfrm>
            <a:off x="8132763" y="5091113"/>
            <a:ext cx="673100" cy="549275"/>
          </a:xfrm>
          <a:prstGeom prst="flowChartProcess">
            <a:avLst/>
          </a:prstGeom>
          <a:solidFill>
            <a:srgbClr val="FFFFFF"/>
          </a:solidFill>
          <a:ln w="36000">
            <a:solidFill>
              <a:srgbClr val="80808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43017" name="CustomShape 6"/>
          <p:cNvSpPr>
            <a:spLocks noChangeArrowheads="1"/>
          </p:cNvSpPr>
          <p:nvPr/>
        </p:nvSpPr>
        <p:spPr bwMode="auto">
          <a:xfrm>
            <a:off x="8072438" y="5029200"/>
            <a:ext cx="673100" cy="550863"/>
          </a:xfrm>
          <a:prstGeom prst="flowChartProcess">
            <a:avLst/>
          </a:prstGeom>
          <a:solidFill>
            <a:srgbClr val="FFFFFF"/>
          </a:solidFill>
          <a:ln w="36000">
            <a:solidFill>
              <a:srgbClr val="80808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43018" name="CustomShape 7"/>
          <p:cNvSpPr>
            <a:spLocks noChangeArrowheads="1"/>
          </p:cNvSpPr>
          <p:nvPr/>
        </p:nvSpPr>
        <p:spPr bwMode="auto">
          <a:xfrm>
            <a:off x="8010525" y="4967288"/>
            <a:ext cx="673100" cy="550862"/>
          </a:xfrm>
          <a:prstGeom prst="flowChartProcess">
            <a:avLst/>
          </a:prstGeom>
          <a:solidFill>
            <a:srgbClr val="FFFFFF"/>
          </a:solidFill>
          <a:ln w="36000">
            <a:solidFill>
              <a:srgbClr val="808080"/>
            </a:solidFill>
            <a:round/>
            <a:headEnd/>
            <a:tailEnd type="triangle" w="med" len="med"/>
          </a:ln>
        </p:spPr>
        <p:txBody>
          <a:bodyPr wrap="none" lIns="108000" tIns="63000" rIns="108000" bIns="63000" anchor="ctr"/>
          <a:lstStyle/>
          <a:p>
            <a:pPr algn="ctr"/>
            <a:r>
              <a:rPr lang="ru-RU" sz="1400"/>
              <a:t>Другие</a:t>
            </a:r>
            <a:endParaRPr lang="ru-RU"/>
          </a:p>
          <a:p>
            <a:pPr algn="ctr"/>
            <a:r>
              <a:rPr lang="ru-RU" sz="1400"/>
              <a:t>отделы</a:t>
            </a:r>
            <a:endParaRPr lang="ru-RU"/>
          </a:p>
        </p:txBody>
      </p:sp>
      <p:sp>
        <p:nvSpPr>
          <p:cNvPr id="43019" name="CustomShape 8"/>
          <p:cNvSpPr>
            <a:spLocks noChangeArrowheads="1"/>
          </p:cNvSpPr>
          <p:nvPr/>
        </p:nvSpPr>
        <p:spPr bwMode="auto">
          <a:xfrm>
            <a:off x="7415213" y="2663825"/>
            <a:ext cx="2016125" cy="1944688"/>
          </a:xfrm>
          <a:prstGeom prst="flowChartProcess">
            <a:avLst/>
          </a:prstGeom>
          <a:noFill/>
          <a:ln w="18000">
            <a:solidFill>
              <a:srgbClr val="C0C0C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43020" name="CustomShape 10"/>
          <p:cNvSpPr>
            <a:spLocks noChangeArrowheads="1"/>
          </p:cNvSpPr>
          <p:nvPr/>
        </p:nvSpPr>
        <p:spPr bwMode="auto">
          <a:xfrm>
            <a:off x="3600450" y="2663825"/>
            <a:ext cx="3527425" cy="1944688"/>
          </a:xfrm>
          <a:prstGeom prst="flowChartProcess">
            <a:avLst/>
          </a:prstGeom>
          <a:noFill/>
          <a:ln w="18000">
            <a:solidFill>
              <a:srgbClr val="C0C0C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pic>
        <p:nvPicPr>
          <p:cNvPr id="43021" name="Рисунок 52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335713" y="1514475"/>
            <a:ext cx="669925" cy="536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3022" name="Рисунок 528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824413" y="1514475"/>
            <a:ext cx="560387" cy="536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3023" name="Рисунок 530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251200" y="1497013"/>
            <a:ext cx="614363" cy="554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3024" name="CustomShape 11"/>
          <p:cNvSpPr>
            <a:spLocks noChangeArrowheads="1"/>
          </p:cNvSpPr>
          <p:nvPr/>
        </p:nvSpPr>
        <p:spPr bwMode="auto">
          <a:xfrm>
            <a:off x="8280400" y="1368425"/>
            <a:ext cx="503238" cy="719138"/>
          </a:xfrm>
          <a:prstGeom prst="can">
            <a:avLst>
              <a:gd name="adj" fmla="val 5399"/>
            </a:avLst>
          </a:prstGeom>
          <a:noFill/>
          <a:ln w="36000">
            <a:solidFill>
              <a:srgbClr val="808080"/>
            </a:solidFill>
            <a:round/>
            <a:headEnd/>
            <a:tailEnd/>
          </a:ln>
        </p:spPr>
        <p:txBody>
          <a:bodyPr wrap="none" lIns="90000" tIns="45000" rIns="90000" bIns="45000" anchor="ctr"/>
          <a:lstStyle/>
          <a:p>
            <a:pPr algn="ctr"/>
            <a:r>
              <a:rPr lang="ru-RU" sz="1200"/>
              <a:t>ИС</a:t>
            </a:r>
            <a:endParaRPr lang="ru-RU"/>
          </a:p>
          <a:p>
            <a:pPr algn="ctr"/>
            <a:r>
              <a:rPr lang="ru-RU" sz="1200"/>
              <a:t>ОВ</a:t>
            </a:r>
            <a:endParaRPr lang="ru-RU"/>
          </a:p>
        </p:txBody>
      </p:sp>
      <p:sp>
        <p:nvSpPr>
          <p:cNvPr id="43025" name="CustomShape 12"/>
          <p:cNvSpPr>
            <a:spLocks noChangeArrowheads="1"/>
          </p:cNvSpPr>
          <p:nvPr/>
        </p:nvSpPr>
        <p:spPr bwMode="auto">
          <a:xfrm>
            <a:off x="3663950" y="4021138"/>
            <a:ext cx="1520825" cy="442912"/>
          </a:xfrm>
          <a:prstGeom prst="ellipse">
            <a:avLst/>
          </a:prstGeom>
          <a:noFill/>
          <a:ln w="36000">
            <a:solidFill>
              <a:srgbClr val="0066CC"/>
            </a:solidFill>
            <a:round/>
            <a:headEnd/>
            <a:tailEnd/>
          </a:ln>
        </p:spPr>
        <p:txBody>
          <a:bodyPr wrap="none" lIns="108000" tIns="63000" rIns="108000" bIns="63000" anchor="ctr"/>
          <a:lstStyle/>
          <a:p>
            <a:pPr algn="ctr"/>
            <a:r>
              <a:rPr lang="ru-RU" sz="1600"/>
              <a:t>СМЭВ</a:t>
            </a:r>
            <a:endParaRPr lang="ru-RU"/>
          </a:p>
        </p:txBody>
      </p:sp>
      <p:pic>
        <p:nvPicPr>
          <p:cNvPr id="43026" name="Рисунок 53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35713" y="2978150"/>
            <a:ext cx="365125" cy="565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3027" name="Рисунок 536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879600" y="2619375"/>
            <a:ext cx="1073150" cy="728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3028" name="Line 14"/>
          <p:cNvSpPr>
            <a:spLocks noChangeShapeType="1"/>
          </p:cNvSpPr>
          <p:nvPr/>
        </p:nvSpPr>
        <p:spPr bwMode="auto">
          <a:xfrm>
            <a:off x="7272338" y="1800225"/>
            <a:ext cx="647700" cy="0"/>
          </a:xfrm>
          <a:prstGeom prst="line">
            <a:avLst/>
          </a:prstGeom>
          <a:noFill/>
          <a:ln w="25200">
            <a:solidFill>
              <a:srgbClr val="C0C0C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43029" name="Line 15"/>
          <p:cNvSpPr>
            <a:spLocks noChangeShapeType="1"/>
          </p:cNvSpPr>
          <p:nvPr/>
        </p:nvSpPr>
        <p:spPr bwMode="auto">
          <a:xfrm flipH="1">
            <a:off x="7199313" y="1800225"/>
            <a:ext cx="649287" cy="0"/>
          </a:xfrm>
          <a:prstGeom prst="line">
            <a:avLst/>
          </a:prstGeom>
          <a:noFill/>
          <a:ln w="25200">
            <a:solidFill>
              <a:srgbClr val="C0C0C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43030" name="Line 16"/>
          <p:cNvSpPr>
            <a:spLocks noChangeShapeType="1"/>
          </p:cNvSpPr>
          <p:nvPr/>
        </p:nvSpPr>
        <p:spPr bwMode="auto">
          <a:xfrm>
            <a:off x="1728788" y="1800225"/>
            <a:ext cx="1439862" cy="0"/>
          </a:xfrm>
          <a:prstGeom prst="line">
            <a:avLst/>
          </a:prstGeom>
          <a:noFill/>
          <a:ln w="25200">
            <a:solidFill>
              <a:srgbClr val="C0C0C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43031" name="Line 17"/>
          <p:cNvSpPr>
            <a:spLocks noChangeShapeType="1"/>
          </p:cNvSpPr>
          <p:nvPr/>
        </p:nvSpPr>
        <p:spPr bwMode="auto">
          <a:xfrm flipH="1">
            <a:off x="1655763" y="1800225"/>
            <a:ext cx="1439862" cy="0"/>
          </a:xfrm>
          <a:prstGeom prst="line">
            <a:avLst/>
          </a:prstGeom>
          <a:noFill/>
          <a:ln w="25200">
            <a:solidFill>
              <a:srgbClr val="C0C0C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43032" name="Line 18"/>
          <p:cNvSpPr>
            <a:spLocks noChangeShapeType="1"/>
          </p:cNvSpPr>
          <p:nvPr/>
        </p:nvSpPr>
        <p:spPr bwMode="auto">
          <a:xfrm>
            <a:off x="5616575" y="1800225"/>
            <a:ext cx="647700" cy="0"/>
          </a:xfrm>
          <a:prstGeom prst="line">
            <a:avLst/>
          </a:prstGeom>
          <a:noFill/>
          <a:ln w="25200">
            <a:solidFill>
              <a:srgbClr val="C0C0C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43033" name="Line 19"/>
          <p:cNvSpPr>
            <a:spLocks noChangeShapeType="1"/>
          </p:cNvSpPr>
          <p:nvPr/>
        </p:nvSpPr>
        <p:spPr bwMode="auto">
          <a:xfrm flipH="1">
            <a:off x="5543550" y="1800225"/>
            <a:ext cx="647700" cy="0"/>
          </a:xfrm>
          <a:prstGeom prst="line">
            <a:avLst/>
          </a:prstGeom>
          <a:noFill/>
          <a:ln w="25200">
            <a:solidFill>
              <a:srgbClr val="C0C0C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43034" name="Line 20"/>
          <p:cNvSpPr>
            <a:spLocks noChangeShapeType="1"/>
          </p:cNvSpPr>
          <p:nvPr/>
        </p:nvSpPr>
        <p:spPr bwMode="auto">
          <a:xfrm>
            <a:off x="4032250" y="1800225"/>
            <a:ext cx="647700" cy="0"/>
          </a:xfrm>
          <a:prstGeom prst="line">
            <a:avLst/>
          </a:prstGeom>
          <a:noFill/>
          <a:ln w="25200">
            <a:solidFill>
              <a:srgbClr val="C0C0C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43035" name="Line 21"/>
          <p:cNvSpPr>
            <a:spLocks noChangeShapeType="1"/>
          </p:cNvSpPr>
          <p:nvPr/>
        </p:nvSpPr>
        <p:spPr bwMode="auto">
          <a:xfrm flipH="1">
            <a:off x="3959225" y="1800225"/>
            <a:ext cx="649288" cy="0"/>
          </a:xfrm>
          <a:prstGeom prst="line">
            <a:avLst/>
          </a:prstGeom>
          <a:noFill/>
          <a:ln w="25200">
            <a:solidFill>
              <a:srgbClr val="C0C0C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43036" name="Line 22"/>
          <p:cNvSpPr>
            <a:spLocks noChangeShapeType="1"/>
          </p:cNvSpPr>
          <p:nvPr/>
        </p:nvSpPr>
        <p:spPr bwMode="auto">
          <a:xfrm>
            <a:off x="1465263" y="2208213"/>
            <a:ext cx="481012" cy="431800"/>
          </a:xfrm>
          <a:prstGeom prst="line">
            <a:avLst/>
          </a:prstGeom>
          <a:noFill/>
          <a:ln w="25200">
            <a:solidFill>
              <a:srgbClr val="C0C0C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43037" name="Line 23"/>
          <p:cNvSpPr>
            <a:spLocks noChangeShapeType="1"/>
          </p:cNvSpPr>
          <p:nvPr/>
        </p:nvSpPr>
        <p:spPr bwMode="auto">
          <a:xfrm flipH="1" flipV="1">
            <a:off x="1411288" y="2160588"/>
            <a:ext cx="482600" cy="431800"/>
          </a:xfrm>
          <a:prstGeom prst="line">
            <a:avLst/>
          </a:prstGeom>
          <a:noFill/>
          <a:ln w="25200">
            <a:solidFill>
              <a:srgbClr val="C0C0C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43038" name="Line 24"/>
          <p:cNvSpPr>
            <a:spLocks noChangeShapeType="1"/>
          </p:cNvSpPr>
          <p:nvPr/>
        </p:nvSpPr>
        <p:spPr bwMode="auto">
          <a:xfrm>
            <a:off x="7085013" y="2232025"/>
            <a:ext cx="906462" cy="647700"/>
          </a:xfrm>
          <a:prstGeom prst="line">
            <a:avLst/>
          </a:prstGeom>
          <a:noFill/>
          <a:ln w="25200">
            <a:solidFill>
              <a:srgbClr val="C0C0C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43039" name="Line 25"/>
          <p:cNvSpPr>
            <a:spLocks noChangeShapeType="1"/>
          </p:cNvSpPr>
          <p:nvPr/>
        </p:nvSpPr>
        <p:spPr bwMode="auto">
          <a:xfrm flipH="1" flipV="1">
            <a:off x="6985000" y="2160588"/>
            <a:ext cx="906463" cy="647700"/>
          </a:xfrm>
          <a:prstGeom prst="line">
            <a:avLst/>
          </a:prstGeom>
          <a:noFill/>
          <a:ln w="25200">
            <a:solidFill>
              <a:srgbClr val="C0C0C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43040" name="Line 26"/>
          <p:cNvSpPr>
            <a:spLocks noChangeShapeType="1"/>
          </p:cNvSpPr>
          <p:nvPr/>
        </p:nvSpPr>
        <p:spPr bwMode="auto">
          <a:xfrm flipH="1">
            <a:off x="6551613" y="2224088"/>
            <a:ext cx="130175" cy="584200"/>
          </a:xfrm>
          <a:prstGeom prst="line">
            <a:avLst/>
          </a:prstGeom>
          <a:noFill/>
          <a:ln w="25200">
            <a:solidFill>
              <a:srgbClr val="C0C0C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43041" name="Line 27"/>
          <p:cNvSpPr>
            <a:spLocks noChangeShapeType="1"/>
          </p:cNvSpPr>
          <p:nvPr/>
        </p:nvSpPr>
        <p:spPr bwMode="auto">
          <a:xfrm flipV="1">
            <a:off x="6565900" y="2160588"/>
            <a:ext cx="130175" cy="582612"/>
          </a:xfrm>
          <a:prstGeom prst="line">
            <a:avLst/>
          </a:prstGeom>
          <a:noFill/>
          <a:ln w="25200">
            <a:solidFill>
              <a:srgbClr val="C0C0C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43042" name="Line 28"/>
          <p:cNvSpPr>
            <a:spLocks noChangeShapeType="1"/>
          </p:cNvSpPr>
          <p:nvPr/>
        </p:nvSpPr>
        <p:spPr bwMode="auto">
          <a:xfrm>
            <a:off x="8280400" y="3757613"/>
            <a:ext cx="0" cy="1066800"/>
          </a:xfrm>
          <a:prstGeom prst="line">
            <a:avLst/>
          </a:prstGeom>
          <a:noFill/>
          <a:ln w="25200">
            <a:solidFill>
              <a:srgbClr val="C0C0C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43043" name="Line 29"/>
          <p:cNvSpPr>
            <a:spLocks noChangeShapeType="1"/>
          </p:cNvSpPr>
          <p:nvPr/>
        </p:nvSpPr>
        <p:spPr bwMode="auto">
          <a:xfrm flipV="1">
            <a:off x="8280400" y="3671888"/>
            <a:ext cx="0" cy="1066800"/>
          </a:xfrm>
          <a:prstGeom prst="line">
            <a:avLst/>
          </a:prstGeom>
          <a:noFill/>
          <a:ln w="25200">
            <a:solidFill>
              <a:srgbClr val="C0C0C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43044" name="CustomShape 31"/>
          <p:cNvSpPr>
            <a:spLocks noChangeArrowheads="1"/>
          </p:cNvSpPr>
          <p:nvPr/>
        </p:nvSpPr>
        <p:spPr bwMode="auto">
          <a:xfrm>
            <a:off x="2879725" y="1079500"/>
            <a:ext cx="4535488" cy="1296988"/>
          </a:xfrm>
          <a:prstGeom prst="flowChartProcess">
            <a:avLst/>
          </a:prstGeom>
          <a:noFill/>
          <a:ln w="18000">
            <a:solidFill>
              <a:srgbClr val="C0C0C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43045" name="Line 33"/>
          <p:cNvSpPr>
            <a:spLocks noChangeShapeType="1"/>
          </p:cNvSpPr>
          <p:nvPr/>
        </p:nvSpPr>
        <p:spPr bwMode="auto">
          <a:xfrm flipH="1">
            <a:off x="5832475" y="3722688"/>
            <a:ext cx="452438" cy="1101725"/>
          </a:xfrm>
          <a:prstGeom prst="line">
            <a:avLst/>
          </a:prstGeom>
          <a:noFill/>
          <a:ln w="25200">
            <a:solidFill>
              <a:srgbClr val="C0C0C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43046" name="Line 34"/>
          <p:cNvSpPr>
            <a:spLocks noChangeShapeType="1"/>
          </p:cNvSpPr>
          <p:nvPr/>
        </p:nvSpPr>
        <p:spPr bwMode="auto">
          <a:xfrm flipV="1">
            <a:off x="5881688" y="3600450"/>
            <a:ext cx="454025" cy="1101725"/>
          </a:xfrm>
          <a:prstGeom prst="line">
            <a:avLst/>
          </a:prstGeom>
          <a:noFill/>
          <a:ln w="25200">
            <a:solidFill>
              <a:srgbClr val="C0C0C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43047" name="Line 35"/>
          <p:cNvSpPr>
            <a:spLocks noChangeShapeType="1"/>
          </p:cNvSpPr>
          <p:nvPr/>
        </p:nvSpPr>
        <p:spPr bwMode="auto">
          <a:xfrm>
            <a:off x="4983163" y="4532313"/>
            <a:ext cx="128587" cy="292100"/>
          </a:xfrm>
          <a:prstGeom prst="line">
            <a:avLst/>
          </a:prstGeom>
          <a:noFill/>
          <a:ln w="25200">
            <a:solidFill>
              <a:srgbClr val="0066CC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43048" name="Line 36"/>
          <p:cNvSpPr>
            <a:spLocks noChangeShapeType="1"/>
          </p:cNvSpPr>
          <p:nvPr/>
        </p:nvSpPr>
        <p:spPr bwMode="auto">
          <a:xfrm flipH="1" flipV="1">
            <a:off x="4967288" y="4500563"/>
            <a:ext cx="130175" cy="290512"/>
          </a:xfrm>
          <a:prstGeom prst="line">
            <a:avLst/>
          </a:prstGeom>
          <a:noFill/>
          <a:ln w="25200">
            <a:solidFill>
              <a:srgbClr val="0066CC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43049" name="Line 37"/>
          <p:cNvSpPr>
            <a:spLocks noChangeShapeType="1"/>
          </p:cNvSpPr>
          <p:nvPr/>
        </p:nvSpPr>
        <p:spPr bwMode="auto">
          <a:xfrm>
            <a:off x="2973388" y="3565525"/>
            <a:ext cx="627062" cy="563563"/>
          </a:xfrm>
          <a:prstGeom prst="line">
            <a:avLst/>
          </a:prstGeom>
          <a:noFill/>
          <a:ln w="25200">
            <a:solidFill>
              <a:srgbClr val="0066CC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43050" name="Line 38"/>
          <p:cNvSpPr>
            <a:spLocks noChangeShapeType="1"/>
          </p:cNvSpPr>
          <p:nvPr/>
        </p:nvSpPr>
        <p:spPr bwMode="auto">
          <a:xfrm flipH="1" flipV="1">
            <a:off x="2903538" y="3503613"/>
            <a:ext cx="627062" cy="561975"/>
          </a:xfrm>
          <a:prstGeom prst="line">
            <a:avLst/>
          </a:prstGeom>
          <a:noFill/>
          <a:ln w="25200">
            <a:solidFill>
              <a:srgbClr val="0066CC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43051" name="TextBox 55"/>
          <p:cNvSpPr txBox="1">
            <a:spLocks noChangeArrowheads="1"/>
          </p:cNvSpPr>
          <p:nvPr/>
        </p:nvSpPr>
        <p:spPr bwMode="auto">
          <a:xfrm>
            <a:off x="647700" y="5951538"/>
            <a:ext cx="9002713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/>
              <a:t>К СМЭВ подключен портал госуслуг и все ФОИВ</a:t>
            </a:r>
          </a:p>
        </p:txBody>
      </p:sp>
      <p:sp>
        <p:nvSpPr>
          <p:cNvPr id="43052" name="TextShape 1"/>
          <p:cNvSpPr txBox="1">
            <a:spLocks noChangeArrowheads="1"/>
          </p:cNvSpPr>
          <p:nvPr/>
        </p:nvSpPr>
        <p:spPr bwMode="auto">
          <a:xfrm>
            <a:off x="431800" y="215900"/>
            <a:ext cx="9144000" cy="682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0000" tIns="45000" rIns="90000" bIns="45000"/>
          <a:lstStyle/>
          <a:p>
            <a:pPr algn="ctr"/>
            <a:r>
              <a:rPr lang="ru-RU" sz="3600"/>
              <a:t>Процесс оказания услуги</a:t>
            </a:r>
            <a:endParaRPr lang="ru-RU"/>
          </a:p>
        </p:txBody>
      </p:sp>
      <p:sp>
        <p:nvSpPr>
          <p:cNvPr id="43053" name="TextShape 22"/>
          <p:cNvSpPr txBox="1">
            <a:spLocks noChangeArrowheads="1"/>
          </p:cNvSpPr>
          <p:nvPr/>
        </p:nvSpPr>
        <p:spPr bwMode="auto">
          <a:xfrm>
            <a:off x="5400675" y="3924300"/>
            <a:ext cx="1655763" cy="503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0000" tIns="45000" rIns="90000" bIns="45000"/>
          <a:lstStyle/>
          <a:p>
            <a:r>
              <a:rPr lang="ru-RU" sz="1200" b="1" i="1">
                <a:solidFill>
                  <a:srgbClr val="0066CC"/>
                </a:solidFill>
              </a:rPr>
              <a:t>Межведомственное</a:t>
            </a:r>
            <a:endParaRPr lang="ru-RU" sz="1200" b="1" i="1"/>
          </a:p>
          <a:p>
            <a:r>
              <a:rPr lang="ru-RU" sz="1200" b="1" i="1">
                <a:solidFill>
                  <a:srgbClr val="0066CC"/>
                </a:solidFill>
              </a:rPr>
              <a:t>взаимодействие</a:t>
            </a:r>
            <a:endParaRPr lang="ru-RU" sz="1200" b="1" i="1"/>
          </a:p>
        </p:txBody>
      </p:sp>
      <p:sp>
        <p:nvSpPr>
          <p:cNvPr id="43054" name="TextShape 9"/>
          <p:cNvSpPr txBox="1">
            <a:spLocks noChangeArrowheads="1"/>
          </p:cNvSpPr>
          <p:nvPr/>
        </p:nvSpPr>
        <p:spPr bwMode="auto">
          <a:xfrm>
            <a:off x="8064500" y="3779838"/>
            <a:ext cx="1244600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0000" tIns="45000" rIns="90000" bIns="45000"/>
          <a:lstStyle/>
          <a:p>
            <a:r>
              <a:rPr lang="ru-RU" sz="1200" b="1" i="1">
                <a:solidFill>
                  <a:srgbClr val="00B050"/>
                </a:solidFill>
              </a:rPr>
              <a:t>Внутри</a:t>
            </a:r>
          </a:p>
          <a:p>
            <a:r>
              <a:rPr lang="ru-RU" sz="1200" b="1" i="1">
                <a:solidFill>
                  <a:srgbClr val="00B050"/>
                </a:solidFill>
              </a:rPr>
              <a:t>ведомственное</a:t>
            </a:r>
          </a:p>
          <a:p>
            <a:r>
              <a:rPr lang="ru-RU" sz="1200" b="1" i="1">
                <a:solidFill>
                  <a:srgbClr val="00B050"/>
                </a:solidFill>
              </a:rPr>
              <a:t>взаимодействие</a:t>
            </a:r>
          </a:p>
        </p:txBody>
      </p:sp>
      <p:sp>
        <p:nvSpPr>
          <p:cNvPr id="43055" name="TextShape 5"/>
          <p:cNvSpPr txBox="1">
            <a:spLocks noChangeArrowheads="1"/>
          </p:cNvSpPr>
          <p:nvPr/>
        </p:nvSpPr>
        <p:spPr bwMode="auto">
          <a:xfrm>
            <a:off x="2927350" y="1120775"/>
            <a:ext cx="2905125" cy="204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0000" tIns="45000" rIns="90000" bIns="45000"/>
          <a:lstStyle/>
          <a:p>
            <a:r>
              <a:rPr lang="ru-RU" sz="1200" b="1" i="1">
                <a:solidFill>
                  <a:srgbClr val="F79646"/>
                </a:solidFill>
              </a:rPr>
              <a:t>Орган власти, оказывающий услугу</a:t>
            </a:r>
          </a:p>
        </p:txBody>
      </p:sp>
      <p:sp>
        <p:nvSpPr>
          <p:cNvPr id="48" name="Номер слайда 47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8854A6E-670D-4EE4-A1E6-2DF7390EF97E}" type="slidenum">
              <a:rPr lang="ru-RU"/>
              <a:pPr>
                <a:defRPr/>
              </a:pPr>
              <a:t>28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4" name="Рисунок 56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131175" y="2971800"/>
            <a:ext cx="365125" cy="566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4035" name="Рисунок 56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131175" y="2971800"/>
            <a:ext cx="365125" cy="566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4036" name="Рисунок 56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36625" y="1627188"/>
            <a:ext cx="541338" cy="43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4037" name="Рисунок 56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936625" y="1627188"/>
            <a:ext cx="541338" cy="43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4038" name="CustomShape 2"/>
          <p:cNvSpPr>
            <a:spLocks noChangeArrowheads="1"/>
          </p:cNvSpPr>
          <p:nvPr/>
        </p:nvSpPr>
        <p:spPr bwMode="auto">
          <a:xfrm>
            <a:off x="5256213" y="5065713"/>
            <a:ext cx="671512" cy="550862"/>
          </a:xfrm>
          <a:prstGeom prst="flowChartProcess">
            <a:avLst/>
          </a:prstGeom>
          <a:solidFill>
            <a:srgbClr val="FFFFFF"/>
          </a:solidFill>
          <a:ln w="36000">
            <a:solidFill>
              <a:srgbClr val="80808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44039" name="CustomShape 3"/>
          <p:cNvSpPr>
            <a:spLocks noChangeArrowheads="1"/>
          </p:cNvSpPr>
          <p:nvPr/>
        </p:nvSpPr>
        <p:spPr bwMode="auto">
          <a:xfrm>
            <a:off x="5184775" y="5005388"/>
            <a:ext cx="671513" cy="549275"/>
          </a:xfrm>
          <a:prstGeom prst="flowChartProcess">
            <a:avLst/>
          </a:prstGeom>
          <a:solidFill>
            <a:srgbClr val="FFFFFF"/>
          </a:solidFill>
          <a:ln w="36000">
            <a:solidFill>
              <a:srgbClr val="80808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44040" name="CustomShape 4"/>
          <p:cNvSpPr>
            <a:spLocks noChangeArrowheads="1"/>
          </p:cNvSpPr>
          <p:nvPr/>
        </p:nvSpPr>
        <p:spPr bwMode="auto">
          <a:xfrm>
            <a:off x="5111750" y="4943475"/>
            <a:ext cx="673100" cy="550863"/>
          </a:xfrm>
          <a:prstGeom prst="flowChartProcess">
            <a:avLst/>
          </a:prstGeom>
          <a:solidFill>
            <a:srgbClr val="FFFFFF"/>
          </a:solidFill>
          <a:ln w="36000">
            <a:solidFill>
              <a:srgbClr val="808080"/>
            </a:solidFill>
            <a:round/>
            <a:headEnd/>
            <a:tailEnd type="triangle" w="med" len="med"/>
          </a:ln>
        </p:spPr>
        <p:txBody>
          <a:bodyPr wrap="none" lIns="108000" tIns="63000" rIns="108000" bIns="63000" anchor="ctr"/>
          <a:lstStyle/>
          <a:p>
            <a:pPr algn="ctr"/>
            <a:r>
              <a:rPr lang="ru-RU" sz="1400"/>
              <a:t>ФОИВ</a:t>
            </a:r>
            <a:endParaRPr lang="ru-RU"/>
          </a:p>
        </p:txBody>
      </p:sp>
      <p:sp>
        <p:nvSpPr>
          <p:cNvPr id="44041" name="CustomShape 5"/>
          <p:cNvSpPr>
            <a:spLocks noChangeArrowheads="1"/>
          </p:cNvSpPr>
          <p:nvPr/>
        </p:nvSpPr>
        <p:spPr bwMode="auto">
          <a:xfrm>
            <a:off x="8132763" y="5091113"/>
            <a:ext cx="673100" cy="549275"/>
          </a:xfrm>
          <a:prstGeom prst="flowChartProcess">
            <a:avLst/>
          </a:prstGeom>
          <a:solidFill>
            <a:srgbClr val="FFFFFF"/>
          </a:solidFill>
          <a:ln w="36000">
            <a:solidFill>
              <a:srgbClr val="80808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44042" name="CustomShape 6"/>
          <p:cNvSpPr>
            <a:spLocks noChangeArrowheads="1"/>
          </p:cNvSpPr>
          <p:nvPr/>
        </p:nvSpPr>
        <p:spPr bwMode="auto">
          <a:xfrm>
            <a:off x="8072438" y="5029200"/>
            <a:ext cx="673100" cy="550863"/>
          </a:xfrm>
          <a:prstGeom prst="flowChartProcess">
            <a:avLst/>
          </a:prstGeom>
          <a:solidFill>
            <a:srgbClr val="FFFFFF"/>
          </a:solidFill>
          <a:ln w="36000">
            <a:solidFill>
              <a:srgbClr val="80808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44043" name="CustomShape 7"/>
          <p:cNvSpPr>
            <a:spLocks noChangeArrowheads="1"/>
          </p:cNvSpPr>
          <p:nvPr/>
        </p:nvSpPr>
        <p:spPr bwMode="auto">
          <a:xfrm>
            <a:off x="8010525" y="4967288"/>
            <a:ext cx="673100" cy="550862"/>
          </a:xfrm>
          <a:prstGeom prst="flowChartProcess">
            <a:avLst/>
          </a:prstGeom>
          <a:solidFill>
            <a:srgbClr val="FFFFFF"/>
          </a:solidFill>
          <a:ln w="36000">
            <a:solidFill>
              <a:srgbClr val="808080"/>
            </a:solidFill>
            <a:round/>
            <a:headEnd/>
            <a:tailEnd type="triangle" w="med" len="med"/>
          </a:ln>
        </p:spPr>
        <p:txBody>
          <a:bodyPr wrap="none" lIns="108000" tIns="63000" rIns="108000" bIns="63000" anchor="ctr"/>
          <a:lstStyle/>
          <a:p>
            <a:pPr algn="ctr"/>
            <a:r>
              <a:rPr lang="ru-RU" sz="1400"/>
              <a:t>Другие</a:t>
            </a:r>
            <a:endParaRPr lang="ru-RU"/>
          </a:p>
          <a:p>
            <a:pPr algn="ctr"/>
            <a:r>
              <a:rPr lang="ru-RU" sz="1400"/>
              <a:t>отделы</a:t>
            </a:r>
            <a:endParaRPr lang="ru-RU"/>
          </a:p>
        </p:txBody>
      </p:sp>
      <p:sp>
        <p:nvSpPr>
          <p:cNvPr id="44044" name="CustomShape 8"/>
          <p:cNvSpPr>
            <a:spLocks noChangeArrowheads="1"/>
          </p:cNvSpPr>
          <p:nvPr/>
        </p:nvSpPr>
        <p:spPr bwMode="auto">
          <a:xfrm>
            <a:off x="7415213" y="2663825"/>
            <a:ext cx="2016125" cy="1944688"/>
          </a:xfrm>
          <a:prstGeom prst="flowChartProcess">
            <a:avLst/>
          </a:prstGeom>
          <a:noFill/>
          <a:ln w="18000">
            <a:solidFill>
              <a:srgbClr val="C0C0C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44045" name="CustomShape 10"/>
          <p:cNvSpPr>
            <a:spLocks noChangeArrowheads="1"/>
          </p:cNvSpPr>
          <p:nvPr/>
        </p:nvSpPr>
        <p:spPr bwMode="auto">
          <a:xfrm>
            <a:off x="3600450" y="2663825"/>
            <a:ext cx="3527425" cy="1944688"/>
          </a:xfrm>
          <a:prstGeom prst="flowChartProcess">
            <a:avLst/>
          </a:prstGeom>
          <a:noFill/>
          <a:ln w="18000">
            <a:solidFill>
              <a:srgbClr val="C0C0C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pic>
        <p:nvPicPr>
          <p:cNvPr id="44046" name="Рисунок 577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335713" y="1511300"/>
            <a:ext cx="669925" cy="536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4047" name="Рисунок 578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335713" y="1511300"/>
            <a:ext cx="669925" cy="536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4048" name="Рисунок 579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824413" y="1511300"/>
            <a:ext cx="560387" cy="536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4049" name="Рисунок 580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4824413" y="1511300"/>
            <a:ext cx="560387" cy="536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4050" name="Рисунок 581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3251200" y="1535113"/>
            <a:ext cx="614363" cy="547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4051" name="Рисунок 582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3251200" y="1533525"/>
            <a:ext cx="614363" cy="554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4052" name="CustomShape 11"/>
          <p:cNvSpPr>
            <a:spLocks noChangeArrowheads="1"/>
          </p:cNvSpPr>
          <p:nvPr/>
        </p:nvSpPr>
        <p:spPr bwMode="auto">
          <a:xfrm>
            <a:off x="3959225" y="2959100"/>
            <a:ext cx="792163" cy="504825"/>
          </a:xfrm>
          <a:prstGeom prst="ellipse">
            <a:avLst/>
          </a:prstGeom>
          <a:noFill/>
          <a:ln w="36000">
            <a:solidFill>
              <a:srgbClr val="0066CC"/>
            </a:solidFill>
            <a:round/>
            <a:headEnd/>
            <a:tailEnd/>
          </a:ln>
        </p:spPr>
        <p:txBody>
          <a:bodyPr wrap="none" lIns="108000" tIns="63000" rIns="108000" bIns="63000" anchor="ctr"/>
          <a:lstStyle/>
          <a:p>
            <a:pPr algn="ctr"/>
            <a:r>
              <a:rPr lang="ru-RU" sz="1600"/>
              <a:t>СИР</a:t>
            </a:r>
            <a:endParaRPr lang="ru-RU"/>
          </a:p>
        </p:txBody>
      </p:sp>
      <p:sp>
        <p:nvSpPr>
          <p:cNvPr id="44053" name="CustomShape 12"/>
          <p:cNvSpPr>
            <a:spLocks noChangeArrowheads="1"/>
          </p:cNvSpPr>
          <p:nvPr/>
        </p:nvSpPr>
        <p:spPr bwMode="auto">
          <a:xfrm>
            <a:off x="8280400" y="1368425"/>
            <a:ext cx="503238" cy="719138"/>
          </a:xfrm>
          <a:prstGeom prst="can">
            <a:avLst>
              <a:gd name="adj" fmla="val 5399"/>
            </a:avLst>
          </a:prstGeom>
          <a:noFill/>
          <a:ln w="36000">
            <a:solidFill>
              <a:srgbClr val="808080"/>
            </a:solidFill>
            <a:round/>
            <a:headEnd/>
            <a:tailEnd/>
          </a:ln>
        </p:spPr>
        <p:txBody>
          <a:bodyPr wrap="none" lIns="90000" tIns="45000" rIns="90000" bIns="45000" anchor="ctr"/>
          <a:lstStyle/>
          <a:p>
            <a:pPr algn="ctr"/>
            <a:r>
              <a:rPr lang="ru-RU" sz="1200"/>
              <a:t>ИС</a:t>
            </a:r>
            <a:endParaRPr lang="ru-RU"/>
          </a:p>
          <a:p>
            <a:pPr algn="ctr"/>
            <a:r>
              <a:rPr lang="ru-RU" sz="1200"/>
              <a:t>ОВ</a:t>
            </a:r>
            <a:endParaRPr lang="ru-RU"/>
          </a:p>
        </p:txBody>
      </p:sp>
      <p:sp>
        <p:nvSpPr>
          <p:cNvPr id="44054" name="CustomShape 13"/>
          <p:cNvSpPr>
            <a:spLocks noChangeArrowheads="1"/>
          </p:cNvSpPr>
          <p:nvPr/>
        </p:nvSpPr>
        <p:spPr bwMode="auto">
          <a:xfrm>
            <a:off x="3663950" y="4021138"/>
            <a:ext cx="1520825" cy="442912"/>
          </a:xfrm>
          <a:prstGeom prst="ellipse">
            <a:avLst/>
          </a:prstGeom>
          <a:noFill/>
          <a:ln w="36000">
            <a:solidFill>
              <a:srgbClr val="0066CC"/>
            </a:solidFill>
            <a:round/>
            <a:headEnd/>
            <a:tailEnd/>
          </a:ln>
        </p:spPr>
        <p:txBody>
          <a:bodyPr wrap="none" lIns="108000" tIns="63000" rIns="108000" bIns="63000" anchor="ctr"/>
          <a:lstStyle/>
          <a:p>
            <a:pPr algn="ctr"/>
            <a:r>
              <a:rPr lang="ru-RU" sz="1600"/>
              <a:t>СМЭВ</a:t>
            </a:r>
            <a:endParaRPr lang="ru-RU"/>
          </a:p>
        </p:txBody>
      </p:sp>
      <p:pic>
        <p:nvPicPr>
          <p:cNvPr id="44055" name="Рисунок 58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35713" y="2952750"/>
            <a:ext cx="365125" cy="565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4056" name="Рисунок 58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35713" y="2952750"/>
            <a:ext cx="365125" cy="565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4057" name="Рисунок 588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1879600" y="2592388"/>
            <a:ext cx="1073150" cy="728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4058" name="Рисунок 589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1879600" y="2592388"/>
            <a:ext cx="1073150" cy="728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4059" name="Line 15"/>
          <p:cNvSpPr>
            <a:spLocks noChangeShapeType="1"/>
          </p:cNvSpPr>
          <p:nvPr/>
        </p:nvSpPr>
        <p:spPr bwMode="auto">
          <a:xfrm>
            <a:off x="7272338" y="1800225"/>
            <a:ext cx="647700" cy="0"/>
          </a:xfrm>
          <a:prstGeom prst="line">
            <a:avLst/>
          </a:prstGeom>
          <a:noFill/>
          <a:ln w="25200">
            <a:solidFill>
              <a:srgbClr val="C0C0C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44060" name="Line 16"/>
          <p:cNvSpPr>
            <a:spLocks noChangeShapeType="1"/>
          </p:cNvSpPr>
          <p:nvPr/>
        </p:nvSpPr>
        <p:spPr bwMode="auto">
          <a:xfrm flipH="1">
            <a:off x="7199313" y="1800225"/>
            <a:ext cx="649287" cy="0"/>
          </a:xfrm>
          <a:prstGeom prst="line">
            <a:avLst/>
          </a:prstGeom>
          <a:noFill/>
          <a:ln w="25200">
            <a:solidFill>
              <a:srgbClr val="C0C0C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44061" name="Line 17"/>
          <p:cNvSpPr>
            <a:spLocks noChangeShapeType="1"/>
          </p:cNvSpPr>
          <p:nvPr/>
        </p:nvSpPr>
        <p:spPr bwMode="auto">
          <a:xfrm>
            <a:off x="1728788" y="1800225"/>
            <a:ext cx="1439862" cy="0"/>
          </a:xfrm>
          <a:prstGeom prst="line">
            <a:avLst/>
          </a:prstGeom>
          <a:noFill/>
          <a:ln w="25200">
            <a:solidFill>
              <a:srgbClr val="C0C0C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44062" name="Line 18"/>
          <p:cNvSpPr>
            <a:spLocks noChangeShapeType="1"/>
          </p:cNvSpPr>
          <p:nvPr/>
        </p:nvSpPr>
        <p:spPr bwMode="auto">
          <a:xfrm flipH="1">
            <a:off x="1655763" y="1800225"/>
            <a:ext cx="1439862" cy="0"/>
          </a:xfrm>
          <a:prstGeom prst="line">
            <a:avLst/>
          </a:prstGeom>
          <a:noFill/>
          <a:ln w="25200">
            <a:solidFill>
              <a:srgbClr val="C0C0C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44063" name="Line 19"/>
          <p:cNvSpPr>
            <a:spLocks noChangeShapeType="1"/>
          </p:cNvSpPr>
          <p:nvPr/>
        </p:nvSpPr>
        <p:spPr bwMode="auto">
          <a:xfrm>
            <a:off x="5616575" y="1800225"/>
            <a:ext cx="647700" cy="0"/>
          </a:xfrm>
          <a:prstGeom prst="line">
            <a:avLst/>
          </a:prstGeom>
          <a:noFill/>
          <a:ln w="25200">
            <a:solidFill>
              <a:srgbClr val="C0C0C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44064" name="Line 20"/>
          <p:cNvSpPr>
            <a:spLocks noChangeShapeType="1"/>
          </p:cNvSpPr>
          <p:nvPr/>
        </p:nvSpPr>
        <p:spPr bwMode="auto">
          <a:xfrm flipH="1">
            <a:off x="5543550" y="1800225"/>
            <a:ext cx="647700" cy="0"/>
          </a:xfrm>
          <a:prstGeom prst="line">
            <a:avLst/>
          </a:prstGeom>
          <a:noFill/>
          <a:ln w="25200">
            <a:solidFill>
              <a:srgbClr val="C0C0C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44065" name="Line 21"/>
          <p:cNvSpPr>
            <a:spLocks noChangeShapeType="1"/>
          </p:cNvSpPr>
          <p:nvPr/>
        </p:nvSpPr>
        <p:spPr bwMode="auto">
          <a:xfrm>
            <a:off x="4032250" y="1800225"/>
            <a:ext cx="647700" cy="0"/>
          </a:xfrm>
          <a:prstGeom prst="line">
            <a:avLst/>
          </a:prstGeom>
          <a:noFill/>
          <a:ln w="25200">
            <a:solidFill>
              <a:srgbClr val="C0C0C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44066" name="Line 22"/>
          <p:cNvSpPr>
            <a:spLocks noChangeShapeType="1"/>
          </p:cNvSpPr>
          <p:nvPr/>
        </p:nvSpPr>
        <p:spPr bwMode="auto">
          <a:xfrm flipH="1">
            <a:off x="3959225" y="1800225"/>
            <a:ext cx="649288" cy="0"/>
          </a:xfrm>
          <a:prstGeom prst="line">
            <a:avLst/>
          </a:prstGeom>
          <a:noFill/>
          <a:ln w="25200">
            <a:solidFill>
              <a:srgbClr val="C0C0C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44067" name="Line 23"/>
          <p:cNvSpPr>
            <a:spLocks noChangeShapeType="1"/>
          </p:cNvSpPr>
          <p:nvPr/>
        </p:nvSpPr>
        <p:spPr bwMode="auto">
          <a:xfrm>
            <a:off x="1465263" y="2208213"/>
            <a:ext cx="481012" cy="431800"/>
          </a:xfrm>
          <a:prstGeom prst="line">
            <a:avLst/>
          </a:prstGeom>
          <a:noFill/>
          <a:ln w="25200">
            <a:solidFill>
              <a:srgbClr val="C0C0C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44068" name="Line 24"/>
          <p:cNvSpPr>
            <a:spLocks noChangeShapeType="1"/>
          </p:cNvSpPr>
          <p:nvPr/>
        </p:nvSpPr>
        <p:spPr bwMode="auto">
          <a:xfrm flipH="1" flipV="1">
            <a:off x="1411288" y="2160588"/>
            <a:ext cx="482600" cy="431800"/>
          </a:xfrm>
          <a:prstGeom prst="line">
            <a:avLst/>
          </a:prstGeom>
          <a:noFill/>
          <a:ln w="25200">
            <a:solidFill>
              <a:srgbClr val="C0C0C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44069" name="Line 25"/>
          <p:cNvSpPr>
            <a:spLocks noChangeShapeType="1"/>
          </p:cNvSpPr>
          <p:nvPr/>
        </p:nvSpPr>
        <p:spPr bwMode="auto">
          <a:xfrm>
            <a:off x="7085013" y="2232025"/>
            <a:ext cx="906462" cy="647700"/>
          </a:xfrm>
          <a:prstGeom prst="line">
            <a:avLst/>
          </a:prstGeom>
          <a:noFill/>
          <a:ln w="25200">
            <a:solidFill>
              <a:srgbClr val="C0C0C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44070" name="Line 26"/>
          <p:cNvSpPr>
            <a:spLocks noChangeShapeType="1"/>
          </p:cNvSpPr>
          <p:nvPr/>
        </p:nvSpPr>
        <p:spPr bwMode="auto">
          <a:xfrm flipH="1" flipV="1">
            <a:off x="6985000" y="2160588"/>
            <a:ext cx="906463" cy="647700"/>
          </a:xfrm>
          <a:prstGeom prst="line">
            <a:avLst/>
          </a:prstGeom>
          <a:noFill/>
          <a:ln w="25200">
            <a:solidFill>
              <a:srgbClr val="C0C0C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44071" name="Line 27"/>
          <p:cNvSpPr>
            <a:spLocks noChangeShapeType="1"/>
          </p:cNvSpPr>
          <p:nvPr/>
        </p:nvSpPr>
        <p:spPr bwMode="auto">
          <a:xfrm flipH="1">
            <a:off x="4608513" y="2224088"/>
            <a:ext cx="1282700" cy="584200"/>
          </a:xfrm>
          <a:prstGeom prst="line">
            <a:avLst/>
          </a:prstGeom>
          <a:noFill/>
          <a:ln w="25200">
            <a:solidFill>
              <a:srgbClr val="0066CC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44072" name="Line 28"/>
          <p:cNvSpPr>
            <a:spLocks noChangeShapeType="1"/>
          </p:cNvSpPr>
          <p:nvPr/>
        </p:nvSpPr>
        <p:spPr bwMode="auto">
          <a:xfrm flipV="1">
            <a:off x="4749800" y="2160588"/>
            <a:ext cx="1284288" cy="582612"/>
          </a:xfrm>
          <a:prstGeom prst="line">
            <a:avLst/>
          </a:prstGeom>
          <a:noFill/>
          <a:ln w="25200">
            <a:solidFill>
              <a:srgbClr val="0066CC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44073" name="Line 29"/>
          <p:cNvSpPr>
            <a:spLocks noChangeShapeType="1"/>
          </p:cNvSpPr>
          <p:nvPr/>
        </p:nvSpPr>
        <p:spPr bwMode="auto">
          <a:xfrm flipH="1">
            <a:off x="6551613" y="2224088"/>
            <a:ext cx="130175" cy="584200"/>
          </a:xfrm>
          <a:prstGeom prst="line">
            <a:avLst/>
          </a:prstGeom>
          <a:noFill/>
          <a:ln w="25200">
            <a:solidFill>
              <a:srgbClr val="C0C0C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44074" name="Line 30"/>
          <p:cNvSpPr>
            <a:spLocks noChangeShapeType="1"/>
          </p:cNvSpPr>
          <p:nvPr/>
        </p:nvSpPr>
        <p:spPr bwMode="auto">
          <a:xfrm flipV="1">
            <a:off x="6565900" y="2160588"/>
            <a:ext cx="130175" cy="582612"/>
          </a:xfrm>
          <a:prstGeom prst="line">
            <a:avLst/>
          </a:prstGeom>
          <a:noFill/>
          <a:ln w="25200">
            <a:solidFill>
              <a:srgbClr val="C0C0C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44075" name="Line 31"/>
          <p:cNvSpPr>
            <a:spLocks noChangeShapeType="1"/>
          </p:cNvSpPr>
          <p:nvPr/>
        </p:nvSpPr>
        <p:spPr bwMode="auto">
          <a:xfrm>
            <a:off x="4549775" y="3595688"/>
            <a:ext cx="130175" cy="292100"/>
          </a:xfrm>
          <a:prstGeom prst="line">
            <a:avLst/>
          </a:prstGeom>
          <a:noFill/>
          <a:ln w="25200">
            <a:solidFill>
              <a:srgbClr val="0066CC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44076" name="Line 32"/>
          <p:cNvSpPr>
            <a:spLocks noChangeShapeType="1"/>
          </p:cNvSpPr>
          <p:nvPr/>
        </p:nvSpPr>
        <p:spPr bwMode="auto">
          <a:xfrm flipH="1" flipV="1">
            <a:off x="4535488" y="3563938"/>
            <a:ext cx="130175" cy="292100"/>
          </a:xfrm>
          <a:prstGeom prst="line">
            <a:avLst/>
          </a:prstGeom>
          <a:noFill/>
          <a:ln w="25200">
            <a:solidFill>
              <a:srgbClr val="0066CC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44077" name="Line 33"/>
          <p:cNvSpPr>
            <a:spLocks noChangeShapeType="1"/>
          </p:cNvSpPr>
          <p:nvPr/>
        </p:nvSpPr>
        <p:spPr bwMode="auto">
          <a:xfrm flipH="1">
            <a:off x="4103688" y="3602038"/>
            <a:ext cx="84137" cy="319087"/>
          </a:xfrm>
          <a:prstGeom prst="line">
            <a:avLst/>
          </a:prstGeom>
          <a:noFill/>
          <a:ln w="25200">
            <a:solidFill>
              <a:srgbClr val="0066CC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44078" name="Line 34"/>
          <p:cNvSpPr>
            <a:spLocks noChangeShapeType="1"/>
          </p:cNvSpPr>
          <p:nvPr/>
        </p:nvSpPr>
        <p:spPr bwMode="auto">
          <a:xfrm flipV="1">
            <a:off x="4113213" y="3567113"/>
            <a:ext cx="84137" cy="319087"/>
          </a:xfrm>
          <a:prstGeom prst="line">
            <a:avLst/>
          </a:prstGeom>
          <a:noFill/>
          <a:ln w="25200">
            <a:solidFill>
              <a:srgbClr val="0066CC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44079" name="Line 35"/>
          <p:cNvSpPr>
            <a:spLocks noChangeShapeType="1"/>
          </p:cNvSpPr>
          <p:nvPr/>
        </p:nvSpPr>
        <p:spPr bwMode="auto">
          <a:xfrm>
            <a:off x="8280400" y="3757613"/>
            <a:ext cx="0" cy="1066800"/>
          </a:xfrm>
          <a:prstGeom prst="line">
            <a:avLst/>
          </a:prstGeom>
          <a:noFill/>
          <a:ln w="25200">
            <a:solidFill>
              <a:srgbClr val="C0C0C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44080" name="Line 36"/>
          <p:cNvSpPr>
            <a:spLocks noChangeShapeType="1"/>
          </p:cNvSpPr>
          <p:nvPr/>
        </p:nvSpPr>
        <p:spPr bwMode="auto">
          <a:xfrm flipV="1">
            <a:off x="8280400" y="3671888"/>
            <a:ext cx="0" cy="1066800"/>
          </a:xfrm>
          <a:prstGeom prst="line">
            <a:avLst/>
          </a:prstGeom>
          <a:noFill/>
          <a:ln w="25200">
            <a:solidFill>
              <a:srgbClr val="C0C0C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44081" name="Line 37"/>
          <p:cNvSpPr>
            <a:spLocks noChangeShapeType="1"/>
          </p:cNvSpPr>
          <p:nvPr/>
        </p:nvSpPr>
        <p:spPr bwMode="auto">
          <a:xfrm>
            <a:off x="2973388" y="3565525"/>
            <a:ext cx="627062" cy="563563"/>
          </a:xfrm>
          <a:prstGeom prst="line">
            <a:avLst/>
          </a:prstGeom>
          <a:noFill/>
          <a:ln w="25200">
            <a:solidFill>
              <a:srgbClr val="0066CC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44082" name="Line 38"/>
          <p:cNvSpPr>
            <a:spLocks noChangeShapeType="1"/>
          </p:cNvSpPr>
          <p:nvPr/>
        </p:nvSpPr>
        <p:spPr bwMode="auto">
          <a:xfrm flipH="1" flipV="1">
            <a:off x="2903538" y="3503613"/>
            <a:ext cx="627062" cy="561975"/>
          </a:xfrm>
          <a:prstGeom prst="line">
            <a:avLst/>
          </a:prstGeom>
          <a:noFill/>
          <a:ln w="25200">
            <a:solidFill>
              <a:srgbClr val="0066CC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44083" name="Line 39"/>
          <p:cNvSpPr>
            <a:spLocks noChangeShapeType="1"/>
          </p:cNvSpPr>
          <p:nvPr/>
        </p:nvSpPr>
        <p:spPr bwMode="auto">
          <a:xfrm>
            <a:off x="4983163" y="4532313"/>
            <a:ext cx="128587" cy="292100"/>
          </a:xfrm>
          <a:prstGeom prst="line">
            <a:avLst/>
          </a:prstGeom>
          <a:noFill/>
          <a:ln w="25200">
            <a:solidFill>
              <a:srgbClr val="0066CC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44084" name="Line 40"/>
          <p:cNvSpPr>
            <a:spLocks noChangeShapeType="1"/>
          </p:cNvSpPr>
          <p:nvPr/>
        </p:nvSpPr>
        <p:spPr bwMode="auto">
          <a:xfrm flipH="1" flipV="1">
            <a:off x="4967288" y="4500563"/>
            <a:ext cx="130175" cy="290512"/>
          </a:xfrm>
          <a:prstGeom prst="line">
            <a:avLst/>
          </a:prstGeom>
          <a:noFill/>
          <a:ln w="25200">
            <a:solidFill>
              <a:srgbClr val="0066CC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44085" name="CustomShape 42"/>
          <p:cNvSpPr>
            <a:spLocks noChangeArrowheads="1"/>
          </p:cNvSpPr>
          <p:nvPr/>
        </p:nvSpPr>
        <p:spPr bwMode="auto">
          <a:xfrm>
            <a:off x="2879725" y="1079500"/>
            <a:ext cx="4535488" cy="1296988"/>
          </a:xfrm>
          <a:prstGeom prst="flowChartProcess">
            <a:avLst/>
          </a:prstGeom>
          <a:noFill/>
          <a:ln w="18000">
            <a:solidFill>
              <a:srgbClr val="C0C0C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44086" name="Line 44"/>
          <p:cNvSpPr>
            <a:spLocks noChangeShapeType="1"/>
          </p:cNvSpPr>
          <p:nvPr/>
        </p:nvSpPr>
        <p:spPr bwMode="auto">
          <a:xfrm flipH="1">
            <a:off x="5832475" y="3722688"/>
            <a:ext cx="452438" cy="1101725"/>
          </a:xfrm>
          <a:prstGeom prst="line">
            <a:avLst/>
          </a:prstGeom>
          <a:noFill/>
          <a:ln w="25200">
            <a:solidFill>
              <a:srgbClr val="C0C0C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44087" name="Line 45"/>
          <p:cNvSpPr>
            <a:spLocks noChangeShapeType="1"/>
          </p:cNvSpPr>
          <p:nvPr/>
        </p:nvSpPr>
        <p:spPr bwMode="auto">
          <a:xfrm flipV="1">
            <a:off x="5881688" y="3600450"/>
            <a:ext cx="454025" cy="1101725"/>
          </a:xfrm>
          <a:prstGeom prst="line">
            <a:avLst/>
          </a:prstGeom>
          <a:noFill/>
          <a:ln w="25200">
            <a:solidFill>
              <a:srgbClr val="C0C0C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44088" name="TextBox 60"/>
          <p:cNvSpPr txBox="1">
            <a:spLocks noChangeArrowheads="1"/>
          </p:cNvSpPr>
          <p:nvPr/>
        </p:nvSpPr>
        <p:spPr bwMode="auto">
          <a:xfrm>
            <a:off x="647700" y="5951538"/>
            <a:ext cx="9002713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200"/>
              <a:t>Правительством РФ для приема и отправки документов через СМЭВ предлагается использовать программное обеспечение «Система исполнения регламентов» (СИР).</a:t>
            </a:r>
          </a:p>
          <a:p>
            <a:r>
              <a:rPr lang="ru-RU" sz="2200"/>
              <a:t>В СИР должен работать исполнитель услуги.</a:t>
            </a:r>
          </a:p>
        </p:txBody>
      </p:sp>
      <p:sp>
        <p:nvSpPr>
          <p:cNvPr id="44089" name="TextShape 1"/>
          <p:cNvSpPr txBox="1">
            <a:spLocks noChangeArrowheads="1"/>
          </p:cNvSpPr>
          <p:nvPr/>
        </p:nvSpPr>
        <p:spPr bwMode="auto">
          <a:xfrm>
            <a:off x="431800" y="215900"/>
            <a:ext cx="9144000" cy="682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0000" tIns="45000" rIns="90000" bIns="45000"/>
          <a:lstStyle/>
          <a:p>
            <a:pPr algn="ctr"/>
            <a:r>
              <a:rPr lang="ru-RU" sz="3600"/>
              <a:t>Процесс оказания услуги</a:t>
            </a:r>
            <a:endParaRPr lang="ru-RU"/>
          </a:p>
        </p:txBody>
      </p:sp>
      <p:sp>
        <p:nvSpPr>
          <p:cNvPr id="44090" name="TextShape 22"/>
          <p:cNvSpPr txBox="1">
            <a:spLocks noChangeArrowheads="1"/>
          </p:cNvSpPr>
          <p:nvPr/>
        </p:nvSpPr>
        <p:spPr bwMode="auto">
          <a:xfrm>
            <a:off x="5400675" y="3924300"/>
            <a:ext cx="1655763" cy="503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0000" tIns="45000" rIns="90000" bIns="45000"/>
          <a:lstStyle/>
          <a:p>
            <a:r>
              <a:rPr lang="ru-RU" sz="1200" b="1" i="1">
                <a:solidFill>
                  <a:srgbClr val="0066CC"/>
                </a:solidFill>
              </a:rPr>
              <a:t>Межведомственное</a:t>
            </a:r>
            <a:endParaRPr lang="ru-RU" sz="1200" b="1" i="1"/>
          </a:p>
          <a:p>
            <a:r>
              <a:rPr lang="ru-RU" sz="1200" b="1" i="1">
                <a:solidFill>
                  <a:srgbClr val="0066CC"/>
                </a:solidFill>
              </a:rPr>
              <a:t>взаимодействие</a:t>
            </a:r>
            <a:endParaRPr lang="ru-RU" sz="1200" b="1" i="1"/>
          </a:p>
        </p:txBody>
      </p:sp>
      <p:sp>
        <p:nvSpPr>
          <p:cNvPr id="44091" name="TextShape 9"/>
          <p:cNvSpPr txBox="1">
            <a:spLocks noChangeArrowheads="1"/>
          </p:cNvSpPr>
          <p:nvPr/>
        </p:nvSpPr>
        <p:spPr bwMode="auto">
          <a:xfrm>
            <a:off x="8064500" y="3779838"/>
            <a:ext cx="1244600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0000" tIns="45000" rIns="90000" bIns="45000"/>
          <a:lstStyle/>
          <a:p>
            <a:r>
              <a:rPr lang="ru-RU" sz="1200" b="1" i="1">
                <a:solidFill>
                  <a:srgbClr val="00B050"/>
                </a:solidFill>
              </a:rPr>
              <a:t>Внутри</a:t>
            </a:r>
          </a:p>
          <a:p>
            <a:r>
              <a:rPr lang="ru-RU" sz="1200" b="1" i="1">
                <a:solidFill>
                  <a:srgbClr val="00B050"/>
                </a:solidFill>
              </a:rPr>
              <a:t>ведомственное</a:t>
            </a:r>
          </a:p>
          <a:p>
            <a:r>
              <a:rPr lang="ru-RU" sz="1200" b="1" i="1">
                <a:solidFill>
                  <a:srgbClr val="00B050"/>
                </a:solidFill>
              </a:rPr>
              <a:t>взаимодействие</a:t>
            </a:r>
          </a:p>
        </p:txBody>
      </p:sp>
      <p:sp>
        <p:nvSpPr>
          <p:cNvPr id="44092" name="TextShape 5"/>
          <p:cNvSpPr txBox="1">
            <a:spLocks noChangeArrowheads="1"/>
          </p:cNvSpPr>
          <p:nvPr/>
        </p:nvSpPr>
        <p:spPr bwMode="auto">
          <a:xfrm>
            <a:off x="2927350" y="1120775"/>
            <a:ext cx="2905125" cy="204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0000" tIns="45000" rIns="90000" bIns="45000"/>
          <a:lstStyle/>
          <a:p>
            <a:r>
              <a:rPr lang="ru-RU" sz="1200" b="1" i="1">
                <a:solidFill>
                  <a:srgbClr val="F79646"/>
                </a:solidFill>
              </a:rPr>
              <a:t>Орган власти, оказывающий услугу</a:t>
            </a:r>
          </a:p>
        </p:txBody>
      </p:sp>
      <p:sp>
        <p:nvSpPr>
          <p:cNvPr id="61" name="Номер слайда 60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D3848DA-FBAD-4AE7-9DEC-00C0BE259835}" type="slidenum">
              <a:rPr lang="ru-RU"/>
              <a:pPr>
                <a:defRPr/>
              </a:pPr>
              <a:t>29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Рисунок 3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36625" y="1627188"/>
            <a:ext cx="541338" cy="43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1" name="Рисунок 4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76488" y="1439863"/>
            <a:ext cx="209550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2" name="Рисунок 4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51200" y="1535113"/>
            <a:ext cx="614363" cy="547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3" name="Line 2"/>
          <p:cNvSpPr>
            <a:spLocks noChangeShapeType="1"/>
          </p:cNvSpPr>
          <p:nvPr/>
        </p:nvSpPr>
        <p:spPr bwMode="auto">
          <a:xfrm>
            <a:off x="1728788" y="1800225"/>
            <a:ext cx="1439862" cy="0"/>
          </a:xfrm>
          <a:prstGeom prst="line">
            <a:avLst/>
          </a:prstGeom>
          <a:noFill/>
          <a:ln w="25200">
            <a:solidFill>
              <a:srgbClr val="0066CC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17414" name="CustomShape 4"/>
          <p:cNvSpPr>
            <a:spLocks noChangeArrowheads="1"/>
          </p:cNvSpPr>
          <p:nvPr/>
        </p:nvSpPr>
        <p:spPr bwMode="auto">
          <a:xfrm>
            <a:off x="2879725" y="1079500"/>
            <a:ext cx="4535488" cy="1296988"/>
          </a:xfrm>
          <a:prstGeom prst="flowChartProcess">
            <a:avLst/>
          </a:prstGeom>
          <a:noFill/>
          <a:ln w="18000">
            <a:solidFill>
              <a:srgbClr val="0066CC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17415" name="TextShape 5"/>
          <p:cNvSpPr txBox="1">
            <a:spLocks noChangeArrowheads="1"/>
          </p:cNvSpPr>
          <p:nvPr/>
        </p:nvSpPr>
        <p:spPr bwMode="auto">
          <a:xfrm>
            <a:off x="2927350" y="1120775"/>
            <a:ext cx="2905125" cy="204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0000" tIns="45000" rIns="90000" bIns="45000"/>
          <a:lstStyle/>
          <a:p>
            <a:r>
              <a:rPr lang="ru-RU" sz="1200" b="1" i="1">
                <a:solidFill>
                  <a:srgbClr val="F79646"/>
                </a:solidFill>
              </a:rPr>
              <a:t>Орган власти, оказывающий услугу</a:t>
            </a:r>
          </a:p>
        </p:txBody>
      </p:sp>
      <p:sp>
        <p:nvSpPr>
          <p:cNvPr id="17416" name="TextBox 9"/>
          <p:cNvSpPr txBox="1">
            <a:spLocks noChangeArrowheads="1"/>
          </p:cNvSpPr>
          <p:nvPr/>
        </p:nvSpPr>
        <p:spPr bwMode="auto">
          <a:xfrm>
            <a:off x="576263" y="5951538"/>
            <a:ext cx="9145587" cy="769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200"/>
              <a:t>Заявитель обращается в канцелярию органа власти и представляет  весь необходимый пакет документов для оказания услуги</a:t>
            </a:r>
          </a:p>
        </p:txBody>
      </p:sp>
      <p:sp>
        <p:nvSpPr>
          <p:cNvPr id="17417" name="TextShape 1"/>
          <p:cNvSpPr txBox="1">
            <a:spLocks noChangeArrowheads="1"/>
          </p:cNvSpPr>
          <p:nvPr/>
        </p:nvSpPr>
        <p:spPr bwMode="auto">
          <a:xfrm>
            <a:off x="431800" y="215900"/>
            <a:ext cx="9144000" cy="682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0000" tIns="45000" rIns="90000" bIns="45000"/>
          <a:lstStyle/>
          <a:p>
            <a:pPr algn="ctr"/>
            <a:r>
              <a:rPr lang="ru-RU" sz="3600"/>
              <a:t>Процесс оказания услуги</a:t>
            </a:r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0E0AC39-037F-4052-AAAC-B97C3B634273}" type="slidenum">
              <a:rPr lang="ru-RU"/>
              <a:pPr>
                <a:defRPr/>
              </a:pPr>
              <a:t>3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8" name="Рисунок 62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69200" y="1511300"/>
            <a:ext cx="206375" cy="169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5059" name="Рисунок 62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69200" y="1511300"/>
            <a:ext cx="206375" cy="169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5060" name="Рисунок 62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131175" y="2971800"/>
            <a:ext cx="365125" cy="566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5061" name="Рисунок 62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131175" y="2971800"/>
            <a:ext cx="365125" cy="566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5062" name="Рисунок 62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936625" y="1627188"/>
            <a:ext cx="541338" cy="43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5063" name="Рисунок 627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936625" y="1627188"/>
            <a:ext cx="541338" cy="43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5064" name="CustomShape 2"/>
          <p:cNvSpPr>
            <a:spLocks noChangeArrowheads="1"/>
          </p:cNvSpPr>
          <p:nvPr/>
        </p:nvSpPr>
        <p:spPr bwMode="auto">
          <a:xfrm>
            <a:off x="5256213" y="5065713"/>
            <a:ext cx="671512" cy="550862"/>
          </a:xfrm>
          <a:prstGeom prst="flowChartProcess">
            <a:avLst/>
          </a:prstGeom>
          <a:solidFill>
            <a:srgbClr val="FFFFFF"/>
          </a:solidFill>
          <a:ln w="36000">
            <a:solidFill>
              <a:srgbClr val="80808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45065" name="CustomShape 3"/>
          <p:cNvSpPr>
            <a:spLocks noChangeArrowheads="1"/>
          </p:cNvSpPr>
          <p:nvPr/>
        </p:nvSpPr>
        <p:spPr bwMode="auto">
          <a:xfrm>
            <a:off x="5184775" y="5005388"/>
            <a:ext cx="671513" cy="549275"/>
          </a:xfrm>
          <a:prstGeom prst="flowChartProcess">
            <a:avLst/>
          </a:prstGeom>
          <a:solidFill>
            <a:srgbClr val="FFFFFF"/>
          </a:solidFill>
          <a:ln w="36000">
            <a:solidFill>
              <a:srgbClr val="80808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45066" name="CustomShape 4"/>
          <p:cNvSpPr>
            <a:spLocks noChangeArrowheads="1"/>
          </p:cNvSpPr>
          <p:nvPr/>
        </p:nvSpPr>
        <p:spPr bwMode="auto">
          <a:xfrm>
            <a:off x="5111750" y="4943475"/>
            <a:ext cx="673100" cy="550863"/>
          </a:xfrm>
          <a:prstGeom prst="flowChartProcess">
            <a:avLst/>
          </a:prstGeom>
          <a:solidFill>
            <a:srgbClr val="FFFFFF"/>
          </a:solidFill>
          <a:ln w="36000">
            <a:solidFill>
              <a:srgbClr val="808080"/>
            </a:solidFill>
            <a:round/>
            <a:headEnd/>
            <a:tailEnd type="triangle" w="med" len="med"/>
          </a:ln>
        </p:spPr>
        <p:txBody>
          <a:bodyPr wrap="none" lIns="108000" tIns="63000" rIns="108000" bIns="63000" anchor="ctr"/>
          <a:lstStyle/>
          <a:p>
            <a:pPr algn="ctr"/>
            <a:r>
              <a:rPr lang="ru-RU" sz="1400"/>
              <a:t>ФОИВ</a:t>
            </a:r>
            <a:endParaRPr lang="ru-RU"/>
          </a:p>
        </p:txBody>
      </p:sp>
      <p:sp>
        <p:nvSpPr>
          <p:cNvPr id="45067" name="CustomShape 5"/>
          <p:cNvSpPr>
            <a:spLocks noChangeArrowheads="1"/>
          </p:cNvSpPr>
          <p:nvPr/>
        </p:nvSpPr>
        <p:spPr bwMode="auto">
          <a:xfrm>
            <a:off x="8132763" y="5091113"/>
            <a:ext cx="673100" cy="549275"/>
          </a:xfrm>
          <a:prstGeom prst="flowChartProcess">
            <a:avLst/>
          </a:prstGeom>
          <a:solidFill>
            <a:srgbClr val="FFFFFF"/>
          </a:solidFill>
          <a:ln w="36000">
            <a:solidFill>
              <a:srgbClr val="80808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45068" name="CustomShape 6"/>
          <p:cNvSpPr>
            <a:spLocks noChangeArrowheads="1"/>
          </p:cNvSpPr>
          <p:nvPr/>
        </p:nvSpPr>
        <p:spPr bwMode="auto">
          <a:xfrm>
            <a:off x="8072438" y="5029200"/>
            <a:ext cx="673100" cy="550863"/>
          </a:xfrm>
          <a:prstGeom prst="flowChartProcess">
            <a:avLst/>
          </a:prstGeom>
          <a:solidFill>
            <a:srgbClr val="FFFFFF"/>
          </a:solidFill>
          <a:ln w="36000">
            <a:solidFill>
              <a:srgbClr val="80808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45069" name="CustomShape 7"/>
          <p:cNvSpPr>
            <a:spLocks noChangeArrowheads="1"/>
          </p:cNvSpPr>
          <p:nvPr/>
        </p:nvSpPr>
        <p:spPr bwMode="auto">
          <a:xfrm>
            <a:off x="8010525" y="4967288"/>
            <a:ext cx="673100" cy="550862"/>
          </a:xfrm>
          <a:prstGeom prst="flowChartProcess">
            <a:avLst/>
          </a:prstGeom>
          <a:solidFill>
            <a:srgbClr val="FFFFFF"/>
          </a:solidFill>
          <a:ln w="36000">
            <a:solidFill>
              <a:srgbClr val="808080"/>
            </a:solidFill>
            <a:round/>
            <a:headEnd/>
            <a:tailEnd type="triangle" w="med" len="med"/>
          </a:ln>
        </p:spPr>
        <p:txBody>
          <a:bodyPr wrap="none" lIns="108000" tIns="63000" rIns="108000" bIns="63000" anchor="ctr"/>
          <a:lstStyle/>
          <a:p>
            <a:pPr algn="ctr"/>
            <a:r>
              <a:rPr lang="ru-RU" sz="1400"/>
              <a:t>Другие</a:t>
            </a:r>
            <a:endParaRPr lang="ru-RU"/>
          </a:p>
          <a:p>
            <a:pPr algn="ctr"/>
            <a:r>
              <a:rPr lang="ru-RU" sz="1400"/>
              <a:t>отделы</a:t>
            </a:r>
            <a:endParaRPr lang="ru-RU"/>
          </a:p>
        </p:txBody>
      </p:sp>
      <p:sp>
        <p:nvSpPr>
          <p:cNvPr id="45070" name="CustomShape 8"/>
          <p:cNvSpPr>
            <a:spLocks noChangeArrowheads="1"/>
          </p:cNvSpPr>
          <p:nvPr/>
        </p:nvSpPr>
        <p:spPr bwMode="auto">
          <a:xfrm>
            <a:off x="7415213" y="2663825"/>
            <a:ext cx="2016125" cy="1944688"/>
          </a:xfrm>
          <a:prstGeom prst="flowChartProcess">
            <a:avLst/>
          </a:prstGeom>
          <a:noFill/>
          <a:ln w="18000">
            <a:solidFill>
              <a:srgbClr val="C0C0C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45071" name="CustomShape 10"/>
          <p:cNvSpPr>
            <a:spLocks noChangeArrowheads="1"/>
          </p:cNvSpPr>
          <p:nvPr/>
        </p:nvSpPr>
        <p:spPr bwMode="auto">
          <a:xfrm>
            <a:off x="3600450" y="2663825"/>
            <a:ext cx="3527425" cy="1944688"/>
          </a:xfrm>
          <a:prstGeom prst="flowChartProcess">
            <a:avLst/>
          </a:prstGeom>
          <a:noFill/>
          <a:ln w="18000">
            <a:solidFill>
              <a:srgbClr val="C0C0C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pic>
        <p:nvPicPr>
          <p:cNvPr id="45072" name="Рисунок 638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335713" y="1511300"/>
            <a:ext cx="669925" cy="536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5073" name="Рисунок 639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335713" y="1511300"/>
            <a:ext cx="669925" cy="536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5074" name="Рисунок 640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4824413" y="1511300"/>
            <a:ext cx="560387" cy="536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5075" name="Рисунок 641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4824413" y="1511300"/>
            <a:ext cx="560387" cy="536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5076" name="Рисунок 642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2160588" y="1944688"/>
            <a:ext cx="179387" cy="201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5077" name="Рисунок 643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2160588" y="1944688"/>
            <a:ext cx="179387" cy="201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5078" name="Рисунок 644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2165350" y="1439863"/>
            <a:ext cx="211138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5079" name="Рисунок 645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2165350" y="1439863"/>
            <a:ext cx="211138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5080" name="Рисунок 646"/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3251200" y="1535113"/>
            <a:ext cx="614363" cy="547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5081" name="Рисунок 647"/>
          <p:cNvPicPr>
            <a:picLocks noChangeAspect="1" noChangeArrowheads="1"/>
          </p:cNvPicPr>
          <p:nvPr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3251200" y="1533525"/>
            <a:ext cx="614363" cy="554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5082" name="CustomShape 11"/>
          <p:cNvSpPr>
            <a:spLocks noChangeArrowheads="1"/>
          </p:cNvSpPr>
          <p:nvPr/>
        </p:nvSpPr>
        <p:spPr bwMode="auto">
          <a:xfrm>
            <a:off x="5111750" y="2962275"/>
            <a:ext cx="792163" cy="503238"/>
          </a:xfrm>
          <a:prstGeom prst="ellipse">
            <a:avLst/>
          </a:prstGeom>
          <a:noFill/>
          <a:ln w="36000">
            <a:solidFill>
              <a:srgbClr val="0066CC"/>
            </a:solidFill>
            <a:round/>
            <a:headEnd/>
            <a:tailEnd/>
          </a:ln>
        </p:spPr>
        <p:txBody>
          <a:bodyPr wrap="none" lIns="108000" tIns="63000" rIns="108000" bIns="63000" anchor="ctr"/>
          <a:lstStyle/>
          <a:p>
            <a:pPr algn="ctr"/>
            <a:r>
              <a:rPr lang="ru-RU" sz="1600"/>
              <a:t>МЭДО</a:t>
            </a:r>
            <a:endParaRPr lang="ru-RU"/>
          </a:p>
        </p:txBody>
      </p:sp>
      <p:sp>
        <p:nvSpPr>
          <p:cNvPr id="45083" name="CustomShape 12"/>
          <p:cNvSpPr>
            <a:spLocks noChangeArrowheads="1"/>
          </p:cNvSpPr>
          <p:nvPr/>
        </p:nvSpPr>
        <p:spPr bwMode="auto">
          <a:xfrm>
            <a:off x="3959225" y="2959100"/>
            <a:ext cx="792163" cy="504825"/>
          </a:xfrm>
          <a:prstGeom prst="ellipse">
            <a:avLst/>
          </a:prstGeom>
          <a:noFill/>
          <a:ln w="36000">
            <a:solidFill>
              <a:srgbClr val="808080"/>
            </a:solidFill>
            <a:round/>
            <a:headEnd/>
            <a:tailEnd/>
          </a:ln>
        </p:spPr>
        <p:txBody>
          <a:bodyPr wrap="none" lIns="108000" tIns="63000" rIns="108000" bIns="63000" anchor="ctr"/>
          <a:lstStyle/>
          <a:p>
            <a:pPr algn="ctr"/>
            <a:r>
              <a:rPr lang="ru-RU" sz="1600"/>
              <a:t>СИР</a:t>
            </a:r>
            <a:endParaRPr lang="ru-RU"/>
          </a:p>
        </p:txBody>
      </p:sp>
      <p:sp>
        <p:nvSpPr>
          <p:cNvPr id="45084" name="CustomShape 13"/>
          <p:cNvSpPr>
            <a:spLocks noChangeArrowheads="1"/>
          </p:cNvSpPr>
          <p:nvPr/>
        </p:nvSpPr>
        <p:spPr bwMode="auto">
          <a:xfrm>
            <a:off x="8280400" y="1368425"/>
            <a:ext cx="503238" cy="719138"/>
          </a:xfrm>
          <a:prstGeom prst="can">
            <a:avLst>
              <a:gd name="adj" fmla="val 5399"/>
            </a:avLst>
          </a:prstGeom>
          <a:noFill/>
          <a:ln w="36000">
            <a:solidFill>
              <a:srgbClr val="808080"/>
            </a:solidFill>
            <a:round/>
            <a:headEnd/>
            <a:tailEnd/>
          </a:ln>
        </p:spPr>
        <p:txBody>
          <a:bodyPr wrap="none" lIns="90000" tIns="45000" rIns="90000" bIns="45000" anchor="ctr"/>
          <a:lstStyle/>
          <a:p>
            <a:pPr algn="ctr"/>
            <a:r>
              <a:rPr lang="ru-RU" sz="1200"/>
              <a:t>ИС</a:t>
            </a:r>
            <a:endParaRPr lang="ru-RU"/>
          </a:p>
          <a:p>
            <a:pPr algn="ctr"/>
            <a:r>
              <a:rPr lang="ru-RU" sz="1200"/>
              <a:t>ОВ</a:t>
            </a:r>
            <a:endParaRPr lang="ru-RU"/>
          </a:p>
        </p:txBody>
      </p:sp>
      <p:sp>
        <p:nvSpPr>
          <p:cNvPr id="45085" name="CustomShape 14"/>
          <p:cNvSpPr>
            <a:spLocks noChangeArrowheads="1"/>
          </p:cNvSpPr>
          <p:nvPr/>
        </p:nvSpPr>
        <p:spPr bwMode="auto">
          <a:xfrm>
            <a:off x="3663950" y="4021138"/>
            <a:ext cx="1520825" cy="442912"/>
          </a:xfrm>
          <a:prstGeom prst="ellipse">
            <a:avLst/>
          </a:prstGeom>
          <a:noFill/>
          <a:ln w="36000">
            <a:solidFill>
              <a:srgbClr val="808080"/>
            </a:solidFill>
            <a:round/>
            <a:headEnd/>
            <a:tailEnd/>
          </a:ln>
        </p:spPr>
        <p:txBody>
          <a:bodyPr wrap="none" lIns="108000" tIns="63000" rIns="108000" bIns="63000" anchor="ctr"/>
          <a:lstStyle/>
          <a:p>
            <a:pPr algn="ctr"/>
            <a:r>
              <a:rPr lang="ru-RU" sz="1600"/>
              <a:t>СМЭВ</a:t>
            </a:r>
            <a:endParaRPr lang="ru-RU"/>
          </a:p>
        </p:txBody>
      </p:sp>
      <p:pic>
        <p:nvPicPr>
          <p:cNvPr id="45086" name="Рисунок 65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335713" y="2952750"/>
            <a:ext cx="365125" cy="565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5087" name="Рисунок 65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335713" y="2952750"/>
            <a:ext cx="365125" cy="565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5088" name="Рисунок 654"/>
          <p:cNvPicPr>
            <a:picLocks noChangeAspect="1" noChangeArrowheads="1"/>
          </p:cNvPicPr>
          <p:nvPr/>
        </p:nvPicPr>
        <p:blipFill>
          <a:blip r:embed="rId18" cstate="print"/>
          <a:srcRect/>
          <a:stretch>
            <a:fillRect/>
          </a:stretch>
        </p:blipFill>
        <p:spPr bwMode="auto">
          <a:xfrm>
            <a:off x="1879600" y="2592388"/>
            <a:ext cx="1073150" cy="728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5089" name="Рисунок 655"/>
          <p:cNvPicPr>
            <a:picLocks noChangeAspect="1" noChangeArrowheads="1"/>
          </p:cNvPicPr>
          <p:nvPr/>
        </p:nvPicPr>
        <p:blipFill>
          <a:blip r:embed="rId19" cstate="print"/>
          <a:srcRect/>
          <a:stretch>
            <a:fillRect/>
          </a:stretch>
        </p:blipFill>
        <p:spPr bwMode="auto">
          <a:xfrm>
            <a:off x="1879600" y="2592388"/>
            <a:ext cx="1073150" cy="728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5090" name="Line 16"/>
          <p:cNvSpPr>
            <a:spLocks noChangeShapeType="1"/>
          </p:cNvSpPr>
          <p:nvPr/>
        </p:nvSpPr>
        <p:spPr bwMode="auto">
          <a:xfrm>
            <a:off x="7272338" y="1800225"/>
            <a:ext cx="647700" cy="0"/>
          </a:xfrm>
          <a:prstGeom prst="line">
            <a:avLst/>
          </a:prstGeom>
          <a:noFill/>
          <a:ln w="25200">
            <a:solidFill>
              <a:srgbClr val="C0C0C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45091" name="Line 17"/>
          <p:cNvSpPr>
            <a:spLocks noChangeShapeType="1"/>
          </p:cNvSpPr>
          <p:nvPr/>
        </p:nvSpPr>
        <p:spPr bwMode="auto">
          <a:xfrm flipH="1">
            <a:off x="7199313" y="1800225"/>
            <a:ext cx="649287" cy="0"/>
          </a:xfrm>
          <a:prstGeom prst="line">
            <a:avLst/>
          </a:prstGeom>
          <a:noFill/>
          <a:ln w="25200">
            <a:solidFill>
              <a:srgbClr val="C0C0C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45092" name="Line 18"/>
          <p:cNvSpPr>
            <a:spLocks noChangeShapeType="1"/>
          </p:cNvSpPr>
          <p:nvPr/>
        </p:nvSpPr>
        <p:spPr bwMode="auto">
          <a:xfrm>
            <a:off x="1728788" y="1800225"/>
            <a:ext cx="1439862" cy="0"/>
          </a:xfrm>
          <a:prstGeom prst="line">
            <a:avLst/>
          </a:prstGeom>
          <a:noFill/>
          <a:ln w="25200">
            <a:solidFill>
              <a:srgbClr val="C0C0C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45093" name="Line 19"/>
          <p:cNvSpPr>
            <a:spLocks noChangeShapeType="1"/>
          </p:cNvSpPr>
          <p:nvPr/>
        </p:nvSpPr>
        <p:spPr bwMode="auto">
          <a:xfrm flipH="1">
            <a:off x="1655763" y="1800225"/>
            <a:ext cx="1439862" cy="0"/>
          </a:xfrm>
          <a:prstGeom prst="line">
            <a:avLst/>
          </a:prstGeom>
          <a:noFill/>
          <a:ln w="25200">
            <a:solidFill>
              <a:srgbClr val="C0C0C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45094" name="Line 20"/>
          <p:cNvSpPr>
            <a:spLocks noChangeShapeType="1"/>
          </p:cNvSpPr>
          <p:nvPr/>
        </p:nvSpPr>
        <p:spPr bwMode="auto">
          <a:xfrm>
            <a:off x="5616575" y="1800225"/>
            <a:ext cx="647700" cy="0"/>
          </a:xfrm>
          <a:prstGeom prst="line">
            <a:avLst/>
          </a:prstGeom>
          <a:noFill/>
          <a:ln w="25200">
            <a:solidFill>
              <a:srgbClr val="C0C0C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45095" name="Line 21"/>
          <p:cNvSpPr>
            <a:spLocks noChangeShapeType="1"/>
          </p:cNvSpPr>
          <p:nvPr/>
        </p:nvSpPr>
        <p:spPr bwMode="auto">
          <a:xfrm flipH="1">
            <a:off x="5543550" y="1800225"/>
            <a:ext cx="647700" cy="0"/>
          </a:xfrm>
          <a:prstGeom prst="line">
            <a:avLst/>
          </a:prstGeom>
          <a:noFill/>
          <a:ln w="25200">
            <a:solidFill>
              <a:srgbClr val="C0C0C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45096" name="Line 22"/>
          <p:cNvSpPr>
            <a:spLocks noChangeShapeType="1"/>
          </p:cNvSpPr>
          <p:nvPr/>
        </p:nvSpPr>
        <p:spPr bwMode="auto">
          <a:xfrm>
            <a:off x="4032250" y="1800225"/>
            <a:ext cx="647700" cy="0"/>
          </a:xfrm>
          <a:prstGeom prst="line">
            <a:avLst/>
          </a:prstGeom>
          <a:noFill/>
          <a:ln w="25200">
            <a:solidFill>
              <a:srgbClr val="C0C0C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45097" name="Line 23"/>
          <p:cNvSpPr>
            <a:spLocks noChangeShapeType="1"/>
          </p:cNvSpPr>
          <p:nvPr/>
        </p:nvSpPr>
        <p:spPr bwMode="auto">
          <a:xfrm flipH="1">
            <a:off x="3959225" y="1800225"/>
            <a:ext cx="649288" cy="0"/>
          </a:xfrm>
          <a:prstGeom prst="line">
            <a:avLst/>
          </a:prstGeom>
          <a:noFill/>
          <a:ln w="25200">
            <a:solidFill>
              <a:srgbClr val="C0C0C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45098" name="Line 24"/>
          <p:cNvSpPr>
            <a:spLocks noChangeShapeType="1"/>
          </p:cNvSpPr>
          <p:nvPr/>
        </p:nvSpPr>
        <p:spPr bwMode="auto">
          <a:xfrm>
            <a:off x="1465263" y="2208213"/>
            <a:ext cx="481012" cy="431800"/>
          </a:xfrm>
          <a:prstGeom prst="line">
            <a:avLst/>
          </a:prstGeom>
          <a:noFill/>
          <a:ln w="25200">
            <a:solidFill>
              <a:srgbClr val="C0C0C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45099" name="Line 25"/>
          <p:cNvSpPr>
            <a:spLocks noChangeShapeType="1"/>
          </p:cNvSpPr>
          <p:nvPr/>
        </p:nvSpPr>
        <p:spPr bwMode="auto">
          <a:xfrm flipH="1" flipV="1">
            <a:off x="1411288" y="2160588"/>
            <a:ext cx="482600" cy="431800"/>
          </a:xfrm>
          <a:prstGeom prst="line">
            <a:avLst/>
          </a:prstGeom>
          <a:noFill/>
          <a:ln w="25200">
            <a:solidFill>
              <a:srgbClr val="C0C0C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45100" name="Line 26"/>
          <p:cNvSpPr>
            <a:spLocks noChangeShapeType="1"/>
          </p:cNvSpPr>
          <p:nvPr/>
        </p:nvSpPr>
        <p:spPr bwMode="auto">
          <a:xfrm>
            <a:off x="7085013" y="2232025"/>
            <a:ext cx="906462" cy="647700"/>
          </a:xfrm>
          <a:prstGeom prst="line">
            <a:avLst/>
          </a:prstGeom>
          <a:noFill/>
          <a:ln w="25200">
            <a:solidFill>
              <a:srgbClr val="C0C0C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45101" name="Line 27"/>
          <p:cNvSpPr>
            <a:spLocks noChangeShapeType="1"/>
          </p:cNvSpPr>
          <p:nvPr/>
        </p:nvSpPr>
        <p:spPr bwMode="auto">
          <a:xfrm flipH="1" flipV="1">
            <a:off x="6985000" y="2160588"/>
            <a:ext cx="906463" cy="647700"/>
          </a:xfrm>
          <a:prstGeom prst="line">
            <a:avLst/>
          </a:prstGeom>
          <a:noFill/>
          <a:ln w="25200">
            <a:solidFill>
              <a:srgbClr val="C0C0C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45102" name="Line 28"/>
          <p:cNvSpPr>
            <a:spLocks noChangeShapeType="1"/>
          </p:cNvSpPr>
          <p:nvPr/>
        </p:nvSpPr>
        <p:spPr bwMode="auto">
          <a:xfrm flipH="1">
            <a:off x="4608513" y="2224088"/>
            <a:ext cx="1282700" cy="584200"/>
          </a:xfrm>
          <a:prstGeom prst="line">
            <a:avLst/>
          </a:prstGeom>
          <a:noFill/>
          <a:ln w="25200">
            <a:solidFill>
              <a:srgbClr val="C0C0C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45103" name="Line 29"/>
          <p:cNvSpPr>
            <a:spLocks noChangeShapeType="1"/>
          </p:cNvSpPr>
          <p:nvPr/>
        </p:nvSpPr>
        <p:spPr bwMode="auto">
          <a:xfrm flipV="1">
            <a:off x="4749800" y="2160588"/>
            <a:ext cx="1284288" cy="582612"/>
          </a:xfrm>
          <a:prstGeom prst="line">
            <a:avLst/>
          </a:prstGeom>
          <a:noFill/>
          <a:ln w="25200">
            <a:solidFill>
              <a:srgbClr val="C0C0C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45104" name="Line 30"/>
          <p:cNvSpPr>
            <a:spLocks noChangeShapeType="1"/>
          </p:cNvSpPr>
          <p:nvPr/>
        </p:nvSpPr>
        <p:spPr bwMode="auto">
          <a:xfrm flipH="1">
            <a:off x="5759450" y="2224088"/>
            <a:ext cx="584200" cy="584200"/>
          </a:xfrm>
          <a:prstGeom prst="line">
            <a:avLst/>
          </a:prstGeom>
          <a:noFill/>
          <a:ln w="25200">
            <a:solidFill>
              <a:srgbClr val="0066CC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45105" name="Line 31"/>
          <p:cNvSpPr>
            <a:spLocks noChangeShapeType="1"/>
          </p:cNvSpPr>
          <p:nvPr/>
        </p:nvSpPr>
        <p:spPr bwMode="auto">
          <a:xfrm flipV="1">
            <a:off x="5824538" y="2160588"/>
            <a:ext cx="584200" cy="582612"/>
          </a:xfrm>
          <a:prstGeom prst="line">
            <a:avLst/>
          </a:prstGeom>
          <a:noFill/>
          <a:ln w="25200">
            <a:solidFill>
              <a:srgbClr val="0066CC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45106" name="Line 32"/>
          <p:cNvSpPr>
            <a:spLocks noChangeShapeType="1"/>
          </p:cNvSpPr>
          <p:nvPr/>
        </p:nvSpPr>
        <p:spPr bwMode="auto">
          <a:xfrm flipH="1">
            <a:off x="6551613" y="2224088"/>
            <a:ext cx="130175" cy="584200"/>
          </a:xfrm>
          <a:prstGeom prst="line">
            <a:avLst/>
          </a:prstGeom>
          <a:noFill/>
          <a:ln w="25200">
            <a:solidFill>
              <a:srgbClr val="C0C0C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45107" name="Line 33"/>
          <p:cNvSpPr>
            <a:spLocks noChangeShapeType="1"/>
          </p:cNvSpPr>
          <p:nvPr/>
        </p:nvSpPr>
        <p:spPr bwMode="auto">
          <a:xfrm flipV="1">
            <a:off x="6565900" y="2160588"/>
            <a:ext cx="130175" cy="582612"/>
          </a:xfrm>
          <a:prstGeom prst="line">
            <a:avLst/>
          </a:prstGeom>
          <a:noFill/>
          <a:ln w="25200">
            <a:solidFill>
              <a:srgbClr val="C0C0C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45108" name="Line 34"/>
          <p:cNvSpPr>
            <a:spLocks noChangeShapeType="1"/>
          </p:cNvSpPr>
          <p:nvPr/>
        </p:nvSpPr>
        <p:spPr bwMode="auto">
          <a:xfrm>
            <a:off x="4549775" y="3595688"/>
            <a:ext cx="130175" cy="292100"/>
          </a:xfrm>
          <a:prstGeom prst="line">
            <a:avLst/>
          </a:prstGeom>
          <a:noFill/>
          <a:ln w="25200">
            <a:solidFill>
              <a:srgbClr val="C0C0C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45109" name="Line 35"/>
          <p:cNvSpPr>
            <a:spLocks noChangeShapeType="1"/>
          </p:cNvSpPr>
          <p:nvPr/>
        </p:nvSpPr>
        <p:spPr bwMode="auto">
          <a:xfrm flipH="1" flipV="1">
            <a:off x="4535488" y="3563938"/>
            <a:ext cx="130175" cy="292100"/>
          </a:xfrm>
          <a:prstGeom prst="line">
            <a:avLst/>
          </a:prstGeom>
          <a:noFill/>
          <a:ln w="25200">
            <a:solidFill>
              <a:srgbClr val="C0C0C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45110" name="Line 36"/>
          <p:cNvSpPr>
            <a:spLocks noChangeShapeType="1"/>
          </p:cNvSpPr>
          <p:nvPr/>
        </p:nvSpPr>
        <p:spPr bwMode="auto">
          <a:xfrm flipH="1">
            <a:off x="4103688" y="3602038"/>
            <a:ext cx="84137" cy="319087"/>
          </a:xfrm>
          <a:prstGeom prst="line">
            <a:avLst/>
          </a:prstGeom>
          <a:noFill/>
          <a:ln w="25200">
            <a:solidFill>
              <a:srgbClr val="C0C0C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45111" name="Line 37"/>
          <p:cNvSpPr>
            <a:spLocks noChangeShapeType="1"/>
          </p:cNvSpPr>
          <p:nvPr/>
        </p:nvSpPr>
        <p:spPr bwMode="auto">
          <a:xfrm flipV="1">
            <a:off x="4113213" y="3567113"/>
            <a:ext cx="84137" cy="319087"/>
          </a:xfrm>
          <a:prstGeom prst="line">
            <a:avLst/>
          </a:prstGeom>
          <a:noFill/>
          <a:ln w="25200">
            <a:solidFill>
              <a:srgbClr val="C0C0C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45112" name="Line 38"/>
          <p:cNvSpPr>
            <a:spLocks noChangeShapeType="1"/>
          </p:cNvSpPr>
          <p:nvPr/>
        </p:nvSpPr>
        <p:spPr bwMode="auto">
          <a:xfrm>
            <a:off x="5472113" y="3722688"/>
            <a:ext cx="0" cy="1101725"/>
          </a:xfrm>
          <a:prstGeom prst="line">
            <a:avLst/>
          </a:prstGeom>
          <a:noFill/>
          <a:ln w="25200">
            <a:solidFill>
              <a:srgbClr val="0066CC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45113" name="Line 39"/>
          <p:cNvSpPr>
            <a:spLocks noChangeShapeType="1"/>
          </p:cNvSpPr>
          <p:nvPr/>
        </p:nvSpPr>
        <p:spPr bwMode="auto">
          <a:xfrm flipV="1">
            <a:off x="5472113" y="3600450"/>
            <a:ext cx="0" cy="1101725"/>
          </a:xfrm>
          <a:prstGeom prst="line">
            <a:avLst/>
          </a:prstGeom>
          <a:noFill/>
          <a:ln w="25200">
            <a:solidFill>
              <a:srgbClr val="0066CC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45114" name="Line 40"/>
          <p:cNvSpPr>
            <a:spLocks noChangeShapeType="1"/>
          </p:cNvSpPr>
          <p:nvPr/>
        </p:nvSpPr>
        <p:spPr bwMode="auto">
          <a:xfrm flipH="1">
            <a:off x="5832475" y="3722688"/>
            <a:ext cx="452438" cy="1101725"/>
          </a:xfrm>
          <a:prstGeom prst="line">
            <a:avLst/>
          </a:prstGeom>
          <a:noFill/>
          <a:ln w="25200">
            <a:solidFill>
              <a:srgbClr val="C0C0C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45115" name="Line 41"/>
          <p:cNvSpPr>
            <a:spLocks noChangeShapeType="1"/>
          </p:cNvSpPr>
          <p:nvPr/>
        </p:nvSpPr>
        <p:spPr bwMode="auto">
          <a:xfrm flipV="1">
            <a:off x="5881688" y="3600450"/>
            <a:ext cx="454025" cy="1101725"/>
          </a:xfrm>
          <a:prstGeom prst="line">
            <a:avLst/>
          </a:prstGeom>
          <a:noFill/>
          <a:ln w="25200">
            <a:solidFill>
              <a:srgbClr val="C0C0C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45116" name="Line 42"/>
          <p:cNvSpPr>
            <a:spLocks noChangeShapeType="1"/>
          </p:cNvSpPr>
          <p:nvPr/>
        </p:nvSpPr>
        <p:spPr bwMode="auto">
          <a:xfrm>
            <a:off x="8280400" y="3757613"/>
            <a:ext cx="0" cy="1066800"/>
          </a:xfrm>
          <a:prstGeom prst="line">
            <a:avLst/>
          </a:prstGeom>
          <a:noFill/>
          <a:ln w="25200">
            <a:solidFill>
              <a:srgbClr val="C0C0C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45117" name="Line 43"/>
          <p:cNvSpPr>
            <a:spLocks noChangeShapeType="1"/>
          </p:cNvSpPr>
          <p:nvPr/>
        </p:nvSpPr>
        <p:spPr bwMode="auto">
          <a:xfrm flipV="1">
            <a:off x="8280400" y="3671888"/>
            <a:ext cx="0" cy="1066800"/>
          </a:xfrm>
          <a:prstGeom prst="line">
            <a:avLst/>
          </a:prstGeom>
          <a:noFill/>
          <a:ln w="25200">
            <a:solidFill>
              <a:srgbClr val="C0C0C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45118" name="Line 44"/>
          <p:cNvSpPr>
            <a:spLocks noChangeShapeType="1"/>
          </p:cNvSpPr>
          <p:nvPr/>
        </p:nvSpPr>
        <p:spPr bwMode="auto">
          <a:xfrm>
            <a:off x="2973388" y="3565525"/>
            <a:ext cx="627062" cy="563563"/>
          </a:xfrm>
          <a:prstGeom prst="line">
            <a:avLst/>
          </a:prstGeom>
          <a:noFill/>
          <a:ln w="25200">
            <a:solidFill>
              <a:srgbClr val="C0C0C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45119" name="Line 45"/>
          <p:cNvSpPr>
            <a:spLocks noChangeShapeType="1"/>
          </p:cNvSpPr>
          <p:nvPr/>
        </p:nvSpPr>
        <p:spPr bwMode="auto">
          <a:xfrm flipH="1" flipV="1">
            <a:off x="2903538" y="3503613"/>
            <a:ext cx="627062" cy="561975"/>
          </a:xfrm>
          <a:prstGeom prst="line">
            <a:avLst/>
          </a:prstGeom>
          <a:noFill/>
          <a:ln w="25200">
            <a:solidFill>
              <a:srgbClr val="C0C0C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45120" name="Line 46"/>
          <p:cNvSpPr>
            <a:spLocks noChangeShapeType="1"/>
          </p:cNvSpPr>
          <p:nvPr/>
        </p:nvSpPr>
        <p:spPr bwMode="auto">
          <a:xfrm>
            <a:off x="4983163" y="4532313"/>
            <a:ext cx="128587" cy="292100"/>
          </a:xfrm>
          <a:prstGeom prst="line">
            <a:avLst/>
          </a:prstGeom>
          <a:noFill/>
          <a:ln w="25200">
            <a:solidFill>
              <a:srgbClr val="C0C0C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45121" name="Line 47"/>
          <p:cNvSpPr>
            <a:spLocks noChangeShapeType="1"/>
          </p:cNvSpPr>
          <p:nvPr/>
        </p:nvSpPr>
        <p:spPr bwMode="auto">
          <a:xfrm flipH="1" flipV="1">
            <a:off x="4967288" y="4500563"/>
            <a:ext cx="130175" cy="290512"/>
          </a:xfrm>
          <a:prstGeom prst="line">
            <a:avLst/>
          </a:prstGeom>
          <a:noFill/>
          <a:ln w="25200">
            <a:solidFill>
              <a:srgbClr val="C0C0C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45122" name="CustomShape 49"/>
          <p:cNvSpPr>
            <a:spLocks noChangeArrowheads="1"/>
          </p:cNvSpPr>
          <p:nvPr/>
        </p:nvSpPr>
        <p:spPr bwMode="auto">
          <a:xfrm>
            <a:off x="2879725" y="1079500"/>
            <a:ext cx="4535488" cy="1296988"/>
          </a:xfrm>
          <a:prstGeom prst="flowChartProcess">
            <a:avLst/>
          </a:prstGeom>
          <a:noFill/>
          <a:ln w="18000">
            <a:solidFill>
              <a:srgbClr val="C0C0C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45123" name="TextBox 71"/>
          <p:cNvSpPr txBox="1">
            <a:spLocks noChangeArrowheads="1"/>
          </p:cNvSpPr>
          <p:nvPr/>
        </p:nvSpPr>
        <p:spPr bwMode="auto">
          <a:xfrm>
            <a:off x="647700" y="5951538"/>
            <a:ext cx="9002713" cy="1446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200"/>
              <a:t>Кроме того, существует возможность обмена документами с ФОИВ </a:t>
            </a:r>
          </a:p>
          <a:p>
            <a:r>
              <a:rPr lang="ru-RU" sz="2200"/>
              <a:t>посредством межведомственного электронного документооборота </a:t>
            </a:r>
          </a:p>
          <a:p>
            <a:r>
              <a:rPr lang="ru-RU" sz="2200"/>
              <a:t>(МЭДО). По сути, МЭДО — это обычная электронная почта, </a:t>
            </a:r>
          </a:p>
          <a:p>
            <a:r>
              <a:rPr lang="ru-RU" sz="2200"/>
              <a:t>подтвержденная электронной подписью. </a:t>
            </a:r>
          </a:p>
        </p:txBody>
      </p:sp>
      <p:sp>
        <p:nvSpPr>
          <p:cNvPr id="45124" name="TextShape 1"/>
          <p:cNvSpPr txBox="1">
            <a:spLocks noChangeArrowheads="1"/>
          </p:cNvSpPr>
          <p:nvPr/>
        </p:nvSpPr>
        <p:spPr bwMode="auto">
          <a:xfrm>
            <a:off x="431800" y="215900"/>
            <a:ext cx="9144000" cy="682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0000" tIns="45000" rIns="90000" bIns="45000"/>
          <a:lstStyle/>
          <a:p>
            <a:pPr algn="ctr"/>
            <a:r>
              <a:rPr lang="ru-RU" sz="3600"/>
              <a:t>Процесс оказания услуги</a:t>
            </a:r>
            <a:endParaRPr lang="ru-RU"/>
          </a:p>
        </p:txBody>
      </p:sp>
      <p:sp>
        <p:nvSpPr>
          <p:cNvPr id="45125" name="TextShape 22"/>
          <p:cNvSpPr txBox="1">
            <a:spLocks noChangeArrowheads="1"/>
          </p:cNvSpPr>
          <p:nvPr/>
        </p:nvSpPr>
        <p:spPr bwMode="auto">
          <a:xfrm>
            <a:off x="5400675" y="3924300"/>
            <a:ext cx="1655763" cy="503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0000" tIns="45000" rIns="90000" bIns="45000"/>
          <a:lstStyle/>
          <a:p>
            <a:r>
              <a:rPr lang="ru-RU" sz="1200" b="1" i="1">
                <a:solidFill>
                  <a:srgbClr val="0066CC"/>
                </a:solidFill>
              </a:rPr>
              <a:t>Межведомственное</a:t>
            </a:r>
            <a:endParaRPr lang="ru-RU" sz="1200" b="1" i="1"/>
          </a:p>
          <a:p>
            <a:r>
              <a:rPr lang="ru-RU" sz="1200" b="1" i="1">
                <a:solidFill>
                  <a:srgbClr val="0066CC"/>
                </a:solidFill>
              </a:rPr>
              <a:t>взаимодействие</a:t>
            </a:r>
            <a:endParaRPr lang="ru-RU" sz="1200" b="1" i="1"/>
          </a:p>
        </p:txBody>
      </p:sp>
      <p:sp>
        <p:nvSpPr>
          <p:cNvPr id="45126" name="TextShape 9"/>
          <p:cNvSpPr txBox="1">
            <a:spLocks noChangeArrowheads="1"/>
          </p:cNvSpPr>
          <p:nvPr/>
        </p:nvSpPr>
        <p:spPr bwMode="auto">
          <a:xfrm>
            <a:off x="8064500" y="3779838"/>
            <a:ext cx="1244600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0000" tIns="45000" rIns="90000" bIns="45000"/>
          <a:lstStyle/>
          <a:p>
            <a:r>
              <a:rPr lang="ru-RU" sz="1200" b="1" i="1">
                <a:solidFill>
                  <a:srgbClr val="00B050"/>
                </a:solidFill>
              </a:rPr>
              <a:t>Внутри</a:t>
            </a:r>
          </a:p>
          <a:p>
            <a:r>
              <a:rPr lang="ru-RU" sz="1200" b="1" i="1">
                <a:solidFill>
                  <a:srgbClr val="00B050"/>
                </a:solidFill>
              </a:rPr>
              <a:t>ведомственное</a:t>
            </a:r>
          </a:p>
          <a:p>
            <a:r>
              <a:rPr lang="ru-RU" sz="1200" b="1" i="1">
                <a:solidFill>
                  <a:srgbClr val="00B050"/>
                </a:solidFill>
              </a:rPr>
              <a:t>взаимодействие</a:t>
            </a:r>
          </a:p>
        </p:txBody>
      </p:sp>
      <p:sp>
        <p:nvSpPr>
          <p:cNvPr id="45127" name="TextShape 5"/>
          <p:cNvSpPr txBox="1">
            <a:spLocks noChangeArrowheads="1"/>
          </p:cNvSpPr>
          <p:nvPr/>
        </p:nvSpPr>
        <p:spPr bwMode="auto">
          <a:xfrm>
            <a:off x="2927350" y="1120775"/>
            <a:ext cx="2905125" cy="204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0000" tIns="45000" rIns="90000" bIns="45000"/>
          <a:lstStyle/>
          <a:p>
            <a:r>
              <a:rPr lang="ru-RU" sz="1200" b="1" i="1">
                <a:solidFill>
                  <a:srgbClr val="F79646"/>
                </a:solidFill>
              </a:rPr>
              <a:t>Орган власти, оказывающий услугу</a:t>
            </a:r>
          </a:p>
        </p:txBody>
      </p:sp>
      <p:sp>
        <p:nvSpPr>
          <p:cNvPr id="72" name="Номер слайда 7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7D8EB9E-146A-45EC-8AAA-56799BA2BD5A}" type="slidenum">
              <a:rPr lang="ru-RU"/>
              <a:pPr>
                <a:defRPr/>
              </a:pPr>
              <a:t>30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2" name="Рисунок 69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69200" y="1511300"/>
            <a:ext cx="206375" cy="169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6083" name="Рисунок 69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69200" y="1511300"/>
            <a:ext cx="206375" cy="169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6084" name="Рисунок 69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131175" y="2971800"/>
            <a:ext cx="365125" cy="566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6085" name="Рисунок 69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131175" y="2971800"/>
            <a:ext cx="365125" cy="566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6086" name="Рисунок 69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936625" y="1627188"/>
            <a:ext cx="541338" cy="43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6087" name="Рисунок 697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936625" y="1627188"/>
            <a:ext cx="541338" cy="43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6088" name="CustomShape 2"/>
          <p:cNvSpPr>
            <a:spLocks noChangeArrowheads="1"/>
          </p:cNvSpPr>
          <p:nvPr/>
        </p:nvSpPr>
        <p:spPr bwMode="auto">
          <a:xfrm>
            <a:off x="5256213" y="5065713"/>
            <a:ext cx="671512" cy="550862"/>
          </a:xfrm>
          <a:prstGeom prst="flowChartProcess">
            <a:avLst/>
          </a:prstGeom>
          <a:solidFill>
            <a:srgbClr val="FFFFFF"/>
          </a:solidFill>
          <a:ln w="36000">
            <a:solidFill>
              <a:srgbClr val="80808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46089" name="CustomShape 3"/>
          <p:cNvSpPr>
            <a:spLocks noChangeArrowheads="1"/>
          </p:cNvSpPr>
          <p:nvPr/>
        </p:nvSpPr>
        <p:spPr bwMode="auto">
          <a:xfrm>
            <a:off x="5184775" y="5005388"/>
            <a:ext cx="671513" cy="549275"/>
          </a:xfrm>
          <a:prstGeom prst="flowChartProcess">
            <a:avLst/>
          </a:prstGeom>
          <a:solidFill>
            <a:srgbClr val="FFFFFF"/>
          </a:solidFill>
          <a:ln w="36000">
            <a:solidFill>
              <a:srgbClr val="80808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46090" name="CustomShape 4"/>
          <p:cNvSpPr>
            <a:spLocks noChangeArrowheads="1"/>
          </p:cNvSpPr>
          <p:nvPr/>
        </p:nvSpPr>
        <p:spPr bwMode="auto">
          <a:xfrm>
            <a:off x="5111750" y="4943475"/>
            <a:ext cx="673100" cy="550863"/>
          </a:xfrm>
          <a:prstGeom prst="flowChartProcess">
            <a:avLst/>
          </a:prstGeom>
          <a:solidFill>
            <a:srgbClr val="FFFFFF"/>
          </a:solidFill>
          <a:ln w="36000">
            <a:solidFill>
              <a:srgbClr val="808080"/>
            </a:solidFill>
            <a:round/>
            <a:headEnd/>
            <a:tailEnd type="triangle" w="med" len="med"/>
          </a:ln>
        </p:spPr>
        <p:txBody>
          <a:bodyPr wrap="none" lIns="108000" tIns="63000" rIns="108000" bIns="63000" anchor="ctr"/>
          <a:lstStyle/>
          <a:p>
            <a:pPr algn="ctr"/>
            <a:r>
              <a:rPr lang="ru-RU" sz="1400"/>
              <a:t>ФОИВ</a:t>
            </a:r>
            <a:endParaRPr lang="ru-RU"/>
          </a:p>
        </p:txBody>
      </p:sp>
      <p:sp>
        <p:nvSpPr>
          <p:cNvPr id="46091" name="CustomShape 5"/>
          <p:cNvSpPr>
            <a:spLocks noChangeArrowheads="1"/>
          </p:cNvSpPr>
          <p:nvPr/>
        </p:nvSpPr>
        <p:spPr bwMode="auto">
          <a:xfrm>
            <a:off x="8132763" y="5091113"/>
            <a:ext cx="673100" cy="549275"/>
          </a:xfrm>
          <a:prstGeom prst="flowChartProcess">
            <a:avLst/>
          </a:prstGeom>
          <a:solidFill>
            <a:srgbClr val="FFFFFF"/>
          </a:solidFill>
          <a:ln w="36000">
            <a:solidFill>
              <a:srgbClr val="80808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46092" name="CustomShape 6"/>
          <p:cNvSpPr>
            <a:spLocks noChangeArrowheads="1"/>
          </p:cNvSpPr>
          <p:nvPr/>
        </p:nvSpPr>
        <p:spPr bwMode="auto">
          <a:xfrm>
            <a:off x="8072438" y="5029200"/>
            <a:ext cx="673100" cy="550863"/>
          </a:xfrm>
          <a:prstGeom prst="flowChartProcess">
            <a:avLst/>
          </a:prstGeom>
          <a:solidFill>
            <a:srgbClr val="FFFFFF"/>
          </a:solidFill>
          <a:ln w="36000">
            <a:solidFill>
              <a:srgbClr val="80808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46093" name="CustomShape 7"/>
          <p:cNvSpPr>
            <a:spLocks noChangeArrowheads="1"/>
          </p:cNvSpPr>
          <p:nvPr/>
        </p:nvSpPr>
        <p:spPr bwMode="auto">
          <a:xfrm>
            <a:off x="8010525" y="4967288"/>
            <a:ext cx="673100" cy="550862"/>
          </a:xfrm>
          <a:prstGeom prst="flowChartProcess">
            <a:avLst/>
          </a:prstGeom>
          <a:solidFill>
            <a:srgbClr val="FFFFFF"/>
          </a:solidFill>
          <a:ln w="36000">
            <a:solidFill>
              <a:srgbClr val="808080"/>
            </a:solidFill>
            <a:round/>
            <a:headEnd/>
            <a:tailEnd type="triangle" w="med" len="med"/>
          </a:ln>
        </p:spPr>
        <p:txBody>
          <a:bodyPr wrap="none" lIns="108000" tIns="63000" rIns="108000" bIns="63000" anchor="ctr"/>
          <a:lstStyle/>
          <a:p>
            <a:pPr algn="ctr"/>
            <a:r>
              <a:rPr lang="ru-RU" sz="1400"/>
              <a:t>Другие</a:t>
            </a:r>
            <a:endParaRPr lang="ru-RU"/>
          </a:p>
          <a:p>
            <a:pPr algn="ctr"/>
            <a:r>
              <a:rPr lang="ru-RU" sz="1400"/>
              <a:t>отделы</a:t>
            </a:r>
            <a:endParaRPr lang="ru-RU"/>
          </a:p>
        </p:txBody>
      </p:sp>
      <p:sp>
        <p:nvSpPr>
          <p:cNvPr id="46094" name="CustomShape 8"/>
          <p:cNvSpPr>
            <a:spLocks noChangeArrowheads="1"/>
          </p:cNvSpPr>
          <p:nvPr/>
        </p:nvSpPr>
        <p:spPr bwMode="auto">
          <a:xfrm>
            <a:off x="7415213" y="2663825"/>
            <a:ext cx="2016125" cy="1944688"/>
          </a:xfrm>
          <a:prstGeom prst="flowChartProcess">
            <a:avLst/>
          </a:prstGeom>
          <a:noFill/>
          <a:ln w="18000">
            <a:solidFill>
              <a:srgbClr val="C0C0C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46095" name="CustomShape 10"/>
          <p:cNvSpPr>
            <a:spLocks noChangeArrowheads="1"/>
          </p:cNvSpPr>
          <p:nvPr/>
        </p:nvSpPr>
        <p:spPr bwMode="auto">
          <a:xfrm>
            <a:off x="3600450" y="2663825"/>
            <a:ext cx="3527425" cy="1944688"/>
          </a:xfrm>
          <a:prstGeom prst="flowChartProcess">
            <a:avLst/>
          </a:prstGeom>
          <a:noFill/>
          <a:ln w="18000">
            <a:solidFill>
              <a:srgbClr val="C0C0C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pic>
        <p:nvPicPr>
          <p:cNvPr id="46096" name="Рисунок 708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335713" y="1511300"/>
            <a:ext cx="669925" cy="536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6097" name="Рисунок 709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335713" y="1511300"/>
            <a:ext cx="669925" cy="536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6098" name="Рисунок 710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4824413" y="1511300"/>
            <a:ext cx="560387" cy="536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6099" name="Рисунок 711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4824413" y="1511300"/>
            <a:ext cx="560387" cy="536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6100" name="Рисунок 712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2160588" y="1944688"/>
            <a:ext cx="179387" cy="201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6101" name="Рисунок 713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2160588" y="1944688"/>
            <a:ext cx="179387" cy="201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6102" name="Рисунок 714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2165350" y="1439863"/>
            <a:ext cx="211138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6103" name="Рисунок 715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2165350" y="1439863"/>
            <a:ext cx="211138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6104" name="Рисунок 716"/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3251200" y="1535113"/>
            <a:ext cx="614363" cy="547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6105" name="Рисунок 717"/>
          <p:cNvPicPr>
            <a:picLocks noChangeAspect="1" noChangeArrowheads="1"/>
          </p:cNvPicPr>
          <p:nvPr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3251200" y="1533525"/>
            <a:ext cx="614363" cy="554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6106" name="CustomShape 11"/>
          <p:cNvSpPr>
            <a:spLocks noChangeArrowheads="1"/>
          </p:cNvSpPr>
          <p:nvPr/>
        </p:nvSpPr>
        <p:spPr bwMode="auto">
          <a:xfrm>
            <a:off x="5111750" y="2962275"/>
            <a:ext cx="792163" cy="503238"/>
          </a:xfrm>
          <a:prstGeom prst="ellipse">
            <a:avLst/>
          </a:prstGeom>
          <a:noFill/>
          <a:ln w="36000">
            <a:solidFill>
              <a:srgbClr val="FF8080"/>
            </a:solidFill>
            <a:round/>
            <a:headEnd/>
            <a:tailEnd/>
          </a:ln>
        </p:spPr>
        <p:txBody>
          <a:bodyPr wrap="none" lIns="108000" tIns="63000" rIns="108000" bIns="63000" anchor="ctr"/>
          <a:lstStyle/>
          <a:p>
            <a:pPr algn="ctr"/>
            <a:r>
              <a:rPr lang="ru-RU" sz="1600"/>
              <a:t>МЭДО</a:t>
            </a:r>
            <a:endParaRPr lang="ru-RU"/>
          </a:p>
        </p:txBody>
      </p:sp>
      <p:sp>
        <p:nvSpPr>
          <p:cNvPr id="46107" name="CustomShape 12"/>
          <p:cNvSpPr>
            <a:spLocks noChangeArrowheads="1"/>
          </p:cNvSpPr>
          <p:nvPr/>
        </p:nvSpPr>
        <p:spPr bwMode="auto">
          <a:xfrm>
            <a:off x="3959225" y="2959100"/>
            <a:ext cx="792163" cy="504825"/>
          </a:xfrm>
          <a:prstGeom prst="ellipse">
            <a:avLst/>
          </a:prstGeom>
          <a:noFill/>
          <a:ln w="36000">
            <a:solidFill>
              <a:srgbClr val="808080"/>
            </a:solidFill>
            <a:round/>
            <a:headEnd/>
            <a:tailEnd/>
          </a:ln>
        </p:spPr>
        <p:txBody>
          <a:bodyPr wrap="none" lIns="108000" tIns="63000" rIns="108000" bIns="63000" anchor="ctr"/>
          <a:lstStyle/>
          <a:p>
            <a:pPr algn="ctr"/>
            <a:r>
              <a:rPr lang="ru-RU" sz="1600"/>
              <a:t>СИР</a:t>
            </a:r>
            <a:endParaRPr lang="ru-RU"/>
          </a:p>
        </p:txBody>
      </p:sp>
      <p:sp>
        <p:nvSpPr>
          <p:cNvPr id="46108" name="CustomShape 13"/>
          <p:cNvSpPr>
            <a:spLocks noChangeArrowheads="1"/>
          </p:cNvSpPr>
          <p:nvPr/>
        </p:nvSpPr>
        <p:spPr bwMode="auto">
          <a:xfrm>
            <a:off x="8280400" y="1368425"/>
            <a:ext cx="503238" cy="719138"/>
          </a:xfrm>
          <a:prstGeom prst="can">
            <a:avLst>
              <a:gd name="adj" fmla="val 5399"/>
            </a:avLst>
          </a:prstGeom>
          <a:noFill/>
          <a:ln w="36000">
            <a:solidFill>
              <a:srgbClr val="808080"/>
            </a:solidFill>
            <a:round/>
            <a:headEnd/>
            <a:tailEnd/>
          </a:ln>
        </p:spPr>
        <p:txBody>
          <a:bodyPr wrap="none" lIns="90000" tIns="45000" rIns="90000" bIns="45000" anchor="ctr"/>
          <a:lstStyle/>
          <a:p>
            <a:pPr algn="ctr"/>
            <a:r>
              <a:rPr lang="ru-RU" sz="1200"/>
              <a:t>ИС</a:t>
            </a:r>
            <a:endParaRPr lang="ru-RU"/>
          </a:p>
          <a:p>
            <a:pPr algn="ctr"/>
            <a:r>
              <a:rPr lang="ru-RU" sz="1200"/>
              <a:t>ОВ</a:t>
            </a:r>
            <a:endParaRPr lang="ru-RU"/>
          </a:p>
        </p:txBody>
      </p:sp>
      <p:sp>
        <p:nvSpPr>
          <p:cNvPr id="46109" name="CustomShape 14"/>
          <p:cNvSpPr>
            <a:spLocks noChangeArrowheads="1"/>
          </p:cNvSpPr>
          <p:nvPr/>
        </p:nvSpPr>
        <p:spPr bwMode="auto">
          <a:xfrm>
            <a:off x="3663950" y="4021138"/>
            <a:ext cx="1520825" cy="442912"/>
          </a:xfrm>
          <a:prstGeom prst="ellipse">
            <a:avLst/>
          </a:prstGeom>
          <a:noFill/>
          <a:ln w="36000">
            <a:solidFill>
              <a:srgbClr val="808080"/>
            </a:solidFill>
            <a:round/>
            <a:headEnd/>
            <a:tailEnd/>
          </a:ln>
        </p:spPr>
        <p:txBody>
          <a:bodyPr wrap="none" lIns="108000" tIns="63000" rIns="108000" bIns="63000" anchor="ctr"/>
          <a:lstStyle/>
          <a:p>
            <a:pPr algn="ctr"/>
            <a:r>
              <a:rPr lang="ru-RU" sz="1600"/>
              <a:t>СМЭВ</a:t>
            </a:r>
            <a:endParaRPr lang="ru-RU"/>
          </a:p>
        </p:txBody>
      </p:sp>
      <p:pic>
        <p:nvPicPr>
          <p:cNvPr id="46110" name="Рисунок 72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335713" y="2952750"/>
            <a:ext cx="365125" cy="565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6111" name="Рисунок 72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335713" y="2952750"/>
            <a:ext cx="365125" cy="565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6112" name="Рисунок 724"/>
          <p:cNvPicPr>
            <a:picLocks noChangeAspect="1" noChangeArrowheads="1"/>
          </p:cNvPicPr>
          <p:nvPr/>
        </p:nvPicPr>
        <p:blipFill>
          <a:blip r:embed="rId18" cstate="print"/>
          <a:srcRect/>
          <a:stretch>
            <a:fillRect/>
          </a:stretch>
        </p:blipFill>
        <p:spPr bwMode="auto">
          <a:xfrm>
            <a:off x="1879600" y="2592388"/>
            <a:ext cx="1073150" cy="728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6113" name="Рисунок 725"/>
          <p:cNvPicPr>
            <a:picLocks noChangeAspect="1" noChangeArrowheads="1"/>
          </p:cNvPicPr>
          <p:nvPr/>
        </p:nvPicPr>
        <p:blipFill>
          <a:blip r:embed="rId19" cstate="print"/>
          <a:srcRect/>
          <a:stretch>
            <a:fillRect/>
          </a:stretch>
        </p:blipFill>
        <p:spPr bwMode="auto">
          <a:xfrm>
            <a:off x="1879600" y="2592388"/>
            <a:ext cx="1073150" cy="728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6114" name="Line 16"/>
          <p:cNvSpPr>
            <a:spLocks noChangeShapeType="1"/>
          </p:cNvSpPr>
          <p:nvPr/>
        </p:nvSpPr>
        <p:spPr bwMode="auto">
          <a:xfrm>
            <a:off x="7272338" y="1800225"/>
            <a:ext cx="647700" cy="0"/>
          </a:xfrm>
          <a:prstGeom prst="line">
            <a:avLst/>
          </a:prstGeom>
          <a:noFill/>
          <a:ln w="25200">
            <a:solidFill>
              <a:srgbClr val="C0C0C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46115" name="Line 17"/>
          <p:cNvSpPr>
            <a:spLocks noChangeShapeType="1"/>
          </p:cNvSpPr>
          <p:nvPr/>
        </p:nvSpPr>
        <p:spPr bwMode="auto">
          <a:xfrm flipH="1">
            <a:off x="7199313" y="1800225"/>
            <a:ext cx="649287" cy="0"/>
          </a:xfrm>
          <a:prstGeom prst="line">
            <a:avLst/>
          </a:prstGeom>
          <a:noFill/>
          <a:ln w="25200">
            <a:solidFill>
              <a:srgbClr val="C0C0C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46116" name="Line 18"/>
          <p:cNvSpPr>
            <a:spLocks noChangeShapeType="1"/>
          </p:cNvSpPr>
          <p:nvPr/>
        </p:nvSpPr>
        <p:spPr bwMode="auto">
          <a:xfrm>
            <a:off x="1728788" y="1800225"/>
            <a:ext cx="1439862" cy="0"/>
          </a:xfrm>
          <a:prstGeom prst="line">
            <a:avLst/>
          </a:prstGeom>
          <a:noFill/>
          <a:ln w="25200">
            <a:solidFill>
              <a:srgbClr val="C0C0C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46117" name="Line 19"/>
          <p:cNvSpPr>
            <a:spLocks noChangeShapeType="1"/>
          </p:cNvSpPr>
          <p:nvPr/>
        </p:nvSpPr>
        <p:spPr bwMode="auto">
          <a:xfrm flipH="1">
            <a:off x="1655763" y="1800225"/>
            <a:ext cx="1439862" cy="0"/>
          </a:xfrm>
          <a:prstGeom prst="line">
            <a:avLst/>
          </a:prstGeom>
          <a:noFill/>
          <a:ln w="25200">
            <a:solidFill>
              <a:srgbClr val="C0C0C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46118" name="Line 20"/>
          <p:cNvSpPr>
            <a:spLocks noChangeShapeType="1"/>
          </p:cNvSpPr>
          <p:nvPr/>
        </p:nvSpPr>
        <p:spPr bwMode="auto">
          <a:xfrm>
            <a:off x="5616575" y="1800225"/>
            <a:ext cx="647700" cy="0"/>
          </a:xfrm>
          <a:prstGeom prst="line">
            <a:avLst/>
          </a:prstGeom>
          <a:noFill/>
          <a:ln w="25200">
            <a:solidFill>
              <a:srgbClr val="C0C0C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46119" name="Line 21"/>
          <p:cNvSpPr>
            <a:spLocks noChangeShapeType="1"/>
          </p:cNvSpPr>
          <p:nvPr/>
        </p:nvSpPr>
        <p:spPr bwMode="auto">
          <a:xfrm flipH="1">
            <a:off x="5543550" y="1800225"/>
            <a:ext cx="647700" cy="0"/>
          </a:xfrm>
          <a:prstGeom prst="line">
            <a:avLst/>
          </a:prstGeom>
          <a:noFill/>
          <a:ln w="25200">
            <a:solidFill>
              <a:srgbClr val="C0C0C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46120" name="Line 22"/>
          <p:cNvSpPr>
            <a:spLocks noChangeShapeType="1"/>
          </p:cNvSpPr>
          <p:nvPr/>
        </p:nvSpPr>
        <p:spPr bwMode="auto">
          <a:xfrm>
            <a:off x="4032250" y="1800225"/>
            <a:ext cx="647700" cy="0"/>
          </a:xfrm>
          <a:prstGeom prst="line">
            <a:avLst/>
          </a:prstGeom>
          <a:noFill/>
          <a:ln w="25200">
            <a:solidFill>
              <a:srgbClr val="C0C0C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46121" name="Line 23"/>
          <p:cNvSpPr>
            <a:spLocks noChangeShapeType="1"/>
          </p:cNvSpPr>
          <p:nvPr/>
        </p:nvSpPr>
        <p:spPr bwMode="auto">
          <a:xfrm flipH="1">
            <a:off x="3959225" y="1800225"/>
            <a:ext cx="649288" cy="0"/>
          </a:xfrm>
          <a:prstGeom prst="line">
            <a:avLst/>
          </a:prstGeom>
          <a:noFill/>
          <a:ln w="25200">
            <a:solidFill>
              <a:srgbClr val="C0C0C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46122" name="Line 24"/>
          <p:cNvSpPr>
            <a:spLocks noChangeShapeType="1"/>
          </p:cNvSpPr>
          <p:nvPr/>
        </p:nvSpPr>
        <p:spPr bwMode="auto">
          <a:xfrm>
            <a:off x="1465263" y="2208213"/>
            <a:ext cx="481012" cy="431800"/>
          </a:xfrm>
          <a:prstGeom prst="line">
            <a:avLst/>
          </a:prstGeom>
          <a:noFill/>
          <a:ln w="25200">
            <a:solidFill>
              <a:srgbClr val="C0C0C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46123" name="Line 25"/>
          <p:cNvSpPr>
            <a:spLocks noChangeShapeType="1"/>
          </p:cNvSpPr>
          <p:nvPr/>
        </p:nvSpPr>
        <p:spPr bwMode="auto">
          <a:xfrm flipH="1" flipV="1">
            <a:off x="1411288" y="2160588"/>
            <a:ext cx="482600" cy="431800"/>
          </a:xfrm>
          <a:prstGeom prst="line">
            <a:avLst/>
          </a:prstGeom>
          <a:noFill/>
          <a:ln w="25200">
            <a:solidFill>
              <a:srgbClr val="C0C0C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46124" name="Line 26"/>
          <p:cNvSpPr>
            <a:spLocks noChangeShapeType="1"/>
          </p:cNvSpPr>
          <p:nvPr/>
        </p:nvSpPr>
        <p:spPr bwMode="auto">
          <a:xfrm>
            <a:off x="7085013" y="2232025"/>
            <a:ext cx="906462" cy="647700"/>
          </a:xfrm>
          <a:prstGeom prst="line">
            <a:avLst/>
          </a:prstGeom>
          <a:noFill/>
          <a:ln w="25200">
            <a:solidFill>
              <a:srgbClr val="FF808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46125" name="Line 27"/>
          <p:cNvSpPr>
            <a:spLocks noChangeShapeType="1"/>
          </p:cNvSpPr>
          <p:nvPr/>
        </p:nvSpPr>
        <p:spPr bwMode="auto">
          <a:xfrm flipH="1" flipV="1">
            <a:off x="6985000" y="2160588"/>
            <a:ext cx="906463" cy="647700"/>
          </a:xfrm>
          <a:prstGeom prst="line">
            <a:avLst/>
          </a:prstGeom>
          <a:noFill/>
          <a:ln w="25200">
            <a:solidFill>
              <a:srgbClr val="FF808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46126" name="Line 28"/>
          <p:cNvSpPr>
            <a:spLocks noChangeShapeType="1"/>
          </p:cNvSpPr>
          <p:nvPr/>
        </p:nvSpPr>
        <p:spPr bwMode="auto">
          <a:xfrm flipH="1">
            <a:off x="4608513" y="2224088"/>
            <a:ext cx="1282700" cy="584200"/>
          </a:xfrm>
          <a:prstGeom prst="line">
            <a:avLst/>
          </a:prstGeom>
          <a:noFill/>
          <a:ln w="25200">
            <a:solidFill>
              <a:srgbClr val="C0C0C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46127" name="Line 29"/>
          <p:cNvSpPr>
            <a:spLocks noChangeShapeType="1"/>
          </p:cNvSpPr>
          <p:nvPr/>
        </p:nvSpPr>
        <p:spPr bwMode="auto">
          <a:xfrm flipV="1">
            <a:off x="4749800" y="2160588"/>
            <a:ext cx="1284288" cy="582612"/>
          </a:xfrm>
          <a:prstGeom prst="line">
            <a:avLst/>
          </a:prstGeom>
          <a:noFill/>
          <a:ln w="25200">
            <a:solidFill>
              <a:srgbClr val="C0C0C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46128" name="Line 30"/>
          <p:cNvSpPr>
            <a:spLocks noChangeShapeType="1"/>
          </p:cNvSpPr>
          <p:nvPr/>
        </p:nvSpPr>
        <p:spPr bwMode="auto">
          <a:xfrm flipH="1">
            <a:off x="5759450" y="2224088"/>
            <a:ext cx="584200" cy="584200"/>
          </a:xfrm>
          <a:prstGeom prst="line">
            <a:avLst/>
          </a:prstGeom>
          <a:noFill/>
          <a:ln w="25200">
            <a:solidFill>
              <a:srgbClr val="FF808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46129" name="Line 31"/>
          <p:cNvSpPr>
            <a:spLocks noChangeShapeType="1"/>
          </p:cNvSpPr>
          <p:nvPr/>
        </p:nvSpPr>
        <p:spPr bwMode="auto">
          <a:xfrm flipV="1">
            <a:off x="5824538" y="2160588"/>
            <a:ext cx="584200" cy="582612"/>
          </a:xfrm>
          <a:prstGeom prst="line">
            <a:avLst/>
          </a:prstGeom>
          <a:noFill/>
          <a:ln w="25200">
            <a:solidFill>
              <a:srgbClr val="FF808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46130" name="Line 32"/>
          <p:cNvSpPr>
            <a:spLocks noChangeShapeType="1"/>
          </p:cNvSpPr>
          <p:nvPr/>
        </p:nvSpPr>
        <p:spPr bwMode="auto">
          <a:xfrm flipH="1">
            <a:off x="6551613" y="2224088"/>
            <a:ext cx="130175" cy="584200"/>
          </a:xfrm>
          <a:prstGeom prst="line">
            <a:avLst/>
          </a:prstGeom>
          <a:noFill/>
          <a:ln w="25200">
            <a:solidFill>
              <a:srgbClr val="FF808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46131" name="Line 33"/>
          <p:cNvSpPr>
            <a:spLocks noChangeShapeType="1"/>
          </p:cNvSpPr>
          <p:nvPr/>
        </p:nvSpPr>
        <p:spPr bwMode="auto">
          <a:xfrm flipV="1">
            <a:off x="6565900" y="2160588"/>
            <a:ext cx="130175" cy="582612"/>
          </a:xfrm>
          <a:prstGeom prst="line">
            <a:avLst/>
          </a:prstGeom>
          <a:noFill/>
          <a:ln w="25200">
            <a:solidFill>
              <a:srgbClr val="FF808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46132" name="Line 34"/>
          <p:cNvSpPr>
            <a:spLocks noChangeShapeType="1"/>
          </p:cNvSpPr>
          <p:nvPr/>
        </p:nvSpPr>
        <p:spPr bwMode="auto">
          <a:xfrm>
            <a:off x="4549775" y="3595688"/>
            <a:ext cx="130175" cy="292100"/>
          </a:xfrm>
          <a:prstGeom prst="line">
            <a:avLst/>
          </a:prstGeom>
          <a:noFill/>
          <a:ln w="25200">
            <a:solidFill>
              <a:srgbClr val="C0C0C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46133" name="Line 35"/>
          <p:cNvSpPr>
            <a:spLocks noChangeShapeType="1"/>
          </p:cNvSpPr>
          <p:nvPr/>
        </p:nvSpPr>
        <p:spPr bwMode="auto">
          <a:xfrm flipH="1" flipV="1">
            <a:off x="4535488" y="3563938"/>
            <a:ext cx="130175" cy="292100"/>
          </a:xfrm>
          <a:prstGeom prst="line">
            <a:avLst/>
          </a:prstGeom>
          <a:noFill/>
          <a:ln w="25200">
            <a:solidFill>
              <a:srgbClr val="C0C0C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46134" name="Line 36"/>
          <p:cNvSpPr>
            <a:spLocks noChangeShapeType="1"/>
          </p:cNvSpPr>
          <p:nvPr/>
        </p:nvSpPr>
        <p:spPr bwMode="auto">
          <a:xfrm flipH="1">
            <a:off x="4103688" y="3602038"/>
            <a:ext cx="84137" cy="319087"/>
          </a:xfrm>
          <a:prstGeom prst="line">
            <a:avLst/>
          </a:prstGeom>
          <a:noFill/>
          <a:ln w="25200">
            <a:solidFill>
              <a:srgbClr val="C0C0C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46135" name="Line 37"/>
          <p:cNvSpPr>
            <a:spLocks noChangeShapeType="1"/>
          </p:cNvSpPr>
          <p:nvPr/>
        </p:nvSpPr>
        <p:spPr bwMode="auto">
          <a:xfrm flipV="1">
            <a:off x="4113213" y="3567113"/>
            <a:ext cx="84137" cy="319087"/>
          </a:xfrm>
          <a:prstGeom prst="line">
            <a:avLst/>
          </a:prstGeom>
          <a:noFill/>
          <a:ln w="25200">
            <a:solidFill>
              <a:srgbClr val="C0C0C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46136" name="Line 38"/>
          <p:cNvSpPr>
            <a:spLocks noChangeShapeType="1"/>
          </p:cNvSpPr>
          <p:nvPr/>
        </p:nvSpPr>
        <p:spPr bwMode="auto">
          <a:xfrm>
            <a:off x="5472113" y="3722688"/>
            <a:ext cx="0" cy="1101725"/>
          </a:xfrm>
          <a:prstGeom prst="line">
            <a:avLst/>
          </a:prstGeom>
          <a:noFill/>
          <a:ln w="25200">
            <a:solidFill>
              <a:srgbClr val="FF808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46137" name="Line 39"/>
          <p:cNvSpPr>
            <a:spLocks noChangeShapeType="1"/>
          </p:cNvSpPr>
          <p:nvPr/>
        </p:nvSpPr>
        <p:spPr bwMode="auto">
          <a:xfrm flipV="1">
            <a:off x="5472113" y="3600450"/>
            <a:ext cx="0" cy="1101725"/>
          </a:xfrm>
          <a:prstGeom prst="line">
            <a:avLst/>
          </a:prstGeom>
          <a:noFill/>
          <a:ln w="25200">
            <a:solidFill>
              <a:srgbClr val="FF808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46138" name="Line 40"/>
          <p:cNvSpPr>
            <a:spLocks noChangeShapeType="1"/>
          </p:cNvSpPr>
          <p:nvPr/>
        </p:nvSpPr>
        <p:spPr bwMode="auto">
          <a:xfrm flipH="1">
            <a:off x="5832475" y="3722688"/>
            <a:ext cx="452438" cy="1101725"/>
          </a:xfrm>
          <a:prstGeom prst="line">
            <a:avLst/>
          </a:prstGeom>
          <a:noFill/>
          <a:ln w="25200">
            <a:solidFill>
              <a:srgbClr val="FF808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46139" name="Line 41"/>
          <p:cNvSpPr>
            <a:spLocks noChangeShapeType="1"/>
          </p:cNvSpPr>
          <p:nvPr/>
        </p:nvSpPr>
        <p:spPr bwMode="auto">
          <a:xfrm flipV="1">
            <a:off x="5881688" y="3600450"/>
            <a:ext cx="454025" cy="1101725"/>
          </a:xfrm>
          <a:prstGeom prst="line">
            <a:avLst/>
          </a:prstGeom>
          <a:noFill/>
          <a:ln w="25200">
            <a:solidFill>
              <a:srgbClr val="FF808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46140" name="Line 42"/>
          <p:cNvSpPr>
            <a:spLocks noChangeShapeType="1"/>
          </p:cNvSpPr>
          <p:nvPr/>
        </p:nvSpPr>
        <p:spPr bwMode="auto">
          <a:xfrm>
            <a:off x="8280400" y="3757613"/>
            <a:ext cx="0" cy="1066800"/>
          </a:xfrm>
          <a:prstGeom prst="line">
            <a:avLst/>
          </a:prstGeom>
          <a:noFill/>
          <a:ln w="25200">
            <a:solidFill>
              <a:srgbClr val="FF808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46141" name="Line 43"/>
          <p:cNvSpPr>
            <a:spLocks noChangeShapeType="1"/>
          </p:cNvSpPr>
          <p:nvPr/>
        </p:nvSpPr>
        <p:spPr bwMode="auto">
          <a:xfrm flipV="1">
            <a:off x="8280400" y="3671888"/>
            <a:ext cx="0" cy="1066800"/>
          </a:xfrm>
          <a:prstGeom prst="line">
            <a:avLst/>
          </a:prstGeom>
          <a:noFill/>
          <a:ln w="25200">
            <a:solidFill>
              <a:srgbClr val="FF808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46142" name="Line 44"/>
          <p:cNvSpPr>
            <a:spLocks noChangeShapeType="1"/>
          </p:cNvSpPr>
          <p:nvPr/>
        </p:nvSpPr>
        <p:spPr bwMode="auto">
          <a:xfrm>
            <a:off x="2973388" y="3565525"/>
            <a:ext cx="627062" cy="563563"/>
          </a:xfrm>
          <a:prstGeom prst="line">
            <a:avLst/>
          </a:prstGeom>
          <a:noFill/>
          <a:ln w="25200">
            <a:solidFill>
              <a:srgbClr val="C0C0C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46143" name="Line 45"/>
          <p:cNvSpPr>
            <a:spLocks noChangeShapeType="1"/>
          </p:cNvSpPr>
          <p:nvPr/>
        </p:nvSpPr>
        <p:spPr bwMode="auto">
          <a:xfrm flipH="1" flipV="1">
            <a:off x="2903538" y="3503613"/>
            <a:ext cx="627062" cy="561975"/>
          </a:xfrm>
          <a:prstGeom prst="line">
            <a:avLst/>
          </a:prstGeom>
          <a:noFill/>
          <a:ln w="25200">
            <a:solidFill>
              <a:srgbClr val="C0C0C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46144" name="Line 46"/>
          <p:cNvSpPr>
            <a:spLocks noChangeShapeType="1"/>
          </p:cNvSpPr>
          <p:nvPr/>
        </p:nvSpPr>
        <p:spPr bwMode="auto">
          <a:xfrm>
            <a:off x="4983163" y="4532313"/>
            <a:ext cx="128587" cy="292100"/>
          </a:xfrm>
          <a:prstGeom prst="line">
            <a:avLst/>
          </a:prstGeom>
          <a:noFill/>
          <a:ln w="25200">
            <a:solidFill>
              <a:srgbClr val="C0C0C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46145" name="Line 47"/>
          <p:cNvSpPr>
            <a:spLocks noChangeShapeType="1"/>
          </p:cNvSpPr>
          <p:nvPr/>
        </p:nvSpPr>
        <p:spPr bwMode="auto">
          <a:xfrm flipH="1" flipV="1">
            <a:off x="4967288" y="4500563"/>
            <a:ext cx="130175" cy="290512"/>
          </a:xfrm>
          <a:prstGeom prst="line">
            <a:avLst/>
          </a:prstGeom>
          <a:noFill/>
          <a:ln w="25200">
            <a:solidFill>
              <a:srgbClr val="C0C0C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46146" name="CustomShape 49"/>
          <p:cNvSpPr>
            <a:spLocks noChangeArrowheads="1"/>
          </p:cNvSpPr>
          <p:nvPr/>
        </p:nvSpPr>
        <p:spPr bwMode="auto">
          <a:xfrm>
            <a:off x="2879725" y="1079500"/>
            <a:ext cx="4535488" cy="1296988"/>
          </a:xfrm>
          <a:prstGeom prst="flowChartProcess">
            <a:avLst/>
          </a:prstGeom>
          <a:noFill/>
          <a:ln w="18000">
            <a:solidFill>
              <a:srgbClr val="C0C0C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46147" name="TextBox 71"/>
          <p:cNvSpPr txBox="1">
            <a:spLocks noChangeArrowheads="1"/>
          </p:cNvSpPr>
          <p:nvPr/>
        </p:nvSpPr>
        <p:spPr bwMode="auto">
          <a:xfrm>
            <a:off x="647700" y="5951538"/>
            <a:ext cx="9002713" cy="1108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200"/>
              <a:t>МЭДО — временный вариант, пока не заработает СМЭВ и СИР.</a:t>
            </a:r>
          </a:p>
          <a:p>
            <a:r>
              <a:rPr lang="ru-RU" sz="2200"/>
              <a:t>Курьер (и почта) — временный вариант, пока не заработает СМЭВ </a:t>
            </a:r>
          </a:p>
          <a:p>
            <a:r>
              <a:rPr lang="ru-RU" sz="2200"/>
              <a:t>и СИР, и не произойдет переход на электронный документооборот. </a:t>
            </a:r>
          </a:p>
        </p:txBody>
      </p:sp>
      <p:sp>
        <p:nvSpPr>
          <p:cNvPr id="46148" name="TextShape 1"/>
          <p:cNvSpPr txBox="1">
            <a:spLocks noChangeArrowheads="1"/>
          </p:cNvSpPr>
          <p:nvPr/>
        </p:nvSpPr>
        <p:spPr bwMode="auto">
          <a:xfrm>
            <a:off x="431800" y="215900"/>
            <a:ext cx="9144000" cy="682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0000" tIns="45000" rIns="90000" bIns="45000"/>
          <a:lstStyle/>
          <a:p>
            <a:pPr algn="ctr"/>
            <a:r>
              <a:rPr lang="ru-RU" sz="3600"/>
              <a:t>Процесс оказания услуги</a:t>
            </a:r>
            <a:endParaRPr lang="ru-RU"/>
          </a:p>
        </p:txBody>
      </p:sp>
      <p:sp>
        <p:nvSpPr>
          <p:cNvPr id="46149" name="TextShape 22"/>
          <p:cNvSpPr txBox="1">
            <a:spLocks noChangeArrowheads="1"/>
          </p:cNvSpPr>
          <p:nvPr/>
        </p:nvSpPr>
        <p:spPr bwMode="auto">
          <a:xfrm>
            <a:off x="5400675" y="3924300"/>
            <a:ext cx="1655763" cy="503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0000" tIns="45000" rIns="90000" bIns="45000"/>
          <a:lstStyle/>
          <a:p>
            <a:r>
              <a:rPr lang="ru-RU" sz="1200" b="1" i="1">
                <a:solidFill>
                  <a:srgbClr val="0066CC"/>
                </a:solidFill>
              </a:rPr>
              <a:t>Межведомственное</a:t>
            </a:r>
            <a:endParaRPr lang="ru-RU" sz="1200" b="1" i="1"/>
          </a:p>
          <a:p>
            <a:r>
              <a:rPr lang="ru-RU" sz="1200" b="1" i="1">
                <a:solidFill>
                  <a:srgbClr val="0066CC"/>
                </a:solidFill>
              </a:rPr>
              <a:t>взаимодействие</a:t>
            </a:r>
            <a:endParaRPr lang="ru-RU" sz="1200" b="1" i="1"/>
          </a:p>
        </p:txBody>
      </p:sp>
      <p:sp>
        <p:nvSpPr>
          <p:cNvPr id="46150" name="TextShape 9"/>
          <p:cNvSpPr txBox="1">
            <a:spLocks noChangeArrowheads="1"/>
          </p:cNvSpPr>
          <p:nvPr/>
        </p:nvSpPr>
        <p:spPr bwMode="auto">
          <a:xfrm>
            <a:off x="8064500" y="3779838"/>
            <a:ext cx="1244600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0000" tIns="45000" rIns="90000" bIns="45000"/>
          <a:lstStyle/>
          <a:p>
            <a:r>
              <a:rPr lang="ru-RU" sz="1200" b="1" i="1">
                <a:solidFill>
                  <a:srgbClr val="00B050"/>
                </a:solidFill>
              </a:rPr>
              <a:t>Внутри</a:t>
            </a:r>
          </a:p>
          <a:p>
            <a:r>
              <a:rPr lang="ru-RU" sz="1200" b="1" i="1">
                <a:solidFill>
                  <a:srgbClr val="00B050"/>
                </a:solidFill>
              </a:rPr>
              <a:t>ведомственное</a:t>
            </a:r>
          </a:p>
          <a:p>
            <a:r>
              <a:rPr lang="ru-RU" sz="1200" b="1" i="1">
                <a:solidFill>
                  <a:srgbClr val="00B050"/>
                </a:solidFill>
              </a:rPr>
              <a:t>взаимодействие</a:t>
            </a:r>
          </a:p>
        </p:txBody>
      </p:sp>
      <p:sp>
        <p:nvSpPr>
          <p:cNvPr id="46151" name="TextShape 5"/>
          <p:cNvSpPr txBox="1">
            <a:spLocks noChangeArrowheads="1"/>
          </p:cNvSpPr>
          <p:nvPr/>
        </p:nvSpPr>
        <p:spPr bwMode="auto">
          <a:xfrm>
            <a:off x="2927350" y="1120775"/>
            <a:ext cx="2905125" cy="204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0000" tIns="45000" rIns="90000" bIns="45000"/>
          <a:lstStyle/>
          <a:p>
            <a:r>
              <a:rPr lang="ru-RU" sz="1200" b="1" i="1">
                <a:solidFill>
                  <a:srgbClr val="F79646"/>
                </a:solidFill>
              </a:rPr>
              <a:t>Орган власти, оказывающий услугу</a:t>
            </a:r>
          </a:p>
        </p:txBody>
      </p:sp>
      <p:sp>
        <p:nvSpPr>
          <p:cNvPr id="72" name="Номер слайда 7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5EF28DF-0C00-47DA-B7B8-0ECB1BDBD8DF}" type="slidenum">
              <a:rPr lang="ru-RU"/>
              <a:pPr>
                <a:defRPr/>
              </a:pPr>
              <a:t>31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6" name="Рисунок 76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69200" y="1511300"/>
            <a:ext cx="206375" cy="169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7107" name="Рисунок 76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69200" y="1511300"/>
            <a:ext cx="206375" cy="169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7108" name="Рисунок 76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36625" y="1627188"/>
            <a:ext cx="541338" cy="43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7109" name="Рисунок 76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936625" y="1627188"/>
            <a:ext cx="541338" cy="43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7110" name="CustomShape 2"/>
          <p:cNvSpPr>
            <a:spLocks noChangeArrowheads="1"/>
          </p:cNvSpPr>
          <p:nvPr/>
        </p:nvSpPr>
        <p:spPr bwMode="auto">
          <a:xfrm>
            <a:off x="5256213" y="5065713"/>
            <a:ext cx="671512" cy="550862"/>
          </a:xfrm>
          <a:prstGeom prst="flowChartProcess">
            <a:avLst/>
          </a:prstGeom>
          <a:solidFill>
            <a:srgbClr val="FFFFFF"/>
          </a:solidFill>
          <a:ln w="36000">
            <a:solidFill>
              <a:srgbClr val="80808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47111" name="CustomShape 3"/>
          <p:cNvSpPr>
            <a:spLocks noChangeArrowheads="1"/>
          </p:cNvSpPr>
          <p:nvPr/>
        </p:nvSpPr>
        <p:spPr bwMode="auto">
          <a:xfrm>
            <a:off x="5184775" y="5005388"/>
            <a:ext cx="671513" cy="549275"/>
          </a:xfrm>
          <a:prstGeom prst="flowChartProcess">
            <a:avLst/>
          </a:prstGeom>
          <a:solidFill>
            <a:srgbClr val="FFFFFF"/>
          </a:solidFill>
          <a:ln w="36000">
            <a:solidFill>
              <a:srgbClr val="80808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47112" name="CustomShape 4"/>
          <p:cNvSpPr>
            <a:spLocks noChangeArrowheads="1"/>
          </p:cNvSpPr>
          <p:nvPr/>
        </p:nvSpPr>
        <p:spPr bwMode="auto">
          <a:xfrm>
            <a:off x="5111750" y="4943475"/>
            <a:ext cx="673100" cy="550863"/>
          </a:xfrm>
          <a:prstGeom prst="flowChartProcess">
            <a:avLst/>
          </a:prstGeom>
          <a:solidFill>
            <a:srgbClr val="FFFFFF"/>
          </a:solidFill>
          <a:ln w="36000">
            <a:solidFill>
              <a:srgbClr val="808080"/>
            </a:solidFill>
            <a:round/>
            <a:headEnd/>
            <a:tailEnd type="triangle" w="med" len="med"/>
          </a:ln>
        </p:spPr>
        <p:txBody>
          <a:bodyPr wrap="none" lIns="108000" tIns="63000" rIns="108000" bIns="63000" anchor="ctr"/>
          <a:lstStyle/>
          <a:p>
            <a:pPr algn="ctr"/>
            <a:r>
              <a:rPr lang="ru-RU" sz="1400"/>
              <a:t>ФОИВ</a:t>
            </a:r>
            <a:endParaRPr lang="ru-RU"/>
          </a:p>
        </p:txBody>
      </p:sp>
      <p:sp>
        <p:nvSpPr>
          <p:cNvPr id="47113" name="CustomShape 5"/>
          <p:cNvSpPr>
            <a:spLocks noChangeArrowheads="1"/>
          </p:cNvSpPr>
          <p:nvPr/>
        </p:nvSpPr>
        <p:spPr bwMode="auto">
          <a:xfrm>
            <a:off x="8132763" y="5091113"/>
            <a:ext cx="673100" cy="549275"/>
          </a:xfrm>
          <a:prstGeom prst="flowChartProcess">
            <a:avLst/>
          </a:prstGeom>
          <a:solidFill>
            <a:srgbClr val="FFFFFF"/>
          </a:solidFill>
          <a:ln w="36000">
            <a:solidFill>
              <a:srgbClr val="80808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47114" name="CustomShape 6"/>
          <p:cNvSpPr>
            <a:spLocks noChangeArrowheads="1"/>
          </p:cNvSpPr>
          <p:nvPr/>
        </p:nvSpPr>
        <p:spPr bwMode="auto">
          <a:xfrm>
            <a:off x="8072438" y="5029200"/>
            <a:ext cx="673100" cy="550863"/>
          </a:xfrm>
          <a:prstGeom prst="flowChartProcess">
            <a:avLst/>
          </a:prstGeom>
          <a:solidFill>
            <a:srgbClr val="FFFFFF"/>
          </a:solidFill>
          <a:ln w="36000">
            <a:solidFill>
              <a:srgbClr val="80808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47115" name="CustomShape 7"/>
          <p:cNvSpPr>
            <a:spLocks noChangeArrowheads="1"/>
          </p:cNvSpPr>
          <p:nvPr/>
        </p:nvSpPr>
        <p:spPr bwMode="auto">
          <a:xfrm>
            <a:off x="8010525" y="4967288"/>
            <a:ext cx="673100" cy="550862"/>
          </a:xfrm>
          <a:prstGeom prst="flowChartProcess">
            <a:avLst/>
          </a:prstGeom>
          <a:solidFill>
            <a:srgbClr val="FFFFFF"/>
          </a:solidFill>
          <a:ln w="36000">
            <a:solidFill>
              <a:srgbClr val="808080"/>
            </a:solidFill>
            <a:round/>
            <a:headEnd/>
            <a:tailEnd type="triangle" w="med" len="med"/>
          </a:ln>
        </p:spPr>
        <p:txBody>
          <a:bodyPr wrap="none" lIns="108000" tIns="63000" rIns="108000" bIns="63000" anchor="ctr"/>
          <a:lstStyle/>
          <a:p>
            <a:pPr algn="ctr"/>
            <a:r>
              <a:rPr lang="ru-RU" sz="1400"/>
              <a:t>Другие</a:t>
            </a:r>
            <a:endParaRPr lang="ru-RU"/>
          </a:p>
          <a:p>
            <a:pPr algn="ctr"/>
            <a:r>
              <a:rPr lang="ru-RU" sz="1400"/>
              <a:t>отделы</a:t>
            </a:r>
            <a:endParaRPr lang="ru-RU"/>
          </a:p>
        </p:txBody>
      </p:sp>
      <p:sp>
        <p:nvSpPr>
          <p:cNvPr id="47116" name="CustomShape 8"/>
          <p:cNvSpPr>
            <a:spLocks noChangeArrowheads="1"/>
          </p:cNvSpPr>
          <p:nvPr/>
        </p:nvSpPr>
        <p:spPr bwMode="auto">
          <a:xfrm>
            <a:off x="7415213" y="2663825"/>
            <a:ext cx="2016125" cy="1944688"/>
          </a:xfrm>
          <a:prstGeom prst="flowChartProcess">
            <a:avLst/>
          </a:prstGeom>
          <a:noFill/>
          <a:ln w="18000">
            <a:solidFill>
              <a:srgbClr val="C0C0C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47117" name="CustomShape 10"/>
          <p:cNvSpPr>
            <a:spLocks noChangeArrowheads="1"/>
          </p:cNvSpPr>
          <p:nvPr/>
        </p:nvSpPr>
        <p:spPr bwMode="auto">
          <a:xfrm>
            <a:off x="3600450" y="2663825"/>
            <a:ext cx="3527425" cy="1944688"/>
          </a:xfrm>
          <a:prstGeom prst="flowChartProcess">
            <a:avLst/>
          </a:prstGeom>
          <a:noFill/>
          <a:ln w="18000">
            <a:solidFill>
              <a:srgbClr val="C0C0C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pic>
        <p:nvPicPr>
          <p:cNvPr id="47118" name="Рисунок 77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335713" y="1511300"/>
            <a:ext cx="669925" cy="536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7119" name="Рисунок 777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335713" y="1511300"/>
            <a:ext cx="669925" cy="536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7120" name="Рисунок 778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824413" y="1511300"/>
            <a:ext cx="560387" cy="536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7121" name="Рисунок 779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4824413" y="1511300"/>
            <a:ext cx="560387" cy="536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7122" name="Рисунок 780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2160588" y="1944688"/>
            <a:ext cx="179387" cy="201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7123" name="Рисунок 781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2160588" y="1944688"/>
            <a:ext cx="179387" cy="201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7124" name="Рисунок 782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2165350" y="1439863"/>
            <a:ext cx="211138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7125" name="Рисунок 783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2165350" y="1439863"/>
            <a:ext cx="211138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7126" name="Рисунок 784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3251200" y="1535113"/>
            <a:ext cx="614363" cy="547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7127" name="Рисунок 785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3251200" y="1533525"/>
            <a:ext cx="614363" cy="554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7128" name="CustomShape 11"/>
          <p:cNvSpPr>
            <a:spLocks noChangeArrowheads="1"/>
          </p:cNvSpPr>
          <p:nvPr/>
        </p:nvSpPr>
        <p:spPr bwMode="auto">
          <a:xfrm>
            <a:off x="3959225" y="2959100"/>
            <a:ext cx="792163" cy="504825"/>
          </a:xfrm>
          <a:prstGeom prst="ellipse">
            <a:avLst/>
          </a:prstGeom>
          <a:noFill/>
          <a:ln w="36000">
            <a:solidFill>
              <a:srgbClr val="0066CC"/>
            </a:solidFill>
            <a:round/>
            <a:headEnd/>
            <a:tailEnd/>
          </a:ln>
        </p:spPr>
        <p:txBody>
          <a:bodyPr wrap="none" lIns="108000" tIns="63000" rIns="108000" bIns="63000" anchor="ctr"/>
          <a:lstStyle/>
          <a:p>
            <a:pPr algn="ctr"/>
            <a:r>
              <a:rPr lang="ru-RU" sz="1600"/>
              <a:t>СИР</a:t>
            </a:r>
            <a:endParaRPr lang="ru-RU"/>
          </a:p>
        </p:txBody>
      </p:sp>
      <p:sp>
        <p:nvSpPr>
          <p:cNvPr id="47129" name="CustomShape 12"/>
          <p:cNvSpPr>
            <a:spLocks noChangeArrowheads="1"/>
          </p:cNvSpPr>
          <p:nvPr/>
        </p:nvSpPr>
        <p:spPr bwMode="auto">
          <a:xfrm>
            <a:off x="8280400" y="1368425"/>
            <a:ext cx="503238" cy="719138"/>
          </a:xfrm>
          <a:prstGeom prst="can">
            <a:avLst>
              <a:gd name="adj" fmla="val 5399"/>
            </a:avLst>
          </a:prstGeom>
          <a:noFill/>
          <a:ln w="36000">
            <a:solidFill>
              <a:srgbClr val="808080"/>
            </a:solidFill>
            <a:round/>
            <a:headEnd/>
            <a:tailEnd/>
          </a:ln>
        </p:spPr>
        <p:txBody>
          <a:bodyPr wrap="none" lIns="90000" tIns="45000" rIns="90000" bIns="45000" anchor="ctr"/>
          <a:lstStyle/>
          <a:p>
            <a:pPr algn="ctr"/>
            <a:r>
              <a:rPr lang="ru-RU" sz="1200"/>
              <a:t>ИС</a:t>
            </a:r>
            <a:endParaRPr lang="ru-RU"/>
          </a:p>
          <a:p>
            <a:pPr algn="ctr"/>
            <a:r>
              <a:rPr lang="ru-RU" sz="1200"/>
              <a:t>ОВ</a:t>
            </a:r>
            <a:endParaRPr lang="ru-RU"/>
          </a:p>
        </p:txBody>
      </p:sp>
      <p:sp>
        <p:nvSpPr>
          <p:cNvPr id="47130" name="CustomShape 13"/>
          <p:cNvSpPr>
            <a:spLocks noChangeArrowheads="1"/>
          </p:cNvSpPr>
          <p:nvPr/>
        </p:nvSpPr>
        <p:spPr bwMode="auto">
          <a:xfrm>
            <a:off x="3663950" y="4021138"/>
            <a:ext cx="1520825" cy="442912"/>
          </a:xfrm>
          <a:prstGeom prst="ellipse">
            <a:avLst/>
          </a:prstGeom>
          <a:noFill/>
          <a:ln w="36000">
            <a:solidFill>
              <a:srgbClr val="0066CC"/>
            </a:solidFill>
            <a:round/>
            <a:headEnd/>
            <a:tailEnd/>
          </a:ln>
        </p:spPr>
        <p:txBody>
          <a:bodyPr wrap="none" lIns="108000" tIns="63000" rIns="108000" bIns="63000" anchor="ctr"/>
          <a:lstStyle/>
          <a:p>
            <a:pPr algn="ctr"/>
            <a:r>
              <a:rPr lang="ru-RU" sz="1600"/>
              <a:t>СМЭВ</a:t>
            </a:r>
            <a:endParaRPr lang="ru-RU"/>
          </a:p>
        </p:txBody>
      </p:sp>
      <p:pic>
        <p:nvPicPr>
          <p:cNvPr id="47131" name="Рисунок 789"/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1879600" y="2592388"/>
            <a:ext cx="1073150" cy="728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7132" name="Рисунок 790"/>
          <p:cNvPicPr>
            <a:picLocks noChangeAspect="1" noChangeArrowheads="1"/>
          </p:cNvPicPr>
          <p:nvPr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1879600" y="2592388"/>
            <a:ext cx="1073150" cy="728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7133" name="Line 14"/>
          <p:cNvSpPr>
            <a:spLocks noChangeShapeType="1"/>
          </p:cNvSpPr>
          <p:nvPr/>
        </p:nvSpPr>
        <p:spPr bwMode="auto">
          <a:xfrm>
            <a:off x="7272338" y="1800225"/>
            <a:ext cx="647700" cy="0"/>
          </a:xfrm>
          <a:prstGeom prst="line">
            <a:avLst/>
          </a:prstGeom>
          <a:noFill/>
          <a:ln w="25200">
            <a:solidFill>
              <a:srgbClr val="C0C0C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47134" name="Line 15"/>
          <p:cNvSpPr>
            <a:spLocks noChangeShapeType="1"/>
          </p:cNvSpPr>
          <p:nvPr/>
        </p:nvSpPr>
        <p:spPr bwMode="auto">
          <a:xfrm flipH="1">
            <a:off x="7199313" y="1800225"/>
            <a:ext cx="649287" cy="0"/>
          </a:xfrm>
          <a:prstGeom prst="line">
            <a:avLst/>
          </a:prstGeom>
          <a:noFill/>
          <a:ln w="25200">
            <a:solidFill>
              <a:srgbClr val="C0C0C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47135" name="Line 16"/>
          <p:cNvSpPr>
            <a:spLocks noChangeShapeType="1"/>
          </p:cNvSpPr>
          <p:nvPr/>
        </p:nvSpPr>
        <p:spPr bwMode="auto">
          <a:xfrm>
            <a:off x="1728788" y="1800225"/>
            <a:ext cx="1439862" cy="0"/>
          </a:xfrm>
          <a:prstGeom prst="line">
            <a:avLst/>
          </a:prstGeom>
          <a:noFill/>
          <a:ln w="25200">
            <a:solidFill>
              <a:srgbClr val="C0C0C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47136" name="Line 17"/>
          <p:cNvSpPr>
            <a:spLocks noChangeShapeType="1"/>
          </p:cNvSpPr>
          <p:nvPr/>
        </p:nvSpPr>
        <p:spPr bwMode="auto">
          <a:xfrm flipH="1">
            <a:off x="1655763" y="1800225"/>
            <a:ext cx="1439862" cy="0"/>
          </a:xfrm>
          <a:prstGeom prst="line">
            <a:avLst/>
          </a:prstGeom>
          <a:noFill/>
          <a:ln w="25200">
            <a:solidFill>
              <a:srgbClr val="C0C0C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47137" name="Line 18"/>
          <p:cNvSpPr>
            <a:spLocks noChangeShapeType="1"/>
          </p:cNvSpPr>
          <p:nvPr/>
        </p:nvSpPr>
        <p:spPr bwMode="auto">
          <a:xfrm>
            <a:off x="5616575" y="1800225"/>
            <a:ext cx="647700" cy="0"/>
          </a:xfrm>
          <a:prstGeom prst="line">
            <a:avLst/>
          </a:prstGeom>
          <a:noFill/>
          <a:ln w="25200">
            <a:solidFill>
              <a:srgbClr val="C0C0C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47138" name="Line 19"/>
          <p:cNvSpPr>
            <a:spLocks noChangeShapeType="1"/>
          </p:cNvSpPr>
          <p:nvPr/>
        </p:nvSpPr>
        <p:spPr bwMode="auto">
          <a:xfrm flipH="1">
            <a:off x="5543550" y="1800225"/>
            <a:ext cx="647700" cy="0"/>
          </a:xfrm>
          <a:prstGeom prst="line">
            <a:avLst/>
          </a:prstGeom>
          <a:noFill/>
          <a:ln w="25200">
            <a:solidFill>
              <a:srgbClr val="C0C0C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47139" name="Line 20"/>
          <p:cNvSpPr>
            <a:spLocks noChangeShapeType="1"/>
          </p:cNvSpPr>
          <p:nvPr/>
        </p:nvSpPr>
        <p:spPr bwMode="auto">
          <a:xfrm>
            <a:off x="4032250" y="1800225"/>
            <a:ext cx="647700" cy="0"/>
          </a:xfrm>
          <a:prstGeom prst="line">
            <a:avLst/>
          </a:prstGeom>
          <a:noFill/>
          <a:ln w="25200">
            <a:solidFill>
              <a:srgbClr val="C0C0C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47140" name="Line 21"/>
          <p:cNvSpPr>
            <a:spLocks noChangeShapeType="1"/>
          </p:cNvSpPr>
          <p:nvPr/>
        </p:nvSpPr>
        <p:spPr bwMode="auto">
          <a:xfrm flipH="1">
            <a:off x="3959225" y="1800225"/>
            <a:ext cx="649288" cy="0"/>
          </a:xfrm>
          <a:prstGeom prst="line">
            <a:avLst/>
          </a:prstGeom>
          <a:noFill/>
          <a:ln w="25200">
            <a:solidFill>
              <a:srgbClr val="C0C0C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47141" name="Line 22"/>
          <p:cNvSpPr>
            <a:spLocks noChangeShapeType="1"/>
          </p:cNvSpPr>
          <p:nvPr/>
        </p:nvSpPr>
        <p:spPr bwMode="auto">
          <a:xfrm>
            <a:off x="1465263" y="2208213"/>
            <a:ext cx="481012" cy="431800"/>
          </a:xfrm>
          <a:prstGeom prst="line">
            <a:avLst/>
          </a:prstGeom>
          <a:noFill/>
          <a:ln w="25200">
            <a:solidFill>
              <a:srgbClr val="C0C0C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47142" name="Line 23"/>
          <p:cNvSpPr>
            <a:spLocks noChangeShapeType="1"/>
          </p:cNvSpPr>
          <p:nvPr/>
        </p:nvSpPr>
        <p:spPr bwMode="auto">
          <a:xfrm flipH="1" flipV="1">
            <a:off x="1411288" y="2160588"/>
            <a:ext cx="482600" cy="431800"/>
          </a:xfrm>
          <a:prstGeom prst="line">
            <a:avLst/>
          </a:prstGeom>
          <a:noFill/>
          <a:ln w="25200">
            <a:solidFill>
              <a:srgbClr val="C0C0C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47143" name="Line 24"/>
          <p:cNvSpPr>
            <a:spLocks noChangeShapeType="1"/>
          </p:cNvSpPr>
          <p:nvPr/>
        </p:nvSpPr>
        <p:spPr bwMode="auto">
          <a:xfrm flipH="1">
            <a:off x="4608513" y="2224088"/>
            <a:ext cx="1282700" cy="584200"/>
          </a:xfrm>
          <a:prstGeom prst="line">
            <a:avLst/>
          </a:prstGeom>
          <a:noFill/>
          <a:ln w="25200">
            <a:solidFill>
              <a:srgbClr val="C0C0C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47144" name="Line 25"/>
          <p:cNvSpPr>
            <a:spLocks noChangeShapeType="1"/>
          </p:cNvSpPr>
          <p:nvPr/>
        </p:nvSpPr>
        <p:spPr bwMode="auto">
          <a:xfrm flipV="1">
            <a:off x="4749800" y="2160588"/>
            <a:ext cx="1284288" cy="582612"/>
          </a:xfrm>
          <a:prstGeom prst="line">
            <a:avLst/>
          </a:prstGeom>
          <a:noFill/>
          <a:ln w="25200">
            <a:solidFill>
              <a:srgbClr val="C0C0C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47145" name="Line 26"/>
          <p:cNvSpPr>
            <a:spLocks noChangeShapeType="1"/>
          </p:cNvSpPr>
          <p:nvPr/>
        </p:nvSpPr>
        <p:spPr bwMode="auto">
          <a:xfrm>
            <a:off x="4549775" y="3595688"/>
            <a:ext cx="130175" cy="292100"/>
          </a:xfrm>
          <a:prstGeom prst="line">
            <a:avLst/>
          </a:prstGeom>
          <a:noFill/>
          <a:ln w="25200">
            <a:solidFill>
              <a:srgbClr val="C0C0C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47146" name="Line 27"/>
          <p:cNvSpPr>
            <a:spLocks noChangeShapeType="1"/>
          </p:cNvSpPr>
          <p:nvPr/>
        </p:nvSpPr>
        <p:spPr bwMode="auto">
          <a:xfrm flipH="1" flipV="1">
            <a:off x="4535488" y="3563938"/>
            <a:ext cx="130175" cy="292100"/>
          </a:xfrm>
          <a:prstGeom prst="line">
            <a:avLst/>
          </a:prstGeom>
          <a:noFill/>
          <a:ln w="25200">
            <a:solidFill>
              <a:srgbClr val="C0C0C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47147" name="Line 28"/>
          <p:cNvSpPr>
            <a:spLocks noChangeShapeType="1"/>
          </p:cNvSpPr>
          <p:nvPr/>
        </p:nvSpPr>
        <p:spPr bwMode="auto">
          <a:xfrm flipH="1">
            <a:off x="4103688" y="3602038"/>
            <a:ext cx="84137" cy="319087"/>
          </a:xfrm>
          <a:prstGeom prst="line">
            <a:avLst/>
          </a:prstGeom>
          <a:noFill/>
          <a:ln w="25200">
            <a:solidFill>
              <a:srgbClr val="C0C0C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47148" name="Line 29"/>
          <p:cNvSpPr>
            <a:spLocks noChangeShapeType="1"/>
          </p:cNvSpPr>
          <p:nvPr/>
        </p:nvSpPr>
        <p:spPr bwMode="auto">
          <a:xfrm flipV="1">
            <a:off x="4113213" y="3567113"/>
            <a:ext cx="84137" cy="319087"/>
          </a:xfrm>
          <a:prstGeom prst="line">
            <a:avLst/>
          </a:prstGeom>
          <a:noFill/>
          <a:ln w="25200">
            <a:solidFill>
              <a:srgbClr val="C0C0C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47149" name="Line 30"/>
          <p:cNvSpPr>
            <a:spLocks noChangeShapeType="1"/>
          </p:cNvSpPr>
          <p:nvPr/>
        </p:nvSpPr>
        <p:spPr bwMode="auto">
          <a:xfrm>
            <a:off x="2973388" y="3565525"/>
            <a:ext cx="627062" cy="563563"/>
          </a:xfrm>
          <a:prstGeom prst="line">
            <a:avLst/>
          </a:prstGeom>
          <a:noFill/>
          <a:ln w="25200">
            <a:solidFill>
              <a:srgbClr val="C0C0C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47150" name="Line 31"/>
          <p:cNvSpPr>
            <a:spLocks noChangeShapeType="1"/>
          </p:cNvSpPr>
          <p:nvPr/>
        </p:nvSpPr>
        <p:spPr bwMode="auto">
          <a:xfrm flipH="1" flipV="1">
            <a:off x="2903538" y="3503613"/>
            <a:ext cx="627062" cy="561975"/>
          </a:xfrm>
          <a:prstGeom prst="line">
            <a:avLst/>
          </a:prstGeom>
          <a:noFill/>
          <a:ln w="25200">
            <a:solidFill>
              <a:srgbClr val="C0C0C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47151" name="Line 32"/>
          <p:cNvSpPr>
            <a:spLocks noChangeShapeType="1"/>
          </p:cNvSpPr>
          <p:nvPr/>
        </p:nvSpPr>
        <p:spPr bwMode="auto">
          <a:xfrm>
            <a:off x="4983163" y="4532313"/>
            <a:ext cx="128587" cy="292100"/>
          </a:xfrm>
          <a:prstGeom prst="line">
            <a:avLst/>
          </a:prstGeom>
          <a:noFill/>
          <a:ln w="25200">
            <a:solidFill>
              <a:srgbClr val="C0C0C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47152" name="Line 33"/>
          <p:cNvSpPr>
            <a:spLocks noChangeShapeType="1"/>
          </p:cNvSpPr>
          <p:nvPr/>
        </p:nvSpPr>
        <p:spPr bwMode="auto">
          <a:xfrm flipH="1" flipV="1">
            <a:off x="4967288" y="4500563"/>
            <a:ext cx="130175" cy="290512"/>
          </a:xfrm>
          <a:prstGeom prst="line">
            <a:avLst/>
          </a:prstGeom>
          <a:noFill/>
          <a:ln w="25200">
            <a:solidFill>
              <a:srgbClr val="C0C0C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47153" name="CustomShape 35"/>
          <p:cNvSpPr>
            <a:spLocks noChangeArrowheads="1"/>
          </p:cNvSpPr>
          <p:nvPr/>
        </p:nvSpPr>
        <p:spPr bwMode="auto">
          <a:xfrm>
            <a:off x="2879725" y="1079500"/>
            <a:ext cx="4535488" cy="1296988"/>
          </a:xfrm>
          <a:prstGeom prst="flowChartProcess">
            <a:avLst/>
          </a:prstGeom>
          <a:noFill/>
          <a:ln w="18000">
            <a:solidFill>
              <a:srgbClr val="C0C0C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47154" name="TextBox 54"/>
          <p:cNvSpPr txBox="1">
            <a:spLocks noChangeArrowheads="1"/>
          </p:cNvSpPr>
          <p:nvPr/>
        </p:nvSpPr>
        <p:spPr bwMode="auto">
          <a:xfrm>
            <a:off x="647700" y="5951538"/>
            <a:ext cx="9002713" cy="1108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200"/>
              <a:t>Предлагаемые Правительством РФ и региональными органами </a:t>
            </a:r>
          </a:p>
          <a:p>
            <a:r>
              <a:rPr lang="ru-RU" sz="2200"/>
              <a:t>власти инструменты для электронного обмена документами — </a:t>
            </a:r>
          </a:p>
          <a:p>
            <a:r>
              <a:rPr lang="ru-RU" sz="2200"/>
              <a:t>система исполнения регламентов (СИР), подключенная к СМЭВ</a:t>
            </a:r>
          </a:p>
        </p:txBody>
      </p:sp>
      <p:sp>
        <p:nvSpPr>
          <p:cNvPr id="47155" name="TextShape 1"/>
          <p:cNvSpPr txBox="1">
            <a:spLocks noChangeArrowheads="1"/>
          </p:cNvSpPr>
          <p:nvPr/>
        </p:nvSpPr>
        <p:spPr bwMode="auto">
          <a:xfrm>
            <a:off x="431800" y="215900"/>
            <a:ext cx="9144000" cy="682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0000" tIns="45000" rIns="90000" bIns="45000"/>
          <a:lstStyle/>
          <a:p>
            <a:pPr algn="ctr"/>
            <a:r>
              <a:rPr lang="ru-RU" sz="3600"/>
              <a:t>Процесс оказания услуги</a:t>
            </a:r>
            <a:endParaRPr lang="ru-RU"/>
          </a:p>
        </p:txBody>
      </p:sp>
      <p:sp>
        <p:nvSpPr>
          <p:cNvPr id="47156" name="TextShape 9"/>
          <p:cNvSpPr txBox="1">
            <a:spLocks noChangeArrowheads="1"/>
          </p:cNvSpPr>
          <p:nvPr/>
        </p:nvSpPr>
        <p:spPr bwMode="auto">
          <a:xfrm>
            <a:off x="8064500" y="3779838"/>
            <a:ext cx="1244600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0000" tIns="45000" rIns="90000" bIns="45000"/>
          <a:lstStyle/>
          <a:p>
            <a:r>
              <a:rPr lang="ru-RU" sz="1200" b="1" i="1">
                <a:solidFill>
                  <a:srgbClr val="00B050"/>
                </a:solidFill>
              </a:rPr>
              <a:t>Внутри</a:t>
            </a:r>
          </a:p>
          <a:p>
            <a:r>
              <a:rPr lang="ru-RU" sz="1200" b="1" i="1">
                <a:solidFill>
                  <a:srgbClr val="00B050"/>
                </a:solidFill>
              </a:rPr>
              <a:t>ведомственное</a:t>
            </a:r>
          </a:p>
          <a:p>
            <a:r>
              <a:rPr lang="ru-RU" sz="1200" b="1" i="1">
                <a:solidFill>
                  <a:srgbClr val="00B050"/>
                </a:solidFill>
              </a:rPr>
              <a:t>взаимодействие</a:t>
            </a:r>
          </a:p>
        </p:txBody>
      </p:sp>
      <p:sp>
        <p:nvSpPr>
          <p:cNvPr id="47157" name="TextShape 22"/>
          <p:cNvSpPr txBox="1">
            <a:spLocks noChangeArrowheads="1"/>
          </p:cNvSpPr>
          <p:nvPr/>
        </p:nvSpPr>
        <p:spPr bwMode="auto">
          <a:xfrm>
            <a:off x="5400675" y="3924300"/>
            <a:ext cx="1655763" cy="503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0000" tIns="45000" rIns="90000" bIns="45000"/>
          <a:lstStyle/>
          <a:p>
            <a:r>
              <a:rPr lang="ru-RU" sz="1200" b="1" i="1">
                <a:solidFill>
                  <a:srgbClr val="0066CC"/>
                </a:solidFill>
              </a:rPr>
              <a:t>Межведомственное</a:t>
            </a:r>
            <a:endParaRPr lang="ru-RU" sz="1200" b="1" i="1"/>
          </a:p>
          <a:p>
            <a:r>
              <a:rPr lang="ru-RU" sz="1200" b="1" i="1">
                <a:solidFill>
                  <a:srgbClr val="0066CC"/>
                </a:solidFill>
              </a:rPr>
              <a:t>взаимодействие</a:t>
            </a:r>
            <a:endParaRPr lang="ru-RU" sz="1200" b="1" i="1"/>
          </a:p>
        </p:txBody>
      </p:sp>
      <p:sp>
        <p:nvSpPr>
          <p:cNvPr id="47158" name="TextShape 5"/>
          <p:cNvSpPr txBox="1">
            <a:spLocks noChangeArrowheads="1"/>
          </p:cNvSpPr>
          <p:nvPr/>
        </p:nvSpPr>
        <p:spPr bwMode="auto">
          <a:xfrm>
            <a:off x="2927350" y="1120775"/>
            <a:ext cx="2905125" cy="204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0000" tIns="45000" rIns="90000" bIns="45000"/>
          <a:lstStyle/>
          <a:p>
            <a:r>
              <a:rPr lang="ru-RU" sz="1200" b="1" i="1">
                <a:solidFill>
                  <a:srgbClr val="F79646"/>
                </a:solidFill>
              </a:rPr>
              <a:t>Орган власти, оказывающий услугу</a:t>
            </a:r>
          </a:p>
        </p:txBody>
      </p:sp>
      <p:sp>
        <p:nvSpPr>
          <p:cNvPr id="55" name="Номер слайда 5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9FE0583-AFA1-47CF-84C6-B1E8BF377C4C}" type="slidenum">
              <a:rPr lang="ru-RU"/>
              <a:pPr>
                <a:defRPr/>
              </a:pPr>
              <a:t>32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TextBox 3"/>
          <p:cNvSpPr txBox="1">
            <a:spLocks noChangeArrowheads="1"/>
          </p:cNvSpPr>
          <p:nvPr/>
        </p:nvSpPr>
        <p:spPr bwMode="auto">
          <a:xfrm>
            <a:off x="792163" y="1474788"/>
            <a:ext cx="8496300" cy="1754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3600">
                <a:solidFill>
                  <a:srgbClr val="000000"/>
                </a:solidFill>
              </a:rPr>
              <a:t>Проблемы при работе</a:t>
            </a:r>
            <a:endParaRPr lang="ru-RU" sz="3600"/>
          </a:p>
          <a:p>
            <a:pPr algn="ctr"/>
            <a:r>
              <a:rPr lang="ru-RU" sz="3600">
                <a:solidFill>
                  <a:srgbClr val="000000"/>
                </a:solidFill>
              </a:rPr>
              <a:t>с </a:t>
            </a:r>
            <a:r>
              <a:rPr lang="ru-RU" sz="3600"/>
              <a:t>системой исполнения регламентов (СИР)</a:t>
            </a: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C30B413-913D-4B66-A5E6-07236DF855A0}" type="slidenum">
              <a:rPr lang="ru-RU"/>
              <a:pPr>
                <a:defRPr/>
              </a:pPr>
              <a:t>33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4" name="Рисунок 81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69200" y="1511300"/>
            <a:ext cx="206375" cy="169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9155" name="Рисунок 81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69200" y="1511300"/>
            <a:ext cx="206375" cy="169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9156" name="Рисунок 818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36625" y="1627188"/>
            <a:ext cx="541338" cy="43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9157" name="Рисунок 819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936625" y="1627188"/>
            <a:ext cx="541338" cy="43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9158" name="TextShape 1"/>
          <p:cNvSpPr txBox="1">
            <a:spLocks noChangeArrowheads="1"/>
          </p:cNvSpPr>
          <p:nvPr/>
        </p:nvSpPr>
        <p:spPr bwMode="auto">
          <a:xfrm>
            <a:off x="431800" y="215900"/>
            <a:ext cx="9144000" cy="682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0000" tIns="45000" rIns="90000" bIns="45000"/>
          <a:lstStyle/>
          <a:p>
            <a:pPr algn="ctr"/>
            <a:r>
              <a:rPr lang="ru-RU" sz="3600">
                <a:solidFill>
                  <a:srgbClr val="000000"/>
                </a:solidFill>
              </a:rPr>
              <a:t>Проблемы</a:t>
            </a:r>
            <a:endParaRPr lang="ru-RU"/>
          </a:p>
        </p:txBody>
      </p:sp>
      <p:sp>
        <p:nvSpPr>
          <p:cNvPr id="49159" name="CustomShape 2"/>
          <p:cNvSpPr>
            <a:spLocks noChangeArrowheads="1"/>
          </p:cNvSpPr>
          <p:nvPr/>
        </p:nvSpPr>
        <p:spPr bwMode="auto">
          <a:xfrm>
            <a:off x="5256213" y="5065713"/>
            <a:ext cx="671512" cy="550862"/>
          </a:xfrm>
          <a:prstGeom prst="flowChartProcess">
            <a:avLst/>
          </a:prstGeom>
          <a:solidFill>
            <a:srgbClr val="FFFFFF"/>
          </a:solidFill>
          <a:ln w="36000">
            <a:solidFill>
              <a:srgbClr val="80808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49160" name="CustomShape 3"/>
          <p:cNvSpPr>
            <a:spLocks noChangeArrowheads="1"/>
          </p:cNvSpPr>
          <p:nvPr/>
        </p:nvSpPr>
        <p:spPr bwMode="auto">
          <a:xfrm>
            <a:off x="5184775" y="5005388"/>
            <a:ext cx="671513" cy="549275"/>
          </a:xfrm>
          <a:prstGeom prst="flowChartProcess">
            <a:avLst/>
          </a:prstGeom>
          <a:solidFill>
            <a:srgbClr val="FFFFFF"/>
          </a:solidFill>
          <a:ln w="36000">
            <a:solidFill>
              <a:srgbClr val="80808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49161" name="CustomShape 4"/>
          <p:cNvSpPr>
            <a:spLocks noChangeArrowheads="1"/>
          </p:cNvSpPr>
          <p:nvPr/>
        </p:nvSpPr>
        <p:spPr bwMode="auto">
          <a:xfrm>
            <a:off x="5111750" y="4943475"/>
            <a:ext cx="673100" cy="550863"/>
          </a:xfrm>
          <a:prstGeom prst="flowChartProcess">
            <a:avLst/>
          </a:prstGeom>
          <a:solidFill>
            <a:srgbClr val="FFFFFF"/>
          </a:solidFill>
          <a:ln w="36000">
            <a:solidFill>
              <a:srgbClr val="808080"/>
            </a:solidFill>
            <a:round/>
            <a:headEnd/>
            <a:tailEnd type="triangle" w="med" len="med"/>
          </a:ln>
        </p:spPr>
        <p:txBody>
          <a:bodyPr wrap="none" lIns="108000" tIns="63000" rIns="108000" bIns="63000" anchor="ctr"/>
          <a:lstStyle/>
          <a:p>
            <a:pPr algn="ctr"/>
            <a:r>
              <a:rPr lang="ru-RU" sz="1400"/>
              <a:t>ФОИВ</a:t>
            </a:r>
            <a:endParaRPr lang="ru-RU"/>
          </a:p>
        </p:txBody>
      </p:sp>
      <p:sp>
        <p:nvSpPr>
          <p:cNvPr id="49162" name="CustomShape 5"/>
          <p:cNvSpPr>
            <a:spLocks noChangeArrowheads="1"/>
          </p:cNvSpPr>
          <p:nvPr/>
        </p:nvSpPr>
        <p:spPr bwMode="auto">
          <a:xfrm>
            <a:off x="8132763" y="5091113"/>
            <a:ext cx="673100" cy="549275"/>
          </a:xfrm>
          <a:prstGeom prst="flowChartProcess">
            <a:avLst/>
          </a:prstGeom>
          <a:solidFill>
            <a:srgbClr val="FFFFFF"/>
          </a:solidFill>
          <a:ln w="36000">
            <a:solidFill>
              <a:srgbClr val="80808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49163" name="CustomShape 6"/>
          <p:cNvSpPr>
            <a:spLocks noChangeArrowheads="1"/>
          </p:cNvSpPr>
          <p:nvPr/>
        </p:nvSpPr>
        <p:spPr bwMode="auto">
          <a:xfrm>
            <a:off x="8072438" y="5029200"/>
            <a:ext cx="673100" cy="550863"/>
          </a:xfrm>
          <a:prstGeom prst="flowChartProcess">
            <a:avLst/>
          </a:prstGeom>
          <a:solidFill>
            <a:srgbClr val="FFFFFF"/>
          </a:solidFill>
          <a:ln w="36000">
            <a:solidFill>
              <a:srgbClr val="80808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49164" name="CustomShape 7"/>
          <p:cNvSpPr>
            <a:spLocks noChangeArrowheads="1"/>
          </p:cNvSpPr>
          <p:nvPr/>
        </p:nvSpPr>
        <p:spPr bwMode="auto">
          <a:xfrm>
            <a:off x="8010525" y="4967288"/>
            <a:ext cx="673100" cy="550862"/>
          </a:xfrm>
          <a:prstGeom prst="flowChartProcess">
            <a:avLst/>
          </a:prstGeom>
          <a:solidFill>
            <a:srgbClr val="FFFFFF"/>
          </a:solidFill>
          <a:ln w="36000">
            <a:solidFill>
              <a:srgbClr val="808080"/>
            </a:solidFill>
            <a:round/>
            <a:headEnd/>
            <a:tailEnd type="triangle" w="med" len="med"/>
          </a:ln>
        </p:spPr>
        <p:txBody>
          <a:bodyPr wrap="none" lIns="108000" tIns="63000" rIns="108000" bIns="63000" anchor="ctr"/>
          <a:lstStyle/>
          <a:p>
            <a:pPr algn="ctr"/>
            <a:r>
              <a:rPr lang="ru-RU" sz="1400"/>
              <a:t>Другие</a:t>
            </a:r>
            <a:endParaRPr lang="ru-RU"/>
          </a:p>
          <a:p>
            <a:pPr algn="ctr"/>
            <a:r>
              <a:rPr lang="ru-RU" sz="1400"/>
              <a:t>отделы</a:t>
            </a:r>
            <a:endParaRPr lang="ru-RU"/>
          </a:p>
        </p:txBody>
      </p:sp>
      <p:sp>
        <p:nvSpPr>
          <p:cNvPr id="49165" name="CustomShape 8"/>
          <p:cNvSpPr>
            <a:spLocks noChangeArrowheads="1"/>
          </p:cNvSpPr>
          <p:nvPr/>
        </p:nvSpPr>
        <p:spPr bwMode="auto">
          <a:xfrm>
            <a:off x="7415213" y="2663825"/>
            <a:ext cx="2016125" cy="1944688"/>
          </a:xfrm>
          <a:prstGeom prst="flowChartProcess">
            <a:avLst/>
          </a:prstGeom>
          <a:noFill/>
          <a:ln w="18000">
            <a:solidFill>
              <a:srgbClr val="C0C0C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49166" name="CustomShape 10"/>
          <p:cNvSpPr>
            <a:spLocks noChangeArrowheads="1"/>
          </p:cNvSpPr>
          <p:nvPr/>
        </p:nvSpPr>
        <p:spPr bwMode="auto">
          <a:xfrm>
            <a:off x="3600450" y="2663825"/>
            <a:ext cx="3527425" cy="1944688"/>
          </a:xfrm>
          <a:prstGeom prst="flowChartProcess">
            <a:avLst/>
          </a:prstGeom>
          <a:noFill/>
          <a:ln w="18000">
            <a:solidFill>
              <a:srgbClr val="C0C0C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pic>
        <p:nvPicPr>
          <p:cNvPr id="49167" name="Рисунок 830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335713" y="1511300"/>
            <a:ext cx="669925" cy="536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9168" name="Рисунок 831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335713" y="1511300"/>
            <a:ext cx="669925" cy="536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9169" name="Рисунок 832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824413" y="1511300"/>
            <a:ext cx="560387" cy="536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9170" name="Рисунок 833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4824413" y="1511300"/>
            <a:ext cx="560387" cy="536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9171" name="Рисунок 834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2160588" y="1944688"/>
            <a:ext cx="179387" cy="201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9172" name="Рисунок 835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2160588" y="1944688"/>
            <a:ext cx="179387" cy="201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9173" name="Рисунок 836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2165350" y="1439863"/>
            <a:ext cx="211138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9174" name="Рисунок 837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2165350" y="1439863"/>
            <a:ext cx="211138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9175" name="Рисунок 838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3251200" y="1535113"/>
            <a:ext cx="614363" cy="547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9176" name="Рисунок 839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3251200" y="1533525"/>
            <a:ext cx="614363" cy="554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9177" name="CustomShape 11"/>
          <p:cNvSpPr>
            <a:spLocks noChangeArrowheads="1"/>
          </p:cNvSpPr>
          <p:nvPr/>
        </p:nvSpPr>
        <p:spPr bwMode="auto">
          <a:xfrm>
            <a:off x="3959225" y="2959100"/>
            <a:ext cx="792163" cy="504825"/>
          </a:xfrm>
          <a:prstGeom prst="ellipse">
            <a:avLst/>
          </a:prstGeom>
          <a:noFill/>
          <a:ln w="36000">
            <a:solidFill>
              <a:srgbClr val="808080"/>
            </a:solidFill>
            <a:round/>
            <a:headEnd/>
            <a:tailEnd/>
          </a:ln>
        </p:spPr>
        <p:txBody>
          <a:bodyPr wrap="none" lIns="108000" tIns="63000" rIns="108000" bIns="63000" anchor="ctr"/>
          <a:lstStyle/>
          <a:p>
            <a:pPr algn="ctr"/>
            <a:r>
              <a:rPr lang="ru-RU" sz="1600"/>
              <a:t>СИР</a:t>
            </a:r>
            <a:endParaRPr lang="ru-RU"/>
          </a:p>
        </p:txBody>
      </p:sp>
      <p:sp>
        <p:nvSpPr>
          <p:cNvPr id="49178" name="CustomShape 12"/>
          <p:cNvSpPr>
            <a:spLocks noChangeArrowheads="1"/>
          </p:cNvSpPr>
          <p:nvPr/>
        </p:nvSpPr>
        <p:spPr bwMode="auto">
          <a:xfrm>
            <a:off x="8280400" y="1368425"/>
            <a:ext cx="503238" cy="719138"/>
          </a:xfrm>
          <a:prstGeom prst="can">
            <a:avLst>
              <a:gd name="adj" fmla="val 5399"/>
            </a:avLst>
          </a:prstGeom>
          <a:noFill/>
          <a:ln w="36000">
            <a:solidFill>
              <a:srgbClr val="808080"/>
            </a:solidFill>
            <a:round/>
            <a:headEnd/>
            <a:tailEnd/>
          </a:ln>
        </p:spPr>
        <p:txBody>
          <a:bodyPr wrap="none" lIns="90000" tIns="45000" rIns="90000" bIns="45000" anchor="ctr"/>
          <a:lstStyle/>
          <a:p>
            <a:pPr algn="ctr"/>
            <a:r>
              <a:rPr lang="ru-RU" sz="1200"/>
              <a:t>ИС</a:t>
            </a:r>
            <a:endParaRPr lang="ru-RU"/>
          </a:p>
          <a:p>
            <a:pPr algn="ctr"/>
            <a:r>
              <a:rPr lang="ru-RU" sz="1200"/>
              <a:t>ОВ</a:t>
            </a:r>
            <a:endParaRPr lang="ru-RU"/>
          </a:p>
        </p:txBody>
      </p:sp>
      <p:sp>
        <p:nvSpPr>
          <p:cNvPr id="49179" name="CustomShape 13"/>
          <p:cNvSpPr>
            <a:spLocks noChangeArrowheads="1"/>
          </p:cNvSpPr>
          <p:nvPr/>
        </p:nvSpPr>
        <p:spPr bwMode="auto">
          <a:xfrm>
            <a:off x="3663950" y="4021138"/>
            <a:ext cx="1520825" cy="442912"/>
          </a:xfrm>
          <a:prstGeom prst="ellipse">
            <a:avLst/>
          </a:prstGeom>
          <a:noFill/>
          <a:ln w="36000">
            <a:solidFill>
              <a:srgbClr val="808080"/>
            </a:solidFill>
            <a:round/>
            <a:headEnd/>
            <a:tailEnd/>
          </a:ln>
        </p:spPr>
        <p:txBody>
          <a:bodyPr wrap="none" lIns="108000" tIns="63000" rIns="108000" bIns="63000" anchor="ctr"/>
          <a:lstStyle/>
          <a:p>
            <a:pPr algn="ctr"/>
            <a:r>
              <a:rPr lang="ru-RU" sz="1600"/>
              <a:t>СМЭВ</a:t>
            </a:r>
            <a:endParaRPr lang="ru-RU"/>
          </a:p>
        </p:txBody>
      </p:sp>
      <p:pic>
        <p:nvPicPr>
          <p:cNvPr id="49180" name="Рисунок 843"/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1879600" y="2592388"/>
            <a:ext cx="1073150" cy="728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9181" name="Рисунок 844"/>
          <p:cNvPicPr>
            <a:picLocks noChangeAspect="1" noChangeArrowheads="1"/>
          </p:cNvPicPr>
          <p:nvPr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1879600" y="2592388"/>
            <a:ext cx="1073150" cy="728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9182" name="Line 15"/>
          <p:cNvSpPr>
            <a:spLocks noChangeShapeType="1"/>
          </p:cNvSpPr>
          <p:nvPr/>
        </p:nvSpPr>
        <p:spPr bwMode="auto">
          <a:xfrm>
            <a:off x="7272338" y="1800225"/>
            <a:ext cx="647700" cy="0"/>
          </a:xfrm>
          <a:prstGeom prst="line">
            <a:avLst/>
          </a:prstGeom>
          <a:noFill/>
          <a:ln w="25200">
            <a:solidFill>
              <a:srgbClr val="C0C0C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49183" name="Line 16"/>
          <p:cNvSpPr>
            <a:spLocks noChangeShapeType="1"/>
          </p:cNvSpPr>
          <p:nvPr/>
        </p:nvSpPr>
        <p:spPr bwMode="auto">
          <a:xfrm flipH="1">
            <a:off x="7199313" y="1800225"/>
            <a:ext cx="649287" cy="0"/>
          </a:xfrm>
          <a:prstGeom prst="line">
            <a:avLst/>
          </a:prstGeom>
          <a:noFill/>
          <a:ln w="25200">
            <a:solidFill>
              <a:srgbClr val="C0C0C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49184" name="Line 17"/>
          <p:cNvSpPr>
            <a:spLocks noChangeShapeType="1"/>
          </p:cNvSpPr>
          <p:nvPr/>
        </p:nvSpPr>
        <p:spPr bwMode="auto">
          <a:xfrm>
            <a:off x="1728788" y="1800225"/>
            <a:ext cx="1439862" cy="0"/>
          </a:xfrm>
          <a:prstGeom prst="line">
            <a:avLst/>
          </a:prstGeom>
          <a:noFill/>
          <a:ln w="25200">
            <a:solidFill>
              <a:srgbClr val="C0C0C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49185" name="Line 18"/>
          <p:cNvSpPr>
            <a:spLocks noChangeShapeType="1"/>
          </p:cNvSpPr>
          <p:nvPr/>
        </p:nvSpPr>
        <p:spPr bwMode="auto">
          <a:xfrm flipH="1">
            <a:off x="1655763" y="1800225"/>
            <a:ext cx="1439862" cy="0"/>
          </a:xfrm>
          <a:prstGeom prst="line">
            <a:avLst/>
          </a:prstGeom>
          <a:noFill/>
          <a:ln w="25200">
            <a:solidFill>
              <a:srgbClr val="C0C0C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49186" name="Line 19"/>
          <p:cNvSpPr>
            <a:spLocks noChangeShapeType="1"/>
          </p:cNvSpPr>
          <p:nvPr/>
        </p:nvSpPr>
        <p:spPr bwMode="auto">
          <a:xfrm>
            <a:off x="5616575" y="1800225"/>
            <a:ext cx="647700" cy="0"/>
          </a:xfrm>
          <a:prstGeom prst="line">
            <a:avLst/>
          </a:prstGeom>
          <a:noFill/>
          <a:ln w="25200">
            <a:solidFill>
              <a:srgbClr val="B80047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49187" name="Line 20"/>
          <p:cNvSpPr>
            <a:spLocks noChangeShapeType="1"/>
          </p:cNvSpPr>
          <p:nvPr/>
        </p:nvSpPr>
        <p:spPr bwMode="auto">
          <a:xfrm flipH="1">
            <a:off x="5543550" y="1800225"/>
            <a:ext cx="647700" cy="0"/>
          </a:xfrm>
          <a:prstGeom prst="line">
            <a:avLst/>
          </a:prstGeom>
          <a:noFill/>
          <a:ln w="25200">
            <a:solidFill>
              <a:srgbClr val="B80047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49188" name="Line 21"/>
          <p:cNvSpPr>
            <a:spLocks noChangeShapeType="1"/>
          </p:cNvSpPr>
          <p:nvPr/>
        </p:nvSpPr>
        <p:spPr bwMode="auto">
          <a:xfrm>
            <a:off x="4032250" y="1800225"/>
            <a:ext cx="647700" cy="0"/>
          </a:xfrm>
          <a:prstGeom prst="line">
            <a:avLst/>
          </a:prstGeom>
          <a:noFill/>
          <a:ln w="25200">
            <a:solidFill>
              <a:srgbClr val="B80047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49189" name="Line 22"/>
          <p:cNvSpPr>
            <a:spLocks noChangeShapeType="1"/>
          </p:cNvSpPr>
          <p:nvPr/>
        </p:nvSpPr>
        <p:spPr bwMode="auto">
          <a:xfrm flipH="1">
            <a:off x="3959225" y="1800225"/>
            <a:ext cx="649288" cy="0"/>
          </a:xfrm>
          <a:prstGeom prst="line">
            <a:avLst/>
          </a:prstGeom>
          <a:noFill/>
          <a:ln w="25200">
            <a:solidFill>
              <a:srgbClr val="B80047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49190" name="Line 23"/>
          <p:cNvSpPr>
            <a:spLocks noChangeShapeType="1"/>
          </p:cNvSpPr>
          <p:nvPr/>
        </p:nvSpPr>
        <p:spPr bwMode="auto">
          <a:xfrm>
            <a:off x="1465263" y="2208213"/>
            <a:ext cx="481012" cy="431800"/>
          </a:xfrm>
          <a:prstGeom prst="line">
            <a:avLst/>
          </a:prstGeom>
          <a:noFill/>
          <a:ln w="25200">
            <a:solidFill>
              <a:srgbClr val="C0C0C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49191" name="Line 24"/>
          <p:cNvSpPr>
            <a:spLocks noChangeShapeType="1"/>
          </p:cNvSpPr>
          <p:nvPr/>
        </p:nvSpPr>
        <p:spPr bwMode="auto">
          <a:xfrm flipH="1" flipV="1">
            <a:off x="1411288" y="2160588"/>
            <a:ext cx="482600" cy="431800"/>
          </a:xfrm>
          <a:prstGeom prst="line">
            <a:avLst/>
          </a:prstGeom>
          <a:noFill/>
          <a:ln w="25200">
            <a:solidFill>
              <a:srgbClr val="C0C0C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49192" name="Line 25"/>
          <p:cNvSpPr>
            <a:spLocks noChangeShapeType="1"/>
          </p:cNvSpPr>
          <p:nvPr/>
        </p:nvSpPr>
        <p:spPr bwMode="auto">
          <a:xfrm flipH="1">
            <a:off x="4608513" y="2224088"/>
            <a:ext cx="1282700" cy="584200"/>
          </a:xfrm>
          <a:prstGeom prst="line">
            <a:avLst/>
          </a:prstGeom>
          <a:noFill/>
          <a:ln w="25200">
            <a:solidFill>
              <a:srgbClr val="C0C0C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49193" name="Line 26"/>
          <p:cNvSpPr>
            <a:spLocks noChangeShapeType="1"/>
          </p:cNvSpPr>
          <p:nvPr/>
        </p:nvSpPr>
        <p:spPr bwMode="auto">
          <a:xfrm flipV="1">
            <a:off x="4749800" y="2160588"/>
            <a:ext cx="1284288" cy="582612"/>
          </a:xfrm>
          <a:prstGeom prst="line">
            <a:avLst/>
          </a:prstGeom>
          <a:noFill/>
          <a:ln w="25200">
            <a:solidFill>
              <a:srgbClr val="C0C0C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49194" name="Line 27"/>
          <p:cNvSpPr>
            <a:spLocks noChangeShapeType="1"/>
          </p:cNvSpPr>
          <p:nvPr/>
        </p:nvSpPr>
        <p:spPr bwMode="auto">
          <a:xfrm>
            <a:off x="4549775" y="3595688"/>
            <a:ext cx="130175" cy="292100"/>
          </a:xfrm>
          <a:prstGeom prst="line">
            <a:avLst/>
          </a:prstGeom>
          <a:noFill/>
          <a:ln w="25200">
            <a:solidFill>
              <a:srgbClr val="C0C0C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49195" name="Line 28"/>
          <p:cNvSpPr>
            <a:spLocks noChangeShapeType="1"/>
          </p:cNvSpPr>
          <p:nvPr/>
        </p:nvSpPr>
        <p:spPr bwMode="auto">
          <a:xfrm flipH="1" flipV="1">
            <a:off x="4535488" y="3563938"/>
            <a:ext cx="130175" cy="292100"/>
          </a:xfrm>
          <a:prstGeom prst="line">
            <a:avLst/>
          </a:prstGeom>
          <a:noFill/>
          <a:ln w="25200">
            <a:solidFill>
              <a:srgbClr val="C0C0C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49196" name="Line 29"/>
          <p:cNvSpPr>
            <a:spLocks noChangeShapeType="1"/>
          </p:cNvSpPr>
          <p:nvPr/>
        </p:nvSpPr>
        <p:spPr bwMode="auto">
          <a:xfrm flipH="1">
            <a:off x="4103688" y="3602038"/>
            <a:ext cx="84137" cy="319087"/>
          </a:xfrm>
          <a:prstGeom prst="line">
            <a:avLst/>
          </a:prstGeom>
          <a:noFill/>
          <a:ln w="25200">
            <a:solidFill>
              <a:srgbClr val="C0C0C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49197" name="Line 30"/>
          <p:cNvSpPr>
            <a:spLocks noChangeShapeType="1"/>
          </p:cNvSpPr>
          <p:nvPr/>
        </p:nvSpPr>
        <p:spPr bwMode="auto">
          <a:xfrm flipV="1">
            <a:off x="4113213" y="3567113"/>
            <a:ext cx="84137" cy="319087"/>
          </a:xfrm>
          <a:prstGeom prst="line">
            <a:avLst/>
          </a:prstGeom>
          <a:noFill/>
          <a:ln w="25200">
            <a:solidFill>
              <a:srgbClr val="C0C0C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49198" name="Line 31"/>
          <p:cNvSpPr>
            <a:spLocks noChangeShapeType="1"/>
          </p:cNvSpPr>
          <p:nvPr/>
        </p:nvSpPr>
        <p:spPr bwMode="auto">
          <a:xfrm>
            <a:off x="2973388" y="3565525"/>
            <a:ext cx="627062" cy="563563"/>
          </a:xfrm>
          <a:prstGeom prst="line">
            <a:avLst/>
          </a:prstGeom>
          <a:noFill/>
          <a:ln w="25200">
            <a:solidFill>
              <a:srgbClr val="C0C0C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49199" name="Line 32"/>
          <p:cNvSpPr>
            <a:spLocks noChangeShapeType="1"/>
          </p:cNvSpPr>
          <p:nvPr/>
        </p:nvSpPr>
        <p:spPr bwMode="auto">
          <a:xfrm flipH="1" flipV="1">
            <a:off x="2903538" y="3503613"/>
            <a:ext cx="627062" cy="561975"/>
          </a:xfrm>
          <a:prstGeom prst="line">
            <a:avLst/>
          </a:prstGeom>
          <a:noFill/>
          <a:ln w="25200">
            <a:solidFill>
              <a:srgbClr val="C0C0C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49200" name="Line 33"/>
          <p:cNvSpPr>
            <a:spLocks noChangeShapeType="1"/>
          </p:cNvSpPr>
          <p:nvPr/>
        </p:nvSpPr>
        <p:spPr bwMode="auto">
          <a:xfrm>
            <a:off x="4983163" y="4532313"/>
            <a:ext cx="128587" cy="292100"/>
          </a:xfrm>
          <a:prstGeom prst="line">
            <a:avLst/>
          </a:prstGeom>
          <a:noFill/>
          <a:ln w="25200">
            <a:solidFill>
              <a:srgbClr val="C0C0C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49201" name="Line 34"/>
          <p:cNvSpPr>
            <a:spLocks noChangeShapeType="1"/>
          </p:cNvSpPr>
          <p:nvPr/>
        </p:nvSpPr>
        <p:spPr bwMode="auto">
          <a:xfrm flipH="1" flipV="1">
            <a:off x="4967288" y="4500563"/>
            <a:ext cx="130175" cy="290512"/>
          </a:xfrm>
          <a:prstGeom prst="line">
            <a:avLst/>
          </a:prstGeom>
          <a:noFill/>
          <a:ln w="25200">
            <a:solidFill>
              <a:srgbClr val="C0C0C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49202" name="CustomShape 36"/>
          <p:cNvSpPr>
            <a:spLocks noChangeArrowheads="1"/>
          </p:cNvSpPr>
          <p:nvPr/>
        </p:nvSpPr>
        <p:spPr bwMode="auto">
          <a:xfrm>
            <a:off x="2879725" y="1079500"/>
            <a:ext cx="4535488" cy="1296988"/>
          </a:xfrm>
          <a:prstGeom prst="flowChartProcess">
            <a:avLst/>
          </a:prstGeom>
          <a:noFill/>
          <a:ln w="18000">
            <a:solidFill>
              <a:srgbClr val="C0C0C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49203" name="TextBox 54"/>
          <p:cNvSpPr txBox="1">
            <a:spLocks noChangeArrowheads="1"/>
          </p:cNvSpPr>
          <p:nvPr/>
        </p:nvSpPr>
        <p:spPr bwMode="auto">
          <a:xfrm>
            <a:off x="647700" y="5951538"/>
            <a:ext cx="9002713" cy="1108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200">
                <a:solidFill>
                  <a:srgbClr val="0066CC"/>
                </a:solidFill>
              </a:rPr>
              <a:t>1. Нарушается привычная цепочка оказания услуги — заявки </a:t>
            </a:r>
          </a:p>
          <a:p>
            <a:r>
              <a:rPr lang="ru-RU" sz="2200">
                <a:solidFill>
                  <a:srgbClr val="0066CC"/>
                </a:solidFill>
              </a:rPr>
              <a:t>с портала поступают исполнителю, минуя канцелярию и начальника.</a:t>
            </a:r>
            <a:endParaRPr lang="ru-RU" sz="2200"/>
          </a:p>
        </p:txBody>
      </p:sp>
      <p:sp>
        <p:nvSpPr>
          <p:cNvPr id="49204" name="TextShape 22"/>
          <p:cNvSpPr txBox="1">
            <a:spLocks noChangeArrowheads="1"/>
          </p:cNvSpPr>
          <p:nvPr/>
        </p:nvSpPr>
        <p:spPr bwMode="auto">
          <a:xfrm>
            <a:off x="5400675" y="3924300"/>
            <a:ext cx="1655763" cy="503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0000" tIns="45000" rIns="90000" bIns="45000"/>
          <a:lstStyle/>
          <a:p>
            <a:r>
              <a:rPr lang="ru-RU" sz="1200" b="1" i="1">
                <a:solidFill>
                  <a:srgbClr val="0066CC"/>
                </a:solidFill>
              </a:rPr>
              <a:t>Межведомственное</a:t>
            </a:r>
            <a:endParaRPr lang="ru-RU" sz="1200" b="1" i="1"/>
          </a:p>
          <a:p>
            <a:r>
              <a:rPr lang="ru-RU" sz="1200" b="1" i="1">
                <a:solidFill>
                  <a:srgbClr val="0066CC"/>
                </a:solidFill>
              </a:rPr>
              <a:t>взаимодействие</a:t>
            </a:r>
            <a:endParaRPr lang="ru-RU" sz="1200" b="1" i="1"/>
          </a:p>
        </p:txBody>
      </p:sp>
      <p:sp>
        <p:nvSpPr>
          <p:cNvPr id="49205" name="TextShape 9"/>
          <p:cNvSpPr txBox="1">
            <a:spLocks noChangeArrowheads="1"/>
          </p:cNvSpPr>
          <p:nvPr/>
        </p:nvSpPr>
        <p:spPr bwMode="auto">
          <a:xfrm>
            <a:off x="8064500" y="3779838"/>
            <a:ext cx="1244600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0000" tIns="45000" rIns="90000" bIns="45000"/>
          <a:lstStyle/>
          <a:p>
            <a:r>
              <a:rPr lang="ru-RU" sz="1200" b="1" i="1">
                <a:solidFill>
                  <a:srgbClr val="00B050"/>
                </a:solidFill>
              </a:rPr>
              <a:t>Внутри</a:t>
            </a:r>
          </a:p>
          <a:p>
            <a:r>
              <a:rPr lang="ru-RU" sz="1200" b="1" i="1">
                <a:solidFill>
                  <a:srgbClr val="00B050"/>
                </a:solidFill>
              </a:rPr>
              <a:t>ведомственное</a:t>
            </a:r>
          </a:p>
          <a:p>
            <a:r>
              <a:rPr lang="ru-RU" sz="1200" b="1" i="1">
                <a:solidFill>
                  <a:srgbClr val="00B050"/>
                </a:solidFill>
              </a:rPr>
              <a:t>взаимодействие</a:t>
            </a:r>
          </a:p>
        </p:txBody>
      </p:sp>
      <p:sp>
        <p:nvSpPr>
          <p:cNvPr id="49206" name="TextShape 5"/>
          <p:cNvSpPr txBox="1">
            <a:spLocks noChangeArrowheads="1"/>
          </p:cNvSpPr>
          <p:nvPr/>
        </p:nvSpPr>
        <p:spPr bwMode="auto">
          <a:xfrm>
            <a:off x="2927350" y="1120775"/>
            <a:ext cx="2905125" cy="204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0000" tIns="45000" rIns="90000" bIns="45000"/>
          <a:lstStyle/>
          <a:p>
            <a:r>
              <a:rPr lang="ru-RU" sz="1200" b="1" i="1">
                <a:solidFill>
                  <a:srgbClr val="F79646"/>
                </a:solidFill>
              </a:rPr>
              <a:t>Орган власти, оказывающий услугу</a:t>
            </a:r>
          </a:p>
        </p:txBody>
      </p:sp>
      <p:sp>
        <p:nvSpPr>
          <p:cNvPr id="55" name="Номер слайда 5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C6BBECC-CA49-4702-AA14-B38969AD6D47}" type="slidenum">
              <a:rPr lang="ru-RU"/>
              <a:pPr>
                <a:defRPr/>
              </a:pPr>
              <a:t>34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78" name="Рисунок 86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69200" y="1511300"/>
            <a:ext cx="206375" cy="169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0179" name="Рисунок 87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69200" y="1511300"/>
            <a:ext cx="206375" cy="169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0180" name="Рисунок 87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36625" y="1627188"/>
            <a:ext cx="541338" cy="43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0181" name="Рисунок 87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936625" y="1627188"/>
            <a:ext cx="541338" cy="43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0182" name="TextShape 1"/>
          <p:cNvSpPr txBox="1">
            <a:spLocks noChangeArrowheads="1"/>
          </p:cNvSpPr>
          <p:nvPr/>
        </p:nvSpPr>
        <p:spPr bwMode="auto">
          <a:xfrm>
            <a:off x="431800" y="215900"/>
            <a:ext cx="9144000" cy="682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0000" tIns="45000" rIns="90000" bIns="45000"/>
          <a:lstStyle/>
          <a:p>
            <a:pPr algn="ctr"/>
            <a:r>
              <a:rPr lang="ru-RU" sz="3600">
                <a:solidFill>
                  <a:srgbClr val="000000"/>
                </a:solidFill>
              </a:rPr>
              <a:t>Проблемы</a:t>
            </a:r>
            <a:endParaRPr lang="ru-RU"/>
          </a:p>
        </p:txBody>
      </p:sp>
      <p:sp>
        <p:nvSpPr>
          <p:cNvPr id="50183" name="CustomShape 2"/>
          <p:cNvSpPr>
            <a:spLocks noChangeArrowheads="1"/>
          </p:cNvSpPr>
          <p:nvPr/>
        </p:nvSpPr>
        <p:spPr bwMode="auto">
          <a:xfrm>
            <a:off x="5256213" y="5065713"/>
            <a:ext cx="671512" cy="550862"/>
          </a:xfrm>
          <a:prstGeom prst="flowChartProcess">
            <a:avLst/>
          </a:prstGeom>
          <a:solidFill>
            <a:srgbClr val="FFFFFF"/>
          </a:solidFill>
          <a:ln w="36000">
            <a:solidFill>
              <a:srgbClr val="80808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50184" name="CustomShape 3"/>
          <p:cNvSpPr>
            <a:spLocks noChangeArrowheads="1"/>
          </p:cNvSpPr>
          <p:nvPr/>
        </p:nvSpPr>
        <p:spPr bwMode="auto">
          <a:xfrm>
            <a:off x="5184775" y="5005388"/>
            <a:ext cx="671513" cy="549275"/>
          </a:xfrm>
          <a:prstGeom prst="flowChartProcess">
            <a:avLst/>
          </a:prstGeom>
          <a:solidFill>
            <a:srgbClr val="FFFFFF"/>
          </a:solidFill>
          <a:ln w="36000">
            <a:solidFill>
              <a:srgbClr val="80808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50185" name="CustomShape 4"/>
          <p:cNvSpPr>
            <a:spLocks noChangeArrowheads="1"/>
          </p:cNvSpPr>
          <p:nvPr/>
        </p:nvSpPr>
        <p:spPr bwMode="auto">
          <a:xfrm>
            <a:off x="5111750" y="4943475"/>
            <a:ext cx="673100" cy="550863"/>
          </a:xfrm>
          <a:prstGeom prst="flowChartProcess">
            <a:avLst/>
          </a:prstGeom>
          <a:solidFill>
            <a:srgbClr val="FFFFFF"/>
          </a:solidFill>
          <a:ln w="36000">
            <a:solidFill>
              <a:srgbClr val="808080"/>
            </a:solidFill>
            <a:round/>
            <a:headEnd/>
            <a:tailEnd type="triangle" w="med" len="med"/>
          </a:ln>
        </p:spPr>
        <p:txBody>
          <a:bodyPr wrap="none" lIns="108000" tIns="63000" rIns="108000" bIns="63000" anchor="ctr"/>
          <a:lstStyle/>
          <a:p>
            <a:pPr algn="ctr"/>
            <a:r>
              <a:rPr lang="ru-RU" sz="1400"/>
              <a:t>ФОИВ</a:t>
            </a:r>
            <a:endParaRPr lang="ru-RU"/>
          </a:p>
        </p:txBody>
      </p:sp>
      <p:sp>
        <p:nvSpPr>
          <p:cNvPr id="50186" name="CustomShape 5"/>
          <p:cNvSpPr>
            <a:spLocks noChangeArrowheads="1"/>
          </p:cNvSpPr>
          <p:nvPr/>
        </p:nvSpPr>
        <p:spPr bwMode="auto">
          <a:xfrm>
            <a:off x="8132763" y="5091113"/>
            <a:ext cx="673100" cy="549275"/>
          </a:xfrm>
          <a:prstGeom prst="flowChartProcess">
            <a:avLst/>
          </a:prstGeom>
          <a:solidFill>
            <a:srgbClr val="FFFFFF"/>
          </a:solidFill>
          <a:ln w="36000">
            <a:solidFill>
              <a:srgbClr val="80808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50187" name="CustomShape 6"/>
          <p:cNvSpPr>
            <a:spLocks noChangeArrowheads="1"/>
          </p:cNvSpPr>
          <p:nvPr/>
        </p:nvSpPr>
        <p:spPr bwMode="auto">
          <a:xfrm>
            <a:off x="8072438" y="5029200"/>
            <a:ext cx="673100" cy="550863"/>
          </a:xfrm>
          <a:prstGeom prst="flowChartProcess">
            <a:avLst/>
          </a:prstGeom>
          <a:solidFill>
            <a:srgbClr val="FFFFFF"/>
          </a:solidFill>
          <a:ln w="36000">
            <a:solidFill>
              <a:srgbClr val="80808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50188" name="CustomShape 7"/>
          <p:cNvSpPr>
            <a:spLocks noChangeArrowheads="1"/>
          </p:cNvSpPr>
          <p:nvPr/>
        </p:nvSpPr>
        <p:spPr bwMode="auto">
          <a:xfrm>
            <a:off x="8010525" y="4967288"/>
            <a:ext cx="673100" cy="550862"/>
          </a:xfrm>
          <a:prstGeom prst="flowChartProcess">
            <a:avLst/>
          </a:prstGeom>
          <a:solidFill>
            <a:srgbClr val="FFFFFF"/>
          </a:solidFill>
          <a:ln w="36000">
            <a:solidFill>
              <a:srgbClr val="808080"/>
            </a:solidFill>
            <a:round/>
            <a:headEnd/>
            <a:tailEnd type="triangle" w="med" len="med"/>
          </a:ln>
        </p:spPr>
        <p:txBody>
          <a:bodyPr wrap="none" lIns="108000" tIns="63000" rIns="108000" bIns="63000" anchor="ctr"/>
          <a:lstStyle/>
          <a:p>
            <a:pPr algn="ctr"/>
            <a:r>
              <a:rPr lang="ru-RU" sz="1400"/>
              <a:t>Другие</a:t>
            </a:r>
            <a:endParaRPr lang="ru-RU"/>
          </a:p>
          <a:p>
            <a:pPr algn="ctr"/>
            <a:r>
              <a:rPr lang="ru-RU" sz="1400"/>
              <a:t>отделы</a:t>
            </a:r>
            <a:endParaRPr lang="ru-RU"/>
          </a:p>
        </p:txBody>
      </p:sp>
      <p:sp>
        <p:nvSpPr>
          <p:cNvPr id="50189" name="CustomShape 8"/>
          <p:cNvSpPr>
            <a:spLocks noChangeArrowheads="1"/>
          </p:cNvSpPr>
          <p:nvPr/>
        </p:nvSpPr>
        <p:spPr bwMode="auto">
          <a:xfrm>
            <a:off x="7415213" y="2663825"/>
            <a:ext cx="2016125" cy="1944688"/>
          </a:xfrm>
          <a:prstGeom prst="flowChartProcess">
            <a:avLst/>
          </a:prstGeom>
          <a:noFill/>
          <a:ln w="18000">
            <a:solidFill>
              <a:srgbClr val="C0C0C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50190" name="CustomShape 10"/>
          <p:cNvSpPr>
            <a:spLocks noChangeArrowheads="1"/>
          </p:cNvSpPr>
          <p:nvPr/>
        </p:nvSpPr>
        <p:spPr bwMode="auto">
          <a:xfrm>
            <a:off x="3600450" y="2663825"/>
            <a:ext cx="3527425" cy="1944688"/>
          </a:xfrm>
          <a:prstGeom prst="flowChartProcess">
            <a:avLst/>
          </a:prstGeom>
          <a:noFill/>
          <a:ln w="18000">
            <a:solidFill>
              <a:srgbClr val="C0C0C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pic>
        <p:nvPicPr>
          <p:cNvPr id="50191" name="Рисунок 88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335713" y="1511300"/>
            <a:ext cx="669925" cy="536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0192" name="Рисунок 884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335713" y="1511300"/>
            <a:ext cx="669925" cy="536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0193" name="Рисунок 885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824413" y="1511300"/>
            <a:ext cx="560387" cy="536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0194" name="Рисунок 886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4824413" y="1511300"/>
            <a:ext cx="560387" cy="536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0195" name="Рисунок 887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2160588" y="1944688"/>
            <a:ext cx="179387" cy="201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0196" name="Рисунок 888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2160588" y="1944688"/>
            <a:ext cx="179387" cy="201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0197" name="Рисунок 889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2165350" y="1439863"/>
            <a:ext cx="211138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0198" name="Рисунок 890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2165350" y="1439863"/>
            <a:ext cx="211138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0199" name="Рисунок 891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3251200" y="1535113"/>
            <a:ext cx="614363" cy="547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0200" name="Рисунок 892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3251200" y="1533525"/>
            <a:ext cx="614363" cy="554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0201" name="CustomShape 11"/>
          <p:cNvSpPr>
            <a:spLocks noChangeArrowheads="1"/>
          </p:cNvSpPr>
          <p:nvPr/>
        </p:nvSpPr>
        <p:spPr bwMode="auto">
          <a:xfrm>
            <a:off x="3959225" y="2959100"/>
            <a:ext cx="792163" cy="504825"/>
          </a:xfrm>
          <a:prstGeom prst="ellipse">
            <a:avLst/>
          </a:prstGeom>
          <a:noFill/>
          <a:ln w="36000">
            <a:solidFill>
              <a:srgbClr val="808080"/>
            </a:solidFill>
            <a:round/>
            <a:headEnd/>
            <a:tailEnd/>
          </a:ln>
        </p:spPr>
        <p:txBody>
          <a:bodyPr wrap="none" lIns="108000" tIns="63000" rIns="108000" bIns="63000" anchor="ctr"/>
          <a:lstStyle/>
          <a:p>
            <a:pPr algn="ctr"/>
            <a:r>
              <a:rPr lang="ru-RU" sz="1600"/>
              <a:t>СИР</a:t>
            </a:r>
            <a:endParaRPr lang="ru-RU"/>
          </a:p>
        </p:txBody>
      </p:sp>
      <p:sp>
        <p:nvSpPr>
          <p:cNvPr id="50202" name="CustomShape 12"/>
          <p:cNvSpPr>
            <a:spLocks noChangeArrowheads="1"/>
          </p:cNvSpPr>
          <p:nvPr/>
        </p:nvSpPr>
        <p:spPr bwMode="auto">
          <a:xfrm>
            <a:off x="8280400" y="1368425"/>
            <a:ext cx="503238" cy="719138"/>
          </a:xfrm>
          <a:prstGeom prst="can">
            <a:avLst>
              <a:gd name="adj" fmla="val 5399"/>
            </a:avLst>
          </a:prstGeom>
          <a:noFill/>
          <a:ln w="36000">
            <a:solidFill>
              <a:srgbClr val="808080"/>
            </a:solidFill>
            <a:round/>
            <a:headEnd/>
            <a:tailEnd/>
          </a:ln>
        </p:spPr>
        <p:txBody>
          <a:bodyPr wrap="none" lIns="90000" tIns="45000" rIns="90000" bIns="45000" anchor="ctr"/>
          <a:lstStyle/>
          <a:p>
            <a:pPr algn="ctr"/>
            <a:r>
              <a:rPr lang="ru-RU" sz="1200"/>
              <a:t>ИС</a:t>
            </a:r>
            <a:endParaRPr lang="ru-RU"/>
          </a:p>
          <a:p>
            <a:pPr algn="ctr"/>
            <a:r>
              <a:rPr lang="ru-RU" sz="1200"/>
              <a:t>ОВ</a:t>
            </a:r>
            <a:endParaRPr lang="ru-RU"/>
          </a:p>
        </p:txBody>
      </p:sp>
      <p:sp>
        <p:nvSpPr>
          <p:cNvPr id="50203" name="CustomShape 13"/>
          <p:cNvSpPr>
            <a:spLocks noChangeArrowheads="1"/>
          </p:cNvSpPr>
          <p:nvPr/>
        </p:nvSpPr>
        <p:spPr bwMode="auto">
          <a:xfrm>
            <a:off x="3663950" y="4021138"/>
            <a:ext cx="1520825" cy="442912"/>
          </a:xfrm>
          <a:prstGeom prst="ellipse">
            <a:avLst/>
          </a:prstGeom>
          <a:noFill/>
          <a:ln w="36000">
            <a:solidFill>
              <a:srgbClr val="808080"/>
            </a:solidFill>
            <a:round/>
            <a:headEnd/>
            <a:tailEnd/>
          </a:ln>
        </p:spPr>
        <p:txBody>
          <a:bodyPr wrap="none" lIns="108000" tIns="63000" rIns="108000" bIns="63000" anchor="ctr"/>
          <a:lstStyle/>
          <a:p>
            <a:pPr algn="ctr"/>
            <a:r>
              <a:rPr lang="ru-RU" sz="1600"/>
              <a:t>СМЭВ</a:t>
            </a:r>
            <a:endParaRPr lang="ru-RU"/>
          </a:p>
        </p:txBody>
      </p:sp>
      <p:pic>
        <p:nvPicPr>
          <p:cNvPr id="50204" name="Рисунок 896"/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1879600" y="2592388"/>
            <a:ext cx="1073150" cy="728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0205" name="Рисунок 897"/>
          <p:cNvPicPr>
            <a:picLocks noChangeAspect="1" noChangeArrowheads="1"/>
          </p:cNvPicPr>
          <p:nvPr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1879600" y="2592388"/>
            <a:ext cx="1073150" cy="728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0206" name="Line 15"/>
          <p:cNvSpPr>
            <a:spLocks noChangeShapeType="1"/>
          </p:cNvSpPr>
          <p:nvPr/>
        </p:nvSpPr>
        <p:spPr bwMode="auto">
          <a:xfrm>
            <a:off x="7272338" y="1800225"/>
            <a:ext cx="647700" cy="0"/>
          </a:xfrm>
          <a:prstGeom prst="line">
            <a:avLst/>
          </a:prstGeom>
          <a:noFill/>
          <a:ln w="25200">
            <a:solidFill>
              <a:srgbClr val="C0C0C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50207" name="Line 16"/>
          <p:cNvSpPr>
            <a:spLocks noChangeShapeType="1"/>
          </p:cNvSpPr>
          <p:nvPr/>
        </p:nvSpPr>
        <p:spPr bwMode="auto">
          <a:xfrm flipH="1">
            <a:off x="7199313" y="1800225"/>
            <a:ext cx="649287" cy="0"/>
          </a:xfrm>
          <a:prstGeom prst="line">
            <a:avLst/>
          </a:prstGeom>
          <a:noFill/>
          <a:ln w="25200">
            <a:solidFill>
              <a:srgbClr val="C0C0C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50208" name="Line 17"/>
          <p:cNvSpPr>
            <a:spLocks noChangeShapeType="1"/>
          </p:cNvSpPr>
          <p:nvPr/>
        </p:nvSpPr>
        <p:spPr bwMode="auto">
          <a:xfrm>
            <a:off x="1728788" y="1800225"/>
            <a:ext cx="1439862" cy="0"/>
          </a:xfrm>
          <a:prstGeom prst="line">
            <a:avLst/>
          </a:prstGeom>
          <a:noFill/>
          <a:ln w="25200">
            <a:solidFill>
              <a:srgbClr val="C0C0C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50209" name="Line 18"/>
          <p:cNvSpPr>
            <a:spLocks noChangeShapeType="1"/>
          </p:cNvSpPr>
          <p:nvPr/>
        </p:nvSpPr>
        <p:spPr bwMode="auto">
          <a:xfrm flipH="1">
            <a:off x="1655763" y="1800225"/>
            <a:ext cx="1439862" cy="0"/>
          </a:xfrm>
          <a:prstGeom prst="line">
            <a:avLst/>
          </a:prstGeom>
          <a:noFill/>
          <a:ln w="25200">
            <a:solidFill>
              <a:srgbClr val="C0C0C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50210" name="Line 19"/>
          <p:cNvSpPr>
            <a:spLocks noChangeShapeType="1"/>
          </p:cNvSpPr>
          <p:nvPr/>
        </p:nvSpPr>
        <p:spPr bwMode="auto">
          <a:xfrm>
            <a:off x="5616575" y="1800225"/>
            <a:ext cx="647700" cy="0"/>
          </a:xfrm>
          <a:prstGeom prst="line">
            <a:avLst/>
          </a:prstGeom>
          <a:noFill/>
          <a:ln w="25200">
            <a:solidFill>
              <a:srgbClr val="B80047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50211" name="Line 20"/>
          <p:cNvSpPr>
            <a:spLocks noChangeShapeType="1"/>
          </p:cNvSpPr>
          <p:nvPr/>
        </p:nvSpPr>
        <p:spPr bwMode="auto">
          <a:xfrm flipH="1">
            <a:off x="5543550" y="1800225"/>
            <a:ext cx="647700" cy="0"/>
          </a:xfrm>
          <a:prstGeom prst="line">
            <a:avLst/>
          </a:prstGeom>
          <a:noFill/>
          <a:ln w="25200">
            <a:solidFill>
              <a:srgbClr val="B80047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50212" name="Line 21"/>
          <p:cNvSpPr>
            <a:spLocks noChangeShapeType="1"/>
          </p:cNvSpPr>
          <p:nvPr/>
        </p:nvSpPr>
        <p:spPr bwMode="auto">
          <a:xfrm>
            <a:off x="4032250" y="1800225"/>
            <a:ext cx="647700" cy="0"/>
          </a:xfrm>
          <a:prstGeom prst="line">
            <a:avLst/>
          </a:prstGeom>
          <a:noFill/>
          <a:ln w="25200">
            <a:solidFill>
              <a:srgbClr val="B80047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50213" name="Line 22"/>
          <p:cNvSpPr>
            <a:spLocks noChangeShapeType="1"/>
          </p:cNvSpPr>
          <p:nvPr/>
        </p:nvSpPr>
        <p:spPr bwMode="auto">
          <a:xfrm flipH="1">
            <a:off x="3959225" y="1800225"/>
            <a:ext cx="649288" cy="0"/>
          </a:xfrm>
          <a:prstGeom prst="line">
            <a:avLst/>
          </a:prstGeom>
          <a:noFill/>
          <a:ln w="25200">
            <a:solidFill>
              <a:srgbClr val="B80047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50214" name="Line 23"/>
          <p:cNvSpPr>
            <a:spLocks noChangeShapeType="1"/>
          </p:cNvSpPr>
          <p:nvPr/>
        </p:nvSpPr>
        <p:spPr bwMode="auto">
          <a:xfrm>
            <a:off x="1465263" y="2208213"/>
            <a:ext cx="481012" cy="431800"/>
          </a:xfrm>
          <a:prstGeom prst="line">
            <a:avLst/>
          </a:prstGeom>
          <a:noFill/>
          <a:ln w="25200">
            <a:solidFill>
              <a:srgbClr val="C0C0C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50215" name="Line 24"/>
          <p:cNvSpPr>
            <a:spLocks noChangeShapeType="1"/>
          </p:cNvSpPr>
          <p:nvPr/>
        </p:nvSpPr>
        <p:spPr bwMode="auto">
          <a:xfrm flipH="1" flipV="1">
            <a:off x="1411288" y="2160588"/>
            <a:ext cx="482600" cy="431800"/>
          </a:xfrm>
          <a:prstGeom prst="line">
            <a:avLst/>
          </a:prstGeom>
          <a:noFill/>
          <a:ln w="25200">
            <a:solidFill>
              <a:srgbClr val="C0C0C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50216" name="Line 25"/>
          <p:cNvSpPr>
            <a:spLocks noChangeShapeType="1"/>
          </p:cNvSpPr>
          <p:nvPr/>
        </p:nvSpPr>
        <p:spPr bwMode="auto">
          <a:xfrm flipH="1">
            <a:off x="4608513" y="2224088"/>
            <a:ext cx="1282700" cy="584200"/>
          </a:xfrm>
          <a:prstGeom prst="line">
            <a:avLst/>
          </a:prstGeom>
          <a:noFill/>
          <a:ln w="25200">
            <a:solidFill>
              <a:srgbClr val="C0C0C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50217" name="Line 26"/>
          <p:cNvSpPr>
            <a:spLocks noChangeShapeType="1"/>
          </p:cNvSpPr>
          <p:nvPr/>
        </p:nvSpPr>
        <p:spPr bwMode="auto">
          <a:xfrm flipV="1">
            <a:off x="4749800" y="2160588"/>
            <a:ext cx="1284288" cy="582612"/>
          </a:xfrm>
          <a:prstGeom prst="line">
            <a:avLst/>
          </a:prstGeom>
          <a:noFill/>
          <a:ln w="25200">
            <a:solidFill>
              <a:srgbClr val="C0C0C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50218" name="Line 27"/>
          <p:cNvSpPr>
            <a:spLocks noChangeShapeType="1"/>
          </p:cNvSpPr>
          <p:nvPr/>
        </p:nvSpPr>
        <p:spPr bwMode="auto">
          <a:xfrm>
            <a:off x="4549775" y="3595688"/>
            <a:ext cx="130175" cy="292100"/>
          </a:xfrm>
          <a:prstGeom prst="line">
            <a:avLst/>
          </a:prstGeom>
          <a:noFill/>
          <a:ln w="25200">
            <a:solidFill>
              <a:srgbClr val="C0C0C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50219" name="Line 28"/>
          <p:cNvSpPr>
            <a:spLocks noChangeShapeType="1"/>
          </p:cNvSpPr>
          <p:nvPr/>
        </p:nvSpPr>
        <p:spPr bwMode="auto">
          <a:xfrm flipH="1" flipV="1">
            <a:off x="4535488" y="3563938"/>
            <a:ext cx="130175" cy="292100"/>
          </a:xfrm>
          <a:prstGeom prst="line">
            <a:avLst/>
          </a:prstGeom>
          <a:noFill/>
          <a:ln w="25200">
            <a:solidFill>
              <a:srgbClr val="C0C0C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50220" name="Line 29"/>
          <p:cNvSpPr>
            <a:spLocks noChangeShapeType="1"/>
          </p:cNvSpPr>
          <p:nvPr/>
        </p:nvSpPr>
        <p:spPr bwMode="auto">
          <a:xfrm flipH="1">
            <a:off x="4103688" y="3602038"/>
            <a:ext cx="84137" cy="319087"/>
          </a:xfrm>
          <a:prstGeom prst="line">
            <a:avLst/>
          </a:prstGeom>
          <a:noFill/>
          <a:ln w="25200">
            <a:solidFill>
              <a:srgbClr val="C0C0C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50221" name="Line 30"/>
          <p:cNvSpPr>
            <a:spLocks noChangeShapeType="1"/>
          </p:cNvSpPr>
          <p:nvPr/>
        </p:nvSpPr>
        <p:spPr bwMode="auto">
          <a:xfrm flipV="1">
            <a:off x="4113213" y="3567113"/>
            <a:ext cx="84137" cy="319087"/>
          </a:xfrm>
          <a:prstGeom prst="line">
            <a:avLst/>
          </a:prstGeom>
          <a:noFill/>
          <a:ln w="25200">
            <a:solidFill>
              <a:srgbClr val="C0C0C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50222" name="Line 31"/>
          <p:cNvSpPr>
            <a:spLocks noChangeShapeType="1"/>
          </p:cNvSpPr>
          <p:nvPr/>
        </p:nvSpPr>
        <p:spPr bwMode="auto">
          <a:xfrm>
            <a:off x="2973388" y="3565525"/>
            <a:ext cx="627062" cy="563563"/>
          </a:xfrm>
          <a:prstGeom prst="line">
            <a:avLst/>
          </a:prstGeom>
          <a:noFill/>
          <a:ln w="25200">
            <a:solidFill>
              <a:srgbClr val="C0C0C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50223" name="Line 32"/>
          <p:cNvSpPr>
            <a:spLocks noChangeShapeType="1"/>
          </p:cNvSpPr>
          <p:nvPr/>
        </p:nvSpPr>
        <p:spPr bwMode="auto">
          <a:xfrm flipH="1" flipV="1">
            <a:off x="2903538" y="3503613"/>
            <a:ext cx="627062" cy="561975"/>
          </a:xfrm>
          <a:prstGeom prst="line">
            <a:avLst/>
          </a:prstGeom>
          <a:noFill/>
          <a:ln w="25200">
            <a:solidFill>
              <a:srgbClr val="C0C0C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50224" name="Line 33"/>
          <p:cNvSpPr>
            <a:spLocks noChangeShapeType="1"/>
          </p:cNvSpPr>
          <p:nvPr/>
        </p:nvSpPr>
        <p:spPr bwMode="auto">
          <a:xfrm>
            <a:off x="4983163" y="4532313"/>
            <a:ext cx="128587" cy="292100"/>
          </a:xfrm>
          <a:prstGeom prst="line">
            <a:avLst/>
          </a:prstGeom>
          <a:noFill/>
          <a:ln w="25200">
            <a:solidFill>
              <a:srgbClr val="C0C0C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50225" name="Line 34"/>
          <p:cNvSpPr>
            <a:spLocks noChangeShapeType="1"/>
          </p:cNvSpPr>
          <p:nvPr/>
        </p:nvSpPr>
        <p:spPr bwMode="auto">
          <a:xfrm flipH="1" flipV="1">
            <a:off x="4967288" y="4500563"/>
            <a:ext cx="130175" cy="290512"/>
          </a:xfrm>
          <a:prstGeom prst="line">
            <a:avLst/>
          </a:prstGeom>
          <a:noFill/>
          <a:ln w="25200">
            <a:solidFill>
              <a:srgbClr val="C0C0C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50226" name="CustomShape 36"/>
          <p:cNvSpPr>
            <a:spLocks noChangeArrowheads="1"/>
          </p:cNvSpPr>
          <p:nvPr/>
        </p:nvSpPr>
        <p:spPr bwMode="auto">
          <a:xfrm>
            <a:off x="2879725" y="1079500"/>
            <a:ext cx="4535488" cy="1296988"/>
          </a:xfrm>
          <a:prstGeom prst="flowChartProcess">
            <a:avLst/>
          </a:prstGeom>
          <a:noFill/>
          <a:ln w="18000">
            <a:solidFill>
              <a:srgbClr val="C0C0C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50227" name="Line 38"/>
          <p:cNvSpPr>
            <a:spLocks noChangeShapeType="1"/>
          </p:cNvSpPr>
          <p:nvPr/>
        </p:nvSpPr>
        <p:spPr bwMode="auto">
          <a:xfrm>
            <a:off x="3592513" y="2224088"/>
            <a:ext cx="584200" cy="584200"/>
          </a:xfrm>
          <a:prstGeom prst="line">
            <a:avLst/>
          </a:prstGeom>
          <a:noFill/>
          <a:ln w="25200">
            <a:solidFill>
              <a:srgbClr val="B80047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50228" name="Line 39"/>
          <p:cNvSpPr>
            <a:spLocks noChangeShapeType="1"/>
          </p:cNvSpPr>
          <p:nvPr/>
        </p:nvSpPr>
        <p:spPr bwMode="auto">
          <a:xfrm flipH="1" flipV="1">
            <a:off x="3527425" y="2160588"/>
            <a:ext cx="584200" cy="582612"/>
          </a:xfrm>
          <a:prstGeom prst="line">
            <a:avLst/>
          </a:prstGeom>
          <a:noFill/>
          <a:ln w="25200">
            <a:solidFill>
              <a:srgbClr val="B80047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50229" name="Line 40"/>
          <p:cNvSpPr>
            <a:spLocks noChangeShapeType="1"/>
          </p:cNvSpPr>
          <p:nvPr/>
        </p:nvSpPr>
        <p:spPr bwMode="auto">
          <a:xfrm flipH="1">
            <a:off x="4464050" y="2224088"/>
            <a:ext cx="454025" cy="584200"/>
          </a:xfrm>
          <a:prstGeom prst="line">
            <a:avLst/>
          </a:prstGeom>
          <a:noFill/>
          <a:ln w="25200">
            <a:solidFill>
              <a:srgbClr val="B80047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50230" name="Line 41"/>
          <p:cNvSpPr>
            <a:spLocks noChangeShapeType="1"/>
          </p:cNvSpPr>
          <p:nvPr/>
        </p:nvSpPr>
        <p:spPr bwMode="auto">
          <a:xfrm flipV="1">
            <a:off x="4514850" y="2160588"/>
            <a:ext cx="452438" cy="582612"/>
          </a:xfrm>
          <a:prstGeom prst="line">
            <a:avLst/>
          </a:prstGeom>
          <a:noFill/>
          <a:ln w="25200">
            <a:solidFill>
              <a:srgbClr val="B80047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50231" name="TextBox 58"/>
          <p:cNvSpPr txBox="1">
            <a:spLocks noChangeArrowheads="1"/>
          </p:cNvSpPr>
          <p:nvPr/>
        </p:nvSpPr>
        <p:spPr bwMode="auto">
          <a:xfrm>
            <a:off x="647700" y="5951538"/>
            <a:ext cx="9002713" cy="769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200">
                <a:solidFill>
                  <a:srgbClr val="0066CC"/>
                </a:solidFill>
              </a:rPr>
              <a:t>1. Нарушается привычная цепочка оказания услуги </a:t>
            </a:r>
          </a:p>
          <a:p>
            <a:r>
              <a:rPr lang="ru-RU" sz="2200">
                <a:solidFill>
                  <a:srgbClr val="0066CC"/>
                </a:solidFill>
              </a:rPr>
              <a:t>2. Канцелярия и начальник не имеют доступа к СИР</a:t>
            </a:r>
            <a:endParaRPr lang="ru-RU" sz="2200"/>
          </a:p>
        </p:txBody>
      </p:sp>
      <p:sp>
        <p:nvSpPr>
          <p:cNvPr id="50232" name="TextShape 22"/>
          <p:cNvSpPr txBox="1">
            <a:spLocks noChangeArrowheads="1"/>
          </p:cNvSpPr>
          <p:nvPr/>
        </p:nvSpPr>
        <p:spPr bwMode="auto">
          <a:xfrm>
            <a:off x="5400675" y="3924300"/>
            <a:ext cx="1655763" cy="503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0000" tIns="45000" rIns="90000" bIns="45000"/>
          <a:lstStyle/>
          <a:p>
            <a:r>
              <a:rPr lang="ru-RU" sz="1200" b="1" i="1">
                <a:solidFill>
                  <a:srgbClr val="0066CC"/>
                </a:solidFill>
              </a:rPr>
              <a:t>Межведомственное</a:t>
            </a:r>
            <a:endParaRPr lang="ru-RU" sz="1200" b="1" i="1"/>
          </a:p>
          <a:p>
            <a:r>
              <a:rPr lang="ru-RU" sz="1200" b="1" i="1">
                <a:solidFill>
                  <a:srgbClr val="0066CC"/>
                </a:solidFill>
              </a:rPr>
              <a:t>взаимодействие</a:t>
            </a:r>
            <a:endParaRPr lang="ru-RU" sz="1200" b="1" i="1"/>
          </a:p>
        </p:txBody>
      </p:sp>
      <p:sp>
        <p:nvSpPr>
          <p:cNvPr id="50233" name="TextShape 9"/>
          <p:cNvSpPr txBox="1">
            <a:spLocks noChangeArrowheads="1"/>
          </p:cNvSpPr>
          <p:nvPr/>
        </p:nvSpPr>
        <p:spPr bwMode="auto">
          <a:xfrm>
            <a:off x="8064500" y="3779838"/>
            <a:ext cx="1244600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0000" tIns="45000" rIns="90000" bIns="45000"/>
          <a:lstStyle/>
          <a:p>
            <a:r>
              <a:rPr lang="ru-RU" sz="1200" b="1" i="1">
                <a:solidFill>
                  <a:srgbClr val="00B050"/>
                </a:solidFill>
              </a:rPr>
              <a:t>Внутри</a:t>
            </a:r>
          </a:p>
          <a:p>
            <a:r>
              <a:rPr lang="ru-RU" sz="1200" b="1" i="1">
                <a:solidFill>
                  <a:srgbClr val="00B050"/>
                </a:solidFill>
              </a:rPr>
              <a:t>ведомственное</a:t>
            </a:r>
          </a:p>
          <a:p>
            <a:r>
              <a:rPr lang="ru-RU" sz="1200" b="1" i="1">
                <a:solidFill>
                  <a:srgbClr val="00B050"/>
                </a:solidFill>
              </a:rPr>
              <a:t>взаимодействие</a:t>
            </a:r>
          </a:p>
        </p:txBody>
      </p:sp>
      <p:sp>
        <p:nvSpPr>
          <p:cNvPr id="50234" name="TextShape 5"/>
          <p:cNvSpPr txBox="1">
            <a:spLocks noChangeArrowheads="1"/>
          </p:cNvSpPr>
          <p:nvPr/>
        </p:nvSpPr>
        <p:spPr bwMode="auto">
          <a:xfrm>
            <a:off x="2927350" y="1120775"/>
            <a:ext cx="2905125" cy="204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0000" tIns="45000" rIns="90000" bIns="45000"/>
          <a:lstStyle/>
          <a:p>
            <a:r>
              <a:rPr lang="ru-RU" sz="1200" b="1" i="1">
                <a:solidFill>
                  <a:srgbClr val="F79646"/>
                </a:solidFill>
              </a:rPr>
              <a:t>Орган власти, оказывающий услугу</a:t>
            </a:r>
          </a:p>
        </p:txBody>
      </p:sp>
      <p:sp>
        <p:nvSpPr>
          <p:cNvPr id="59" name="Номер слайда 58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B3C3D07-2211-4DDF-8891-397C033C0964}" type="slidenum">
              <a:rPr lang="ru-RU"/>
              <a:pPr>
                <a:defRPr/>
              </a:pPr>
              <a:t>35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02" name="Рисунок 92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69200" y="1511300"/>
            <a:ext cx="206375" cy="169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03" name="Рисунок 92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69200" y="1511300"/>
            <a:ext cx="206375" cy="169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04" name="Рисунок 928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36625" y="1627188"/>
            <a:ext cx="541338" cy="43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05" name="Рисунок 929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936625" y="1627188"/>
            <a:ext cx="541338" cy="43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06" name="TextShape 1"/>
          <p:cNvSpPr txBox="1">
            <a:spLocks noChangeArrowheads="1"/>
          </p:cNvSpPr>
          <p:nvPr/>
        </p:nvSpPr>
        <p:spPr bwMode="auto">
          <a:xfrm>
            <a:off x="431800" y="215900"/>
            <a:ext cx="9144000" cy="682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0000" tIns="45000" rIns="90000" bIns="45000"/>
          <a:lstStyle/>
          <a:p>
            <a:pPr algn="ctr"/>
            <a:r>
              <a:rPr lang="ru-RU" sz="3600">
                <a:solidFill>
                  <a:srgbClr val="000000"/>
                </a:solidFill>
              </a:rPr>
              <a:t>Проблемы</a:t>
            </a:r>
            <a:endParaRPr lang="ru-RU"/>
          </a:p>
        </p:txBody>
      </p:sp>
      <p:sp>
        <p:nvSpPr>
          <p:cNvPr id="51207" name="CustomShape 2"/>
          <p:cNvSpPr>
            <a:spLocks noChangeArrowheads="1"/>
          </p:cNvSpPr>
          <p:nvPr/>
        </p:nvSpPr>
        <p:spPr bwMode="auto">
          <a:xfrm>
            <a:off x="5256213" y="5065713"/>
            <a:ext cx="671512" cy="550862"/>
          </a:xfrm>
          <a:prstGeom prst="flowChartProcess">
            <a:avLst/>
          </a:prstGeom>
          <a:solidFill>
            <a:srgbClr val="FFFFFF"/>
          </a:solidFill>
          <a:ln w="36000">
            <a:solidFill>
              <a:srgbClr val="80808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51208" name="CustomShape 3"/>
          <p:cNvSpPr>
            <a:spLocks noChangeArrowheads="1"/>
          </p:cNvSpPr>
          <p:nvPr/>
        </p:nvSpPr>
        <p:spPr bwMode="auto">
          <a:xfrm>
            <a:off x="5184775" y="5005388"/>
            <a:ext cx="671513" cy="549275"/>
          </a:xfrm>
          <a:prstGeom prst="flowChartProcess">
            <a:avLst/>
          </a:prstGeom>
          <a:solidFill>
            <a:srgbClr val="FFFFFF"/>
          </a:solidFill>
          <a:ln w="36000">
            <a:solidFill>
              <a:srgbClr val="80808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51209" name="CustomShape 4"/>
          <p:cNvSpPr>
            <a:spLocks noChangeArrowheads="1"/>
          </p:cNvSpPr>
          <p:nvPr/>
        </p:nvSpPr>
        <p:spPr bwMode="auto">
          <a:xfrm>
            <a:off x="5111750" y="4943475"/>
            <a:ext cx="673100" cy="550863"/>
          </a:xfrm>
          <a:prstGeom prst="flowChartProcess">
            <a:avLst/>
          </a:prstGeom>
          <a:solidFill>
            <a:srgbClr val="FFFFFF"/>
          </a:solidFill>
          <a:ln w="36000">
            <a:solidFill>
              <a:srgbClr val="808080"/>
            </a:solidFill>
            <a:round/>
            <a:headEnd/>
            <a:tailEnd type="triangle" w="med" len="med"/>
          </a:ln>
        </p:spPr>
        <p:txBody>
          <a:bodyPr wrap="none" lIns="108000" tIns="63000" rIns="108000" bIns="63000" anchor="ctr"/>
          <a:lstStyle/>
          <a:p>
            <a:pPr algn="ctr"/>
            <a:r>
              <a:rPr lang="ru-RU" sz="1400"/>
              <a:t>ФОИВ</a:t>
            </a:r>
            <a:endParaRPr lang="ru-RU"/>
          </a:p>
        </p:txBody>
      </p:sp>
      <p:sp>
        <p:nvSpPr>
          <p:cNvPr id="51210" name="CustomShape 5"/>
          <p:cNvSpPr>
            <a:spLocks noChangeArrowheads="1"/>
          </p:cNvSpPr>
          <p:nvPr/>
        </p:nvSpPr>
        <p:spPr bwMode="auto">
          <a:xfrm>
            <a:off x="8132763" y="5091113"/>
            <a:ext cx="673100" cy="549275"/>
          </a:xfrm>
          <a:prstGeom prst="flowChartProcess">
            <a:avLst/>
          </a:prstGeom>
          <a:solidFill>
            <a:srgbClr val="FFFFFF"/>
          </a:solidFill>
          <a:ln w="36000">
            <a:solidFill>
              <a:srgbClr val="80808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51211" name="CustomShape 6"/>
          <p:cNvSpPr>
            <a:spLocks noChangeArrowheads="1"/>
          </p:cNvSpPr>
          <p:nvPr/>
        </p:nvSpPr>
        <p:spPr bwMode="auto">
          <a:xfrm>
            <a:off x="8072438" y="5029200"/>
            <a:ext cx="673100" cy="550863"/>
          </a:xfrm>
          <a:prstGeom prst="flowChartProcess">
            <a:avLst/>
          </a:prstGeom>
          <a:solidFill>
            <a:srgbClr val="FFFFFF"/>
          </a:solidFill>
          <a:ln w="36000">
            <a:solidFill>
              <a:srgbClr val="80808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51212" name="CustomShape 7"/>
          <p:cNvSpPr>
            <a:spLocks noChangeArrowheads="1"/>
          </p:cNvSpPr>
          <p:nvPr/>
        </p:nvSpPr>
        <p:spPr bwMode="auto">
          <a:xfrm>
            <a:off x="8010525" y="4967288"/>
            <a:ext cx="673100" cy="550862"/>
          </a:xfrm>
          <a:prstGeom prst="flowChartProcess">
            <a:avLst/>
          </a:prstGeom>
          <a:solidFill>
            <a:srgbClr val="FFFFFF"/>
          </a:solidFill>
          <a:ln w="36000">
            <a:solidFill>
              <a:srgbClr val="808080"/>
            </a:solidFill>
            <a:round/>
            <a:headEnd/>
            <a:tailEnd type="triangle" w="med" len="med"/>
          </a:ln>
        </p:spPr>
        <p:txBody>
          <a:bodyPr wrap="none" lIns="108000" tIns="63000" rIns="108000" bIns="63000" anchor="ctr"/>
          <a:lstStyle/>
          <a:p>
            <a:pPr algn="ctr"/>
            <a:r>
              <a:rPr lang="ru-RU" sz="1400"/>
              <a:t>Другие</a:t>
            </a:r>
            <a:endParaRPr lang="ru-RU"/>
          </a:p>
          <a:p>
            <a:pPr algn="ctr"/>
            <a:r>
              <a:rPr lang="ru-RU" sz="1400"/>
              <a:t>отделы</a:t>
            </a:r>
            <a:endParaRPr lang="ru-RU"/>
          </a:p>
        </p:txBody>
      </p:sp>
      <p:sp>
        <p:nvSpPr>
          <p:cNvPr id="51213" name="CustomShape 8"/>
          <p:cNvSpPr>
            <a:spLocks noChangeArrowheads="1"/>
          </p:cNvSpPr>
          <p:nvPr/>
        </p:nvSpPr>
        <p:spPr bwMode="auto">
          <a:xfrm>
            <a:off x="7415213" y="2663825"/>
            <a:ext cx="2016125" cy="1944688"/>
          </a:xfrm>
          <a:prstGeom prst="flowChartProcess">
            <a:avLst/>
          </a:prstGeom>
          <a:noFill/>
          <a:ln w="18000">
            <a:solidFill>
              <a:srgbClr val="C0C0C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51214" name="CustomShape 10"/>
          <p:cNvSpPr>
            <a:spLocks noChangeArrowheads="1"/>
          </p:cNvSpPr>
          <p:nvPr/>
        </p:nvSpPr>
        <p:spPr bwMode="auto">
          <a:xfrm>
            <a:off x="3600450" y="2663825"/>
            <a:ext cx="3527425" cy="1944688"/>
          </a:xfrm>
          <a:prstGeom prst="flowChartProcess">
            <a:avLst/>
          </a:prstGeom>
          <a:noFill/>
          <a:ln w="18000">
            <a:solidFill>
              <a:srgbClr val="C0C0C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pic>
        <p:nvPicPr>
          <p:cNvPr id="51215" name="Рисунок 940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335713" y="1511300"/>
            <a:ext cx="669925" cy="536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16" name="Рисунок 941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335713" y="1511300"/>
            <a:ext cx="669925" cy="536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17" name="Рисунок 942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824413" y="1511300"/>
            <a:ext cx="560387" cy="536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18" name="Рисунок 943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4824413" y="1511300"/>
            <a:ext cx="560387" cy="536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19" name="Рисунок 944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2160588" y="1944688"/>
            <a:ext cx="179387" cy="201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20" name="Рисунок 945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2160588" y="1944688"/>
            <a:ext cx="179387" cy="201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21" name="Рисунок 946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2165350" y="1439863"/>
            <a:ext cx="211138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22" name="Рисунок 947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2165350" y="1439863"/>
            <a:ext cx="211138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23" name="Рисунок 948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3251200" y="1535113"/>
            <a:ext cx="614363" cy="547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24" name="Рисунок 949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3251200" y="1533525"/>
            <a:ext cx="614363" cy="554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25" name="CustomShape 11"/>
          <p:cNvSpPr>
            <a:spLocks noChangeArrowheads="1"/>
          </p:cNvSpPr>
          <p:nvPr/>
        </p:nvSpPr>
        <p:spPr bwMode="auto">
          <a:xfrm>
            <a:off x="3959225" y="2959100"/>
            <a:ext cx="792163" cy="504825"/>
          </a:xfrm>
          <a:prstGeom prst="ellipse">
            <a:avLst/>
          </a:prstGeom>
          <a:noFill/>
          <a:ln w="36000">
            <a:solidFill>
              <a:srgbClr val="808080"/>
            </a:solidFill>
            <a:round/>
            <a:headEnd/>
            <a:tailEnd/>
          </a:ln>
        </p:spPr>
        <p:txBody>
          <a:bodyPr wrap="none" lIns="108000" tIns="63000" rIns="108000" bIns="63000" anchor="ctr"/>
          <a:lstStyle/>
          <a:p>
            <a:pPr algn="ctr"/>
            <a:r>
              <a:rPr lang="ru-RU" sz="1600"/>
              <a:t>СИР</a:t>
            </a:r>
            <a:endParaRPr lang="ru-RU"/>
          </a:p>
        </p:txBody>
      </p:sp>
      <p:sp>
        <p:nvSpPr>
          <p:cNvPr id="51226" name="CustomShape 12"/>
          <p:cNvSpPr>
            <a:spLocks noChangeArrowheads="1"/>
          </p:cNvSpPr>
          <p:nvPr/>
        </p:nvSpPr>
        <p:spPr bwMode="auto">
          <a:xfrm>
            <a:off x="8280400" y="1368425"/>
            <a:ext cx="503238" cy="719138"/>
          </a:xfrm>
          <a:prstGeom prst="can">
            <a:avLst>
              <a:gd name="adj" fmla="val 5399"/>
            </a:avLst>
          </a:prstGeom>
          <a:noFill/>
          <a:ln w="36000">
            <a:solidFill>
              <a:srgbClr val="808080"/>
            </a:solidFill>
            <a:round/>
            <a:headEnd/>
            <a:tailEnd/>
          </a:ln>
        </p:spPr>
        <p:txBody>
          <a:bodyPr wrap="none" lIns="90000" tIns="45000" rIns="90000" bIns="45000" anchor="ctr"/>
          <a:lstStyle/>
          <a:p>
            <a:pPr algn="ctr"/>
            <a:r>
              <a:rPr lang="ru-RU" sz="1200"/>
              <a:t>ИС</a:t>
            </a:r>
            <a:endParaRPr lang="ru-RU"/>
          </a:p>
          <a:p>
            <a:pPr algn="ctr"/>
            <a:r>
              <a:rPr lang="ru-RU" sz="1200"/>
              <a:t>ОВ</a:t>
            </a:r>
            <a:endParaRPr lang="ru-RU"/>
          </a:p>
        </p:txBody>
      </p:sp>
      <p:sp>
        <p:nvSpPr>
          <p:cNvPr id="51227" name="CustomShape 13"/>
          <p:cNvSpPr>
            <a:spLocks noChangeArrowheads="1"/>
          </p:cNvSpPr>
          <p:nvPr/>
        </p:nvSpPr>
        <p:spPr bwMode="auto">
          <a:xfrm>
            <a:off x="3663950" y="4021138"/>
            <a:ext cx="1520825" cy="442912"/>
          </a:xfrm>
          <a:prstGeom prst="ellipse">
            <a:avLst/>
          </a:prstGeom>
          <a:noFill/>
          <a:ln w="36000">
            <a:solidFill>
              <a:srgbClr val="808080"/>
            </a:solidFill>
            <a:round/>
            <a:headEnd/>
            <a:tailEnd/>
          </a:ln>
        </p:spPr>
        <p:txBody>
          <a:bodyPr wrap="none" lIns="108000" tIns="63000" rIns="108000" bIns="63000" anchor="ctr"/>
          <a:lstStyle/>
          <a:p>
            <a:pPr algn="ctr"/>
            <a:r>
              <a:rPr lang="ru-RU" sz="1600"/>
              <a:t>СМЭВ</a:t>
            </a:r>
            <a:endParaRPr lang="ru-RU"/>
          </a:p>
        </p:txBody>
      </p:sp>
      <p:pic>
        <p:nvPicPr>
          <p:cNvPr id="51228" name="Рисунок 953"/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1879600" y="2592388"/>
            <a:ext cx="1073150" cy="728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29" name="Рисунок 954"/>
          <p:cNvPicPr>
            <a:picLocks noChangeAspect="1" noChangeArrowheads="1"/>
          </p:cNvPicPr>
          <p:nvPr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1879600" y="2592388"/>
            <a:ext cx="1073150" cy="728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30" name="Line 15"/>
          <p:cNvSpPr>
            <a:spLocks noChangeShapeType="1"/>
          </p:cNvSpPr>
          <p:nvPr/>
        </p:nvSpPr>
        <p:spPr bwMode="auto">
          <a:xfrm>
            <a:off x="7272338" y="1800225"/>
            <a:ext cx="647700" cy="0"/>
          </a:xfrm>
          <a:prstGeom prst="line">
            <a:avLst/>
          </a:prstGeom>
          <a:noFill/>
          <a:ln w="25200">
            <a:solidFill>
              <a:srgbClr val="C0C0C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51231" name="Line 16"/>
          <p:cNvSpPr>
            <a:spLocks noChangeShapeType="1"/>
          </p:cNvSpPr>
          <p:nvPr/>
        </p:nvSpPr>
        <p:spPr bwMode="auto">
          <a:xfrm flipH="1">
            <a:off x="7199313" y="1800225"/>
            <a:ext cx="649287" cy="0"/>
          </a:xfrm>
          <a:prstGeom prst="line">
            <a:avLst/>
          </a:prstGeom>
          <a:noFill/>
          <a:ln w="25200">
            <a:solidFill>
              <a:srgbClr val="C0C0C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51232" name="Line 17"/>
          <p:cNvSpPr>
            <a:spLocks noChangeShapeType="1"/>
          </p:cNvSpPr>
          <p:nvPr/>
        </p:nvSpPr>
        <p:spPr bwMode="auto">
          <a:xfrm>
            <a:off x="1728788" y="1800225"/>
            <a:ext cx="1439862" cy="0"/>
          </a:xfrm>
          <a:prstGeom prst="line">
            <a:avLst/>
          </a:prstGeom>
          <a:noFill/>
          <a:ln w="25200">
            <a:solidFill>
              <a:srgbClr val="C0C0C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51233" name="Line 18"/>
          <p:cNvSpPr>
            <a:spLocks noChangeShapeType="1"/>
          </p:cNvSpPr>
          <p:nvPr/>
        </p:nvSpPr>
        <p:spPr bwMode="auto">
          <a:xfrm flipH="1">
            <a:off x="1655763" y="1800225"/>
            <a:ext cx="1439862" cy="0"/>
          </a:xfrm>
          <a:prstGeom prst="line">
            <a:avLst/>
          </a:prstGeom>
          <a:noFill/>
          <a:ln w="25200">
            <a:solidFill>
              <a:srgbClr val="C0C0C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51234" name="Line 19"/>
          <p:cNvSpPr>
            <a:spLocks noChangeShapeType="1"/>
          </p:cNvSpPr>
          <p:nvPr/>
        </p:nvSpPr>
        <p:spPr bwMode="auto">
          <a:xfrm>
            <a:off x="5616575" y="1800225"/>
            <a:ext cx="647700" cy="0"/>
          </a:xfrm>
          <a:prstGeom prst="line">
            <a:avLst/>
          </a:prstGeom>
          <a:noFill/>
          <a:ln w="25200">
            <a:solidFill>
              <a:srgbClr val="B80047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51235" name="Line 20"/>
          <p:cNvSpPr>
            <a:spLocks noChangeShapeType="1"/>
          </p:cNvSpPr>
          <p:nvPr/>
        </p:nvSpPr>
        <p:spPr bwMode="auto">
          <a:xfrm flipH="1">
            <a:off x="5543550" y="1800225"/>
            <a:ext cx="647700" cy="0"/>
          </a:xfrm>
          <a:prstGeom prst="line">
            <a:avLst/>
          </a:prstGeom>
          <a:noFill/>
          <a:ln w="25200">
            <a:solidFill>
              <a:srgbClr val="B80047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51236" name="Line 21"/>
          <p:cNvSpPr>
            <a:spLocks noChangeShapeType="1"/>
          </p:cNvSpPr>
          <p:nvPr/>
        </p:nvSpPr>
        <p:spPr bwMode="auto">
          <a:xfrm>
            <a:off x="4032250" y="1800225"/>
            <a:ext cx="647700" cy="0"/>
          </a:xfrm>
          <a:prstGeom prst="line">
            <a:avLst/>
          </a:prstGeom>
          <a:noFill/>
          <a:ln w="25200">
            <a:solidFill>
              <a:srgbClr val="B80047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51237" name="Line 22"/>
          <p:cNvSpPr>
            <a:spLocks noChangeShapeType="1"/>
          </p:cNvSpPr>
          <p:nvPr/>
        </p:nvSpPr>
        <p:spPr bwMode="auto">
          <a:xfrm flipH="1">
            <a:off x="3959225" y="1800225"/>
            <a:ext cx="649288" cy="0"/>
          </a:xfrm>
          <a:prstGeom prst="line">
            <a:avLst/>
          </a:prstGeom>
          <a:noFill/>
          <a:ln w="25200">
            <a:solidFill>
              <a:srgbClr val="B80047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51238" name="Line 23"/>
          <p:cNvSpPr>
            <a:spLocks noChangeShapeType="1"/>
          </p:cNvSpPr>
          <p:nvPr/>
        </p:nvSpPr>
        <p:spPr bwMode="auto">
          <a:xfrm>
            <a:off x="1465263" y="2208213"/>
            <a:ext cx="481012" cy="431800"/>
          </a:xfrm>
          <a:prstGeom prst="line">
            <a:avLst/>
          </a:prstGeom>
          <a:noFill/>
          <a:ln w="25200">
            <a:solidFill>
              <a:srgbClr val="C0C0C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51239" name="Line 24"/>
          <p:cNvSpPr>
            <a:spLocks noChangeShapeType="1"/>
          </p:cNvSpPr>
          <p:nvPr/>
        </p:nvSpPr>
        <p:spPr bwMode="auto">
          <a:xfrm flipH="1" flipV="1">
            <a:off x="1411288" y="2160588"/>
            <a:ext cx="482600" cy="431800"/>
          </a:xfrm>
          <a:prstGeom prst="line">
            <a:avLst/>
          </a:prstGeom>
          <a:noFill/>
          <a:ln w="25200">
            <a:solidFill>
              <a:srgbClr val="C0C0C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51240" name="Line 25"/>
          <p:cNvSpPr>
            <a:spLocks noChangeShapeType="1"/>
          </p:cNvSpPr>
          <p:nvPr/>
        </p:nvSpPr>
        <p:spPr bwMode="auto">
          <a:xfrm flipH="1">
            <a:off x="4608513" y="2224088"/>
            <a:ext cx="1282700" cy="584200"/>
          </a:xfrm>
          <a:prstGeom prst="line">
            <a:avLst/>
          </a:prstGeom>
          <a:noFill/>
          <a:ln w="25200">
            <a:solidFill>
              <a:srgbClr val="C0C0C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51241" name="Line 26"/>
          <p:cNvSpPr>
            <a:spLocks noChangeShapeType="1"/>
          </p:cNvSpPr>
          <p:nvPr/>
        </p:nvSpPr>
        <p:spPr bwMode="auto">
          <a:xfrm flipV="1">
            <a:off x="4749800" y="2160588"/>
            <a:ext cx="1284288" cy="582612"/>
          </a:xfrm>
          <a:prstGeom prst="line">
            <a:avLst/>
          </a:prstGeom>
          <a:noFill/>
          <a:ln w="25200">
            <a:solidFill>
              <a:srgbClr val="C0C0C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51242" name="Line 27"/>
          <p:cNvSpPr>
            <a:spLocks noChangeShapeType="1"/>
          </p:cNvSpPr>
          <p:nvPr/>
        </p:nvSpPr>
        <p:spPr bwMode="auto">
          <a:xfrm>
            <a:off x="4549775" y="3595688"/>
            <a:ext cx="130175" cy="292100"/>
          </a:xfrm>
          <a:prstGeom prst="line">
            <a:avLst/>
          </a:prstGeom>
          <a:noFill/>
          <a:ln w="25200">
            <a:solidFill>
              <a:srgbClr val="C0C0C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51243" name="Line 28"/>
          <p:cNvSpPr>
            <a:spLocks noChangeShapeType="1"/>
          </p:cNvSpPr>
          <p:nvPr/>
        </p:nvSpPr>
        <p:spPr bwMode="auto">
          <a:xfrm flipH="1" flipV="1">
            <a:off x="4535488" y="3563938"/>
            <a:ext cx="130175" cy="292100"/>
          </a:xfrm>
          <a:prstGeom prst="line">
            <a:avLst/>
          </a:prstGeom>
          <a:noFill/>
          <a:ln w="25200">
            <a:solidFill>
              <a:srgbClr val="C0C0C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51244" name="Line 29"/>
          <p:cNvSpPr>
            <a:spLocks noChangeShapeType="1"/>
          </p:cNvSpPr>
          <p:nvPr/>
        </p:nvSpPr>
        <p:spPr bwMode="auto">
          <a:xfrm flipH="1">
            <a:off x="4103688" y="3602038"/>
            <a:ext cx="84137" cy="319087"/>
          </a:xfrm>
          <a:prstGeom prst="line">
            <a:avLst/>
          </a:prstGeom>
          <a:noFill/>
          <a:ln w="25200">
            <a:solidFill>
              <a:srgbClr val="C0C0C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51245" name="Line 30"/>
          <p:cNvSpPr>
            <a:spLocks noChangeShapeType="1"/>
          </p:cNvSpPr>
          <p:nvPr/>
        </p:nvSpPr>
        <p:spPr bwMode="auto">
          <a:xfrm flipV="1">
            <a:off x="4113213" y="3567113"/>
            <a:ext cx="84137" cy="319087"/>
          </a:xfrm>
          <a:prstGeom prst="line">
            <a:avLst/>
          </a:prstGeom>
          <a:noFill/>
          <a:ln w="25200">
            <a:solidFill>
              <a:srgbClr val="C0C0C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51246" name="Line 31"/>
          <p:cNvSpPr>
            <a:spLocks noChangeShapeType="1"/>
          </p:cNvSpPr>
          <p:nvPr/>
        </p:nvSpPr>
        <p:spPr bwMode="auto">
          <a:xfrm>
            <a:off x="2973388" y="3565525"/>
            <a:ext cx="627062" cy="563563"/>
          </a:xfrm>
          <a:prstGeom prst="line">
            <a:avLst/>
          </a:prstGeom>
          <a:noFill/>
          <a:ln w="25200">
            <a:solidFill>
              <a:srgbClr val="C0C0C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51247" name="Line 32"/>
          <p:cNvSpPr>
            <a:spLocks noChangeShapeType="1"/>
          </p:cNvSpPr>
          <p:nvPr/>
        </p:nvSpPr>
        <p:spPr bwMode="auto">
          <a:xfrm flipH="1" flipV="1">
            <a:off x="2903538" y="3503613"/>
            <a:ext cx="627062" cy="561975"/>
          </a:xfrm>
          <a:prstGeom prst="line">
            <a:avLst/>
          </a:prstGeom>
          <a:noFill/>
          <a:ln w="25200">
            <a:solidFill>
              <a:srgbClr val="C0C0C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51248" name="Line 33"/>
          <p:cNvSpPr>
            <a:spLocks noChangeShapeType="1"/>
          </p:cNvSpPr>
          <p:nvPr/>
        </p:nvSpPr>
        <p:spPr bwMode="auto">
          <a:xfrm>
            <a:off x="4983163" y="4532313"/>
            <a:ext cx="128587" cy="292100"/>
          </a:xfrm>
          <a:prstGeom prst="line">
            <a:avLst/>
          </a:prstGeom>
          <a:noFill/>
          <a:ln w="25200">
            <a:solidFill>
              <a:srgbClr val="C0C0C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51249" name="Line 34"/>
          <p:cNvSpPr>
            <a:spLocks noChangeShapeType="1"/>
          </p:cNvSpPr>
          <p:nvPr/>
        </p:nvSpPr>
        <p:spPr bwMode="auto">
          <a:xfrm flipH="1" flipV="1">
            <a:off x="4967288" y="4500563"/>
            <a:ext cx="130175" cy="290512"/>
          </a:xfrm>
          <a:prstGeom prst="line">
            <a:avLst/>
          </a:prstGeom>
          <a:noFill/>
          <a:ln w="25200">
            <a:solidFill>
              <a:srgbClr val="C0C0C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51250" name="CustomShape 35"/>
          <p:cNvSpPr>
            <a:spLocks noChangeArrowheads="1"/>
          </p:cNvSpPr>
          <p:nvPr/>
        </p:nvSpPr>
        <p:spPr bwMode="auto">
          <a:xfrm>
            <a:off x="2879725" y="1079500"/>
            <a:ext cx="4535488" cy="1296988"/>
          </a:xfrm>
          <a:prstGeom prst="flowChartProcess">
            <a:avLst/>
          </a:prstGeom>
          <a:noFill/>
          <a:ln w="18000">
            <a:solidFill>
              <a:srgbClr val="C0C0C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51251" name="CustomShape 37"/>
          <p:cNvSpPr>
            <a:spLocks noChangeArrowheads="1"/>
          </p:cNvSpPr>
          <p:nvPr/>
        </p:nvSpPr>
        <p:spPr bwMode="auto">
          <a:xfrm>
            <a:off x="8783638" y="2962275"/>
            <a:ext cx="792162" cy="503238"/>
          </a:xfrm>
          <a:prstGeom prst="ellipse">
            <a:avLst/>
          </a:prstGeom>
          <a:noFill/>
          <a:ln w="36000">
            <a:solidFill>
              <a:srgbClr val="B80047"/>
            </a:solidFill>
            <a:round/>
            <a:headEnd/>
            <a:tailEnd/>
          </a:ln>
        </p:spPr>
        <p:txBody>
          <a:bodyPr wrap="none" lIns="108000" tIns="63000" rIns="108000" bIns="63000" anchor="ctr"/>
          <a:lstStyle/>
          <a:p>
            <a:pPr algn="ctr"/>
            <a:r>
              <a:rPr lang="ru-RU" sz="1600"/>
              <a:t>ПО</a:t>
            </a:r>
            <a:endParaRPr lang="ru-RU"/>
          </a:p>
        </p:txBody>
      </p:sp>
      <p:sp>
        <p:nvSpPr>
          <p:cNvPr id="51252" name="Line 38"/>
          <p:cNvSpPr>
            <a:spLocks noChangeShapeType="1"/>
          </p:cNvSpPr>
          <p:nvPr/>
        </p:nvSpPr>
        <p:spPr bwMode="auto">
          <a:xfrm>
            <a:off x="7508875" y="2232025"/>
            <a:ext cx="1490663" cy="647700"/>
          </a:xfrm>
          <a:prstGeom prst="line">
            <a:avLst/>
          </a:prstGeom>
          <a:noFill/>
          <a:ln w="25200">
            <a:solidFill>
              <a:srgbClr val="B80047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51253" name="Line 39"/>
          <p:cNvSpPr>
            <a:spLocks noChangeShapeType="1"/>
          </p:cNvSpPr>
          <p:nvPr/>
        </p:nvSpPr>
        <p:spPr bwMode="auto">
          <a:xfrm flipH="1" flipV="1">
            <a:off x="7343775" y="2160588"/>
            <a:ext cx="1490663" cy="647700"/>
          </a:xfrm>
          <a:prstGeom prst="line">
            <a:avLst/>
          </a:prstGeom>
          <a:noFill/>
          <a:ln w="25200">
            <a:solidFill>
              <a:srgbClr val="B80047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51254" name="Line 40"/>
          <p:cNvSpPr>
            <a:spLocks noChangeShapeType="1"/>
          </p:cNvSpPr>
          <p:nvPr/>
        </p:nvSpPr>
        <p:spPr bwMode="auto">
          <a:xfrm flipV="1">
            <a:off x="8689975" y="3671888"/>
            <a:ext cx="454025" cy="1036637"/>
          </a:xfrm>
          <a:prstGeom prst="line">
            <a:avLst/>
          </a:prstGeom>
          <a:noFill/>
          <a:ln w="25200">
            <a:solidFill>
              <a:srgbClr val="B80047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51255" name="Line 41"/>
          <p:cNvSpPr>
            <a:spLocks noChangeShapeType="1"/>
          </p:cNvSpPr>
          <p:nvPr/>
        </p:nvSpPr>
        <p:spPr bwMode="auto">
          <a:xfrm flipH="1">
            <a:off x="8640763" y="3787775"/>
            <a:ext cx="452437" cy="1036638"/>
          </a:xfrm>
          <a:prstGeom prst="line">
            <a:avLst/>
          </a:prstGeom>
          <a:noFill/>
          <a:ln w="25200">
            <a:solidFill>
              <a:srgbClr val="B80047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51256" name="Line 42"/>
          <p:cNvSpPr>
            <a:spLocks noChangeShapeType="1"/>
          </p:cNvSpPr>
          <p:nvPr/>
        </p:nvSpPr>
        <p:spPr bwMode="auto">
          <a:xfrm>
            <a:off x="3592513" y="2224088"/>
            <a:ext cx="584200" cy="584200"/>
          </a:xfrm>
          <a:prstGeom prst="line">
            <a:avLst/>
          </a:prstGeom>
          <a:noFill/>
          <a:ln w="25200">
            <a:solidFill>
              <a:srgbClr val="B80047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51257" name="Line 43"/>
          <p:cNvSpPr>
            <a:spLocks noChangeShapeType="1"/>
          </p:cNvSpPr>
          <p:nvPr/>
        </p:nvSpPr>
        <p:spPr bwMode="auto">
          <a:xfrm flipH="1" flipV="1">
            <a:off x="3527425" y="2160588"/>
            <a:ext cx="584200" cy="582612"/>
          </a:xfrm>
          <a:prstGeom prst="line">
            <a:avLst/>
          </a:prstGeom>
          <a:noFill/>
          <a:ln w="25200">
            <a:solidFill>
              <a:srgbClr val="B80047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51258" name="Line 44"/>
          <p:cNvSpPr>
            <a:spLocks noChangeShapeType="1"/>
          </p:cNvSpPr>
          <p:nvPr/>
        </p:nvSpPr>
        <p:spPr bwMode="auto">
          <a:xfrm flipH="1">
            <a:off x="4464050" y="2224088"/>
            <a:ext cx="454025" cy="584200"/>
          </a:xfrm>
          <a:prstGeom prst="line">
            <a:avLst/>
          </a:prstGeom>
          <a:noFill/>
          <a:ln w="25200">
            <a:solidFill>
              <a:srgbClr val="B80047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51259" name="Line 45"/>
          <p:cNvSpPr>
            <a:spLocks noChangeShapeType="1"/>
          </p:cNvSpPr>
          <p:nvPr/>
        </p:nvSpPr>
        <p:spPr bwMode="auto">
          <a:xfrm flipV="1">
            <a:off x="4514850" y="2160588"/>
            <a:ext cx="452438" cy="582612"/>
          </a:xfrm>
          <a:prstGeom prst="line">
            <a:avLst/>
          </a:prstGeom>
          <a:noFill/>
          <a:ln w="25200">
            <a:solidFill>
              <a:srgbClr val="B80047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51260" name="TextBox 64"/>
          <p:cNvSpPr txBox="1">
            <a:spLocks noChangeArrowheads="1"/>
          </p:cNvSpPr>
          <p:nvPr/>
        </p:nvSpPr>
        <p:spPr bwMode="auto">
          <a:xfrm>
            <a:off x="647700" y="5951538"/>
            <a:ext cx="9002713" cy="1446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200">
                <a:solidFill>
                  <a:srgbClr val="000000"/>
                </a:solidFill>
              </a:rPr>
              <a:t>1. Нарушается привычная цепочка оказания услуги </a:t>
            </a:r>
            <a:endParaRPr lang="ru-RU" sz="2200"/>
          </a:p>
          <a:p>
            <a:r>
              <a:rPr lang="ru-RU" sz="2200">
                <a:solidFill>
                  <a:srgbClr val="000000"/>
                </a:solidFill>
              </a:rPr>
              <a:t>2. Канцелярия и начальник не имеют доступа к СИР</a:t>
            </a:r>
            <a:endParaRPr lang="ru-RU" sz="2200"/>
          </a:p>
          <a:p>
            <a:r>
              <a:rPr lang="ru-RU" sz="2200">
                <a:solidFill>
                  <a:srgbClr val="0066CC"/>
                </a:solidFill>
              </a:rPr>
              <a:t>2. Отсутствует программное обеспечение для обмена электрон-ными документами внутри органа власти, оказывающего услугу</a:t>
            </a:r>
            <a:endParaRPr lang="ru-RU" sz="2200"/>
          </a:p>
        </p:txBody>
      </p:sp>
      <p:sp>
        <p:nvSpPr>
          <p:cNvPr id="51261" name="TextShape 22"/>
          <p:cNvSpPr txBox="1">
            <a:spLocks noChangeArrowheads="1"/>
          </p:cNvSpPr>
          <p:nvPr/>
        </p:nvSpPr>
        <p:spPr bwMode="auto">
          <a:xfrm>
            <a:off x="5400675" y="3924300"/>
            <a:ext cx="1655763" cy="503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0000" tIns="45000" rIns="90000" bIns="45000"/>
          <a:lstStyle/>
          <a:p>
            <a:r>
              <a:rPr lang="ru-RU" sz="1200" b="1" i="1">
                <a:solidFill>
                  <a:srgbClr val="0066CC"/>
                </a:solidFill>
              </a:rPr>
              <a:t>Межведомственное</a:t>
            </a:r>
            <a:endParaRPr lang="ru-RU" sz="1200" b="1" i="1"/>
          </a:p>
          <a:p>
            <a:r>
              <a:rPr lang="ru-RU" sz="1200" b="1" i="1">
                <a:solidFill>
                  <a:srgbClr val="0066CC"/>
                </a:solidFill>
              </a:rPr>
              <a:t>взаимодействие</a:t>
            </a:r>
            <a:endParaRPr lang="ru-RU" sz="1200" b="1" i="1"/>
          </a:p>
        </p:txBody>
      </p:sp>
      <p:sp>
        <p:nvSpPr>
          <p:cNvPr id="51262" name="TextShape 9"/>
          <p:cNvSpPr txBox="1">
            <a:spLocks noChangeArrowheads="1"/>
          </p:cNvSpPr>
          <p:nvPr/>
        </p:nvSpPr>
        <p:spPr bwMode="auto">
          <a:xfrm>
            <a:off x="7561263" y="3635375"/>
            <a:ext cx="1244600" cy="649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0000" tIns="45000" rIns="90000" bIns="45000"/>
          <a:lstStyle/>
          <a:p>
            <a:r>
              <a:rPr lang="ru-RU" sz="1200" b="1" i="1">
                <a:solidFill>
                  <a:srgbClr val="00B050"/>
                </a:solidFill>
              </a:rPr>
              <a:t>Внутри</a:t>
            </a:r>
          </a:p>
          <a:p>
            <a:r>
              <a:rPr lang="ru-RU" sz="1200" b="1" i="1">
                <a:solidFill>
                  <a:srgbClr val="00B050"/>
                </a:solidFill>
              </a:rPr>
              <a:t>ведомственное</a:t>
            </a:r>
          </a:p>
          <a:p>
            <a:r>
              <a:rPr lang="ru-RU" sz="1200" b="1" i="1">
                <a:solidFill>
                  <a:srgbClr val="00B050"/>
                </a:solidFill>
              </a:rPr>
              <a:t>взаимодействие</a:t>
            </a:r>
          </a:p>
        </p:txBody>
      </p:sp>
      <p:sp>
        <p:nvSpPr>
          <p:cNvPr id="51263" name="TextShape 5"/>
          <p:cNvSpPr txBox="1">
            <a:spLocks noChangeArrowheads="1"/>
          </p:cNvSpPr>
          <p:nvPr/>
        </p:nvSpPr>
        <p:spPr bwMode="auto">
          <a:xfrm>
            <a:off x="2927350" y="1120775"/>
            <a:ext cx="2905125" cy="204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0000" tIns="45000" rIns="90000" bIns="45000"/>
          <a:lstStyle/>
          <a:p>
            <a:r>
              <a:rPr lang="ru-RU" sz="1200" b="1" i="1">
                <a:solidFill>
                  <a:srgbClr val="F79646"/>
                </a:solidFill>
              </a:rPr>
              <a:t>Орган власти, оказывающий услугу</a:t>
            </a:r>
          </a:p>
        </p:txBody>
      </p:sp>
      <p:sp>
        <p:nvSpPr>
          <p:cNvPr id="64" name="Номер слайда 6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134B9E3-A995-4129-AFEA-0F0B39398CC4}" type="slidenum">
              <a:rPr lang="ru-RU"/>
              <a:pPr>
                <a:defRPr/>
              </a:pPr>
              <a:t>36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TextShape 1"/>
          <p:cNvSpPr txBox="1">
            <a:spLocks noChangeArrowheads="1"/>
          </p:cNvSpPr>
          <p:nvPr/>
        </p:nvSpPr>
        <p:spPr bwMode="auto">
          <a:xfrm>
            <a:off x="431800" y="1763713"/>
            <a:ext cx="9144000" cy="3887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0000" tIns="45000" rIns="90000" bIns="45000"/>
          <a:lstStyle/>
          <a:p>
            <a:pPr algn="ctr"/>
            <a:r>
              <a:rPr lang="ru-RU" sz="3200">
                <a:solidFill>
                  <a:srgbClr val="0070C0"/>
                </a:solidFill>
              </a:rPr>
              <a:t>Решением</a:t>
            </a:r>
          </a:p>
          <a:p>
            <a:pPr algn="ctr"/>
            <a:r>
              <a:rPr lang="ru-RU" sz="3200">
                <a:solidFill>
                  <a:srgbClr val="0070C0"/>
                </a:solidFill>
              </a:rPr>
              <a:t>всех описанных проблем стала</a:t>
            </a:r>
          </a:p>
          <a:p>
            <a:pPr algn="ctr"/>
            <a:r>
              <a:rPr lang="ru-RU" sz="3200">
                <a:solidFill>
                  <a:srgbClr val="0066CC"/>
                </a:solidFill>
              </a:rPr>
              <a:t>созданная в администрации </a:t>
            </a:r>
          </a:p>
          <a:p>
            <a:pPr algn="ctr"/>
            <a:r>
              <a:rPr lang="ru-RU" sz="3200">
                <a:solidFill>
                  <a:srgbClr val="0066CC"/>
                </a:solidFill>
              </a:rPr>
              <a:t>г. Комсомольска-на-Амуре </a:t>
            </a:r>
          </a:p>
          <a:p>
            <a:pPr algn="ctr"/>
            <a:r>
              <a:rPr lang="ru-RU" sz="3200" b="1" i="1">
                <a:solidFill>
                  <a:srgbClr val="0066CC"/>
                </a:solidFill>
              </a:rPr>
              <a:t>автоматизированная система </a:t>
            </a:r>
          </a:p>
          <a:p>
            <a:pPr algn="ctr"/>
            <a:r>
              <a:rPr lang="ru-RU" sz="3200" b="1" i="1">
                <a:solidFill>
                  <a:srgbClr val="0066CC"/>
                </a:solidFill>
              </a:rPr>
              <a:t>взаимодействия муниципальных служащих </a:t>
            </a:r>
          </a:p>
          <a:p>
            <a:pPr algn="ctr"/>
            <a:r>
              <a:rPr lang="ru-RU" sz="3200" b="1" i="1">
                <a:solidFill>
                  <a:srgbClr val="0066CC"/>
                </a:solidFill>
              </a:rPr>
              <a:t>(АИС ВМС)</a:t>
            </a:r>
            <a:endParaRPr lang="ru-RU" sz="3200" b="1" i="1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9B9BC99-3020-4EAD-90F9-B38EF063FBE6}" type="slidenum">
              <a:rPr lang="ru-RU"/>
              <a:pPr>
                <a:defRPr/>
              </a:pPr>
              <a:t>37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TextBox 2"/>
          <p:cNvSpPr txBox="1">
            <a:spLocks noChangeArrowheads="1"/>
          </p:cNvSpPr>
          <p:nvPr/>
        </p:nvSpPr>
        <p:spPr bwMode="auto">
          <a:xfrm>
            <a:off x="1079500" y="1619250"/>
            <a:ext cx="8569325" cy="2554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3200">
                <a:solidFill>
                  <a:srgbClr val="0066CC"/>
                </a:solidFill>
              </a:rPr>
              <a:t>Обмен документами</a:t>
            </a:r>
            <a:endParaRPr lang="en-US" sz="3200">
              <a:solidFill>
                <a:srgbClr val="0066CC"/>
              </a:solidFill>
            </a:endParaRPr>
          </a:p>
          <a:p>
            <a:pPr algn="ctr"/>
            <a:r>
              <a:rPr lang="ru-RU" sz="3200">
                <a:solidFill>
                  <a:srgbClr val="0066CC"/>
                </a:solidFill>
              </a:rPr>
              <a:t>с использованием </a:t>
            </a:r>
            <a:r>
              <a:rPr lang="ru-RU" sz="3200" b="1" i="1">
                <a:solidFill>
                  <a:srgbClr val="0066CC"/>
                </a:solidFill>
              </a:rPr>
              <a:t>автоматизированной системы взаимодействия муниципальных служащих (АИС ВМС)</a:t>
            </a:r>
            <a:endParaRPr lang="ru-RU" sz="3200" b="1" i="1"/>
          </a:p>
          <a:p>
            <a:endParaRPr lang="ru-RU" sz="320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9CA88CA-A6E6-452C-A4C4-80B48F537ACF}" type="slidenum">
              <a:rPr lang="ru-RU"/>
              <a:pPr>
                <a:defRPr/>
              </a:pPr>
              <a:t>38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274" name="Рисунок 99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69200" y="1511300"/>
            <a:ext cx="206375" cy="169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4275" name="Рисунок 99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69200" y="1511300"/>
            <a:ext cx="206375" cy="169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4276" name="Рисунок 99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36625" y="1627188"/>
            <a:ext cx="541338" cy="43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4277" name="Рисунок 99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936625" y="1627188"/>
            <a:ext cx="541338" cy="43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4278" name="TextShape 1"/>
          <p:cNvSpPr txBox="1">
            <a:spLocks noChangeArrowheads="1"/>
          </p:cNvSpPr>
          <p:nvPr/>
        </p:nvSpPr>
        <p:spPr bwMode="auto">
          <a:xfrm>
            <a:off x="431800" y="215900"/>
            <a:ext cx="9288463" cy="72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0000" tIns="45000" rIns="90000" bIns="45000"/>
          <a:lstStyle/>
          <a:p>
            <a:pPr algn="ctr"/>
            <a:r>
              <a:rPr lang="ru-RU" sz="3200">
                <a:solidFill>
                  <a:srgbClr val="000000"/>
                </a:solidFill>
              </a:rPr>
              <a:t>Обмен документами с использованием АИС ВМС</a:t>
            </a:r>
            <a:endParaRPr lang="ru-RU"/>
          </a:p>
        </p:txBody>
      </p:sp>
      <p:sp>
        <p:nvSpPr>
          <p:cNvPr id="54279" name="CustomShape 2"/>
          <p:cNvSpPr>
            <a:spLocks noChangeArrowheads="1"/>
          </p:cNvSpPr>
          <p:nvPr/>
        </p:nvSpPr>
        <p:spPr bwMode="auto">
          <a:xfrm>
            <a:off x="5256213" y="5065713"/>
            <a:ext cx="671512" cy="550862"/>
          </a:xfrm>
          <a:prstGeom prst="flowChartProcess">
            <a:avLst/>
          </a:prstGeom>
          <a:solidFill>
            <a:srgbClr val="FFFFFF"/>
          </a:solidFill>
          <a:ln w="36000">
            <a:solidFill>
              <a:srgbClr val="80808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54280" name="CustomShape 3"/>
          <p:cNvSpPr>
            <a:spLocks noChangeArrowheads="1"/>
          </p:cNvSpPr>
          <p:nvPr/>
        </p:nvSpPr>
        <p:spPr bwMode="auto">
          <a:xfrm>
            <a:off x="5184775" y="5005388"/>
            <a:ext cx="671513" cy="549275"/>
          </a:xfrm>
          <a:prstGeom prst="flowChartProcess">
            <a:avLst/>
          </a:prstGeom>
          <a:solidFill>
            <a:srgbClr val="FFFFFF"/>
          </a:solidFill>
          <a:ln w="36000">
            <a:solidFill>
              <a:srgbClr val="80808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54281" name="CustomShape 4"/>
          <p:cNvSpPr>
            <a:spLocks noChangeArrowheads="1"/>
          </p:cNvSpPr>
          <p:nvPr/>
        </p:nvSpPr>
        <p:spPr bwMode="auto">
          <a:xfrm>
            <a:off x="5111750" y="4943475"/>
            <a:ext cx="673100" cy="550863"/>
          </a:xfrm>
          <a:prstGeom prst="flowChartProcess">
            <a:avLst/>
          </a:prstGeom>
          <a:solidFill>
            <a:srgbClr val="FFFFFF"/>
          </a:solidFill>
          <a:ln w="36000">
            <a:solidFill>
              <a:srgbClr val="808080"/>
            </a:solidFill>
            <a:round/>
            <a:headEnd/>
            <a:tailEnd type="triangle" w="med" len="med"/>
          </a:ln>
        </p:spPr>
        <p:txBody>
          <a:bodyPr wrap="none" lIns="108000" tIns="63000" rIns="108000" bIns="63000" anchor="ctr"/>
          <a:lstStyle/>
          <a:p>
            <a:pPr algn="ctr"/>
            <a:r>
              <a:rPr lang="ru-RU" sz="1400"/>
              <a:t>ФОИВ</a:t>
            </a:r>
            <a:endParaRPr lang="ru-RU"/>
          </a:p>
        </p:txBody>
      </p:sp>
      <p:sp>
        <p:nvSpPr>
          <p:cNvPr id="54282" name="CustomShape 5"/>
          <p:cNvSpPr>
            <a:spLocks noChangeArrowheads="1"/>
          </p:cNvSpPr>
          <p:nvPr/>
        </p:nvSpPr>
        <p:spPr bwMode="auto">
          <a:xfrm>
            <a:off x="8132763" y="5091113"/>
            <a:ext cx="673100" cy="549275"/>
          </a:xfrm>
          <a:prstGeom prst="flowChartProcess">
            <a:avLst/>
          </a:prstGeom>
          <a:solidFill>
            <a:srgbClr val="FFFFFF"/>
          </a:solidFill>
          <a:ln w="36000">
            <a:solidFill>
              <a:srgbClr val="80808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54283" name="CustomShape 6"/>
          <p:cNvSpPr>
            <a:spLocks noChangeArrowheads="1"/>
          </p:cNvSpPr>
          <p:nvPr/>
        </p:nvSpPr>
        <p:spPr bwMode="auto">
          <a:xfrm>
            <a:off x="8072438" y="5029200"/>
            <a:ext cx="673100" cy="550863"/>
          </a:xfrm>
          <a:prstGeom prst="flowChartProcess">
            <a:avLst/>
          </a:prstGeom>
          <a:solidFill>
            <a:srgbClr val="FFFFFF"/>
          </a:solidFill>
          <a:ln w="36000">
            <a:solidFill>
              <a:srgbClr val="80808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54284" name="CustomShape 7"/>
          <p:cNvSpPr>
            <a:spLocks noChangeArrowheads="1"/>
          </p:cNvSpPr>
          <p:nvPr/>
        </p:nvSpPr>
        <p:spPr bwMode="auto">
          <a:xfrm>
            <a:off x="8010525" y="4967288"/>
            <a:ext cx="673100" cy="550862"/>
          </a:xfrm>
          <a:prstGeom prst="flowChartProcess">
            <a:avLst/>
          </a:prstGeom>
          <a:solidFill>
            <a:srgbClr val="FFFFFF"/>
          </a:solidFill>
          <a:ln w="36000">
            <a:solidFill>
              <a:srgbClr val="808080"/>
            </a:solidFill>
            <a:round/>
            <a:headEnd/>
            <a:tailEnd type="triangle" w="med" len="med"/>
          </a:ln>
        </p:spPr>
        <p:txBody>
          <a:bodyPr wrap="none" lIns="108000" tIns="63000" rIns="108000" bIns="63000" anchor="ctr"/>
          <a:lstStyle/>
          <a:p>
            <a:pPr algn="ctr"/>
            <a:r>
              <a:rPr lang="ru-RU" sz="1400"/>
              <a:t>Другие</a:t>
            </a:r>
            <a:endParaRPr lang="ru-RU"/>
          </a:p>
          <a:p>
            <a:pPr algn="ctr"/>
            <a:r>
              <a:rPr lang="ru-RU" sz="1400"/>
              <a:t>отделы</a:t>
            </a:r>
            <a:endParaRPr lang="ru-RU"/>
          </a:p>
        </p:txBody>
      </p:sp>
      <p:sp>
        <p:nvSpPr>
          <p:cNvPr id="54285" name="CustomShape 8"/>
          <p:cNvSpPr>
            <a:spLocks noChangeArrowheads="1"/>
          </p:cNvSpPr>
          <p:nvPr/>
        </p:nvSpPr>
        <p:spPr bwMode="auto">
          <a:xfrm>
            <a:off x="7415213" y="2663825"/>
            <a:ext cx="2016125" cy="1944688"/>
          </a:xfrm>
          <a:prstGeom prst="flowChartProcess">
            <a:avLst/>
          </a:prstGeom>
          <a:noFill/>
          <a:ln w="18000">
            <a:solidFill>
              <a:srgbClr val="C0C0C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54286" name="CustomShape 10"/>
          <p:cNvSpPr>
            <a:spLocks noChangeArrowheads="1"/>
          </p:cNvSpPr>
          <p:nvPr/>
        </p:nvSpPr>
        <p:spPr bwMode="auto">
          <a:xfrm>
            <a:off x="3600450" y="2663825"/>
            <a:ext cx="3527425" cy="1944688"/>
          </a:xfrm>
          <a:prstGeom prst="flowChartProcess">
            <a:avLst/>
          </a:prstGeom>
          <a:noFill/>
          <a:ln w="18000">
            <a:solidFill>
              <a:srgbClr val="C0C0C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pic>
        <p:nvPicPr>
          <p:cNvPr id="54287" name="Рисунок 1004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335713" y="1511300"/>
            <a:ext cx="669925" cy="536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4288" name="Рисунок 1005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335713" y="1511300"/>
            <a:ext cx="669925" cy="536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4289" name="Рисунок 1006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824413" y="1511300"/>
            <a:ext cx="560387" cy="536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4290" name="Рисунок 1007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4824413" y="1511300"/>
            <a:ext cx="560387" cy="536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4291" name="Рисунок 1008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3251200" y="1535113"/>
            <a:ext cx="614363" cy="547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4292" name="Рисунок 1009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3251200" y="1533525"/>
            <a:ext cx="614363" cy="554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4293" name="CustomShape 11"/>
          <p:cNvSpPr>
            <a:spLocks noChangeArrowheads="1"/>
          </p:cNvSpPr>
          <p:nvPr/>
        </p:nvSpPr>
        <p:spPr bwMode="auto">
          <a:xfrm>
            <a:off x="8280400" y="1368425"/>
            <a:ext cx="503238" cy="719138"/>
          </a:xfrm>
          <a:prstGeom prst="can">
            <a:avLst>
              <a:gd name="adj" fmla="val 5399"/>
            </a:avLst>
          </a:prstGeom>
          <a:noFill/>
          <a:ln w="36000">
            <a:solidFill>
              <a:srgbClr val="808080"/>
            </a:solidFill>
            <a:round/>
            <a:headEnd/>
            <a:tailEnd/>
          </a:ln>
        </p:spPr>
        <p:txBody>
          <a:bodyPr wrap="none" lIns="90000" tIns="45000" rIns="90000" bIns="45000" anchor="ctr"/>
          <a:lstStyle/>
          <a:p>
            <a:pPr algn="ctr"/>
            <a:r>
              <a:rPr lang="ru-RU" sz="1200"/>
              <a:t>ИС</a:t>
            </a:r>
            <a:endParaRPr lang="ru-RU"/>
          </a:p>
          <a:p>
            <a:pPr algn="ctr"/>
            <a:r>
              <a:rPr lang="ru-RU" sz="1200"/>
              <a:t>ОВ</a:t>
            </a:r>
            <a:endParaRPr lang="ru-RU"/>
          </a:p>
        </p:txBody>
      </p:sp>
      <p:sp>
        <p:nvSpPr>
          <p:cNvPr id="54294" name="CustomShape 12"/>
          <p:cNvSpPr>
            <a:spLocks noChangeArrowheads="1"/>
          </p:cNvSpPr>
          <p:nvPr/>
        </p:nvSpPr>
        <p:spPr bwMode="auto">
          <a:xfrm>
            <a:off x="3663950" y="4021138"/>
            <a:ext cx="1520825" cy="442912"/>
          </a:xfrm>
          <a:prstGeom prst="ellipse">
            <a:avLst/>
          </a:prstGeom>
          <a:noFill/>
          <a:ln w="36000">
            <a:solidFill>
              <a:srgbClr val="808080"/>
            </a:solidFill>
            <a:round/>
            <a:headEnd/>
            <a:tailEnd/>
          </a:ln>
        </p:spPr>
        <p:txBody>
          <a:bodyPr wrap="none" lIns="108000" tIns="63000" rIns="108000" bIns="63000" anchor="ctr"/>
          <a:lstStyle/>
          <a:p>
            <a:pPr algn="ctr"/>
            <a:r>
              <a:rPr lang="ru-RU" sz="1600"/>
              <a:t>СМЭВ</a:t>
            </a:r>
            <a:endParaRPr lang="ru-RU"/>
          </a:p>
        </p:txBody>
      </p:sp>
      <p:pic>
        <p:nvPicPr>
          <p:cNvPr id="54295" name="Рисунок 1012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1879600" y="2592388"/>
            <a:ext cx="1073150" cy="728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4296" name="Рисунок 1013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1879600" y="2592388"/>
            <a:ext cx="1073150" cy="728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4297" name="Line 14"/>
          <p:cNvSpPr>
            <a:spLocks noChangeShapeType="1"/>
          </p:cNvSpPr>
          <p:nvPr/>
        </p:nvSpPr>
        <p:spPr bwMode="auto">
          <a:xfrm>
            <a:off x="7272338" y="1800225"/>
            <a:ext cx="647700" cy="0"/>
          </a:xfrm>
          <a:prstGeom prst="line">
            <a:avLst/>
          </a:prstGeom>
          <a:noFill/>
          <a:ln w="25200">
            <a:solidFill>
              <a:srgbClr val="C0C0C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54298" name="Line 15"/>
          <p:cNvSpPr>
            <a:spLocks noChangeShapeType="1"/>
          </p:cNvSpPr>
          <p:nvPr/>
        </p:nvSpPr>
        <p:spPr bwMode="auto">
          <a:xfrm flipH="1">
            <a:off x="7199313" y="1800225"/>
            <a:ext cx="649287" cy="0"/>
          </a:xfrm>
          <a:prstGeom prst="line">
            <a:avLst/>
          </a:prstGeom>
          <a:noFill/>
          <a:ln w="25200">
            <a:solidFill>
              <a:srgbClr val="C0C0C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54299" name="Line 16"/>
          <p:cNvSpPr>
            <a:spLocks noChangeShapeType="1"/>
          </p:cNvSpPr>
          <p:nvPr/>
        </p:nvSpPr>
        <p:spPr bwMode="auto">
          <a:xfrm>
            <a:off x="1728788" y="1800225"/>
            <a:ext cx="1439862" cy="0"/>
          </a:xfrm>
          <a:prstGeom prst="line">
            <a:avLst/>
          </a:prstGeom>
          <a:noFill/>
          <a:ln w="25200">
            <a:solidFill>
              <a:srgbClr val="C0C0C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54300" name="Line 17"/>
          <p:cNvSpPr>
            <a:spLocks noChangeShapeType="1"/>
          </p:cNvSpPr>
          <p:nvPr/>
        </p:nvSpPr>
        <p:spPr bwMode="auto">
          <a:xfrm flipH="1">
            <a:off x="1655763" y="1800225"/>
            <a:ext cx="1439862" cy="0"/>
          </a:xfrm>
          <a:prstGeom prst="line">
            <a:avLst/>
          </a:prstGeom>
          <a:noFill/>
          <a:ln w="25200">
            <a:solidFill>
              <a:srgbClr val="C0C0C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54301" name="Line 18"/>
          <p:cNvSpPr>
            <a:spLocks noChangeShapeType="1"/>
          </p:cNvSpPr>
          <p:nvPr/>
        </p:nvSpPr>
        <p:spPr bwMode="auto">
          <a:xfrm>
            <a:off x="5616575" y="1800225"/>
            <a:ext cx="647700" cy="0"/>
          </a:xfrm>
          <a:prstGeom prst="line">
            <a:avLst/>
          </a:prstGeom>
          <a:noFill/>
          <a:ln w="25200">
            <a:solidFill>
              <a:srgbClr val="C0C0C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54302" name="Line 19"/>
          <p:cNvSpPr>
            <a:spLocks noChangeShapeType="1"/>
          </p:cNvSpPr>
          <p:nvPr/>
        </p:nvSpPr>
        <p:spPr bwMode="auto">
          <a:xfrm flipH="1">
            <a:off x="5543550" y="1800225"/>
            <a:ext cx="647700" cy="0"/>
          </a:xfrm>
          <a:prstGeom prst="line">
            <a:avLst/>
          </a:prstGeom>
          <a:noFill/>
          <a:ln w="25200">
            <a:solidFill>
              <a:srgbClr val="C0C0C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54303" name="Line 20"/>
          <p:cNvSpPr>
            <a:spLocks noChangeShapeType="1"/>
          </p:cNvSpPr>
          <p:nvPr/>
        </p:nvSpPr>
        <p:spPr bwMode="auto">
          <a:xfrm>
            <a:off x="4032250" y="1800225"/>
            <a:ext cx="647700" cy="0"/>
          </a:xfrm>
          <a:prstGeom prst="line">
            <a:avLst/>
          </a:prstGeom>
          <a:noFill/>
          <a:ln w="25200">
            <a:solidFill>
              <a:srgbClr val="C0C0C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54304" name="Line 21"/>
          <p:cNvSpPr>
            <a:spLocks noChangeShapeType="1"/>
          </p:cNvSpPr>
          <p:nvPr/>
        </p:nvSpPr>
        <p:spPr bwMode="auto">
          <a:xfrm flipH="1">
            <a:off x="3959225" y="1800225"/>
            <a:ext cx="649288" cy="0"/>
          </a:xfrm>
          <a:prstGeom prst="line">
            <a:avLst/>
          </a:prstGeom>
          <a:noFill/>
          <a:ln w="25200">
            <a:solidFill>
              <a:srgbClr val="C0C0C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54305" name="Line 22"/>
          <p:cNvSpPr>
            <a:spLocks noChangeShapeType="1"/>
          </p:cNvSpPr>
          <p:nvPr/>
        </p:nvSpPr>
        <p:spPr bwMode="auto">
          <a:xfrm>
            <a:off x="1465263" y="2208213"/>
            <a:ext cx="481012" cy="431800"/>
          </a:xfrm>
          <a:prstGeom prst="line">
            <a:avLst/>
          </a:prstGeom>
          <a:noFill/>
          <a:ln w="25200">
            <a:solidFill>
              <a:srgbClr val="C0C0C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54306" name="Line 23"/>
          <p:cNvSpPr>
            <a:spLocks noChangeShapeType="1"/>
          </p:cNvSpPr>
          <p:nvPr/>
        </p:nvSpPr>
        <p:spPr bwMode="auto">
          <a:xfrm flipH="1" flipV="1">
            <a:off x="1411288" y="2160588"/>
            <a:ext cx="482600" cy="431800"/>
          </a:xfrm>
          <a:prstGeom prst="line">
            <a:avLst/>
          </a:prstGeom>
          <a:noFill/>
          <a:ln w="25200">
            <a:solidFill>
              <a:srgbClr val="C0C0C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54307" name="Line 24"/>
          <p:cNvSpPr>
            <a:spLocks noChangeShapeType="1"/>
          </p:cNvSpPr>
          <p:nvPr/>
        </p:nvSpPr>
        <p:spPr bwMode="auto">
          <a:xfrm>
            <a:off x="2973388" y="3565525"/>
            <a:ext cx="627062" cy="563563"/>
          </a:xfrm>
          <a:prstGeom prst="line">
            <a:avLst/>
          </a:prstGeom>
          <a:noFill/>
          <a:ln w="25200">
            <a:solidFill>
              <a:srgbClr val="C0C0C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54308" name="Line 25"/>
          <p:cNvSpPr>
            <a:spLocks noChangeShapeType="1"/>
          </p:cNvSpPr>
          <p:nvPr/>
        </p:nvSpPr>
        <p:spPr bwMode="auto">
          <a:xfrm flipH="1" flipV="1">
            <a:off x="2903538" y="3503613"/>
            <a:ext cx="627062" cy="561975"/>
          </a:xfrm>
          <a:prstGeom prst="line">
            <a:avLst/>
          </a:prstGeom>
          <a:noFill/>
          <a:ln w="25200">
            <a:solidFill>
              <a:srgbClr val="C0C0C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54309" name="Line 26"/>
          <p:cNvSpPr>
            <a:spLocks noChangeShapeType="1"/>
          </p:cNvSpPr>
          <p:nvPr/>
        </p:nvSpPr>
        <p:spPr bwMode="auto">
          <a:xfrm>
            <a:off x="4983163" y="4532313"/>
            <a:ext cx="128587" cy="292100"/>
          </a:xfrm>
          <a:prstGeom prst="line">
            <a:avLst/>
          </a:prstGeom>
          <a:noFill/>
          <a:ln w="25200">
            <a:solidFill>
              <a:srgbClr val="C0C0C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54310" name="Line 27"/>
          <p:cNvSpPr>
            <a:spLocks noChangeShapeType="1"/>
          </p:cNvSpPr>
          <p:nvPr/>
        </p:nvSpPr>
        <p:spPr bwMode="auto">
          <a:xfrm flipH="1" flipV="1">
            <a:off x="4967288" y="4500563"/>
            <a:ext cx="130175" cy="290512"/>
          </a:xfrm>
          <a:prstGeom prst="line">
            <a:avLst/>
          </a:prstGeom>
          <a:noFill/>
          <a:ln w="25200">
            <a:solidFill>
              <a:srgbClr val="C0C0C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54311" name="CustomShape 28"/>
          <p:cNvSpPr>
            <a:spLocks noChangeArrowheads="1"/>
          </p:cNvSpPr>
          <p:nvPr/>
        </p:nvSpPr>
        <p:spPr bwMode="auto">
          <a:xfrm>
            <a:off x="2879725" y="1079500"/>
            <a:ext cx="4535488" cy="1296988"/>
          </a:xfrm>
          <a:prstGeom prst="flowChartProcess">
            <a:avLst/>
          </a:prstGeom>
          <a:noFill/>
          <a:ln w="18000">
            <a:solidFill>
              <a:srgbClr val="C0C0C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54312" name="CustomShape 30"/>
          <p:cNvSpPr>
            <a:spLocks noChangeArrowheads="1"/>
          </p:cNvSpPr>
          <p:nvPr/>
        </p:nvSpPr>
        <p:spPr bwMode="auto">
          <a:xfrm>
            <a:off x="4967288" y="2952750"/>
            <a:ext cx="4032250" cy="503238"/>
          </a:xfrm>
          <a:prstGeom prst="ellipse">
            <a:avLst/>
          </a:prstGeom>
          <a:noFill/>
          <a:ln w="36000">
            <a:solidFill>
              <a:srgbClr val="0066CC"/>
            </a:solidFill>
            <a:round/>
            <a:headEnd/>
            <a:tailEnd/>
          </a:ln>
        </p:spPr>
        <p:txBody>
          <a:bodyPr wrap="none" lIns="108000" tIns="63000" rIns="108000" bIns="63000" anchor="ctr"/>
          <a:lstStyle/>
          <a:p>
            <a:pPr algn="ctr"/>
            <a:r>
              <a:rPr lang="ru-RU" sz="1600"/>
              <a:t>АИС ВМС</a:t>
            </a:r>
            <a:endParaRPr lang="ru-RU"/>
          </a:p>
        </p:txBody>
      </p:sp>
      <p:sp>
        <p:nvSpPr>
          <p:cNvPr id="54313" name="CustomShape 32"/>
          <p:cNvSpPr>
            <a:spLocks noChangeArrowheads="1"/>
          </p:cNvSpPr>
          <p:nvPr/>
        </p:nvSpPr>
        <p:spPr bwMode="auto">
          <a:xfrm>
            <a:off x="3959225" y="2960688"/>
            <a:ext cx="792163" cy="503237"/>
          </a:xfrm>
          <a:prstGeom prst="ellipse">
            <a:avLst/>
          </a:prstGeom>
          <a:noFill/>
          <a:ln w="36000">
            <a:solidFill>
              <a:srgbClr val="808080"/>
            </a:solidFill>
            <a:round/>
            <a:headEnd/>
            <a:tailEnd/>
          </a:ln>
        </p:spPr>
        <p:txBody>
          <a:bodyPr wrap="none" lIns="108000" tIns="63000" rIns="108000" bIns="63000" anchor="ctr"/>
          <a:lstStyle/>
          <a:p>
            <a:pPr algn="ctr"/>
            <a:r>
              <a:rPr lang="ru-RU" sz="1600"/>
              <a:t>СИР</a:t>
            </a:r>
            <a:endParaRPr lang="ru-RU"/>
          </a:p>
        </p:txBody>
      </p:sp>
      <p:sp>
        <p:nvSpPr>
          <p:cNvPr id="54314" name="Line 33"/>
          <p:cNvSpPr>
            <a:spLocks noChangeShapeType="1"/>
          </p:cNvSpPr>
          <p:nvPr/>
        </p:nvSpPr>
        <p:spPr bwMode="auto">
          <a:xfrm>
            <a:off x="4549775" y="3597275"/>
            <a:ext cx="130175" cy="290513"/>
          </a:xfrm>
          <a:prstGeom prst="line">
            <a:avLst/>
          </a:prstGeom>
          <a:noFill/>
          <a:ln w="25200">
            <a:solidFill>
              <a:srgbClr val="C0C0C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54315" name="Line 34"/>
          <p:cNvSpPr>
            <a:spLocks noChangeShapeType="1"/>
          </p:cNvSpPr>
          <p:nvPr/>
        </p:nvSpPr>
        <p:spPr bwMode="auto">
          <a:xfrm flipH="1" flipV="1">
            <a:off x="4535488" y="3563938"/>
            <a:ext cx="130175" cy="292100"/>
          </a:xfrm>
          <a:prstGeom prst="line">
            <a:avLst/>
          </a:prstGeom>
          <a:noFill/>
          <a:ln w="25200">
            <a:solidFill>
              <a:srgbClr val="C0C0C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54316" name="Line 35"/>
          <p:cNvSpPr>
            <a:spLocks noChangeShapeType="1"/>
          </p:cNvSpPr>
          <p:nvPr/>
        </p:nvSpPr>
        <p:spPr bwMode="auto">
          <a:xfrm flipH="1">
            <a:off x="4103688" y="3603625"/>
            <a:ext cx="84137" cy="317500"/>
          </a:xfrm>
          <a:prstGeom prst="line">
            <a:avLst/>
          </a:prstGeom>
          <a:noFill/>
          <a:ln w="25200">
            <a:solidFill>
              <a:srgbClr val="C0C0C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54317" name="Line 36"/>
          <p:cNvSpPr>
            <a:spLocks noChangeShapeType="1"/>
          </p:cNvSpPr>
          <p:nvPr/>
        </p:nvSpPr>
        <p:spPr bwMode="auto">
          <a:xfrm flipV="1">
            <a:off x="4113213" y="3567113"/>
            <a:ext cx="84137" cy="319087"/>
          </a:xfrm>
          <a:prstGeom prst="line">
            <a:avLst/>
          </a:prstGeom>
          <a:noFill/>
          <a:ln w="25200">
            <a:solidFill>
              <a:srgbClr val="C0C0C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54318" name="TextBox 49"/>
          <p:cNvSpPr txBox="1">
            <a:spLocks noChangeArrowheads="1"/>
          </p:cNvSpPr>
          <p:nvPr/>
        </p:nvSpPr>
        <p:spPr bwMode="auto">
          <a:xfrm>
            <a:off x="647700" y="5867400"/>
            <a:ext cx="9002713" cy="769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200">
                <a:solidFill>
                  <a:srgbClr val="0066CC"/>
                </a:solidFill>
              </a:rPr>
              <a:t>АИС ВМС – основное программное обеспечение, используемое при оказании услуг</a:t>
            </a:r>
            <a:endParaRPr lang="ru-RU" sz="2200"/>
          </a:p>
        </p:txBody>
      </p:sp>
      <p:sp>
        <p:nvSpPr>
          <p:cNvPr id="54319" name="TextShape 22"/>
          <p:cNvSpPr txBox="1">
            <a:spLocks noChangeArrowheads="1"/>
          </p:cNvSpPr>
          <p:nvPr/>
        </p:nvSpPr>
        <p:spPr bwMode="auto">
          <a:xfrm>
            <a:off x="5400675" y="3924300"/>
            <a:ext cx="1655763" cy="503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0000" tIns="45000" rIns="90000" bIns="45000"/>
          <a:lstStyle/>
          <a:p>
            <a:r>
              <a:rPr lang="ru-RU" sz="1200" b="1" i="1">
                <a:solidFill>
                  <a:srgbClr val="0066CC"/>
                </a:solidFill>
              </a:rPr>
              <a:t>Межведомственное</a:t>
            </a:r>
            <a:endParaRPr lang="ru-RU" sz="1200" b="1" i="1"/>
          </a:p>
          <a:p>
            <a:r>
              <a:rPr lang="ru-RU" sz="1200" b="1" i="1">
                <a:solidFill>
                  <a:srgbClr val="0066CC"/>
                </a:solidFill>
              </a:rPr>
              <a:t>взаимодействие</a:t>
            </a:r>
            <a:endParaRPr lang="ru-RU" sz="1200" b="1" i="1"/>
          </a:p>
        </p:txBody>
      </p:sp>
      <p:sp>
        <p:nvSpPr>
          <p:cNvPr id="54320" name="TextShape 9"/>
          <p:cNvSpPr txBox="1">
            <a:spLocks noChangeArrowheads="1"/>
          </p:cNvSpPr>
          <p:nvPr/>
        </p:nvSpPr>
        <p:spPr bwMode="auto">
          <a:xfrm>
            <a:off x="8064500" y="3779838"/>
            <a:ext cx="1244600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0000" tIns="45000" rIns="90000" bIns="45000"/>
          <a:lstStyle/>
          <a:p>
            <a:r>
              <a:rPr lang="ru-RU" sz="1200" b="1" i="1">
                <a:solidFill>
                  <a:srgbClr val="00B050"/>
                </a:solidFill>
              </a:rPr>
              <a:t>Внутри</a:t>
            </a:r>
          </a:p>
          <a:p>
            <a:r>
              <a:rPr lang="ru-RU" sz="1200" b="1" i="1">
                <a:solidFill>
                  <a:srgbClr val="00B050"/>
                </a:solidFill>
              </a:rPr>
              <a:t>ведомственное</a:t>
            </a:r>
          </a:p>
          <a:p>
            <a:r>
              <a:rPr lang="ru-RU" sz="1200" b="1" i="1">
                <a:solidFill>
                  <a:srgbClr val="00B050"/>
                </a:solidFill>
              </a:rPr>
              <a:t>взаимодействие</a:t>
            </a:r>
          </a:p>
        </p:txBody>
      </p:sp>
      <p:sp>
        <p:nvSpPr>
          <p:cNvPr id="54321" name="TextShape 5"/>
          <p:cNvSpPr txBox="1">
            <a:spLocks noChangeArrowheads="1"/>
          </p:cNvSpPr>
          <p:nvPr/>
        </p:nvSpPr>
        <p:spPr bwMode="auto">
          <a:xfrm>
            <a:off x="2927350" y="1120775"/>
            <a:ext cx="2905125" cy="204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0000" tIns="45000" rIns="90000" bIns="45000"/>
          <a:lstStyle/>
          <a:p>
            <a:r>
              <a:rPr lang="ru-RU" sz="1200" b="1" i="1">
                <a:solidFill>
                  <a:srgbClr val="F79646"/>
                </a:solidFill>
              </a:rPr>
              <a:t>Орган власти, оказывающий услугу</a:t>
            </a:r>
          </a:p>
        </p:txBody>
      </p:sp>
      <p:sp>
        <p:nvSpPr>
          <p:cNvPr id="50" name="Номер слайда 49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CE2445E-AAD1-4B10-9167-7618B3FE3E2E}" type="slidenum">
              <a:rPr lang="ru-RU"/>
              <a:pPr>
                <a:defRPr/>
              </a:pPr>
              <a:t>39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Рисунок 4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36625" y="1627188"/>
            <a:ext cx="541338" cy="43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5" name="Рисунок 4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36625" y="1627188"/>
            <a:ext cx="541338" cy="43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6" name="Рисунок 49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335713" y="1511300"/>
            <a:ext cx="669925" cy="536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7" name="Рисунок 50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824413" y="1511300"/>
            <a:ext cx="560387" cy="536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8" name="Рисунок 51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251200" y="1535113"/>
            <a:ext cx="614363" cy="547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9" name="Line 2"/>
          <p:cNvSpPr>
            <a:spLocks noChangeShapeType="1"/>
          </p:cNvSpPr>
          <p:nvPr/>
        </p:nvSpPr>
        <p:spPr bwMode="auto">
          <a:xfrm>
            <a:off x="1728788" y="1800225"/>
            <a:ext cx="1439862" cy="0"/>
          </a:xfrm>
          <a:prstGeom prst="line">
            <a:avLst/>
          </a:prstGeom>
          <a:noFill/>
          <a:ln w="25200">
            <a:solidFill>
              <a:srgbClr val="C0C0C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18440" name="Line 3"/>
          <p:cNvSpPr>
            <a:spLocks noChangeShapeType="1"/>
          </p:cNvSpPr>
          <p:nvPr/>
        </p:nvSpPr>
        <p:spPr bwMode="auto">
          <a:xfrm>
            <a:off x="5616575" y="1800225"/>
            <a:ext cx="647700" cy="0"/>
          </a:xfrm>
          <a:prstGeom prst="line">
            <a:avLst/>
          </a:prstGeom>
          <a:noFill/>
          <a:ln w="25200">
            <a:solidFill>
              <a:srgbClr val="0066CC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18441" name="Line 4"/>
          <p:cNvSpPr>
            <a:spLocks noChangeShapeType="1"/>
          </p:cNvSpPr>
          <p:nvPr/>
        </p:nvSpPr>
        <p:spPr bwMode="auto">
          <a:xfrm>
            <a:off x="4032250" y="1800225"/>
            <a:ext cx="647700" cy="0"/>
          </a:xfrm>
          <a:prstGeom prst="line">
            <a:avLst/>
          </a:prstGeom>
          <a:noFill/>
          <a:ln w="25200">
            <a:solidFill>
              <a:srgbClr val="0066CC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pic>
        <p:nvPicPr>
          <p:cNvPr id="18442" name="Рисунок 56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252913" y="1439863"/>
            <a:ext cx="211137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43" name="Рисунок 57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837238" y="1439863"/>
            <a:ext cx="211137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44" name="CustomShape 6"/>
          <p:cNvSpPr>
            <a:spLocks noChangeArrowheads="1"/>
          </p:cNvSpPr>
          <p:nvPr/>
        </p:nvSpPr>
        <p:spPr bwMode="auto">
          <a:xfrm>
            <a:off x="2879725" y="1079500"/>
            <a:ext cx="4535488" cy="1296988"/>
          </a:xfrm>
          <a:prstGeom prst="flowChartProcess">
            <a:avLst/>
          </a:prstGeom>
          <a:noFill/>
          <a:ln w="18000">
            <a:solidFill>
              <a:srgbClr val="C0C0C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18445" name="TextBox 16"/>
          <p:cNvSpPr txBox="1">
            <a:spLocks noChangeArrowheads="1"/>
          </p:cNvSpPr>
          <p:nvPr/>
        </p:nvSpPr>
        <p:spPr bwMode="auto">
          <a:xfrm>
            <a:off x="576263" y="5951538"/>
            <a:ext cx="9145587" cy="1108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200"/>
              <a:t>Канцелярия передает пакет документов начальнику, а начальник поручает исполнение услуги и переадресует пакет документов конкретному исполнителю</a:t>
            </a:r>
          </a:p>
        </p:txBody>
      </p:sp>
      <p:sp>
        <p:nvSpPr>
          <p:cNvPr id="18446" name="TextShape 1"/>
          <p:cNvSpPr txBox="1">
            <a:spLocks noChangeArrowheads="1"/>
          </p:cNvSpPr>
          <p:nvPr/>
        </p:nvSpPr>
        <p:spPr bwMode="auto">
          <a:xfrm>
            <a:off x="431800" y="215900"/>
            <a:ext cx="9144000" cy="682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0000" tIns="45000" rIns="90000" bIns="45000"/>
          <a:lstStyle/>
          <a:p>
            <a:pPr algn="ctr"/>
            <a:r>
              <a:rPr lang="ru-RU" sz="3600"/>
              <a:t>Процесс оказания услуги</a:t>
            </a:r>
            <a:endParaRPr lang="ru-RU"/>
          </a:p>
        </p:txBody>
      </p:sp>
      <p:sp>
        <p:nvSpPr>
          <p:cNvPr id="18447" name="TextShape 5"/>
          <p:cNvSpPr txBox="1">
            <a:spLocks noChangeArrowheads="1"/>
          </p:cNvSpPr>
          <p:nvPr/>
        </p:nvSpPr>
        <p:spPr bwMode="auto">
          <a:xfrm>
            <a:off x="2927350" y="1120775"/>
            <a:ext cx="2905125" cy="204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0000" tIns="45000" rIns="90000" bIns="45000"/>
          <a:lstStyle/>
          <a:p>
            <a:r>
              <a:rPr lang="ru-RU" sz="1200" b="1" i="1">
                <a:solidFill>
                  <a:srgbClr val="F79646"/>
                </a:solidFill>
              </a:rPr>
              <a:t>Орган власти, оказывающий услугу</a:t>
            </a:r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9C4423C-5AC8-4FCC-A9B3-7AA862373975}" type="slidenum">
              <a:rPr lang="ru-RU"/>
              <a:pPr>
                <a:defRPr/>
              </a:pPr>
              <a:t>4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298" name="Рисунок 103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69200" y="1511300"/>
            <a:ext cx="206375" cy="169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5299" name="Рисунок 103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69200" y="1511300"/>
            <a:ext cx="206375" cy="169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5300" name="Рисунок 1040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36625" y="1627188"/>
            <a:ext cx="541338" cy="43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5301" name="Рисунок 104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936625" y="1627188"/>
            <a:ext cx="541338" cy="43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5302" name="CustomShape 1"/>
          <p:cNvSpPr>
            <a:spLocks noChangeArrowheads="1"/>
          </p:cNvSpPr>
          <p:nvPr/>
        </p:nvSpPr>
        <p:spPr bwMode="auto">
          <a:xfrm>
            <a:off x="5256213" y="5065713"/>
            <a:ext cx="671512" cy="550862"/>
          </a:xfrm>
          <a:prstGeom prst="flowChartProcess">
            <a:avLst/>
          </a:prstGeom>
          <a:solidFill>
            <a:srgbClr val="FFFFFF"/>
          </a:solidFill>
          <a:ln w="36000">
            <a:solidFill>
              <a:srgbClr val="80808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55303" name="CustomShape 2"/>
          <p:cNvSpPr>
            <a:spLocks noChangeArrowheads="1"/>
          </p:cNvSpPr>
          <p:nvPr/>
        </p:nvSpPr>
        <p:spPr bwMode="auto">
          <a:xfrm>
            <a:off x="5184775" y="5005388"/>
            <a:ext cx="671513" cy="549275"/>
          </a:xfrm>
          <a:prstGeom prst="flowChartProcess">
            <a:avLst/>
          </a:prstGeom>
          <a:solidFill>
            <a:srgbClr val="FFFFFF"/>
          </a:solidFill>
          <a:ln w="36000">
            <a:solidFill>
              <a:srgbClr val="80808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55304" name="CustomShape 3"/>
          <p:cNvSpPr>
            <a:spLocks noChangeArrowheads="1"/>
          </p:cNvSpPr>
          <p:nvPr/>
        </p:nvSpPr>
        <p:spPr bwMode="auto">
          <a:xfrm>
            <a:off x="5111750" y="4943475"/>
            <a:ext cx="673100" cy="550863"/>
          </a:xfrm>
          <a:prstGeom prst="flowChartProcess">
            <a:avLst/>
          </a:prstGeom>
          <a:solidFill>
            <a:srgbClr val="FFFFFF"/>
          </a:solidFill>
          <a:ln w="36000">
            <a:solidFill>
              <a:srgbClr val="808080"/>
            </a:solidFill>
            <a:round/>
            <a:headEnd/>
            <a:tailEnd type="triangle" w="med" len="med"/>
          </a:ln>
        </p:spPr>
        <p:txBody>
          <a:bodyPr wrap="none" lIns="108000" tIns="63000" rIns="108000" bIns="63000" anchor="ctr"/>
          <a:lstStyle/>
          <a:p>
            <a:pPr algn="ctr"/>
            <a:r>
              <a:rPr lang="ru-RU" sz="1400"/>
              <a:t>ФОИВ</a:t>
            </a:r>
            <a:endParaRPr lang="ru-RU"/>
          </a:p>
        </p:txBody>
      </p:sp>
      <p:sp>
        <p:nvSpPr>
          <p:cNvPr id="55305" name="CustomShape 4"/>
          <p:cNvSpPr>
            <a:spLocks noChangeArrowheads="1"/>
          </p:cNvSpPr>
          <p:nvPr/>
        </p:nvSpPr>
        <p:spPr bwMode="auto">
          <a:xfrm>
            <a:off x="8132763" y="5091113"/>
            <a:ext cx="673100" cy="549275"/>
          </a:xfrm>
          <a:prstGeom prst="flowChartProcess">
            <a:avLst/>
          </a:prstGeom>
          <a:solidFill>
            <a:srgbClr val="FFFFFF"/>
          </a:solidFill>
          <a:ln w="36000">
            <a:solidFill>
              <a:srgbClr val="80808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55306" name="CustomShape 5"/>
          <p:cNvSpPr>
            <a:spLocks noChangeArrowheads="1"/>
          </p:cNvSpPr>
          <p:nvPr/>
        </p:nvSpPr>
        <p:spPr bwMode="auto">
          <a:xfrm>
            <a:off x="8072438" y="5029200"/>
            <a:ext cx="673100" cy="550863"/>
          </a:xfrm>
          <a:prstGeom prst="flowChartProcess">
            <a:avLst/>
          </a:prstGeom>
          <a:solidFill>
            <a:srgbClr val="FFFFFF"/>
          </a:solidFill>
          <a:ln w="36000">
            <a:solidFill>
              <a:srgbClr val="80808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55307" name="CustomShape 6"/>
          <p:cNvSpPr>
            <a:spLocks noChangeArrowheads="1"/>
          </p:cNvSpPr>
          <p:nvPr/>
        </p:nvSpPr>
        <p:spPr bwMode="auto">
          <a:xfrm>
            <a:off x="8010525" y="4967288"/>
            <a:ext cx="673100" cy="550862"/>
          </a:xfrm>
          <a:prstGeom prst="flowChartProcess">
            <a:avLst/>
          </a:prstGeom>
          <a:solidFill>
            <a:srgbClr val="FFFFFF"/>
          </a:solidFill>
          <a:ln w="36000">
            <a:solidFill>
              <a:srgbClr val="808080"/>
            </a:solidFill>
            <a:round/>
            <a:headEnd/>
            <a:tailEnd type="triangle" w="med" len="med"/>
          </a:ln>
        </p:spPr>
        <p:txBody>
          <a:bodyPr wrap="none" lIns="108000" tIns="63000" rIns="108000" bIns="63000" anchor="ctr"/>
          <a:lstStyle/>
          <a:p>
            <a:pPr algn="ctr"/>
            <a:r>
              <a:rPr lang="ru-RU" sz="1400"/>
              <a:t>Другие</a:t>
            </a:r>
            <a:endParaRPr lang="ru-RU"/>
          </a:p>
          <a:p>
            <a:pPr algn="ctr"/>
            <a:r>
              <a:rPr lang="ru-RU" sz="1400"/>
              <a:t>отделы</a:t>
            </a:r>
            <a:endParaRPr lang="ru-RU"/>
          </a:p>
        </p:txBody>
      </p:sp>
      <p:sp>
        <p:nvSpPr>
          <p:cNvPr id="55308" name="CustomShape 7"/>
          <p:cNvSpPr>
            <a:spLocks noChangeArrowheads="1"/>
          </p:cNvSpPr>
          <p:nvPr/>
        </p:nvSpPr>
        <p:spPr bwMode="auto">
          <a:xfrm>
            <a:off x="7415213" y="2663825"/>
            <a:ext cx="2016125" cy="1944688"/>
          </a:xfrm>
          <a:prstGeom prst="flowChartProcess">
            <a:avLst/>
          </a:prstGeom>
          <a:noFill/>
          <a:ln w="18000">
            <a:solidFill>
              <a:srgbClr val="C0C0C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55309" name="CustomShape 9"/>
          <p:cNvSpPr>
            <a:spLocks noChangeArrowheads="1"/>
          </p:cNvSpPr>
          <p:nvPr/>
        </p:nvSpPr>
        <p:spPr bwMode="auto">
          <a:xfrm>
            <a:off x="3600450" y="2663825"/>
            <a:ext cx="3527425" cy="1944688"/>
          </a:xfrm>
          <a:prstGeom prst="flowChartProcess">
            <a:avLst/>
          </a:prstGeom>
          <a:noFill/>
          <a:ln w="18000">
            <a:solidFill>
              <a:srgbClr val="C0C0C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pic>
        <p:nvPicPr>
          <p:cNvPr id="55310" name="Рисунок 1051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335713" y="1511300"/>
            <a:ext cx="669925" cy="536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5311" name="Рисунок 1052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335713" y="1511300"/>
            <a:ext cx="669925" cy="536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5312" name="Рисунок 1053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824413" y="1511300"/>
            <a:ext cx="560387" cy="536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5313" name="Рисунок 1054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4824413" y="1511300"/>
            <a:ext cx="560387" cy="536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5314" name="Рисунок 1055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3251200" y="1535113"/>
            <a:ext cx="614363" cy="547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5315" name="Рисунок 1056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3251200" y="1533525"/>
            <a:ext cx="614363" cy="554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5316" name="CustomShape 10"/>
          <p:cNvSpPr>
            <a:spLocks noChangeArrowheads="1"/>
          </p:cNvSpPr>
          <p:nvPr/>
        </p:nvSpPr>
        <p:spPr bwMode="auto">
          <a:xfrm>
            <a:off x="8280400" y="1368425"/>
            <a:ext cx="503238" cy="719138"/>
          </a:xfrm>
          <a:prstGeom prst="can">
            <a:avLst>
              <a:gd name="adj" fmla="val 5399"/>
            </a:avLst>
          </a:prstGeom>
          <a:noFill/>
          <a:ln w="36000">
            <a:solidFill>
              <a:srgbClr val="808080"/>
            </a:solidFill>
            <a:round/>
            <a:headEnd/>
            <a:tailEnd/>
          </a:ln>
        </p:spPr>
        <p:txBody>
          <a:bodyPr wrap="none" lIns="90000" tIns="45000" rIns="90000" bIns="45000" anchor="ctr"/>
          <a:lstStyle/>
          <a:p>
            <a:pPr algn="ctr"/>
            <a:r>
              <a:rPr lang="ru-RU" sz="1200"/>
              <a:t>ИС</a:t>
            </a:r>
            <a:endParaRPr lang="ru-RU"/>
          </a:p>
          <a:p>
            <a:pPr algn="ctr"/>
            <a:r>
              <a:rPr lang="ru-RU" sz="1200"/>
              <a:t>ОВ</a:t>
            </a:r>
            <a:endParaRPr lang="ru-RU"/>
          </a:p>
        </p:txBody>
      </p:sp>
      <p:sp>
        <p:nvSpPr>
          <p:cNvPr id="55317" name="CustomShape 11"/>
          <p:cNvSpPr>
            <a:spLocks noChangeArrowheads="1"/>
          </p:cNvSpPr>
          <p:nvPr/>
        </p:nvSpPr>
        <p:spPr bwMode="auto">
          <a:xfrm>
            <a:off x="3663950" y="4021138"/>
            <a:ext cx="1520825" cy="442912"/>
          </a:xfrm>
          <a:prstGeom prst="ellipse">
            <a:avLst/>
          </a:prstGeom>
          <a:noFill/>
          <a:ln w="36000">
            <a:solidFill>
              <a:srgbClr val="808080"/>
            </a:solidFill>
            <a:round/>
            <a:headEnd/>
            <a:tailEnd/>
          </a:ln>
        </p:spPr>
        <p:txBody>
          <a:bodyPr wrap="none" lIns="108000" tIns="63000" rIns="108000" bIns="63000" anchor="ctr"/>
          <a:lstStyle/>
          <a:p>
            <a:pPr algn="ctr"/>
            <a:r>
              <a:rPr lang="ru-RU" sz="1600"/>
              <a:t>СМЭВ</a:t>
            </a:r>
            <a:endParaRPr lang="ru-RU"/>
          </a:p>
        </p:txBody>
      </p:sp>
      <p:pic>
        <p:nvPicPr>
          <p:cNvPr id="55318" name="Рисунок 1059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1879600" y="2592388"/>
            <a:ext cx="1073150" cy="728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5319" name="Рисунок 1060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1879600" y="2592388"/>
            <a:ext cx="1073150" cy="728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5320" name="Line 13"/>
          <p:cNvSpPr>
            <a:spLocks noChangeShapeType="1"/>
          </p:cNvSpPr>
          <p:nvPr/>
        </p:nvSpPr>
        <p:spPr bwMode="auto">
          <a:xfrm>
            <a:off x="7272338" y="1800225"/>
            <a:ext cx="647700" cy="0"/>
          </a:xfrm>
          <a:prstGeom prst="line">
            <a:avLst/>
          </a:prstGeom>
          <a:noFill/>
          <a:ln w="25200">
            <a:solidFill>
              <a:srgbClr val="C0C0C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55321" name="Line 14"/>
          <p:cNvSpPr>
            <a:spLocks noChangeShapeType="1"/>
          </p:cNvSpPr>
          <p:nvPr/>
        </p:nvSpPr>
        <p:spPr bwMode="auto">
          <a:xfrm flipH="1">
            <a:off x="7199313" y="1800225"/>
            <a:ext cx="649287" cy="0"/>
          </a:xfrm>
          <a:prstGeom prst="line">
            <a:avLst/>
          </a:prstGeom>
          <a:noFill/>
          <a:ln w="25200">
            <a:solidFill>
              <a:srgbClr val="C0C0C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55322" name="Line 15"/>
          <p:cNvSpPr>
            <a:spLocks noChangeShapeType="1"/>
          </p:cNvSpPr>
          <p:nvPr/>
        </p:nvSpPr>
        <p:spPr bwMode="auto">
          <a:xfrm>
            <a:off x="1728788" y="1800225"/>
            <a:ext cx="1439862" cy="0"/>
          </a:xfrm>
          <a:prstGeom prst="line">
            <a:avLst/>
          </a:prstGeom>
          <a:noFill/>
          <a:ln w="25200">
            <a:solidFill>
              <a:srgbClr val="C0C0C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55323" name="Line 16"/>
          <p:cNvSpPr>
            <a:spLocks noChangeShapeType="1"/>
          </p:cNvSpPr>
          <p:nvPr/>
        </p:nvSpPr>
        <p:spPr bwMode="auto">
          <a:xfrm flipH="1">
            <a:off x="1655763" y="1800225"/>
            <a:ext cx="1439862" cy="0"/>
          </a:xfrm>
          <a:prstGeom prst="line">
            <a:avLst/>
          </a:prstGeom>
          <a:noFill/>
          <a:ln w="25200">
            <a:solidFill>
              <a:srgbClr val="C0C0C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55324" name="Line 17"/>
          <p:cNvSpPr>
            <a:spLocks noChangeShapeType="1"/>
          </p:cNvSpPr>
          <p:nvPr/>
        </p:nvSpPr>
        <p:spPr bwMode="auto">
          <a:xfrm>
            <a:off x="5616575" y="1800225"/>
            <a:ext cx="647700" cy="0"/>
          </a:xfrm>
          <a:prstGeom prst="line">
            <a:avLst/>
          </a:prstGeom>
          <a:noFill/>
          <a:ln w="25200">
            <a:solidFill>
              <a:srgbClr val="C0C0C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55325" name="Line 18"/>
          <p:cNvSpPr>
            <a:spLocks noChangeShapeType="1"/>
          </p:cNvSpPr>
          <p:nvPr/>
        </p:nvSpPr>
        <p:spPr bwMode="auto">
          <a:xfrm flipH="1">
            <a:off x="5543550" y="1800225"/>
            <a:ext cx="647700" cy="0"/>
          </a:xfrm>
          <a:prstGeom prst="line">
            <a:avLst/>
          </a:prstGeom>
          <a:noFill/>
          <a:ln w="25200">
            <a:solidFill>
              <a:srgbClr val="C0C0C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55326" name="Line 19"/>
          <p:cNvSpPr>
            <a:spLocks noChangeShapeType="1"/>
          </p:cNvSpPr>
          <p:nvPr/>
        </p:nvSpPr>
        <p:spPr bwMode="auto">
          <a:xfrm>
            <a:off x="4032250" y="1800225"/>
            <a:ext cx="647700" cy="0"/>
          </a:xfrm>
          <a:prstGeom prst="line">
            <a:avLst/>
          </a:prstGeom>
          <a:noFill/>
          <a:ln w="25200">
            <a:solidFill>
              <a:srgbClr val="C0C0C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55327" name="Line 20"/>
          <p:cNvSpPr>
            <a:spLocks noChangeShapeType="1"/>
          </p:cNvSpPr>
          <p:nvPr/>
        </p:nvSpPr>
        <p:spPr bwMode="auto">
          <a:xfrm flipH="1">
            <a:off x="3959225" y="1800225"/>
            <a:ext cx="649288" cy="0"/>
          </a:xfrm>
          <a:prstGeom prst="line">
            <a:avLst/>
          </a:prstGeom>
          <a:noFill/>
          <a:ln w="25200">
            <a:solidFill>
              <a:srgbClr val="C0C0C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55328" name="Line 21"/>
          <p:cNvSpPr>
            <a:spLocks noChangeShapeType="1"/>
          </p:cNvSpPr>
          <p:nvPr/>
        </p:nvSpPr>
        <p:spPr bwMode="auto">
          <a:xfrm>
            <a:off x="1465263" y="2208213"/>
            <a:ext cx="481012" cy="431800"/>
          </a:xfrm>
          <a:prstGeom prst="line">
            <a:avLst/>
          </a:prstGeom>
          <a:noFill/>
          <a:ln w="25200">
            <a:solidFill>
              <a:srgbClr val="C0C0C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55329" name="Line 22"/>
          <p:cNvSpPr>
            <a:spLocks noChangeShapeType="1"/>
          </p:cNvSpPr>
          <p:nvPr/>
        </p:nvSpPr>
        <p:spPr bwMode="auto">
          <a:xfrm flipH="1" flipV="1">
            <a:off x="1411288" y="2160588"/>
            <a:ext cx="482600" cy="431800"/>
          </a:xfrm>
          <a:prstGeom prst="line">
            <a:avLst/>
          </a:prstGeom>
          <a:noFill/>
          <a:ln w="25200">
            <a:solidFill>
              <a:srgbClr val="C0C0C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55330" name="Line 23"/>
          <p:cNvSpPr>
            <a:spLocks noChangeShapeType="1"/>
          </p:cNvSpPr>
          <p:nvPr/>
        </p:nvSpPr>
        <p:spPr bwMode="auto">
          <a:xfrm>
            <a:off x="2973388" y="3565525"/>
            <a:ext cx="627062" cy="563563"/>
          </a:xfrm>
          <a:prstGeom prst="line">
            <a:avLst/>
          </a:prstGeom>
          <a:noFill/>
          <a:ln w="25200">
            <a:solidFill>
              <a:srgbClr val="C0C0C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55331" name="Line 24"/>
          <p:cNvSpPr>
            <a:spLocks noChangeShapeType="1"/>
          </p:cNvSpPr>
          <p:nvPr/>
        </p:nvSpPr>
        <p:spPr bwMode="auto">
          <a:xfrm flipH="1" flipV="1">
            <a:off x="2903538" y="3503613"/>
            <a:ext cx="627062" cy="561975"/>
          </a:xfrm>
          <a:prstGeom prst="line">
            <a:avLst/>
          </a:prstGeom>
          <a:noFill/>
          <a:ln w="25200">
            <a:solidFill>
              <a:srgbClr val="C0C0C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55332" name="Line 25"/>
          <p:cNvSpPr>
            <a:spLocks noChangeShapeType="1"/>
          </p:cNvSpPr>
          <p:nvPr/>
        </p:nvSpPr>
        <p:spPr bwMode="auto">
          <a:xfrm>
            <a:off x="4983163" y="4532313"/>
            <a:ext cx="128587" cy="292100"/>
          </a:xfrm>
          <a:prstGeom prst="line">
            <a:avLst/>
          </a:prstGeom>
          <a:noFill/>
          <a:ln w="25200">
            <a:solidFill>
              <a:srgbClr val="0066CC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55333" name="Line 26"/>
          <p:cNvSpPr>
            <a:spLocks noChangeShapeType="1"/>
          </p:cNvSpPr>
          <p:nvPr/>
        </p:nvSpPr>
        <p:spPr bwMode="auto">
          <a:xfrm flipH="1" flipV="1">
            <a:off x="4967288" y="4500563"/>
            <a:ext cx="130175" cy="290512"/>
          </a:xfrm>
          <a:prstGeom prst="line">
            <a:avLst/>
          </a:prstGeom>
          <a:noFill/>
          <a:ln w="25200">
            <a:solidFill>
              <a:srgbClr val="0066CC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55334" name="CustomShape 27"/>
          <p:cNvSpPr>
            <a:spLocks noChangeArrowheads="1"/>
          </p:cNvSpPr>
          <p:nvPr/>
        </p:nvSpPr>
        <p:spPr bwMode="auto">
          <a:xfrm>
            <a:off x="2879725" y="1079500"/>
            <a:ext cx="4535488" cy="1296988"/>
          </a:xfrm>
          <a:prstGeom prst="flowChartProcess">
            <a:avLst/>
          </a:prstGeom>
          <a:noFill/>
          <a:ln w="18000">
            <a:solidFill>
              <a:srgbClr val="C0C0C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55335" name="CustomShape 29"/>
          <p:cNvSpPr>
            <a:spLocks noChangeArrowheads="1"/>
          </p:cNvSpPr>
          <p:nvPr/>
        </p:nvSpPr>
        <p:spPr bwMode="auto">
          <a:xfrm>
            <a:off x="4967288" y="2952750"/>
            <a:ext cx="4032250" cy="503238"/>
          </a:xfrm>
          <a:prstGeom prst="ellipse">
            <a:avLst/>
          </a:prstGeom>
          <a:noFill/>
          <a:ln w="36000">
            <a:solidFill>
              <a:srgbClr val="0066CC"/>
            </a:solidFill>
            <a:round/>
            <a:headEnd/>
            <a:tailEnd/>
          </a:ln>
        </p:spPr>
        <p:txBody>
          <a:bodyPr wrap="none" lIns="108000" tIns="63000" rIns="108000" bIns="63000" anchor="ctr"/>
          <a:lstStyle/>
          <a:p>
            <a:pPr algn="ctr"/>
            <a:r>
              <a:rPr lang="ru-RU" sz="1600"/>
              <a:t>АИС ВМС</a:t>
            </a:r>
            <a:endParaRPr lang="ru-RU"/>
          </a:p>
        </p:txBody>
      </p:sp>
      <p:sp>
        <p:nvSpPr>
          <p:cNvPr id="55336" name="CustomShape 31"/>
          <p:cNvSpPr>
            <a:spLocks noChangeArrowheads="1"/>
          </p:cNvSpPr>
          <p:nvPr/>
        </p:nvSpPr>
        <p:spPr bwMode="auto">
          <a:xfrm>
            <a:off x="3959225" y="2960688"/>
            <a:ext cx="792163" cy="503237"/>
          </a:xfrm>
          <a:prstGeom prst="ellipse">
            <a:avLst/>
          </a:prstGeom>
          <a:noFill/>
          <a:ln w="36000">
            <a:solidFill>
              <a:srgbClr val="808080"/>
            </a:solidFill>
            <a:round/>
            <a:headEnd/>
            <a:tailEnd/>
          </a:ln>
        </p:spPr>
        <p:txBody>
          <a:bodyPr wrap="none" lIns="108000" tIns="63000" rIns="108000" bIns="63000" anchor="ctr"/>
          <a:lstStyle/>
          <a:p>
            <a:pPr algn="ctr"/>
            <a:r>
              <a:rPr lang="ru-RU" sz="1600"/>
              <a:t>СИР</a:t>
            </a:r>
            <a:endParaRPr lang="ru-RU"/>
          </a:p>
        </p:txBody>
      </p:sp>
      <p:sp>
        <p:nvSpPr>
          <p:cNvPr id="55337" name="Line 32"/>
          <p:cNvSpPr>
            <a:spLocks noChangeShapeType="1"/>
          </p:cNvSpPr>
          <p:nvPr/>
        </p:nvSpPr>
        <p:spPr bwMode="auto">
          <a:xfrm>
            <a:off x="4549775" y="3597275"/>
            <a:ext cx="130175" cy="290513"/>
          </a:xfrm>
          <a:prstGeom prst="line">
            <a:avLst/>
          </a:prstGeom>
          <a:noFill/>
          <a:ln w="25200">
            <a:solidFill>
              <a:srgbClr val="E6E6E6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55338" name="Line 33"/>
          <p:cNvSpPr>
            <a:spLocks noChangeShapeType="1"/>
          </p:cNvSpPr>
          <p:nvPr/>
        </p:nvSpPr>
        <p:spPr bwMode="auto">
          <a:xfrm flipH="1" flipV="1">
            <a:off x="4535488" y="3563938"/>
            <a:ext cx="130175" cy="292100"/>
          </a:xfrm>
          <a:prstGeom prst="line">
            <a:avLst/>
          </a:prstGeom>
          <a:noFill/>
          <a:ln w="25200">
            <a:solidFill>
              <a:srgbClr val="E6E6E6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55339" name="Line 34"/>
          <p:cNvSpPr>
            <a:spLocks noChangeShapeType="1"/>
          </p:cNvSpPr>
          <p:nvPr/>
        </p:nvSpPr>
        <p:spPr bwMode="auto">
          <a:xfrm flipH="1">
            <a:off x="4103688" y="3603625"/>
            <a:ext cx="84137" cy="317500"/>
          </a:xfrm>
          <a:prstGeom prst="line">
            <a:avLst/>
          </a:prstGeom>
          <a:noFill/>
          <a:ln w="25200">
            <a:solidFill>
              <a:srgbClr val="C0C0C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55340" name="Line 35"/>
          <p:cNvSpPr>
            <a:spLocks noChangeShapeType="1"/>
          </p:cNvSpPr>
          <p:nvPr/>
        </p:nvSpPr>
        <p:spPr bwMode="auto">
          <a:xfrm flipV="1">
            <a:off x="4113213" y="3567113"/>
            <a:ext cx="84137" cy="319087"/>
          </a:xfrm>
          <a:prstGeom prst="line">
            <a:avLst/>
          </a:prstGeom>
          <a:noFill/>
          <a:ln w="25200">
            <a:solidFill>
              <a:srgbClr val="C0C0C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55341" name="Line 36"/>
          <p:cNvSpPr>
            <a:spLocks noChangeShapeType="1"/>
          </p:cNvSpPr>
          <p:nvPr/>
        </p:nvSpPr>
        <p:spPr bwMode="auto">
          <a:xfrm flipH="1">
            <a:off x="5040313" y="3576638"/>
            <a:ext cx="906462" cy="444500"/>
          </a:xfrm>
          <a:prstGeom prst="line">
            <a:avLst/>
          </a:prstGeom>
          <a:noFill/>
          <a:ln w="25200">
            <a:solidFill>
              <a:srgbClr val="0066CC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55342" name="Line 37"/>
          <p:cNvSpPr>
            <a:spLocks noChangeShapeType="1"/>
          </p:cNvSpPr>
          <p:nvPr/>
        </p:nvSpPr>
        <p:spPr bwMode="auto">
          <a:xfrm flipV="1">
            <a:off x="5140325" y="3527425"/>
            <a:ext cx="908050" cy="444500"/>
          </a:xfrm>
          <a:prstGeom prst="line">
            <a:avLst/>
          </a:prstGeom>
          <a:noFill/>
          <a:ln w="25200">
            <a:solidFill>
              <a:srgbClr val="0066CC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55343" name="TextBox 51"/>
          <p:cNvSpPr txBox="1">
            <a:spLocks noChangeArrowheads="1"/>
          </p:cNvSpPr>
          <p:nvPr/>
        </p:nvSpPr>
        <p:spPr bwMode="auto">
          <a:xfrm>
            <a:off x="647700" y="5867400"/>
            <a:ext cx="9002713" cy="1108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200">
                <a:solidFill>
                  <a:srgbClr val="0066CC"/>
                </a:solidFill>
              </a:rPr>
              <a:t>АИС ВМС подключена к СМЭВ и сможет</a:t>
            </a:r>
            <a:endParaRPr lang="ru-RU" sz="2200"/>
          </a:p>
          <a:p>
            <a:r>
              <a:rPr lang="ru-RU" sz="2200">
                <a:solidFill>
                  <a:srgbClr val="0066CC"/>
                </a:solidFill>
              </a:rPr>
              <a:t>1. получать электронные документы из других ФОИВ и отправлять </a:t>
            </a:r>
          </a:p>
          <a:p>
            <a:r>
              <a:rPr lang="ru-RU" sz="2200">
                <a:solidFill>
                  <a:srgbClr val="0066CC"/>
                </a:solidFill>
              </a:rPr>
              <a:t>документы в ФОИВ</a:t>
            </a:r>
            <a:endParaRPr lang="ru-RU" sz="2200"/>
          </a:p>
        </p:txBody>
      </p:sp>
      <p:sp>
        <p:nvSpPr>
          <p:cNvPr id="55344" name="TextShape 1"/>
          <p:cNvSpPr txBox="1">
            <a:spLocks noChangeArrowheads="1"/>
          </p:cNvSpPr>
          <p:nvPr/>
        </p:nvSpPr>
        <p:spPr bwMode="auto">
          <a:xfrm>
            <a:off x="431800" y="215900"/>
            <a:ext cx="9288463" cy="72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0000" tIns="45000" rIns="90000" bIns="45000"/>
          <a:lstStyle/>
          <a:p>
            <a:pPr algn="ctr"/>
            <a:r>
              <a:rPr lang="ru-RU" sz="3200">
                <a:solidFill>
                  <a:srgbClr val="000000"/>
                </a:solidFill>
              </a:rPr>
              <a:t>Обмен документами с использованием АИС ВМС</a:t>
            </a:r>
            <a:endParaRPr lang="ru-RU"/>
          </a:p>
        </p:txBody>
      </p:sp>
      <p:sp>
        <p:nvSpPr>
          <p:cNvPr id="55345" name="TextShape 22"/>
          <p:cNvSpPr txBox="1">
            <a:spLocks noChangeArrowheads="1"/>
          </p:cNvSpPr>
          <p:nvPr/>
        </p:nvSpPr>
        <p:spPr bwMode="auto">
          <a:xfrm>
            <a:off x="5400675" y="3924300"/>
            <a:ext cx="1655763" cy="503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0000" tIns="45000" rIns="90000" bIns="45000"/>
          <a:lstStyle/>
          <a:p>
            <a:r>
              <a:rPr lang="ru-RU" sz="1200" b="1" i="1">
                <a:solidFill>
                  <a:srgbClr val="0066CC"/>
                </a:solidFill>
              </a:rPr>
              <a:t>Межведомственное</a:t>
            </a:r>
            <a:endParaRPr lang="ru-RU" sz="1200" b="1" i="1"/>
          </a:p>
          <a:p>
            <a:r>
              <a:rPr lang="ru-RU" sz="1200" b="1" i="1">
                <a:solidFill>
                  <a:srgbClr val="0066CC"/>
                </a:solidFill>
              </a:rPr>
              <a:t>взаимодействие</a:t>
            </a:r>
            <a:endParaRPr lang="ru-RU" sz="1200" b="1" i="1"/>
          </a:p>
        </p:txBody>
      </p:sp>
      <p:sp>
        <p:nvSpPr>
          <p:cNvPr id="55346" name="TextShape 9"/>
          <p:cNvSpPr txBox="1">
            <a:spLocks noChangeArrowheads="1"/>
          </p:cNvSpPr>
          <p:nvPr/>
        </p:nvSpPr>
        <p:spPr bwMode="auto">
          <a:xfrm>
            <a:off x="8064500" y="3779838"/>
            <a:ext cx="1244600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0000" tIns="45000" rIns="90000" bIns="45000"/>
          <a:lstStyle/>
          <a:p>
            <a:r>
              <a:rPr lang="ru-RU" sz="1200" b="1" i="1">
                <a:solidFill>
                  <a:srgbClr val="00B050"/>
                </a:solidFill>
              </a:rPr>
              <a:t>Внутри</a:t>
            </a:r>
          </a:p>
          <a:p>
            <a:r>
              <a:rPr lang="ru-RU" sz="1200" b="1" i="1">
                <a:solidFill>
                  <a:srgbClr val="00B050"/>
                </a:solidFill>
              </a:rPr>
              <a:t>ведомственное</a:t>
            </a:r>
          </a:p>
          <a:p>
            <a:r>
              <a:rPr lang="ru-RU" sz="1200" b="1" i="1">
                <a:solidFill>
                  <a:srgbClr val="00B050"/>
                </a:solidFill>
              </a:rPr>
              <a:t>взаимодействие</a:t>
            </a:r>
          </a:p>
        </p:txBody>
      </p:sp>
      <p:sp>
        <p:nvSpPr>
          <p:cNvPr id="55347" name="TextShape 5"/>
          <p:cNvSpPr txBox="1">
            <a:spLocks noChangeArrowheads="1"/>
          </p:cNvSpPr>
          <p:nvPr/>
        </p:nvSpPr>
        <p:spPr bwMode="auto">
          <a:xfrm>
            <a:off x="2927350" y="1120775"/>
            <a:ext cx="2905125" cy="204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0000" tIns="45000" rIns="90000" bIns="45000"/>
          <a:lstStyle/>
          <a:p>
            <a:r>
              <a:rPr lang="ru-RU" sz="1200" b="1" i="1">
                <a:solidFill>
                  <a:srgbClr val="F79646"/>
                </a:solidFill>
              </a:rPr>
              <a:t>Орган власти, оказывающий услугу</a:t>
            </a:r>
          </a:p>
        </p:txBody>
      </p:sp>
      <p:sp>
        <p:nvSpPr>
          <p:cNvPr id="52" name="Номер слайда 5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F64528F-CEFF-4C0D-8B49-9D646B3E8652}" type="slidenum">
              <a:rPr lang="ru-RU"/>
              <a:pPr>
                <a:defRPr/>
              </a:pPr>
              <a:t>40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322" name="Рисунок 108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69200" y="1511300"/>
            <a:ext cx="206375" cy="169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6323" name="Рисунок 108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69200" y="1511300"/>
            <a:ext cx="206375" cy="169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6324" name="Рисунок 1090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36625" y="1627188"/>
            <a:ext cx="541338" cy="43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6325" name="Рисунок 109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936625" y="1627188"/>
            <a:ext cx="541338" cy="43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6326" name="CustomShape 1"/>
          <p:cNvSpPr>
            <a:spLocks noChangeArrowheads="1"/>
          </p:cNvSpPr>
          <p:nvPr/>
        </p:nvSpPr>
        <p:spPr bwMode="auto">
          <a:xfrm>
            <a:off x="5256213" y="5065713"/>
            <a:ext cx="671512" cy="550862"/>
          </a:xfrm>
          <a:prstGeom prst="flowChartProcess">
            <a:avLst/>
          </a:prstGeom>
          <a:solidFill>
            <a:srgbClr val="FFFFFF"/>
          </a:solidFill>
          <a:ln w="36000">
            <a:solidFill>
              <a:srgbClr val="80808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56327" name="CustomShape 2"/>
          <p:cNvSpPr>
            <a:spLocks noChangeArrowheads="1"/>
          </p:cNvSpPr>
          <p:nvPr/>
        </p:nvSpPr>
        <p:spPr bwMode="auto">
          <a:xfrm>
            <a:off x="5184775" y="5005388"/>
            <a:ext cx="671513" cy="549275"/>
          </a:xfrm>
          <a:prstGeom prst="flowChartProcess">
            <a:avLst/>
          </a:prstGeom>
          <a:solidFill>
            <a:srgbClr val="FFFFFF"/>
          </a:solidFill>
          <a:ln w="36000">
            <a:solidFill>
              <a:srgbClr val="80808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56328" name="CustomShape 3"/>
          <p:cNvSpPr>
            <a:spLocks noChangeArrowheads="1"/>
          </p:cNvSpPr>
          <p:nvPr/>
        </p:nvSpPr>
        <p:spPr bwMode="auto">
          <a:xfrm>
            <a:off x="5111750" y="4943475"/>
            <a:ext cx="673100" cy="550863"/>
          </a:xfrm>
          <a:prstGeom prst="flowChartProcess">
            <a:avLst/>
          </a:prstGeom>
          <a:solidFill>
            <a:srgbClr val="FFFFFF"/>
          </a:solidFill>
          <a:ln w="36000">
            <a:solidFill>
              <a:srgbClr val="808080"/>
            </a:solidFill>
            <a:round/>
            <a:headEnd/>
            <a:tailEnd type="triangle" w="med" len="med"/>
          </a:ln>
        </p:spPr>
        <p:txBody>
          <a:bodyPr wrap="none" lIns="108000" tIns="63000" rIns="108000" bIns="63000" anchor="ctr"/>
          <a:lstStyle/>
          <a:p>
            <a:pPr algn="ctr"/>
            <a:r>
              <a:rPr lang="ru-RU" sz="1400"/>
              <a:t>ФОИВ</a:t>
            </a:r>
            <a:endParaRPr lang="ru-RU"/>
          </a:p>
        </p:txBody>
      </p:sp>
      <p:sp>
        <p:nvSpPr>
          <p:cNvPr id="56329" name="CustomShape 4"/>
          <p:cNvSpPr>
            <a:spLocks noChangeArrowheads="1"/>
          </p:cNvSpPr>
          <p:nvPr/>
        </p:nvSpPr>
        <p:spPr bwMode="auto">
          <a:xfrm>
            <a:off x="8132763" y="5091113"/>
            <a:ext cx="673100" cy="549275"/>
          </a:xfrm>
          <a:prstGeom prst="flowChartProcess">
            <a:avLst/>
          </a:prstGeom>
          <a:solidFill>
            <a:srgbClr val="FFFFFF"/>
          </a:solidFill>
          <a:ln w="36000">
            <a:solidFill>
              <a:srgbClr val="80808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56330" name="CustomShape 5"/>
          <p:cNvSpPr>
            <a:spLocks noChangeArrowheads="1"/>
          </p:cNvSpPr>
          <p:nvPr/>
        </p:nvSpPr>
        <p:spPr bwMode="auto">
          <a:xfrm>
            <a:off x="8072438" y="5029200"/>
            <a:ext cx="673100" cy="550863"/>
          </a:xfrm>
          <a:prstGeom prst="flowChartProcess">
            <a:avLst/>
          </a:prstGeom>
          <a:solidFill>
            <a:srgbClr val="FFFFFF"/>
          </a:solidFill>
          <a:ln w="36000">
            <a:solidFill>
              <a:srgbClr val="80808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56331" name="CustomShape 6"/>
          <p:cNvSpPr>
            <a:spLocks noChangeArrowheads="1"/>
          </p:cNvSpPr>
          <p:nvPr/>
        </p:nvSpPr>
        <p:spPr bwMode="auto">
          <a:xfrm>
            <a:off x="8010525" y="4967288"/>
            <a:ext cx="673100" cy="550862"/>
          </a:xfrm>
          <a:prstGeom prst="flowChartProcess">
            <a:avLst/>
          </a:prstGeom>
          <a:solidFill>
            <a:srgbClr val="FFFFFF"/>
          </a:solidFill>
          <a:ln w="36000">
            <a:solidFill>
              <a:srgbClr val="808080"/>
            </a:solidFill>
            <a:round/>
            <a:headEnd/>
            <a:tailEnd type="triangle" w="med" len="med"/>
          </a:ln>
        </p:spPr>
        <p:txBody>
          <a:bodyPr wrap="none" lIns="108000" tIns="63000" rIns="108000" bIns="63000" anchor="ctr"/>
          <a:lstStyle/>
          <a:p>
            <a:pPr algn="ctr"/>
            <a:r>
              <a:rPr lang="ru-RU" sz="1400"/>
              <a:t>Другие</a:t>
            </a:r>
            <a:endParaRPr lang="ru-RU"/>
          </a:p>
          <a:p>
            <a:pPr algn="ctr"/>
            <a:r>
              <a:rPr lang="ru-RU" sz="1400"/>
              <a:t>отделы</a:t>
            </a:r>
            <a:endParaRPr lang="ru-RU"/>
          </a:p>
        </p:txBody>
      </p:sp>
      <p:sp>
        <p:nvSpPr>
          <p:cNvPr id="56332" name="CustomShape 7"/>
          <p:cNvSpPr>
            <a:spLocks noChangeArrowheads="1"/>
          </p:cNvSpPr>
          <p:nvPr/>
        </p:nvSpPr>
        <p:spPr bwMode="auto">
          <a:xfrm>
            <a:off x="7415213" y="2663825"/>
            <a:ext cx="2016125" cy="1944688"/>
          </a:xfrm>
          <a:prstGeom prst="flowChartProcess">
            <a:avLst/>
          </a:prstGeom>
          <a:noFill/>
          <a:ln w="18000">
            <a:solidFill>
              <a:srgbClr val="C0C0C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56333" name="CustomShape 9"/>
          <p:cNvSpPr>
            <a:spLocks noChangeArrowheads="1"/>
          </p:cNvSpPr>
          <p:nvPr/>
        </p:nvSpPr>
        <p:spPr bwMode="auto">
          <a:xfrm>
            <a:off x="3600450" y="2663825"/>
            <a:ext cx="3527425" cy="1944688"/>
          </a:xfrm>
          <a:prstGeom prst="flowChartProcess">
            <a:avLst/>
          </a:prstGeom>
          <a:noFill/>
          <a:ln w="18000">
            <a:solidFill>
              <a:srgbClr val="C0C0C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pic>
        <p:nvPicPr>
          <p:cNvPr id="56334" name="Рисунок 1101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335713" y="1511300"/>
            <a:ext cx="669925" cy="536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6335" name="Рисунок 1102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335713" y="1511300"/>
            <a:ext cx="669925" cy="536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6336" name="Рисунок 1103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824413" y="1511300"/>
            <a:ext cx="560387" cy="536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6337" name="Рисунок 1104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4824413" y="1511300"/>
            <a:ext cx="560387" cy="536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6338" name="Рисунок 1105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3251200" y="1535113"/>
            <a:ext cx="614363" cy="547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6339" name="Рисунок 1106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3251200" y="1533525"/>
            <a:ext cx="614363" cy="554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6340" name="CustomShape 10"/>
          <p:cNvSpPr>
            <a:spLocks noChangeArrowheads="1"/>
          </p:cNvSpPr>
          <p:nvPr/>
        </p:nvSpPr>
        <p:spPr bwMode="auto">
          <a:xfrm>
            <a:off x="8280400" y="1368425"/>
            <a:ext cx="503238" cy="719138"/>
          </a:xfrm>
          <a:prstGeom prst="can">
            <a:avLst>
              <a:gd name="adj" fmla="val 5399"/>
            </a:avLst>
          </a:prstGeom>
          <a:noFill/>
          <a:ln w="36000">
            <a:solidFill>
              <a:srgbClr val="808080"/>
            </a:solidFill>
            <a:round/>
            <a:headEnd/>
            <a:tailEnd/>
          </a:ln>
        </p:spPr>
        <p:txBody>
          <a:bodyPr wrap="none" lIns="90000" tIns="45000" rIns="90000" bIns="45000" anchor="ctr"/>
          <a:lstStyle/>
          <a:p>
            <a:pPr algn="ctr"/>
            <a:r>
              <a:rPr lang="ru-RU" sz="1200"/>
              <a:t>ИС</a:t>
            </a:r>
            <a:endParaRPr lang="ru-RU"/>
          </a:p>
          <a:p>
            <a:pPr algn="ctr"/>
            <a:r>
              <a:rPr lang="ru-RU" sz="1200"/>
              <a:t>ОВ</a:t>
            </a:r>
            <a:endParaRPr lang="ru-RU"/>
          </a:p>
        </p:txBody>
      </p:sp>
      <p:sp>
        <p:nvSpPr>
          <p:cNvPr id="56341" name="CustomShape 11"/>
          <p:cNvSpPr>
            <a:spLocks noChangeArrowheads="1"/>
          </p:cNvSpPr>
          <p:nvPr/>
        </p:nvSpPr>
        <p:spPr bwMode="auto">
          <a:xfrm>
            <a:off x="3663950" y="4021138"/>
            <a:ext cx="1520825" cy="442912"/>
          </a:xfrm>
          <a:prstGeom prst="ellipse">
            <a:avLst/>
          </a:prstGeom>
          <a:noFill/>
          <a:ln w="36000">
            <a:solidFill>
              <a:srgbClr val="808080"/>
            </a:solidFill>
            <a:round/>
            <a:headEnd/>
            <a:tailEnd/>
          </a:ln>
        </p:spPr>
        <p:txBody>
          <a:bodyPr wrap="none" lIns="108000" tIns="63000" rIns="108000" bIns="63000" anchor="ctr"/>
          <a:lstStyle/>
          <a:p>
            <a:pPr algn="ctr"/>
            <a:r>
              <a:rPr lang="ru-RU" sz="1600"/>
              <a:t>СМЭВ</a:t>
            </a:r>
            <a:endParaRPr lang="ru-RU"/>
          </a:p>
        </p:txBody>
      </p:sp>
      <p:pic>
        <p:nvPicPr>
          <p:cNvPr id="56342" name="Рисунок 1109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1879600" y="2592388"/>
            <a:ext cx="1073150" cy="728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6343" name="Рисунок 1110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1879600" y="2592388"/>
            <a:ext cx="1073150" cy="728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6344" name="Line 13"/>
          <p:cNvSpPr>
            <a:spLocks noChangeShapeType="1"/>
          </p:cNvSpPr>
          <p:nvPr/>
        </p:nvSpPr>
        <p:spPr bwMode="auto">
          <a:xfrm>
            <a:off x="7272338" y="1800225"/>
            <a:ext cx="647700" cy="0"/>
          </a:xfrm>
          <a:prstGeom prst="line">
            <a:avLst/>
          </a:prstGeom>
          <a:noFill/>
          <a:ln w="25200">
            <a:solidFill>
              <a:srgbClr val="C0C0C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56345" name="Line 14"/>
          <p:cNvSpPr>
            <a:spLocks noChangeShapeType="1"/>
          </p:cNvSpPr>
          <p:nvPr/>
        </p:nvSpPr>
        <p:spPr bwMode="auto">
          <a:xfrm flipH="1">
            <a:off x="7199313" y="1800225"/>
            <a:ext cx="649287" cy="0"/>
          </a:xfrm>
          <a:prstGeom prst="line">
            <a:avLst/>
          </a:prstGeom>
          <a:noFill/>
          <a:ln w="25200">
            <a:solidFill>
              <a:srgbClr val="C0C0C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56346" name="Line 15"/>
          <p:cNvSpPr>
            <a:spLocks noChangeShapeType="1"/>
          </p:cNvSpPr>
          <p:nvPr/>
        </p:nvSpPr>
        <p:spPr bwMode="auto">
          <a:xfrm>
            <a:off x="1728788" y="1800225"/>
            <a:ext cx="1439862" cy="0"/>
          </a:xfrm>
          <a:prstGeom prst="line">
            <a:avLst/>
          </a:prstGeom>
          <a:noFill/>
          <a:ln w="25200">
            <a:solidFill>
              <a:srgbClr val="C0C0C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56347" name="Line 16"/>
          <p:cNvSpPr>
            <a:spLocks noChangeShapeType="1"/>
          </p:cNvSpPr>
          <p:nvPr/>
        </p:nvSpPr>
        <p:spPr bwMode="auto">
          <a:xfrm flipH="1">
            <a:off x="1655763" y="1800225"/>
            <a:ext cx="1439862" cy="0"/>
          </a:xfrm>
          <a:prstGeom prst="line">
            <a:avLst/>
          </a:prstGeom>
          <a:noFill/>
          <a:ln w="25200">
            <a:solidFill>
              <a:srgbClr val="C0C0C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56348" name="Line 17"/>
          <p:cNvSpPr>
            <a:spLocks noChangeShapeType="1"/>
          </p:cNvSpPr>
          <p:nvPr/>
        </p:nvSpPr>
        <p:spPr bwMode="auto">
          <a:xfrm>
            <a:off x="5616575" y="1800225"/>
            <a:ext cx="647700" cy="0"/>
          </a:xfrm>
          <a:prstGeom prst="line">
            <a:avLst/>
          </a:prstGeom>
          <a:noFill/>
          <a:ln w="25200">
            <a:solidFill>
              <a:srgbClr val="C0C0C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56349" name="Line 18"/>
          <p:cNvSpPr>
            <a:spLocks noChangeShapeType="1"/>
          </p:cNvSpPr>
          <p:nvPr/>
        </p:nvSpPr>
        <p:spPr bwMode="auto">
          <a:xfrm flipH="1">
            <a:off x="5543550" y="1800225"/>
            <a:ext cx="647700" cy="0"/>
          </a:xfrm>
          <a:prstGeom prst="line">
            <a:avLst/>
          </a:prstGeom>
          <a:noFill/>
          <a:ln w="25200">
            <a:solidFill>
              <a:srgbClr val="C0C0C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56350" name="Line 19"/>
          <p:cNvSpPr>
            <a:spLocks noChangeShapeType="1"/>
          </p:cNvSpPr>
          <p:nvPr/>
        </p:nvSpPr>
        <p:spPr bwMode="auto">
          <a:xfrm>
            <a:off x="4032250" y="1800225"/>
            <a:ext cx="647700" cy="0"/>
          </a:xfrm>
          <a:prstGeom prst="line">
            <a:avLst/>
          </a:prstGeom>
          <a:noFill/>
          <a:ln w="25200">
            <a:solidFill>
              <a:srgbClr val="C0C0C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56351" name="Line 20"/>
          <p:cNvSpPr>
            <a:spLocks noChangeShapeType="1"/>
          </p:cNvSpPr>
          <p:nvPr/>
        </p:nvSpPr>
        <p:spPr bwMode="auto">
          <a:xfrm flipH="1">
            <a:off x="3959225" y="1800225"/>
            <a:ext cx="649288" cy="0"/>
          </a:xfrm>
          <a:prstGeom prst="line">
            <a:avLst/>
          </a:prstGeom>
          <a:noFill/>
          <a:ln w="25200">
            <a:solidFill>
              <a:srgbClr val="C0C0C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56352" name="Line 21"/>
          <p:cNvSpPr>
            <a:spLocks noChangeShapeType="1"/>
          </p:cNvSpPr>
          <p:nvPr/>
        </p:nvSpPr>
        <p:spPr bwMode="auto">
          <a:xfrm>
            <a:off x="1465263" y="2208213"/>
            <a:ext cx="481012" cy="431800"/>
          </a:xfrm>
          <a:prstGeom prst="line">
            <a:avLst/>
          </a:prstGeom>
          <a:noFill/>
          <a:ln w="25200">
            <a:solidFill>
              <a:srgbClr val="C0C0C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56353" name="Line 22"/>
          <p:cNvSpPr>
            <a:spLocks noChangeShapeType="1"/>
          </p:cNvSpPr>
          <p:nvPr/>
        </p:nvSpPr>
        <p:spPr bwMode="auto">
          <a:xfrm flipH="1" flipV="1">
            <a:off x="1411288" y="2160588"/>
            <a:ext cx="482600" cy="431800"/>
          </a:xfrm>
          <a:prstGeom prst="line">
            <a:avLst/>
          </a:prstGeom>
          <a:noFill/>
          <a:ln w="25200">
            <a:solidFill>
              <a:srgbClr val="C0C0C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56354" name="Line 23"/>
          <p:cNvSpPr>
            <a:spLocks noChangeShapeType="1"/>
          </p:cNvSpPr>
          <p:nvPr/>
        </p:nvSpPr>
        <p:spPr bwMode="auto">
          <a:xfrm>
            <a:off x="2973388" y="3565525"/>
            <a:ext cx="627062" cy="563563"/>
          </a:xfrm>
          <a:prstGeom prst="line">
            <a:avLst/>
          </a:prstGeom>
          <a:noFill/>
          <a:ln w="25200">
            <a:solidFill>
              <a:srgbClr val="0066CC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56355" name="Line 24"/>
          <p:cNvSpPr>
            <a:spLocks noChangeShapeType="1"/>
          </p:cNvSpPr>
          <p:nvPr/>
        </p:nvSpPr>
        <p:spPr bwMode="auto">
          <a:xfrm flipH="1" flipV="1">
            <a:off x="2903538" y="3503613"/>
            <a:ext cx="627062" cy="561975"/>
          </a:xfrm>
          <a:prstGeom prst="line">
            <a:avLst/>
          </a:prstGeom>
          <a:noFill/>
          <a:ln w="25200">
            <a:solidFill>
              <a:srgbClr val="0066CC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56356" name="Line 25"/>
          <p:cNvSpPr>
            <a:spLocks noChangeShapeType="1"/>
          </p:cNvSpPr>
          <p:nvPr/>
        </p:nvSpPr>
        <p:spPr bwMode="auto">
          <a:xfrm>
            <a:off x="4983163" y="4532313"/>
            <a:ext cx="128587" cy="292100"/>
          </a:xfrm>
          <a:prstGeom prst="line">
            <a:avLst/>
          </a:prstGeom>
          <a:noFill/>
          <a:ln w="25200">
            <a:solidFill>
              <a:srgbClr val="C0C0C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56357" name="Line 26"/>
          <p:cNvSpPr>
            <a:spLocks noChangeShapeType="1"/>
          </p:cNvSpPr>
          <p:nvPr/>
        </p:nvSpPr>
        <p:spPr bwMode="auto">
          <a:xfrm flipH="1" flipV="1">
            <a:off x="4967288" y="4500563"/>
            <a:ext cx="130175" cy="290512"/>
          </a:xfrm>
          <a:prstGeom prst="line">
            <a:avLst/>
          </a:prstGeom>
          <a:noFill/>
          <a:ln w="25200">
            <a:solidFill>
              <a:srgbClr val="C0C0C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56358" name="CustomShape 27"/>
          <p:cNvSpPr>
            <a:spLocks noChangeArrowheads="1"/>
          </p:cNvSpPr>
          <p:nvPr/>
        </p:nvSpPr>
        <p:spPr bwMode="auto">
          <a:xfrm>
            <a:off x="2879725" y="1079500"/>
            <a:ext cx="4535488" cy="1296988"/>
          </a:xfrm>
          <a:prstGeom prst="flowChartProcess">
            <a:avLst/>
          </a:prstGeom>
          <a:noFill/>
          <a:ln w="18000">
            <a:solidFill>
              <a:srgbClr val="C0C0C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56359" name="CustomShape 29"/>
          <p:cNvSpPr>
            <a:spLocks noChangeArrowheads="1"/>
          </p:cNvSpPr>
          <p:nvPr/>
        </p:nvSpPr>
        <p:spPr bwMode="auto">
          <a:xfrm>
            <a:off x="4967288" y="2952750"/>
            <a:ext cx="4032250" cy="503238"/>
          </a:xfrm>
          <a:prstGeom prst="ellipse">
            <a:avLst/>
          </a:prstGeom>
          <a:noFill/>
          <a:ln w="36000">
            <a:solidFill>
              <a:srgbClr val="0066CC"/>
            </a:solidFill>
            <a:round/>
            <a:headEnd/>
            <a:tailEnd/>
          </a:ln>
        </p:spPr>
        <p:txBody>
          <a:bodyPr wrap="none" lIns="108000" tIns="63000" rIns="108000" bIns="63000" anchor="ctr"/>
          <a:lstStyle/>
          <a:p>
            <a:pPr algn="ctr"/>
            <a:r>
              <a:rPr lang="ru-RU" sz="1600"/>
              <a:t>АИС ВМС</a:t>
            </a:r>
            <a:endParaRPr lang="ru-RU"/>
          </a:p>
        </p:txBody>
      </p:sp>
      <p:sp>
        <p:nvSpPr>
          <p:cNvPr id="56360" name="CustomShape 31"/>
          <p:cNvSpPr>
            <a:spLocks noChangeArrowheads="1"/>
          </p:cNvSpPr>
          <p:nvPr/>
        </p:nvSpPr>
        <p:spPr bwMode="auto">
          <a:xfrm>
            <a:off x="3959225" y="2960688"/>
            <a:ext cx="792163" cy="503237"/>
          </a:xfrm>
          <a:prstGeom prst="ellipse">
            <a:avLst/>
          </a:prstGeom>
          <a:noFill/>
          <a:ln w="36000">
            <a:solidFill>
              <a:srgbClr val="808080"/>
            </a:solidFill>
            <a:round/>
            <a:headEnd/>
            <a:tailEnd/>
          </a:ln>
        </p:spPr>
        <p:txBody>
          <a:bodyPr wrap="none" lIns="108000" tIns="63000" rIns="108000" bIns="63000" anchor="ctr"/>
          <a:lstStyle/>
          <a:p>
            <a:pPr algn="ctr"/>
            <a:r>
              <a:rPr lang="ru-RU" sz="1600"/>
              <a:t>СИР</a:t>
            </a:r>
            <a:endParaRPr lang="ru-RU"/>
          </a:p>
        </p:txBody>
      </p:sp>
      <p:sp>
        <p:nvSpPr>
          <p:cNvPr id="56361" name="Line 32"/>
          <p:cNvSpPr>
            <a:spLocks noChangeShapeType="1"/>
          </p:cNvSpPr>
          <p:nvPr/>
        </p:nvSpPr>
        <p:spPr bwMode="auto">
          <a:xfrm>
            <a:off x="4549775" y="3597275"/>
            <a:ext cx="130175" cy="290513"/>
          </a:xfrm>
          <a:prstGeom prst="line">
            <a:avLst/>
          </a:prstGeom>
          <a:noFill/>
          <a:ln w="25200">
            <a:solidFill>
              <a:srgbClr val="E6E6E6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56362" name="Line 33"/>
          <p:cNvSpPr>
            <a:spLocks noChangeShapeType="1"/>
          </p:cNvSpPr>
          <p:nvPr/>
        </p:nvSpPr>
        <p:spPr bwMode="auto">
          <a:xfrm flipH="1" flipV="1">
            <a:off x="4535488" y="3563938"/>
            <a:ext cx="130175" cy="292100"/>
          </a:xfrm>
          <a:prstGeom prst="line">
            <a:avLst/>
          </a:prstGeom>
          <a:noFill/>
          <a:ln w="25200">
            <a:solidFill>
              <a:srgbClr val="E6E6E6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56363" name="Line 34"/>
          <p:cNvSpPr>
            <a:spLocks noChangeShapeType="1"/>
          </p:cNvSpPr>
          <p:nvPr/>
        </p:nvSpPr>
        <p:spPr bwMode="auto">
          <a:xfrm flipH="1">
            <a:off x="4103688" y="3603625"/>
            <a:ext cx="84137" cy="317500"/>
          </a:xfrm>
          <a:prstGeom prst="line">
            <a:avLst/>
          </a:prstGeom>
          <a:noFill/>
          <a:ln w="25200">
            <a:solidFill>
              <a:srgbClr val="E6E6E6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56364" name="Line 35"/>
          <p:cNvSpPr>
            <a:spLocks noChangeShapeType="1"/>
          </p:cNvSpPr>
          <p:nvPr/>
        </p:nvSpPr>
        <p:spPr bwMode="auto">
          <a:xfrm flipV="1">
            <a:off x="4113213" y="3567113"/>
            <a:ext cx="84137" cy="319087"/>
          </a:xfrm>
          <a:prstGeom prst="line">
            <a:avLst/>
          </a:prstGeom>
          <a:noFill/>
          <a:ln w="25200">
            <a:solidFill>
              <a:srgbClr val="E6E6E6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56365" name="Line 36"/>
          <p:cNvSpPr>
            <a:spLocks noChangeShapeType="1"/>
          </p:cNvSpPr>
          <p:nvPr/>
        </p:nvSpPr>
        <p:spPr bwMode="auto">
          <a:xfrm flipH="1">
            <a:off x="4392613" y="3511550"/>
            <a:ext cx="647700" cy="409575"/>
          </a:xfrm>
          <a:prstGeom prst="line">
            <a:avLst/>
          </a:prstGeom>
          <a:noFill/>
          <a:ln w="25200">
            <a:solidFill>
              <a:srgbClr val="0066CC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56366" name="Line 37"/>
          <p:cNvSpPr>
            <a:spLocks noChangeShapeType="1"/>
          </p:cNvSpPr>
          <p:nvPr/>
        </p:nvSpPr>
        <p:spPr bwMode="auto">
          <a:xfrm flipV="1">
            <a:off x="4464050" y="3467100"/>
            <a:ext cx="647700" cy="407988"/>
          </a:xfrm>
          <a:prstGeom prst="line">
            <a:avLst/>
          </a:prstGeom>
          <a:noFill/>
          <a:ln w="25200">
            <a:solidFill>
              <a:srgbClr val="0066CC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56367" name="Line 38"/>
          <p:cNvSpPr>
            <a:spLocks noChangeShapeType="1"/>
          </p:cNvSpPr>
          <p:nvPr/>
        </p:nvSpPr>
        <p:spPr bwMode="auto">
          <a:xfrm flipH="1">
            <a:off x="5040313" y="3576638"/>
            <a:ext cx="906462" cy="444500"/>
          </a:xfrm>
          <a:prstGeom prst="line">
            <a:avLst/>
          </a:prstGeom>
          <a:noFill/>
          <a:ln w="25200">
            <a:solidFill>
              <a:srgbClr val="C0C0C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56368" name="Line 39"/>
          <p:cNvSpPr>
            <a:spLocks noChangeShapeType="1"/>
          </p:cNvSpPr>
          <p:nvPr/>
        </p:nvSpPr>
        <p:spPr bwMode="auto">
          <a:xfrm flipV="1">
            <a:off x="5140325" y="3527425"/>
            <a:ext cx="908050" cy="444500"/>
          </a:xfrm>
          <a:prstGeom prst="line">
            <a:avLst/>
          </a:prstGeom>
          <a:noFill/>
          <a:ln w="25200">
            <a:solidFill>
              <a:srgbClr val="C0C0C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56369" name="TextBox 53"/>
          <p:cNvSpPr txBox="1">
            <a:spLocks noChangeArrowheads="1"/>
          </p:cNvSpPr>
          <p:nvPr/>
        </p:nvSpPr>
        <p:spPr bwMode="auto">
          <a:xfrm>
            <a:off x="647700" y="5867400"/>
            <a:ext cx="9002713" cy="1446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200">
                <a:solidFill>
                  <a:srgbClr val="0066CC"/>
                </a:solidFill>
              </a:rPr>
              <a:t>АИС ВМС подключена к СМЭВ и сможет</a:t>
            </a:r>
            <a:endParaRPr lang="ru-RU" sz="2200"/>
          </a:p>
          <a:p>
            <a:r>
              <a:rPr lang="ru-RU" sz="2200">
                <a:solidFill>
                  <a:srgbClr val="0066CC"/>
                </a:solidFill>
              </a:rPr>
              <a:t>1. получать электронные документы из других ФОИВ и отправлять </a:t>
            </a:r>
          </a:p>
          <a:p>
            <a:r>
              <a:rPr lang="ru-RU" sz="2200">
                <a:solidFill>
                  <a:srgbClr val="0066CC"/>
                </a:solidFill>
              </a:rPr>
              <a:t>документы в ФОИВ</a:t>
            </a:r>
          </a:p>
          <a:p>
            <a:r>
              <a:rPr lang="ru-RU" sz="2200">
                <a:solidFill>
                  <a:srgbClr val="0066CC"/>
                </a:solidFill>
              </a:rPr>
              <a:t>2. принимать заявки на оказание услуг с Портала госуслуг </a:t>
            </a:r>
            <a:endParaRPr lang="ru-RU" sz="2200"/>
          </a:p>
        </p:txBody>
      </p:sp>
      <p:sp>
        <p:nvSpPr>
          <p:cNvPr id="56370" name="TextShape 1"/>
          <p:cNvSpPr txBox="1">
            <a:spLocks noChangeArrowheads="1"/>
          </p:cNvSpPr>
          <p:nvPr/>
        </p:nvSpPr>
        <p:spPr bwMode="auto">
          <a:xfrm>
            <a:off x="431800" y="215900"/>
            <a:ext cx="9288463" cy="72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0000" tIns="45000" rIns="90000" bIns="45000"/>
          <a:lstStyle/>
          <a:p>
            <a:pPr algn="ctr"/>
            <a:r>
              <a:rPr lang="ru-RU" sz="3200">
                <a:solidFill>
                  <a:srgbClr val="000000"/>
                </a:solidFill>
              </a:rPr>
              <a:t>Обмен документами с использованием АИС ВМС</a:t>
            </a:r>
            <a:endParaRPr lang="ru-RU"/>
          </a:p>
        </p:txBody>
      </p:sp>
      <p:sp>
        <p:nvSpPr>
          <p:cNvPr id="56371" name="TextShape 22"/>
          <p:cNvSpPr txBox="1">
            <a:spLocks noChangeArrowheads="1"/>
          </p:cNvSpPr>
          <p:nvPr/>
        </p:nvSpPr>
        <p:spPr bwMode="auto">
          <a:xfrm>
            <a:off x="5400675" y="3924300"/>
            <a:ext cx="1655763" cy="503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0000" tIns="45000" rIns="90000" bIns="45000"/>
          <a:lstStyle/>
          <a:p>
            <a:r>
              <a:rPr lang="ru-RU" sz="1200" b="1" i="1">
                <a:solidFill>
                  <a:srgbClr val="0066CC"/>
                </a:solidFill>
              </a:rPr>
              <a:t>Межведомственное</a:t>
            </a:r>
            <a:endParaRPr lang="ru-RU" sz="1200" b="1" i="1"/>
          </a:p>
          <a:p>
            <a:r>
              <a:rPr lang="ru-RU" sz="1200" b="1" i="1">
                <a:solidFill>
                  <a:srgbClr val="0066CC"/>
                </a:solidFill>
              </a:rPr>
              <a:t>взаимодействие</a:t>
            </a:r>
            <a:endParaRPr lang="ru-RU" sz="1200" b="1" i="1"/>
          </a:p>
        </p:txBody>
      </p:sp>
      <p:sp>
        <p:nvSpPr>
          <p:cNvPr id="56372" name="TextShape 9"/>
          <p:cNvSpPr txBox="1">
            <a:spLocks noChangeArrowheads="1"/>
          </p:cNvSpPr>
          <p:nvPr/>
        </p:nvSpPr>
        <p:spPr bwMode="auto">
          <a:xfrm>
            <a:off x="8064500" y="3779838"/>
            <a:ext cx="1244600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0000" tIns="45000" rIns="90000" bIns="45000"/>
          <a:lstStyle/>
          <a:p>
            <a:r>
              <a:rPr lang="ru-RU" sz="1200" b="1" i="1">
                <a:solidFill>
                  <a:srgbClr val="00B050"/>
                </a:solidFill>
              </a:rPr>
              <a:t>Внутри</a:t>
            </a:r>
          </a:p>
          <a:p>
            <a:r>
              <a:rPr lang="ru-RU" sz="1200" b="1" i="1">
                <a:solidFill>
                  <a:srgbClr val="00B050"/>
                </a:solidFill>
              </a:rPr>
              <a:t>ведомственное</a:t>
            </a:r>
          </a:p>
          <a:p>
            <a:r>
              <a:rPr lang="ru-RU" sz="1200" b="1" i="1">
                <a:solidFill>
                  <a:srgbClr val="00B050"/>
                </a:solidFill>
              </a:rPr>
              <a:t>взаимодействие</a:t>
            </a:r>
          </a:p>
        </p:txBody>
      </p:sp>
      <p:sp>
        <p:nvSpPr>
          <p:cNvPr id="56373" name="TextShape 5"/>
          <p:cNvSpPr txBox="1">
            <a:spLocks noChangeArrowheads="1"/>
          </p:cNvSpPr>
          <p:nvPr/>
        </p:nvSpPr>
        <p:spPr bwMode="auto">
          <a:xfrm>
            <a:off x="2927350" y="1120775"/>
            <a:ext cx="2905125" cy="204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0000" tIns="45000" rIns="90000" bIns="45000"/>
          <a:lstStyle/>
          <a:p>
            <a:r>
              <a:rPr lang="ru-RU" sz="1200" b="1" i="1">
                <a:solidFill>
                  <a:srgbClr val="F79646"/>
                </a:solidFill>
              </a:rPr>
              <a:t>Орган власти, оказывающий услугу</a:t>
            </a:r>
          </a:p>
        </p:txBody>
      </p:sp>
      <p:sp>
        <p:nvSpPr>
          <p:cNvPr id="54" name="Номер слайда 5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84DC89B-DCB2-463F-8C16-476064165F10}" type="slidenum">
              <a:rPr lang="ru-RU"/>
              <a:pPr>
                <a:defRPr/>
              </a:pPr>
              <a:t>41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346" name="Рисунок 114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69200" y="1511300"/>
            <a:ext cx="206375" cy="169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7347" name="Рисунок 114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69200" y="1511300"/>
            <a:ext cx="206375" cy="169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7348" name="Рисунок 114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36625" y="1627188"/>
            <a:ext cx="541338" cy="43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7349" name="Рисунок 114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936625" y="1627188"/>
            <a:ext cx="541338" cy="43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7350" name="CustomShape 1"/>
          <p:cNvSpPr>
            <a:spLocks noChangeArrowheads="1"/>
          </p:cNvSpPr>
          <p:nvPr/>
        </p:nvSpPr>
        <p:spPr bwMode="auto">
          <a:xfrm>
            <a:off x="5256213" y="5065713"/>
            <a:ext cx="671512" cy="550862"/>
          </a:xfrm>
          <a:prstGeom prst="flowChartProcess">
            <a:avLst/>
          </a:prstGeom>
          <a:solidFill>
            <a:srgbClr val="FFFFFF"/>
          </a:solidFill>
          <a:ln w="36000">
            <a:solidFill>
              <a:srgbClr val="80808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57351" name="CustomShape 2"/>
          <p:cNvSpPr>
            <a:spLocks noChangeArrowheads="1"/>
          </p:cNvSpPr>
          <p:nvPr/>
        </p:nvSpPr>
        <p:spPr bwMode="auto">
          <a:xfrm>
            <a:off x="5184775" y="5005388"/>
            <a:ext cx="671513" cy="549275"/>
          </a:xfrm>
          <a:prstGeom prst="flowChartProcess">
            <a:avLst/>
          </a:prstGeom>
          <a:solidFill>
            <a:srgbClr val="FFFFFF"/>
          </a:solidFill>
          <a:ln w="36000">
            <a:solidFill>
              <a:srgbClr val="80808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57352" name="CustomShape 3"/>
          <p:cNvSpPr>
            <a:spLocks noChangeArrowheads="1"/>
          </p:cNvSpPr>
          <p:nvPr/>
        </p:nvSpPr>
        <p:spPr bwMode="auto">
          <a:xfrm>
            <a:off x="5111750" y="4943475"/>
            <a:ext cx="673100" cy="550863"/>
          </a:xfrm>
          <a:prstGeom prst="flowChartProcess">
            <a:avLst/>
          </a:prstGeom>
          <a:solidFill>
            <a:srgbClr val="FFFFFF"/>
          </a:solidFill>
          <a:ln w="36000">
            <a:solidFill>
              <a:srgbClr val="808080"/>
            </a:solidFill>
            <a:round/>
            <a:headEnd/>
            <a:tailEnd type="triangle" w="med" len="med"/>
          </a:ln>
        </p:spPr>
        <p:txBody>
          <a:bodyPr wrap="none" lIns="108000" tIns="63000" rIns="108000" bIns="63000" anchor="ctr"/>
          <a:lstStyle/>
          <a:p>
            <a:pPr algn="ctr"/>
            <a:r>
              <a:rPr lang="ru-RU" sz="1400"/>
              <a:t>ФОИВ</a:t>
            </a:r>
            <a:endParaRPr lang="ru-RU"/>
          </a:p>
        </p:txBody>
      </p:sp>
      <p:sp>
        <p:nvSpPr>
          <p:cNvPr id="57353" name="CustomShape 4"/>
          <p:cNvSpPr>
            <a:spLocks noChangeArrowheads="1"/>
          </p:cNvSpPr>
          <p:nvPr/>
        </p:nvSpPr>
        <p:spPr bwMode="auto">
          <a:xfrm>
            <a:off x="8132763" y="5091113"/>
            <a:ext cx="673100" cy="549275"/>
          </a:xfrm>
          <a:prstGeom prst="flowChartProcess">
            <a:avLst/>
          </a:prstGeom>
          <a:solidFill>
            <a:srgbClr val="FFFFFF"/>
          </a:solidFill>
          <a:ln w="36000">
            <a:solidFill>
              <a:srgbClr val="80808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57354" name="CustomShape 5"/>
          <p:cNvSpPr>
            <a:spLocks noChangeArrowheads="1"/>
          </p:cNvSpPr>
          <p:nvPr/>
        </p:nvSpPr>
        <p:spPr bwMode="auto">
          <a:xfrm>
            <a:off x="8072438" y="5029200"/>
            <a:ext cx="673100" cy="550863"/>
          </a:xfrm>
          <a:prstGeom prst="flowChartProcess">
            <a:avLst/>
          </a:prstGeom>
          <a:solidFill>
            <a:srgbClr val="FFFFFF"/>
          </a:solidFill>
          <a:ln w="36000">
            <a:solidFill>
              <a:srgbClr val="80808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57355" name="CustomShape 6"/>
          <p:cNvSpPr>
            <a:spLocks noChangeArrowheads="1"/>
          </p:cNvSpPr>
          <p:nvPr/>
        </p:nvSpPr>
        <p:spPr bwMode="auto">
          <a:xfrm>
            <a:off x="8010525" y="4967288"/>
            <a:ext cx="673100" cy="550862"/>
          </a:xfrm>
          <a:prstGeom prst="flowChartProcess">
            <a:avLst/>
          </a:prstGeom>
          <a:solidFill>
            <a:srgbClr val="FFFFFF"/>
          </a:solidFill>
          <a:ln w="36000">
            <a:solidFill>
              <a:srgbClr val="808080"/>
            </a:solidFill>
            <a:round/>
            <a:headEnd/>
            <a:tailEnd type="triangle" w="med" len="med"/>
          </a:ln>
        </p:spPr>
        <p:txBody>
          <a:bodyPr wrap="none" lIns="108000" tIns="63000" rIns="108000" bIns="63000" anchor="ctr"/>
          <a:lstStyle/>
          <a:p>
            <a:pPr algn="ctr"/>
            <a:r>
              <a:rPr lang="ru-RU" sz="1400"/>
              <a:t>Другие</a:t>
            </a:r>
            <a:endParaRPr lang="ru-RU"/>
          </a:p>
          <a:p>
            <a:pPr algn="ctr"/>
            <a:r>
              <a:rPr lang="ru-RU" sz="1400"/>
              <a:t>отделы</a:t>
            </a:r>
            <a:endParaRPr lang="ru-RU"/>
          </a:p>
        </p:txBody>
      </p:sp>
      <p:sp>
        <p:nvSpPr>
          <p:cNvPr id="57356" name="CustomShape 7"/>
          <p:cNvSpPr>
            <a:spLocks noChangeArrowheads="1"/>
          </p:cNvSpPr>
          <p:nvPr/>
        </p:nvSpPr>
        <p:spPr bwMode="auto">
          <a:xfrm>
            <a:off x="7415213" y="2663825"/>
            <a:ext cx="2016125" cy="1944688"/>
          </a:xfrm>
          <a:prstGeom prst="flowChartProcess">
            <a:avLst/>
          </a:prstGeom>
          <a:noFill/>
          <a:ln w="18000">
            <a:solidFill>
              <a:srgbClr val="C0C0C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57357" name="CustomShape 9"/>
          <p:cNvSpPr>
            <a:spLocks noChangeArrowheads="1"/>
          </p:cNvSpPr>
          <p:nvPr/>
        </p:nvSpPr>
        <p:spPr bwMode="auto">
          <a:xfrm>
            <a:off x="3600450" y="2663825"/>
            <a:ext cx="3527425" cy="1944688"/>
          </a:xfrm>
          <a:prstGeom prst="flowChartProcess">
            <a:avLst/>
          </a:prstGeom>
          <a:noFill/>
          <a:ln w="18000">
            <a:solidFill>
              <a:srgbClr val="C0C0C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pic>
        <p:nvPicPr>
          <p:cNvPr id="57358" name="Рисунок 115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335713" y="1511300"/>
            <a:ext cx="669925" cy="536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7359" name="Рисунок 1154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335713" y="1511300"/>
            <a:ext cx="669925" cy="536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7360" name="Рисунок 1155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824413" y="1511300"/>
            <a:ext cx="560387" cy="536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7361" name="Рисунок 1156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4824413" y="1511300"/>
            <a:ext cx="560387" cy="536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7362" name="Рисунок 1157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2160588" y="1944688"/>
            <a:ext cx="179387" cy="201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7363" name="Рисунок 1158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2160588" y="1944688"/>
            <a:ext cx="179387" cy="201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7364" name="Рисунок 1159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2165350" y="1439863"/>
            <a:ext cx="211138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7365" name="Рисунок 1160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2165350" y="1439863"/>
            <a:ext cx="211138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7366" name="Рисунок 1161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3251200" y="1535113"/>
            <a:ext cx="614363" cy="547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7367" name="Рисунок 1162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3251200" y="1533525"/>
            <a:ext cx="614363" cy="554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7368" name="CustomShape 10"/>
          <p:cNvSpPr>
            <a:spLocks noChangeArrowheads="1"/>
          </p:cNvSpPr>
          <p:nvPr/>
        </p:nvSpPr>
        <p:spPr bwMode="auto">
          <a:xfrm>
            <a:off x="8280400" y="1368425"/>
            <a:ext cx="503238" cy="719138"/>
          </a:xfrm>
          <a:prstGeom prst="can">
            <a:avLst>
              <a:gd name="adj" fmla="val 5399"/>
            </a:avLst>
          </a:prstGeom>
          <a:noFill/>
          <a:ln w="36000">
            <a:solidFill>
              <a:srgbClr val="808080"/>
            </a:solidFill>
            <a:round/>
            <a:headEnd/>
            <a:tailEnd/>
          </a:ln>
        </p:spPr>
        <p:txBody>
          <a:bodyPr wrap="none" lIns="90000" tIns="45000" rIns="90000" bIns="45000" anchor="ctr"/>
          <a:lstStyle/>
          <a:p>
            <a:pPr algn="ctr"/>
            <a:r>
              <a:rPr lang="ru-RU" sz="1200"/>
              <a:t>ИС</a:t>
            </a:r>
            <a:endParaRPr lang="ru-RU"/>
          </a:p>
          <a:p>
            <a:pPr algn="ctr"/>
            <a:r>
              <a:rPr lang="ru-RU" sz="1200"/>
              <a:t>ОВ</a:t>
            </a:r>
            <a:endParaRPr lang="ru-RU"/>
          </a:p>
        </p:txBody>
      </p:sp>
      <p:sp>
        <p:nvSpPr>
          <p:cNvPr id="57369" name="CustomShape 11"/>
          <p:cNvSpPr>
            <a:spLocks noChangeArrowheads="1"/>
          </p:cNvSpPr>
          <p:nvPr/>
        </p:nvSpPr>
        <p:spPr bwMode="auto">
          <a:xfrm>
            <a:off x="3663950" y="4021138"/>
            <a:ext cx="1520825" cy="442912"/>
          </a:xfrm>
          <a:prstGeom prst="ellipse">
            <a:avLst/>
          </a:prstGeom>
          <a:noFill/>
          <a:ln w="36000">
            <a:solidFill>
              <a:srgbClr val="808080"/>
            </a:solidFill>
            <a:round/>
            <a:headEnd/>
            <a:tailEnd/>
          </a:ln>
        </p:spPr>
        <p:txBody>
          <a:bodyPr wrap="none" lIns="108000" tIns="63000" rIns="108000" bIns="63000" anchor="ctr"/>
          <a:lstStyle/>
          <a:p>
            <a:pPr algn="ctr"/>
            <a:r>
              <a:rPr lang="ru-RU" sz="1600"/>
              <a:t>СМЭВ</a:t>
            </a:r>
            <a:endParaRPr lang="ru-RU"/>
          </a:p>
        </p:txBody>
      </p:sp>
      <p:pic>
        <p:nvPicPr>
          <p:cNvPr id="57370" name="Рисунок 1165"/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1879600" y="2592388"/>
            <a:ext cx="1073150" cy="728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7371" name="Рисунок 1166"/>
          <p:cNvPicPr>
            <a:picLocks noChangeAspect="1" noChangeArrowheads="1"/>
          </p:cNvPicPr>
          <p:nvPr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1879600" y="2592388"/>
            <a:ext cx="1073150" cy="728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7372" name="Line 13"/>
          <p:cNvSpPr>
            <a:spLocks noChangeShapeType="1"/>
          </p:cNvSpPr>
          <p:nvPr/>
        </p:nvSpPr>
        <p:spPr bwMode="auto">
          <a:xfrm>
            <a:off x="7272338" y="1800225"/>
            <a:ext cx="647700" cy="0"/>
          </a:xfrm>
          <a:prstGeom prst="line">
            <a:avLst/>
          </a:prstGeom>
          <a:noFill/>
          <a:ln w="25200">
            <a:solidFill>
              <a:srgbClr val="C0C0C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57373" name="Line 14"/>
          <p:cNvSpPr>
            <a:spLocks noChangeShapeType="1"/>
          </p:cNvSpPr>
          <p:nvPr/>
        </p:nvSpPr>
        <p:spPr bwMode="auto">
          <a:xfrm flipH="1">
            <a:off x="7199313" y="1800225"/>
            <a:ext cx="649287" cy="0"/>
          </a:xfrm>
          <a:prstGeom prst="line">
            <a:avLst/>
          </a:prstGeom>
          <a:noFill/>
          <a:ln w="25200">
            <a:solidFill>
              <a:srgbClr val="C0C0C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57374" name="Line 15"/>
          <p:cNvSpPr>
            <a:spLocks noChangeShapeType="1"/>
          </p:cNvSpPr>
          <p:nvPr/>
        </p:nvSpPr>
        <p:spPr bwMode="auto">
          <a:xfrm>
            <a:off x="1728788" y="1800225"/>
            <a:ext cx="1439862" cy="0"/>
          </a:xfrm>
          <a:prstGeom prst="line">
            <a:avLst/>
          </a:prstGeom>
          <a:noFill/>
          <a:ln w="25200">
            <a:solidFill>
              <a:srgbClr val="C0C0C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57375" name="Line 16"/>
          <p:cNvSpPr>
            <a:spLocks noChangeShapeType="1"/>
          </p:cNvSpPr>
          <p:nvPr/>
        </p:nvSpPr>
        <p:spPr bwMode="auto">
          <a:xfrm flipH="1">
            <a:off x="1655763" y="1800225"/>
            <a:ext cx="1439862" cy="0"/>
          </a:xfrm>
          <a:prstGeom prst="line">
            <a:avLst/>
          </a:prstGeom>
          <a:noFill/>
          <a:ln w="25200">
            <a:solidFill>
              <a:srgbClr val="C0C0C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57376" name="Line 17"/>
          <p:cNvSpPr>
            <a:spLocks noChangeShapeType="1"/>
          </p:cNvSpPr>
          <p:nvPr/>
        </p:nvSpPr>
        <p:spPr bwMode="auto">
          <a:xfrm>
            <a:off x="5616575" y="1800225"/>
            <a:ext cx="647700" cy="0"/>
          </a:xfrm>
          <a:prstGeom prst="line">
            <a:avLst/>
          </a:prstGeom>
          <a:noFill/>
          <a:ln w="25200">
            <a:solidFill>
              <a:srgbClr val="C0C0C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57377" name="Line 18"/>
          <p:cNvSpPr>
            <a:spLocks noChangeShapeType="1"/>
          </p:cNvSpPr>
          <p:nvPr/>
        </p:nvSpPr>
        <p:spPr bwMode="auto">
          <a:xfrm flipH="1">
            <a:off x="5543550" y="1800225"/>
            <a:ext cx="647700" cy="0"/>
          </a:xfrm>
          <a:prstGeom prst="line">
            <a:avLst/>
          </a:prstGeom>
          <a:noFill/>
          <a:ln w="25200">
            <a:solidFill>
              <a:srgbClr val="C0C0C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57378" name="Line 19"/>
          <p:cNvSpPr>
            <a:spLocks noChangeShapeType="1"/>
          </p:cNvSpPr>
          <p:nvPr/>
        </p:nvSpPr>
        <p:spPr bwMode="auto">
          <a:xfrm>
            <a:off x="4032250" y="1800225"/>
            <a:ext cx="647700" cy="0"/>
          </a:xfrm>
          <a:prstGeom prst="line">
            <a:avLst/>
          </a:prstGeom>
          <a:noFill/>
          <a:ln w="25200">
            <a:solidFill>
              <a:srgbClr val="C0C0C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57379" name="Line 20"/>
          <p:cNvSpPr>
            <a:spLocks noChangeShapeType="1"/>
          </p:cNvSpPr>
          <p:nvPr/>
        </p:nvSpPr>
        <p:spPr bwMode="auto">
          <a:xfrm flipH="1">
            <a:off x="3959225" y="1800225"/>
            <a:ext cx="649288" cy="0"/>
          </a:xfrm>
          <a:prstGeom prst="line">
            <a:avLst/>
          </a:prstGeom>
          <a:noFill/>
          <a:ln w="25200">
            <a:solidFill>
              <a:srgbClr val="C0C0C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57380" name="Line 21"/>
          <p:cNvSpPr>
            <a:spLocks noChangeShapeType="1"/>
          </p:cNvSpPr>
          <p:nvPr/>
        </p:nvSpPr>
        <p:spPr bwMode="auto">
          <a:xfrm>
            <a:off x="1465263" y="2208213"/>
            <a:ext cx="481012" cy="431800"/>
          </a:xfrm>
          <a:prstGeom prst="line">
            <a:avLst/>
          </a:prstGeom>
          <a:noFill/>
          <a:ln w="25200">
            <a:solidFill>
              <a:srgbClr val="C0C0C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57381" name="Line 22"/>
          <p:cNvSpPr>
            <a:spLocks noChangeShapeType="1"/>
          </p:cNvSpPr>
          <p:nvPr/>
        </p:nvSpPr>
        <p:spPr bwMode="auto">
          <a:xfrm flipH="1" flipV="1">
            <a:off x="1411288" y="2160588"/>
            <a:ext cx="482600" cy="431800"/>
          </a:xfrm>
          <a:prstGeom prst="line">
            <a:avLst/>
          </a:prstGeom>
          <a:noFill/>
          <a:ln w="25200">
            <a:solidFill>
              <a:srgbClr val="C0C0C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57382" name="Line 23"/>
          <p:cNvSpPr>
            <a:spLocks noChangeShapeType="1"/>
          </p:cNvSpPr>
          <p:nvPr/>
        </p:nvSpPr>
        <p:spPr bwMode="auto">
          <a:xfrm>
            <a:off x="2973388" y="3565525"/>
            <a:ext cx="627062" cy="563563"/>
          </a:xfrm>
          <a:prstGeom prst="line">
            <a:avLst/>
          </a:prstGeom>
          <a:noFill/>
          <a:ln w="25200">
            <a:solidFill>
              <a:srgbClr val="0066CC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57383" name="Line 24"/>
          <p:cNvSpPr>
            <a:spLocks noChangeShapeType="1"/>
          </p:cNvSpPr>
          <p:nvPr/>
        </p:nvSpPr>
        <p:spPr bwMode="auto">
          <a:xfrm flipH="1" flipV="1">
            <a:off x="2903538" y="3503613"/>
            <a:ext cx="627062" cy="561975"/>
          </a:xfrm>
          <a:prstGeom prst="line">
            <a:avLst/>
          </a:prstGeom>
          <a:noFill/>
          <a:ln w="25200">
            <a:solidFill>
              <a:srgbClr val="0066CC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57384" name="Line 25"/>
          <p:cNvSpPr>
            <a:spLocks noChangeShapeType="1"/>
          </p:cNvSpPr>
          <p:nvPr/>
        </p:nvSpPr>
        <p:spPr bwMode="auto">
          <a:xfrm>
            <a:off x="4983163" y="4532313"/>
            <a:ext cx="128587" cy="292100"/>
          </a:xfrm>
          <a:prstGeom prst="line">
            <a:avLst/>
          </a:prstGeom>
          <a:noFill/>
          <a:ln w="25200">
            <a:solidFill>
              <a:srgbClr val="0066CC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57385" name="Line 26"/>
          <p:cNvSpPr>
            <a:spLocks noChangeShapeType="1"/>
          </p:cNvSpPr>
          <p:nvPr/>
        </p:nvSpPr>
        <p:spPr bwMode="auto">
          <a:xfrm flipH="1" flipV="1">
            <a:off x="4967288" y="4500563"/>
            <a:ext cx="130175" cy="290512"/>
          </a:xfrm>
          <a:prstGeom prst="line">
            <a:avLst/>
          </a:prstGeom>
          <a:noFill/>
          <a:ln w="25200">
            <a:solidFill>
              <a:srgbClr val="0066CC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57386" name="CustomShape 27"/>
          <p:cNvSpPr>
            <a:spLocks noChangeArrowheads="1"/>
          </p:cNvSpPr>
          <p:nvPr/>
        </p:nvSpPr>
        <p:spPr bwMode="auto">
          <a:xfrm>
            <a:off x="2879725" y="1079500"/>
            <a:ext cx="4535488" cy="1296988"/>
          </a:xfrm>
          <a:prstGeom prst="flowChartProcess">
            <a:avLst/>
          </a:prstGeom>
          <a:noFill/>
          <a:ln w="18000">
            <a:solidFill>
              <a:srgbClr val="C0C0C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57387" name="CustomShape 29"/>
          <p:cNvSpPr>
            <a:spLocks noChangeArrowheads="1"/>
          </p:cNvSpPr>
          <p:nvPr/>
        </p:nvSpPr>
        <p:spPr bwMode="auto">
          <a:xfrm>
            <a:off x="4967288" y="2952750"/>
            <a:ext cx="4032250" cy="503238"/>
          </a:xfrm>
          <a:prstGeom prst="ellipse">
            <a:avLst/>
          </a:prstGeom>
          <a:noFill/>
          <a:ln w="36000">
            <a:solidFill>
              <a:srgbClr val="0066CC"/>
            </a:solidFill>
            <a:round/>
            <a:headEnd/>
            <a:tailEnd/>
          </a:ln>
        </p:spPr>
        <p:txBody>
          <a:bodyPr wrap="none" lIns="108000" tIns="63000" rIns="108000" bIns="63000" anchor="ctr"/>
          <a:lstStyle/>
          <a:p>
            <a:pPr algn="ctr"/>
            <a:r>
              <a:rPr lang="ru-RU" sz="1600"/>
              <a:t>АИС ВМС</a:t>
            </a:r>
            <a:endParaRPr lang="ru-RU"/>
          </a:p>
        </p:txBody>
      </p:sp>
      <p:sp>
        <p:nvSpPr>
          <p:cNvPr id="57388" name="CustomShape 31"/>
          <p:cNvSpPr>
            <a:spLocks noChangeArrowheads="1"/>
          </p:cNvSpPr>
          <p:nvPr/>
        </p:nvSpPr>
        <p:spPr bwMode="auto">
          <a:xfrm>
            <a:off x="3959225" y="2960688"/>
            <a:ext cx="792163" cy="503237"/>
          </a:xfrm>
          <a:prstGeom prst="ellipse">
            <a:avLst/>
          </a:prstGeom>
          <a:noFill/>
          <a:ln w="36000">
            <a:solidFill>
              <a:srgbClr val="E6E6E6"/>
            </a:solidFill>
            <a:round/>
            <a:headEnd/>
            <a:tailEnd/>
          </a:ln>
        </p:spPr>
        <p:txBody>
          <a:bodyPr wrap="none" lIns="108000" tIns="63000" rIns="108000" bIns="63000" anchor="ctr"/>
          <a:lstStyle/>
          <a:p>
            <a:pPr algn="ctr"/>
            <a:r>
              <a:rPr lang="ru-RU" sz="1600"/>
              <a:t>СИР</a:t>
            </a:r>
            <a:endParaRPr lang="ru-RU"/>
          </a:p>
        </p:txBody>
      </p:sp>
      <p:sp>
        <p:nvSpPr>
          <p:cNvPr id="57389" name="Line 32"/>
          <p:cNvSpPr>
            <a:spLocks noChangeShapeType="1"/>
          </p:cNvSpPr>
          <p:nvPr/>
        </p:nvSpPr>
        <p:spPr bwMode="auto">
          <a:xfrm>
            <a:off x="4549775" y="3597275"/>
            <a:ext cx="130175" cy="290513"/>
          </a:xfrm>
          <a:prstGeom prst="line">
            <a:avLst/>
          </a:prstGeom>
          <a:noFill/>
          <a:ln w="25200">
            <a:solidFill>
              <a:srgbClr val="E6E6E6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57390" name="Line 33"/>
          <p:cNvSpPr>
            <a:spLocks noChangeShapeType="1"/>
          </p:cNvSpPr>
          <p:nvPr/>
        </p:nvSpPr>
        <p:spPr bwMode="auto">
          <a:xfrm flipH="1" flipV="1">
            <a:off x="4535488" y="3563938"/>
            <a:ext cx="130175" cy="292100"/>
          </a:xfrm>
          <a:prstGeom prst="line">
            <a:avLst/>
          </a:prstGeom>
          <a:noFill/>
          <a:ln w="25200">
            <a:solidFill>
              <a:srgbClr val="E6E6E6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57391" name="Line 34"/>
          <p:cNvSpPr>
            <a:spLocks noChangeShapeType="1"/>
          </p:cNvSpPr>
          <p:nvPr/>
        </p:nvSpPr>
        <p:spPr bwMode="auto">
          <a:xfrm flipH="1">
            <a:off x="4103688" y="3603625"/>
            <a:ext cx="84137" cy="317500"/>
          </a:xfrm>
          <a:prstGeom prst="line">
            <a:avLst/>
          </a:prstGeom>
          <a:noFill/>
          <a:ln w="25200">
            <a:solidFill>
              <a:srgbClr val="E6E6E6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57392" name="Line 35"/>
          <p:cNvSpPr>
            <a:spLocks noChangeShapeType="1"/>
          </p:cNvSpPr>
          <p:nvPr/>
        </p:nvSpPr>
        <p:spPr bwMode="auto">
          <a:xfrm flipV="1">
            <a:off x="4113213" y="3567113"/>
            <a:ext cx="84137" cy="319087"/>
          </a:xfrm>
          <a:prstGeom prst="line">
            <a:avLst/>
          </a:prstGeom>
          <a:noFill/>
          <a:ln w="25200">
            <a:solidFill>
              <a:srgbClr val="E6E6E6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57393" name="Line 36"/>
          <p:cNvSpPr>
            <a:spLocks noChangeShapeType="1"/>
          </p:cNvSpPr>
          <p:nvPr/>
        </p:nvSpPr>
        <p:spPr bwMode="auto">
          <a:xfrm flipH="1">
            <a:off x="4392613" y="3511550"/>
            <a:ext cx="647700" cy="409575"/>
          </a:xfrm>
          <a:prstGeom prst="line">
            <a:avLst/>
          </a:prstGeom>
          <a:noFill/>
          <a:ln w="25200">
            <a:solidFill>
              <a:srgbClr val="0066CC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57394" name="Line 37"/>
          <p:cNvSpPr>
            <a:spLocks noChangeShapeType="1"/>
          </p:cNvSpPr>
          <p:nvPr/>
        </p:nvSpPr>
        <p:spPr bwMode="auto">
          <a:xfrm flipV="1">
            <a:off x="4464050" y="3467100"/>
            <a:ext cx="647700" cy="407988"/>
          </a:xfrm>
          <a:prstGeom prst="line">
            <a:avLst/>
          </a:prstGeom>
          <a:noFill/>
          <a:ln w="25200">
            <a:solidFill>
              <a:srgbClr val="0066CC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57395" name="Line 38"/>
          <p:cNvSpPr>
            <a:spLocks noChangeShapeType="1"/>
          </p:cNvSpPr>
          <p:nvPr/>
        </p:nvSpPr>
        <p:spPr bwMode="auto">
          <a:xfrm flipH="1">
            <a:off x="5040313" y="3576638"/>
            <a:ext cx="906462" cy="444500"/>
          </a:xfrm>
          <a:prstGeom prst="line">
            <a:avLst/>
          </a:prstGeom>
          <a:noFill/>
          <a:ln w="25200">
            <a:solidFill>
              <a:srgbClr val="0066CC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57396" name="Line 39"/>
          <p:cNvSpPr>
            <a:spLocks noChangeShapeType="1"/>
          </p:cNvSpPr>
          <p:nvPr/>
        </p:nvSpPr>
        <p:spPr bwMode="auto">
          <a:xfrm flipV="1">
            <a:off x="5140325" y="3527425"/>
            <a:ext cx="908050" cy="444500"/>
          </a:xfrm>
          <a:prstGeom prst="line">
            <a:avLst/>
          </a:prstGeom>
          <a:noFill/>
          <a:ln w="25200">
            <a:solidFill>
              <a:srgbClr val="0066CC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57397" name="TextBox 57"/>
          <p:cNvSpPr txBox="1">
            <a:spLocks noChangeArrowheads="1"/>
          </p:cNvSpPr>
          <p:nvPr/>
        </p:nvSpPr>
        <p:spPr bwMode="auto">
          <a:xfrm>
            <a:off x="647700" y="6156325"/>
            <a:ext cx="9002713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800">
                <a:solidFill>
                  <a:srgbClr val="0066CC"/>
                </a:solidFill>
              </a:rPr>
              <a:t>В итоге,  АИС ВМС будет исполнять функции СИР</a:t>
            </a:r>
            <a:endParaRPr lang="ru-RU" sz="2800"/>
          </a:p>
        </p:txBody>
      </p:sp>
      <p:sp>
        <p:nvSpPr>
          <p:cNvPr id="57398" name="TextShape 1"/>
          <p:cNvSpPr txBox="1">
            <a:spLocks noChangeArrowheads="1"/>
          </p:cNvSpPr>
          <p:nvPr/>
        </p:nvSpPr>
        <p:spPr bwMode="auto">
          <a:xfrm>
            <a:off x="431800" y="215900"/>
            <a:ext cx="9288463" cy="72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0000" tIns="45000" rIns="90000" bIns="45000"/>
          <a:lstStyle/>
          <a:p>
            <a:pPr algn="ctr"/>
            <a:r>
              <a:rPr lang="ru-RU" sz="3200">
                <a:solidFill>
                  <a:srgbClr val="000000"/>
                </a:solidFill>
              </a:rPr>
              <a:t>Обмен документами с использованием АИС ВМС</a:t>
            </a:r>
            <a:endParaRPr lang="ru-RU"/>
          </a:p>
        </p:txBody>
      </p:sp>
      <p:sp>
        <p:nvSpPr>
          <p:cNvPr id="57399" name="TextShape 22"/>
          <p:cNvSpPr txBox="1">
            <a:spLocks noChangeArrowheads="1"/>
          </p:cNvSpPr>
          <p:nvPr/>
        </p:nvSpPr>
        <p:spPr bwMode="auto">
          <a:xfrm>
            <a:off x="5400675" y="3924300"/>
            <a:ext cx="1655763" cy="503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0000" tIns="45000" rIns="90000" bIns="45000"/>
          <a:lstStyle/>
          <a:p>
            <a:r>
              <a:rPr lang="ru-RU" sz="1200" b="1" i="1">
                <a:solidFill>
                  <a:srgbClr val="0066CC"/>
                </a:solidFill>
              </a:rPr>
              <a:t>Межведомственное</a:t>
            </a:r>
            <a:endParaRPr lang="ru-RU" sz="1200" b="1" i="1"/>
          </a:p>
          <a:p>
            <a:r>
              <a:rPr lang="ru-RU" sz="1200" b="1" i="1">
                <a:solidFill>
                  <a:srgbClr val="0066CC"/>
                </a:solidFill>
              </a:rPr>
              <a:t>взаимодействие</a:t>
            </a:r>
            <a:endParaRPr lang="ru-RU" sz="1200" b="1" i="1"/>
          </a:p>
        </p:txBody>
      </p:sp>
      <p:sp>
        <p:nvSpPr>
          <p:cNvPr id="57400" name="TextShape 9"/>
          <p:cNvSpPr txBox="1">
            <a:spLocks noChangeArrowheads="1"/>
          </p:cNvSpPr>
          <p:nvPr/>
        </p:nvSpPr>
        <p:spPr bwMode="auto">
          <a:xfrm>
            <a:off x="8064500" y="3779838"/>
            <a:ext cx="1244600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0000" tIns="45000" rIns="90000" bIns="45000"/>
          <a:lstStyle/>
          <a:p>
            <a:r>
              <a:rPr lang="ru-RU" sz="1200" b="1" i="1">
                <a:solidFill>
                  <a:srgbClr val="00B050"/>
                </a:solidFill>
              </a:rPr>
              <a:t>Внутри</a:t>
            </a:r>
          </a:p>
          <a:p>
            <a:r>
              <a:rPr lang="ru-RU" sz="1200" b="1" i="1">
                <a:solidFill>
                  <a:srgbClr val="00B050"/>
                </a:solidFill>
              </a:rPr>
              <a:t>ведомственное</a:t>
            </a:r>
          </a:p>
          <a:p>
            <a:r>
              <a:rPr lang="ru-RU" sz="1200" b="1" i="1">
                <a:solidFill>
                  <a:srgbClr val="00B050"/>
                </a:solidFill>
              </a:rPr>
              <a:t>взаимодействие</a:t>
            </a:r>
          </a:p>
        </p:txBody>
      </p:sp>
      <p:sp>
        <p:nvSpPr>
          <p:cNvPr id="57401" name="TextShape 5"/>
          <p:cNvSpPr txBox="1">
            <a:spLocks noChangeArrowheads="1"/>
          </p:cNvSpPr>
          <p:nvPr/>
        </p:nvSpPr>
        <p:spPr bwMode="auto">
          <a:xfrm>
            <a:off x="2952750" y="1116013"/>
            <a:ext cx="2905125" cy="204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0000" tIns="45000" rIns="90000" bIns="45000"/>
          <a:lstStyle/>
          <a:p>
            <a:r>
              <a:rPr lang="ru-RU" sz="1200" b="1" i="1">
                <a:solidFill>
                  <a:srgbClr val="F79646"/>
                </a:solidFill>
              </a:rPr>
              <a:t>Орган власти, оказывающий услугу</a:t>
            </a:r>
          </a:p>
        </p:txBody>
      </p:sp>
      <p:sp>
        <p:nvSpPr>
          <p:cNvPr id="58" name="Номер слайда 57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7DC5455-FFCA-47A8-A6D7-16485F431147}" type="slidenum">
              <a:rPr lang="ru-RU"/>
              <a:pPr>
                <a:defRPr/>
              </a:pPr>
              <a:t>42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370" name="Рисунок 119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69200" y="1511300"/>
            <a:ext cx="206375" cy="169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8371" name="Рисунок 119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69200" y="1511300"/>
            <a:ext cx="206375" cy="169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8372" name="Рисунок 1198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36625" y="1627188"/>
            <a:ext cx="541338" cy="43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8373" name="Рисунок 1199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936625" y="1627188"/>
            <a:ext cx="541338" cy="43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8374" name="CustomShape 2"/>
          <p:cNvSpPr>
            <a:spLocks noChangeArrowheads="1"/>
          </p:cNvSpPr>
          <p:nvPr/>
        </p:nvSpPr>
        <p:spPr bwMode="auto">
          <a:xfrm>
            <a:off x="5256213" y="5065713"/>
            <a:ext cx="671512" cy="550862"/>
          </a:xfrm>
          <a:prstGeom prst="flowChartProcess">
            <a:avLst/>
          </a:prstGeom>
          <a:solidFill>
            <a:srgbClr val="FFFFFF"/>
          </a:solidFill>
          <a:ln w="36000">
            <a:solidFill>
              <a:srgbClr val="80808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58375" name="CustomShape 3"/>
          <p:cNvSpPr>
            <a:spLocks noChangeArrowheads="1"/>
          </p:cNvSpPr>
          <p:nvPr/>
        </p:nvSpPr>
        <p:spPr bwMode="auto">
          <a:xfrm>
            <a:off x="5184775" y="5005388"/>
            <a:ext cx="671513" cy="549275"/>
          </a:xfrm>
          <a:prstGeom prst="flowChartProcess">
            <a:avLst/>
          </a:prstGeom>
          <a:solidFill>
            <a:srgbClr val="FFFFFF"/>
          </a:solidFill>
          <a:ln w="36000">
            <a:solidFill>
              <a:srgbClr val="80808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58376" name="CustomShape 4"/>
          <p:cNvSpPr>
            <a:spLocks noChangeArrowheads="1"/>
          </p:cNvSpPr>
          <p:nvPr/>
        </p:nvSpPr>
        <p:spPr bwMode="auto">
          <a:xfrm>
            <a:off x="5111750" y="4943475"/>
            <a:ext cx="673100" cy="550863"/>
          </a:xfrm>
          <a:prstGeom prst="flowChartProcess">
            <a:avLst/>
          </a:prstGeom>
          <a:solidFill>
            <a:srgbClr val="FFFFFF"/>
          </a:solidFill>
          <a:ln w="36000">
            <a:solidFill>
              <a:srgbClr val="808080"/>
            </a:solidFill>
            <a:round/>
            <a:headEnd/>
            <a:tailEnd type="triangle" w="med" len="med"/>
          </a:ln>
        </p:spPr>
        <p:txBody>
          <a:bodyPr wrap="none" lIns="108000" tIns="63000" rIns="108000" bIns="63000" anchor="ctr"/>
          <a:lstStyle/>
          <a:p>
            <a:pPr algn="ctr"/>
            <a:r>
              <a:rPr lang="ru-RU" sz="1400"/>
              <a:t>ФОИВ</a:t>
            </a:r>
            <a:endParaRPr lang="ru-RU"/>
          </a:p>
        </p:txBody>
      </p:sp>
      <p:sp>
        <p:nvSpPr>
          <p:cNvPr id="58377" name="CustomShape 5"/>
          <p:cNvSpPr>
            <a:spLocks noChangeArrowheads="1"/>
          </p:cNvSpPr>
          <p:nvPr/>
        </p:nvSpPr>
        <p:spPr bwMode="auto">
          <a:xfrm>
            <a:off x="8132763" y="5091113"/>
            <a:ext cx="673100" cy="549275"/>
          </a:xfrm>
          <a:prstGeom prst="flowChartProcess">
            <a:avLst/>
          </a:prstGeom>
          <a:solidFill>
            <a:srgbClr val="FFFFFF"/>
          </a:solidFill>
          <a:ln w="36000">
            <a:solidFill>
              <a:srgbClr val="80808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58378" name="CustomShape 6"/>
          <p:cNvSpPr>
            <a:spLocks noChangeArrowheads="1"/>
          </p:cNvSpPr>
          <p:nvPr/>
        </p:nvSpPr>
        <p:spPr bwMode="auto">
          <a:xfrm>
            <a:off x="8072438" y="5029200"/>
            <a:ext cx="673100" cy="550863"/>
          </a:xfrm>
          <a:prstGeom prst="flowChartProcess">
            <a:avLst/>
          </a:prstGeom>
          <a:solidFill>
            <a:srgbClr val="FFFFFF"/>
          </a:solidFill>
          <a:ln w="36000">
            <a:solidFill>
              <a:srgbClr val="80808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58379" name="CustomShape 7"/>
          <p:cNvSpPr>
            <a:spLocks noChangeArrowheads="1"/>
          </p:cNvSpPr>
          <p:nvPr/>
        </p:nvSpPr>
        <p:spPr bwMode="auto">
          <a:xfrm>
            <a:off x="8010525" y="4967288"/>
            <a:ext cx="673100" cy="550862"/>
          </a:xfrm>
          <a:prstGeom prst="flowChartProcess">
            <a:avLst/>
          </a:prstGeom>
          <a:solidFill>
            <a:srgbClr val="FFFFFF"/>
          </a:solidFill>
          <a:ln w="36000">
            <a:solidFill>
              <a:srgbClr val="808080"/>
            </a:solidFill>
            <a:round/>
            <a:headEnd/>
            <a:tailEnd type="triangle" w="med" len="med"/>
          </a:ln>
        </p:spPr>
        <p:txBody>
          <a:bodyPr wrap="none" lIns="108000" tIns="63000" rIns="108000" bIns="63000" anchor="ctr"/>
          <a:lstStyle/>
          <a:p>
            <a:pPr algn="ctr"/>
            <a:r>
              <a:rPr lang="ru-RU" sz="1400"/>
              <a:t>Другие</a:t>
            </a:r>
            <a:endParaRPr lang="ru-RU"/>
          </a:p>
          <a:p>
            <a:pPr algn="ctr"/>
            <a:r>
              <a:rPr lang="ru-RU" sz="1400"/>
              <a:t>отделы</a:t>
            </a:r>
            <a:endParaRPr lang="ru-RU"/>
          </a:p>
        </p:txBody>
      </p:sp>
      <p:sp>
        <p:nvSpPr>
          <p:cNvPr id="58380" name="CustomShape 8"/>
          <p:cNvSpPr>
            <a:spLocks noChangeArrowheads="1"/>
          </p:cNvSpPr>
          <p:nvPr/>
        </p:nvSpPr>
        <p:spPr bwMode="auto">
          <a:xfrm>
            <a:off x="7415213" y="2663825"/>
            <a:ext cx="2016125" cy="1944688"/>
          </a:xfrm>
          <a:prstGeom prst="flowChartProcess">
            <a:avLst/>
          </a:prstGeom>
          <a:noFill/>
          <a:ln w="18000">
            <a:solidFill>
              <a:srgbClr val="C0C0C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58381" name="CustomShape 10"/>
          <p:cNvSpPr>
            <a:spLocks noChangeArrowheads="1"/>
          </p:cNvSpPr>
          <p:nvPr/>
        </p:nvSpPr>
        <p:spPr bwMode="auto">
          <a:xfrm>
            <a:off x="3600450" y="2663825"/>
            <a:ext cx="3527425" cy="1944688"/>
          </a:xfrm>
          <a:prstGeom prst="flowChartProcess">
            <a:avLst/>
          </a:prstGeom>
          <a:noFill/>
          <a:ln w="18000">
            <a:solidFill>
              <a:srgbClr val="C0C0C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pic>
        <p:nvPicPr>
          <p:cNvPr id="58382" name="Рисунок 1210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335713" y="1511300"/>
            <a:ext cx="669925" cy="536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8383" name="Рисунок 1211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335713" y="1511300"/>
            <a:ext cx="669925" cy="536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8384" name="Рисунок 1212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824413" y="1511300"/>
            <a:ext cx="560387" cy="536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8385" name="Рисунок 1213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4824413" y="1511300"/>
            <a:ext cx="560387" cy="536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8386" name="Рисунок 1214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2160588" y="1944688"/>
            <a:ext cx="179387" cy="201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8387" name="Рисунок 1215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2160588" y="1944688"/>
            <a:ext cx="179387" cy="201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8388" name="Рисунок 1216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2165350" y="1439863"/>
            <a:ext cx="211138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8389" name="Рисунок 1217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2165350" y="1439863"/>
            <a:ext cx="211138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8390" name="Рисунок 1218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3251200" y="1535113"/>
            <a:ext cx="614363" cy="547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8391" name="Рисунок 1219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3251200" y="1533525"/>
            <a:ext cx="614363" cy="554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8392" name="CustomShape 11"/>
          <p:cNvSpPr>
            <a:spLocks noChangeArrowheads="1"/>
          </p:cNvSpPr>
          <p:nvPr/>
        </p:nvSpPr>
        <p:spPr bwMode="auto">
          <a:xfrm>
            <a:off x="8280400" y="1368425"/>
            <a:ext cx="503238" cy="719138"/>
          </a:xfrm>
          <a:prstGeom prst="can">
            <a:avLst>
              <a:gd name="adj" fmla="val 5399"/>
            </a:avLst>
          </a:prstGeom>
          <a:noFill/>
          <a:ln w="36000">
            <a:solidFill>
              <a:srgbClr val="808080"/>
            </a:solidFill>
            <a:round/>
            <a:headEnd/>
            <a:tailEnd/>
          </a:ln>
        </p:spPr>
        <p:txBody>
          <a:bodyPr wrap="none" lIns="90000" tIns="45000" rIns="90000" bIns="45000" anchor="ctr"/>
          <a:lstStyle/>
          <a:p>
            <a:pPr algn="ctr"/>
            <a:r>
              <a:rPr lang="ru-RU" sz="1200"/>
              <a:t>ИС</a:t>
            </a:r>
            <a:endParaRPr lang="ru-RU"/>
          </a:p>
          <a:p>
            <a:pPr algn="ctr"/>
            <a:r>
              <a:rPr lang="ru-RU" sz="1200"/>
              <a:t>ОВ</a:t>
            </a:r>
            <a:endParaRPr lang="ru-RU"/>
          </a:p>
        </p:txBody>
      </p:sp>
      <p:sp>
        <p:nvSpPr>
          <p:cNvPr id="58393" name="CustomShape 12"/>
          <p:cNvSpPr>
            <a:spLocks noChangeArrowheads="1"/>
          </p:cNvSpPr>
          <p:nvPr/>
        </p:nvSpPr>
        <p:spPr bwMode="auto">
          <a:xfrm>
            <a:off x="3663950" y="4021138"/>
            <a:ext cx="1520825" cy="442912"/>
          </a:xfrm>
          <a:prstGeom prst="ellipse">
            <a:avLst/>
          </a:prstGeom>
          <a:noFill/>
          <a:ln w="36000">
            <a:solidFill>
              <a:srgbClr val="808080"/>
            </a:solidFill>
            <a:round/>
            <a:headEnd/>
            <a:tailEnd/>
          </a:ln>
        </p:spPr>
        <p:txBody>
          <a:bodyPr wrap="none" lIns="108000" tIns="63000" rIns="108000" bIns="63000" anchor="ctr"/>
          <a:lstStyle/>
          <a:p>
            <a:pPr algn="ctr"/>
            <a:r>
              <a:rPr lang="ru-RU" sz="1600"/>
              <a:t>СМЭВ</a:t>
            </a:r>
            <a:endParaRPr lang="ru-RU"/>
          </a:p>
        </p:txBody>
      </p:sp>
      <p:pic>
        <p:nvPicPr>
          <p:cNvPr id="58394" name="Рисунок 1222"/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1879600" y="2592388"/>
            <a:ext cx="1073150" cy="728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8395" name="Рисунок 1223"/>
          <p:cNvPicPr>
            <a:picLocks noChangeAspect="1" noChangeArrowheads="1"/>
          </p:cNvPicPr>
          <p:nvPr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1879600" y="2592388"/>
            <a:ext cx="1073150" cy="728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8396" name="Line 14"/>
          <p:cNvSpPr>
            <a:spLocks noChangeShapeType="1"/>
          </p:cNvSpPr>
          <p:nvPr/>
        </p:nvSpPr>
        <p:spPr bwMode="auto">
          <a:xfrm>
            <a:off x="7272338" y="1800225"/>
            <a:ext cx="647700" cy="0"/>
          </a:xfrm>
          <a:prstGeom prst="line">
            <a:avLst/>
          </a:prstGeom>
          <a:noFill/>
          <a:ln w="25200">
            <a:solidFill>
              <a:srgbClr val="C0C0C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58397" name="Line 15"/>
          <p:cNvSpPr>
            <a:spLocks noChangeShapeType="1"/>
          </p:cNvSpPr>
          <p:nvPr/>
        </p:nvSpPr>
        <p:spPr bwMode="auto">
          <a:xfrm flipH="1">
            <a:off x="7199313" y="1800225"/>
            <a:ext cx="649287" cy="0"/>
          </a:xfrm>
          <a:prstGeom prst="line">
            <a:avLst/>
          </a:prstGeom>
          <a:noFill/>
          <a:ln w="25200">
            <a:solidFill>
              <a:srgbClr val="C0C0C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58398" name="Line 16"/>
          <p:cNvSpPr>
            <a:spLocks noChangeShapeType="1"/>
          </p:cNvSpPr>
          <p:nvPr/>
        </p:nvSpPr>
        <p:spPr bwMode="auto">
          <a:xfrm>
            <a:off x="1728788" y="1800225"/>
            <a:ext cx="1439862" cy="0"/>
          </a:xfrm>
          <a:prstGeom prst="line">
            <a:avLst/>
          </a:prstGeom>
          <a:noFill/>
          <a:ln w="25200">
            <a:solidFill>
              <a:srgbClr val="C0C0C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58399" name="Line 17"/>
          <p:cNvSpPr>
            <a:spLocks noChangeShapeType="1"/>
          </p:cNvSpPr>
          <p:nvPr/>
        </p:nvSpPr>
        <p:spPr bwMode="auto">
          <a:xfrm flipH="1">
            <a:off x="1655763" y="1800225"/>
            <a:ext cx="1439862" cy="0"/>
          </a:xfrm>
          <a:prstGeom prst="line">
            <a:avLst/>
          </a:prstGeom>
          <a:noFill/>
          <a:ln w="25200">
            <a:solidFill>
              <a:srgbClr val="C0C0C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58400" name="Line 18"/>
          <p:cNvSpPr>
            <a:spLocks noChangeShapeType="1"/>
          </p:cNvSpPr>
          <p:nvPr/>
        </p:nvSpPr>
        <p:spPr bwMode="auto">
          <a:xfrm>
            <a:off x="5616575" y="1800225"/>
            <a:ext cx="647700" cy="0"/>
          </a:xfrm>
          <a:prstGeom prst="line">
            <a:avLst/>
          </a:prstGeom>
          <a:noFill/>
          <a:ln w="25200">
            <a:solidFill>
              <a:srgbClr val="C0C0C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58401" name="Line 19"/>
          <p:cNvSpPr>
            <a:spLocks noChangeShapeType="1"/>
          </p:cNvSpPr>
          <p:nvPr/>
        </p:nvSpPr>
        <p:spPr bwMode="auto">
          <a:xfrm flipH="1">
            <a:off x="5543550" y="1800225"/>
            <a:ext cx="647700" cy="0"/>
          </a:xfrm>
          <a:prstGeom prst="line">
            <a:avLst/>
          </a:prstGeom>
          <a:noFill/>
          <a:ln w="25200">
            <a:solidFill>
              <a:srgbClr val="C0C0C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58402" name="Line 20"/>
          <p:cNvSpPr>
            <a:spLocks noChangeShapeType="1"/>
          </p:cNvSpPr>
          <p:nvPr/>
        </p:nvSpPr>
        <p:spPr bwMode="auto">
          <a:xfrm>
            <a:off x="4032250" y="1800225"/>
            <a:ext cx="647700" cy="0"/>
          </a:xfrm>
          <a:prstGeom prst="line">
            <a:avLst/>
          </a:prstGeom>
          <a:noFill/>
          <a:ln w="25200">
            <a:solidFill>
              <a:srgbClr val="C0C0C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58403" name="Line 21"/>
          <p:cNvSpPr>
            <a:spLocks noChangeShapeType="1"/>
          </p:cNvSpPr>
          <p:nvPr/>
        </p:nvSpPr>
        <p:spPr bwMode="auto">
          <a:xfrm flipH="1">
            <a:off x="3959225" y="1800225"/>
            <a:ext cx="649288" cy="0"/>
          </a:xfrm>
          <a:prstGeom prst="line">
            <a:avLst/>
          </a:prstGeom>
          <a:noFill/>
          <a:ln w="25200">
            <a:solidFill>
              <a:srgbClr val="C0C0C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58404" name="Line 22"/>
          <p:cNvSpPr>
            <a:spLocks noChangeShapeType="1"/>
          </p:cNvSpPr>
          <p:nvPr/>
        </p:nvSpPr>
        <p:spPr bwMode="auto">
          <a:xfrm>
            <a:off x="1465263" y="2208213"/>
            <a:ext cx="481012" cy="431800"/>
          </a:xfrm>
          <a:prstGeom prst="line">
            <a:avLst/>
          </a:prstGeom>
          <a:noFill/>
          <a:ln w="25200">
            <a:solidFill>
              <a:srgbClr val="C0C0C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58405" name="Line 23"/>
          <p:cNvSpPr>
            <a:spLocks noChangeShapeType="1"/>
          </p:cNvSpPr>
          <p:nvPr/>
        </p:nvSpPr>
        <p:spPr bwMode="auto">
          <a:xfrm flipH="1" flipV="1">
            <a:off x="1411288" y="2160588"/>
            <a:ext cx="482600" cy="431800"/>
          </a:xfrm>
          <a:prstGeom prst="line">
            <a:avLst/>
          </a:prstGeom>
          <a:noFill/>
          <a:ln w="25200">
            <a:solidFill>
              <a:srgbClr val="C0C0C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58406" name="Line 24"/>
          <p:cNvSpPr>
            <a:spLocks noChangeShapeType="1"/>
          </p:cNvSpPr>
          <p:nvPr/>
        </p:nvSpPr>
        <p:spPr bwMode="auto">
          <a:xfrm>
            <a:off x="2973388" y="3565525"/>
            <a:ext cx="627062" cy="563563"/>
          </a:xfrm>
          <a:prstGeom prst="line">
            <a:avLst/>
          </a:prstGeom>
          <a:noFill/>
          <a:ln w="25200">
            <a:solidFill>
              <a:srgbClr val="C0C0C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58407" name="Line 25"/>
          <p:cNvSpPr>
            <a:spLocks noChangeShapeType="1"/>
          </p:cNvSpPr>
          <p:nvPr/>
        </p:nvSpPr>
        <p:spPr bwMode="auto">
          <a:xfrm flipH="1" flipV="1">
            <a:off x="2903538" y="3503613"/>
            <a:ext cx="627062" cy="561975"/>
          </a:xfrm>
          <a:prstGeom prst="line">
            <a:avLst/>
          </a:prstGeom>
          <a:noFill/>
          <a:ln w="25200">
            <a:solidFill>
              <a:srgbClr val="C0C0C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58408" name="Line 26"/>
          <p:cNvSpPr>
            <a:spLocks noChangeShapeType="1"/>
          </p:cNvSpPr>
          <p:nvPr/>
        </p:nvSpPr>
        <p:spPr bwMode="auto">
          <a:xfrm>
            <a:off x="4983163" y="4532313"/>
            <a:ext cx="128587" cy="292100"/>
          </a:xfrm>
          <a:prstGeom prst="line">
            <a:avLst/>
          </a:prstGeom>
          <a:noFill/>
          <a:ln w="25200">
            <a:solidFill>
              <a:srgbClr val="C0C0C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58409" name="Line 27"/>
          <p:cNvSpPr>
            <a:spLocks noChangeShapeType="1"/>
          </p:cNvSpPr>
          <p:nvPr/>
        </p:nvSpPr>
        <p:spPr bwMode="auto">
          <a:xfrm flipH="1" flipV="1">
            <a:off x="4967288" y="4500563"/>
            <a:ext cx="130175" cy="290512"/>
          </a:xfrm>
          <a:prstGeom prst="line">
            <a:avLst/>
          </a:prstGeom>
          <a:noFill/>
          <a:ln w="25200">
            <a:solidFill>
              <a:srgbClr val="C0C0C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58410" name="CustomShape 28"/>
          <p:cNvSpPr>
            <a:spLocks noChangeArrowheads="1"/>
          </p:cNvSpPr>
          <p:nvPr/>
        </p:nvSpPr>
        <p:spPr bwMode="auto">
          <a:xfrm>
            <a:off x="2879725" y="1079500"/>
            <a:ext cx="4535488" cy="1296988"/>
          </a:xfrm>
          <a:prstGeom prst="flowChartProcess">
            <a:avLst/>
          </a:prstGeom>
          <a:noFill/>
          <a:ln w="18000">
            <a:solidFill>
              <a:srgbClr val="C0C0C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58411" name="CustomShape 30"/>
          <p:cNvSpPr>
            <a:spLocks noChangeArrowheads="1"/>
          </p:cNvSpPr>
          <p:nvPr/>
        </p:nvSpPr>
        <p:spPr bwMode="auto">
          <a:xfrm>
            <a:off x="4967288" y="2952750"/>
            <a:ext cx="4032250" cy="503238"/>
          </a:xfrm>
          <a:prstGeom prst="ellipse">
            <a:avLst/>
          </a:prstGeom>
          <a:noFill/>
          <a:ln w="36000">
            <a:solidFill>
              <a:srgbClr val="0066CC"/>
            </a:solidFill>
            <a:round/>
            <a:headEnd/>
            <a:tailEnd/>
          </a:ln>
        </p:spPr>
        <p:txBody>
          <a:bodyPr wrap="none" lIns="108000" tIns="63000" rIns="108000" bIns="63000" anchor="ctr"/>
          <a:lstStyle/>
          <a:p>
            <a:pPr algn="ctr"/>
            <a:r>
              <a:rPr lang="ru-RU" sz="1600"/>
              <a:t>АИС ВМС</a:t>
            </a:r>
            <a:endParaRPr lang="ru-RU"/>
          </a:p>
        </p:txBody>
      </p:sp>
      <p:sp>
        <p:nvSpPr>
          <p:cNvPr id="58412" name="Line 32"/>
          <p:cNvSpPr>
            <a:spLocks noChangeShapeType="1"/>
          </p:cNvSpPr>
          <p:nvPr/>
        </p:nvSpPr>
        <p:spPr bwMode="auto">
          <a:xfrm flipH="1">
            <a:off x="4392613" y="3511550"/>
            <a:ext cx="647700" cy="409575"/>
          </a:xfrm>
          <a:prstGeom prst="line">
            <a:avLst/>
          </a:prstGeom>
          <a:noFill/>
          <a:ln w="25200">
            <a:solidFill>
              <a:srgbClr val="C0C0C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58413" name="Line 33"/>
          <p:cNvSpPr>
            <a:spLocks noChangeShapeType="1"/>
          </p:cNvSpPr>
          <p:nvPr/>
        </p:nvSpPr>
        <p:spPr bwMode="auto">
          <a:xfrm flipV="1">
            <a:off x="4464050" y="3467100"/>
            <a:ext cx="647700" cy="407988"/>
          </a:xfrm>
          <a:prstGeom prst="line">
            <a:avLst/>
          </a:prstGeom>
          <a:noFill/>
          <a:ln w="25200">
            <a:solidFill>
              <a:srgbClr val="C0C0C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58414" name="Line 34"/>
          <p:cNvSpPr>
            <a:spLocks noChangeShapeType="1"/>
          </p:cNvSpPr>
          <p:nvPr/>
        </p:nvSpPr>
        <p:spPr bwMode="auto">
          <a:xfrm flipH="1">
            <a:off x="5040313" y="3576638"/>
            <a:ext cx="906462" cy="444500"/>
          </a:xfrm>
          <a:prstGeom prst="line">
            <a:avLst/>
          </a:prstGeom>
          <a:noFill/>
          <a:ln w="25200">
            <a:solidFill>
              <a:srgbClr val="C0C0C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58415" name="Line 35"/>
          <p:cNvSpPr>
            <a:spLocks noChangeShapeType="1"/>
          </p:cNvSpPr>
          <p:nvPr/>
        </p:nvSpPr>
        <p:spPr bwMode="auto">
          <a:xfrm flipV="1">
            <a:off x="5140325" y="3527425"/>
            <a:ext cx="908050" cy="444500"/>
          </a:xfrm>
          <a:prstGeom prst="line">
            <a:avLst/>
          </a:prstGeom>
          <a:noFill/>
          <a:ln w="25200">
            <a:solidFill>
              <a:srgbClr val="C0C0C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58416" name="Line 36"/>
          <p:cNvSpPr>
            <a:spLocks noChangeShapeType="1"/>
          </p:cNvSpPr>
          <p:nvPr/>
        </p:nvSpPr>
        <p:spPr bwMode="auto">
          <a:xfrm>
            <a:off x="7897813" y="3665538"/>
            <a:ext cx="454025" cy="1230312"/>
          </a:xfrm>
          <a:prstGeom prst="line">
            <a:avLst/>
          </a:prstGeom>
          <a:noFill/>
          <a:ln w="25200">
            <a:solidFill>
              <a:srgbClr val="0066CC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58417" name="Line 37"/>
          <p:cNvSpPr>
            <a:spLocks noChangeShapeType="1"/>
          </p:cNvSpPr>
          <p:nvPr/>
        </p:nvSpPr>
        <p:spPr bwMode="auto">
          <a:xfrm flipH="1" flipV="1">
            <a:off x="7848600" y="3527425"/>
            <a:ext cx="452438" cy="1231900"/>
          </a:xfrm>
          <a:prstGeom prst="line">
            <a:avLst/>
          </a:prstGeom>
          <a:noFill/>
          <a:ln w="25200">
            <a:solidFill>
              <a:srgbClr val="0066CC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58418" name="TextBox 54"/>
          <p:cNvSpPr txBox="1">
            <a:spLocks noChangeArrowheads="1"/>
          </p:cNvSpPr>
          <p:nvPr/>
        </p:nvSpPr>
        <p:spPr bwMode="auto">
          <a:xfrm>
            <a:off x="647700" y="5867400"/>
            <a:ext cx="9002713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>
                <a:solidFill>
                  <a:srgbClr val="0066CC"/>
                </a:solidFill>
              </a:rPr>
              <a:t>К АИС ВМС будут подключены другие отделы органа власти </a:t>
            </a:r>
          </a:p>
          <a:p>
            <a:r>
              <a:rPr lang="ru-RU" sz="2000">
                <a:solidFill>
                  <a:srgbClr val="0066CC"/>
                </a:solidFill>
              </a:rPr>
              <a:t>и с ними будет налажен обмен электронными документами</a:t>
            </a:r>
            <a:endParaRPr lang="ru-RU" sz="2000"/>
          </a:p>
        </p:txBody>
      </p:sp>
      <p:sp>
        <p:nvSpPr>
          <p:cNvPr id="58419" name="TextShape 1"/>
          <p:cNvSpPr txBox="1">
            <a:spLocks noChangeArrowheads="1"/>
          </p:cNvSpPr>
          <p:nvPr/>
        </p:nvSpPr>
        <p:spPr bwMode="auto">
          <a:xfrm>
            <a:off x="431800" y="215900"/>
            <a:ext cx="9288463" cy="72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0000" tIns="45000" rIns="90000" bIns="45000"/>
          <a:lstStyle/>
          <a:p>
            <a:pPr algn="ctr"/>
            <a:r>
              <a:rPr lang="ru-RU" sz="3200">
                <a:solidFill>
                  <a:srgbClr val="000000"/>
                </a:solidFill>
              </a:rPr>
              <a:t>Обмен документами с использованием АИС ВМС</a:t>
            </a:r>
            <a:endParaRPr lang="ru-RU"/>
          </a:p>
        </p:txBody>
      </p:sp>
      <p:sp>
        <p:nvSpPr>
          <p:cNvPr id="58420" name="TextShape 22"/>
          <p:cNvSpPr txBox="1">
            <a:spLocks noChangeArrowheads="1"/>
          </p:cNvSpPr>
          <p:nvPr/>
        </p:nvSpPr>
        <p:spPr bwMode="auto">
          <a:xfrm>
            <a:off x="5400675" y="3924300"/>
            <a:ext cx="1655763" cy="503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0000" tIns="45000" rIns="90000" bIns="45000"/>
          <a:lstStyle/>
          <a:p>
            <a:r>
              <a:rPr lang="ru-RU" sz="1200" b="1" i="1">
                <a:solidFill>
                  <a:srgbClr val="0066CC"/>
                </a:solidFill>
              </a:rPr>
              <a:t>Межведомственное</a:t>
            </a:r>
            <a:endParaRPr lang="ru-RU" sz="1200" b="1" i="1"/>
          </a:p>
          <a:p>
            <a:r>
              <a:rPr lang="ru-RU" sz="1200" b="1" i="1">
                <a:solidFill>
                  <a:srgbClr val="0066CC"/>
                </a:solidFill>
              </a:rPr>
              <a:t>взаимодействие</a:t>
            </a:r>
            <a:endParaRPr lang="ru-RU" sz="1200" b="1" i="1"/>
          </a:p>
        </p:txBody>
      </p:sp>
      <p:sp>
        <p:nvSpPr>
          <p:cNvPr id="58421" name="TextShape 9"/>
          <p:cNvSpPr txBox="1">
            <a:spLocks noChangeArrowheads="1"/>
          </p:cNvSpPr>
          <p:nvPr/>
        </p:nvSpPr>
        <p:spPr bwMode="auto">
          <a:xfrm>
            <a:off x="8064500" y="3779838"/>
            <a:ext cx="1244600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0000" tIns="45000" rIns="90000" bIns="45000"/>
          <a:lstStyle/>
          <a:p>
            <a:r>
              <a:rPr lang="ru-RU" sz="1200" b="1" i="1">
                <a:solidFill>
                  <a:srgbClr val="00B050"/>
                </a:solidFill>
              </a:rPr>
              <a:t>Внутри</a:t>
            </a:r>
          </a:p>
          <a:p>
            <a:r>
              <a:rPr lang="ru-RU" sz="1200" b="1" i="1">
                <a:solidFill>
                  <a:srgbClr val="00B050"/>
                </a:solidFill>
              </a:rPr>
              <a:t>ведомственное</a:t>
            </a:r>
          </a:p>
          <a:p>
            <a:r>
              <a:rPr lang="ru-RU" sz="1200" b="1" i="1">
                <a:solidFill>
                  <a:srgbClr val="00B050"/>
                </a:solidFill>
              </a:rPr>
              <a:t>взаимодействие</a:t>
            </a:r>
          </a:p>
        </p:txBody>
      </p:sp>
      <p:sp>
        <p:nvSpPr>
          <p:cNvPr id="58422" name="TextShape 5"/>
          <p:cNvSpPr txBox="1">
            <a:spLocks noChangeArrowheads="1"/>
          </p:cNvSpPr>
          <p:nvPr/>
        </p:nvSpPr>
        <p:spPr bwMode="auto">
          <a:xfrm>
            <a:off x="2927350" y="1120775"/>
            <a:ext cx="2905125" cy="204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0000" tIns="45000" rIns="90000" bIns="45000"/>
          <a:lstStyle/>
          <a:p>
            <a:r>
              <a:rPr lang="ru-RU" sz="1200" b="1" i="1">
                <a:solidFill>
                  <a:srgbClr val="F79646"/>
                </a:solidFill>
              </a:rPr>
              <a:t>Орган власти, оказывающий услугу</a:t>
            </a:r>
          </a:p>
        </p:txBody>
      </p:sp>
      <p:sp>
        <p:nvSpPr>
          <p:cNvPr id="55" name="Номер слайда 5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94B4E1C-418F-4F10-91C6-9373CA2B4496}" type="slidenum">
              <a:rPr lang="ru-RU"/>
              <a:pPr>
                <a:defRPr/>
              </a:pPr>
              <a:t>43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TextBox 2"/>
          <p:cNvSpPr txBox="1">
            <a:spLocks noChangeArrowheads="1"/>
          </p:cNvSpPr>
          <p:nvPr/>
        </p:nvSpPr>
        <p:spPr bwMode="auto">
          <a:xfrm>
            <a:off x="863600" y="2411413"/>
            <a:ext cx="8785225" cy="1077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3200">
                <a:solidFill>
                  <a:srgbClr val="0070C0"/>
                </a:solidFill>
              </a:rPr>
              <a:t>Оказание услуги</a:t>
            </a:r>
            <a:endParaRPr lang="en-US" sz="3200">
              <a:solidFill>
                <a:srgbClr val="0070C0"/>
              </a:solidFill>
            </a:endParaRPr>
          </a:p>
          <a:p>
            <a:pPr algn="ctr"/>
            <a:r>
              <a:rPr lang="ru-RU" sz="3200">
                <a:solidFill>
                  <a:srgbClr val="0070C0"/>
                </a:solidFill>
              </a:rPr>
              <a:t>с использованием АИС ВМС</a:t>
            </a: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52B7591-6A62-4040-A3CF-194E6FAB85E6}" type="slidenum">
              <a:rPr lang="ru-RU"/>
              <a:pPr>
                <a:defRPr/>
              </a:pPr>
              <a:t>44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418" name="Рисунок 125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69200" y="1511300"/>
            <a:ext cx="206375" cy="169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0419" name="Рисунок 125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69200" y="1511300"/>
            <a:ext cx="206375" cy="169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0420" name="Рисунок 125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36625" y="1627188"/>
            <a:ext cx="541338" cy="43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0421" name="CustomShape 2"/>
          <p:cNvSpPr>
            <a:spLocks noChangeArrowheads="1"/>
          </p:cNvSpPr>
          <p:nvPr/>
        </p:nvSpPr>
        <p:spPr bwMode="auto">
          <a:xfrm>
            <a:off x="5256213" y="5065713"/>
            <a:ext cx="671512" cy="550862"/>
          </a:xfrm>
          <a:prstGeom prst="flowChartProcess">
            <a:avLst/>
          </a:prstGeom>
          <a:solidFill>
            <a:srgbClr val="FFFFFF"/>
          </a:solidFill>
          <a:ln w="36000">
            <a:solidFill>
              <a:srgbClr val="80808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60422" name="CustomShape 3"/>
          <p:cNvSpPr>
            <a:spLocks noChangeArrowheads="1"/>
          </p:cNvSpPr>
          <p:nvPr/>
        </p:nvSpPr>
        <p:spPr bwMode="auto">
          <a:xfrm>
            <a:off x="5184775" y="5005388"/>
            <a:ext cx="671513" cy="549275"/>
          </a:xfrm>
          <a:prstGeom prst="flowChartProcess">
            <a:avLst/>
          </a:prstGeom>
          <a:solidFill>
            <a:srgbClr val="FFFFFF"/>
          </a:solidFill>
          <a:ln w="36000">
            <a:solidFill>
              <a:srgbClr val="80808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60423" name="CustomShape 4"/>
          <p:cNvSpPr>
            <a:spLocks noChangeArrowheads="1"/>
          </p:cNvSpPr>
          <p:nvPr/>
        </p:nvSpPr>
        <p:spPr bwMode="auto">
          <a:xfrm>
            <a:off x="5111750" y="4943475"/>
            <a:ext cx="673100" cy="550863"/>
          </a:xfrm>
          <a:prstGeom prst="flowChartProcess">
            <a:avLst/>
          </a:prstGeom>
          <a:solidFill>
            <a:srgbClr val="FFFFFF"/>
          </a:solidFill>
          <a:ln w="36000">
            <a:solidFill>
              <a:srgbClr val="808080"/>
            </a:solidFill>
            <a:round/>
            <a:headEnd/>
            <a:tailEnd type="triangle" w="med" len="med"/>
          </a:ln>
        </p:spPr>
        <p:txBody>
          <a:bodyPr wrap="none" lIns="108000" tIns="63000" rIns="108000" bIns="63000" anchor="ctr"/>
          <a:lstStyle/>
          <a:p>
            <a:pPr algn="ctr"/>
            <a:r>
              <a:rPr lang="ru-RU" sz="1400"/>
              <a:t>ФОИВ</a:t>
            </a:r>
            <a:endParaRPr lang="ru-RU"/>
          </a:p>
        </p:txBody>
      </p:sp>
      <p:sp>
        <p:nvSpPr>
          <p:cNvPr id="60424" name="CustomShape 5"/>
          <p:cNvSpPr>
            <a:spLocks noChangeArrowheads="1"/>
          </p:cNvSpPr>
          <p:nvPr/>
        </p:nvSpPr>
        <p:spPr bwMode="auto">
          <a:xfrm>
            <a:off x="8132763" y="5091113"/>
            <a:ext cx="673100" cy="549275"/>
          </a:xfrm>
          <a:prstGeom prst="flowChartProcess">
            <a:avLst/>
          </a:prstGeom>
          <a:solidFill>
            <a:srgbClr val="FFFFFF"/>
          </a:solidFill>
          <a:ln w="36000">
            <a:solidFill>
              <a:srgbClr val="80808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60425" name="CustomShape 6"/>
          <p:cNvSpPr>
            <a:spLocks noChangeArrowheads="1"/>
          </p:cNvSpPr>
          <p:nvPr/>
        </p:nvSpPr>
        <p:spPr bwMode="auto">
          <a:xfrm>
            <a:off x="8072438" y="5029200"/>
            <a:ext cx="673100" cy="550863"/>
          </a:xfrm>
          <a:prstGeom prst="flowChartProcess">
            <a:avLst/>
          </a:prstGeom>
          <a:solidFill>
            <a:srgbClr val="FFFFFF"/>
          </a:solidFill>
          <a:ln w="36000">
            <a:solidFill>
              <a:srgbClr val="80808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60426" name="CustomShape 7"/>
          <p:cNvSpPr>
            <a:spLocks noChangeArrowheads="1"/>
          </p:cNvSpPr>
          <p:nvPr/>
        </p:nvSpPr>
        <p:spPr bwMode="auto">
          <a:xfrm>
            <a:off x="8010525" y="4967288"/>
            <a:ext cx="673100" cy="550862"/>
          </a:xfrm>
          <a:prstGeom prst="flowChartProcess">
            <a:avLst/>
          </a:prstGeom>
          <a:solidFill>
            <a:srgbClr val="FFFFFF"/>
          </a:solidFill>
          <a:ln w="36000">
            <a:solidFill>
              <a:srgbClr val="808080"/>
            </a:solidFill>
            <a:round/>
            <a:headEnd/>
            <a:tailEnd type="triangle" w="med" len="med"/>
          </a:ln>
        </p:spPr>
        <p:txBody>
          <a:bodyPr wrap="none" lIns="108000" tIns="63000" rIns="108000" bIns="63000" anchor="ctr"/>
          <a:lstStyle/>
          <a:p>
            <a:pPr algn="ctr"/>
            <a:r>
              <a:rPr lang="ru-RU" sz="1400"/>
              <a:t>Другие</a:t>
            </a:r>
            <a:endParaRPr lang="ru-RU"/>
          </a:p>
          <a:p>
            <a:pPr algn="ctr"/>
            <a:r>
              <a:rPr lang="ru-RU" sz="1400"/>
              <a:t>отделы</a:t>
            </a:r>
            <a:endParaRPr lang="ru-RU"/>
          </a:p>
        </p:txBody>
      </p:sp>
      <p:sp>
        <p:nvSpPr>
          <p:cNvPr id="60427" name="CustomShape 8"/>
          <p:cNvSpPr>
            <a:spLocks noChangeArrowheads="1"/>
          </p:cNvSpPr>
          <p:nvPr/>
        </p:nvSpPr>
        <p:spPr bwMode="auto">
          <a:xfrm>
            <a:off x="7415213" y="2663825"/>
            <a:ext cx="2016125" cy="1944688"/>
          </a:xfrm>
          <a:prstGeom prst="flowChartProcess">
            <a:avLst/>
          </a:prstGeom>
          <a:noFill/>
          <a:ln w="18000">
            <a:solidFill>
              <a:srgbClr val="C0C0C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60428" name="CustomShape 10"/>
          <p:cNvSpPr>
            <a:spLocks noChangeArrowheads="1"/>
          </p:cNvSpPr>
          <p:nvPr/>
        </p:nvSpPr>
        <p:spPr bwMode="auto">
          <a:xfrm>
            <a:off x="3600450" y="2663825"/>
            <a:ext cx="3527425" cy="1944688"/>
          </a:xfrm>
          <a:prstGeom prst="flowChartProcess">
            <a:avLst/>
          </a:prstGeom>
          <a:noFill/>
          <a:ln w="18000">
            <a:solidFill>
              <a:srgbClr val="C0C0C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pic>
        <p:nvPicPr>
          <p:cNvPr id="60429" name="Рисунок 126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335713" y="1511300"/>
            <a:ext cx="669925" cy="536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0430" name="Рисунок 1264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335713" y="1511300"/>
            <a:ext cx="669925" cy="536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0431" name="Рисунок 1265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824413" y="1511300"/>
            <a:ext cx="560387" cy="536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0432" name="Рисунок 1266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165350" y="1439863"/>
            <a:ext cx="211138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0433" name="Рисунок 1267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251200" y="1535113"/>
            <a:ext cx="614363" cy="547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0434" name="CustomShape 11"/>
          <p:cNvSpPr>
            <a:spLocks noChangeArrowheads="1"/>
          </p:cNvSpPr>
          <p:nvPr/>
        </p:nvSpPr>
        <p:spPr bwMode="auto">
          <a:xfrm>
            <a:off x="8280400" y="1368425"/>
            <a:ext cx="503238" cy="719138"/>
          </a:xfrm>
          <a:prstGeom prst="can">
            <a:avLst>
              <a:gd name="adj" fmla="val 5399"/>
            </a:avLst>
          </a:prstGeom>
          <a:noFill/>
          <a:ln w="36000">
            <a:solidFill>
              <a:srgbClr val="808080"/>
            </a:solidFill>
            <a:round/>
            <a:headEnd/>
            <a:tailEnd/>
          </a:ln>
        </p:spPr>
        <p:txBody>
          <a:bodyPr wrap="none" lIns="90000" tIns="45000" rIns="90000" bIns="45000" anchor="ctr"/>
          <a:lstStyle/>
          <a:p>
            <a:pPr algn="ctr"/>
            <a:r>
              <a:rPr lang="ru-RU" sz="1200"/>
              <a:t>ИС</a:t>
            </a:r>
            <a:endParaRPr lang="ru-RU"/>
          </a:p>
          <a:p>
            <a:pPr algn="ctr"/>
            <a:r>
              <a:rPr lang="ru-RU" sz="1200"/>
              <a:t>ОВ</a:t>
            </a:r>
            <a:endParaRPr lang="ru-RU"/>
          </a:p>
        </p:txBody>
      </p:sp>
      <p:sp>
        <p:nvSpPr>
          <p:cNvPr id="60435" name="CustomShape 12"/>
          <p:cNvSpPr>
            <a:spLocks noChangeArrowheads="1"/>
          </p:cNvSpPr>
          <p:nvPr/>
        </p:nvSpPr>
        <p:spPr bwMode="auto">
          <a:xfrm>
            <a:off x="3663950" y="4021138"/>
            <a:ext cx="1520825" cy="442912"/>
          </a:xfrm>
          <a:prstGeom prst="ellipse">
            <a:avLst/>
          </a:prstGeom>
          <a:noFill/>
          <a:ln w="36000">
            <a:solidFill>
              <a:srgbClr val="808080"/>
            </a:solidFill>
            <a:round/>
            <a:headEnd/>
            <a:tailEnd/>
          </a:ln>
        </p:spPr>
        <p:txBody>
          <a:bodyPr wrap="none" lIns="108000" tIns="63000" rIns="108000" bIns="63000" anchor="ctr"/>
          <a:lstStyle/>
          <a:p>
            <a:pPr algn="ctr"/>
            <a:r>
              <a:rPr lang="ru-RU" sz="1600"/>
              <a:t>СМЭВ</a:t>
            </a:r>
            <a:endParaRPr lang="ru-RU"/>
          </a:p>
        </p:txBody>
      </p:sp>
      <p:pic>
        <p:nvPicPr>
          <p:cNvPr id="60436" name="Рисунок 1270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1879600" y="2592388"/>
            <a:ext cx="1073150" cy="728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0437" name="Рисунок 1271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1879600" y="2592388"/>
            <a:ext cx="1073150" cy="728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0438" name="Line 14"/>
          <p:cNvSpPr>
            <a:spLocks noChangeShapeType="1"/>
          </p:cNvSpPr>
          <p:nvPr/>
        </p:nvSpPr>
        <p:spPr bwMode="auto">
          <a:xfrm>
            <a:off x="7272338" y="1800225"/>
            <a:ext cx="647700" cy="0"/>
          </a:xfrm>
          <a:prstGeom prst="line">
            <a:avLst/>
          </a:prstGeom>
          <a:noFill/>
          <a:ln w="25200">
            <a:solidFill>
              <a:srgbClr val="C0C0C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60439" name="Line 15"/>
          <p:cNvSpPr>
            <a:spLocks noChangeShapeType="1"/>
          </p:cNvSpPr>
          <p:nvPr/>
        </p:nvSpPr>
        <p:spPr bwMode="auto">
          <a:xfrm flipH="1">
            <a:off x="7199313" y="1800225"/>
            <a:ext cx="649287" cy="0"/>
          </a:xfrm>
          <a:prstGeom prst="line">
            <a:avLst/>
          </a:prstGeom>
          <a:noFill/>
          <a:ln w="25200">
            <a:solidFill>
              <a:srgbClr val="C0C0C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60440" name="Line 16"/>
          <p:cNvSpPr>
            <a:spLocks noChangeShapeType="1"/>
          </p:cNvSpPr>
          <p:nvPr/>
        </p:nvSpPr>
        <p:spPr bwMode="auto">
          <a:xfrm>
            <a:off x="1728788" y="1800225"/>
            <a:ext cx="1439862" cy="0"/>
          </a:xfrm>
          <a:prstGeom prst="line">
            <a:avLst/>
          </a:prstGeom>
          <a:noFill/>
          <a:ln w="25200">
            <a:solidFill>
              <a:srgbClr val="0066CC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60441" name="Line 17"/>
          <p:cNvSpPr>
            <a:spLocks noChangeShapeType="1"/>
          </p:cNvSpPr>
          <p:nvPr/>
        </p:nvSpPr>
        <p:spPr bwMode="auto">
          <a:xfrm>
            <a:off x="5616575" y="1800225"/>
            <a:ext cx="647700" cy="0"/>
          </a:xfrm>
          <a:prstGeom prst="line">
            <a:avLst/>
          </a:prstGeom>
          <a:noFill/>
          <a:ln w="25200">
            <a:solidFill>
              <a:srgbClr val="C0C0C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60442" name="Line 18"/>
          <p:cNvSpPr>
            <a:spLocks noChangeShapeType="1"/>
          </p:cNvSpPr>
          <p:nvPr/>
        </p:nvSpPr>
        <p:spPr bwMode="auto">
          <a:xfrm flipH="1">
            <a:off x="5543550" y="1800225"/>
            <a:ext cx="647700" cy="0"/>
          </a:xfrm>
          <a:prstGeom prst="line">
            <a:avLst/>
          </a:prstGeom>
          <a:noFill/>
          <a:ln w="25200">
            <a:solidFill>
              <a:srgbClr val="C0C0C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60443" name="Line 19"/>
          <p:cNvSpPr>
            <a:spLocks noChangeShapeType="1"/>
          </p:cNvSpPr>
          <p:nvPr/>
        </p:nvSpPr>
        <p:spPr bwMode="auto">
          <a:xfrm>
            <a:off x="4032250" y="1800225"/>
            <a:ext cx="647700" cy="0"/>
          </a:xfrm>
          <a:prstGeom prst="line">
            <a:avLst/>
          </a:prstGeom>
          <a:noFill/>
          <a:ln w="25200">
            <a:solidFill>
              <a:srgbClr val="E6E6E6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60444" name="Line 20"/>
          <p:cNvSpPr>
            <a:spLocks noChangeShapeType="1"/>
          </p:cNvSpPr>
          <p:nvPr/>
        </p:nvSpPr>
        <p:spPr bwMode="auto">
          <a:xfrm flipH="1">
            <a:off x="3959225" y="1800225"/>
            <a:ext cx="649288" cy="0"/>
          </a:xfrm>
          <a:prstGeom prst="line">
            <a:avLst/>
          </a:prstGeom>
          <a:noFill/>
          <a:ln w="25200">
            <a:solidFill>
              <a:srgbClr val="E6E6E6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60445" name="Line 21"/>
          <p:cNvSpPr>
            <a:spLocks noChangeShapeType="1"/>
          </p:cNvSpPr>
          <p:nvPr/>
        </p:nvSpPr>
        <p:spPr bwMode="auto">
          <a:xfrm>
            <a:off x="1465263" y="2208213"/>
            <a:ext cx="481012" cy="431800"/>
          </a:xfrm>
          <a:prstGeom prst="line">
            <a:avLst/>
          </a:prstGeom>
          <a:noFill/>
          <a:ln w="25200">
            <a:solidFill>
              <a:srgbClr val="C0C0C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60446" name="Line 22"/>
          <p:cNvSpPr>
            <a:spLocks noChangeShapeType="1"/>
          </p:cNvSpPr>
          <p:nvPr/>
        </p:nvSpPr>
        <p:spPr bwMode="auto">
          <a:xfrm flipH="1" flipV="1">
            <a:off x="1411288" y="2160588"/>
            <a:ext cx="482600" cy="431800"/>
          </a:xfrm>
          <a:prstGeom prst="line">
            <a:avLst/>
          </a:prstGeom>
          <a:noFill/>
          <a:ln w="25200">
            <a:solidFill>
              <a:srgbClr val="C0C0C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60447" name="Line 23"/>
          <p:cNvSpPr>
            <a:spLocks noChangeShapeType="1"/>
          </p:cNvSpPr>
          <p:nvPr/>
        </p:nvSpPr>
        <p:spPr bwMode="auto">
          <a:xfrm>
            <a:off x="2973388" y="3565525"/>
            <a:ext cx="627062" cy="563563"/>
          </a:xfrm>
          <a:prstGeom prst="line">
            <a:avLst/>
          </a:prstGeom>
          <a:noFill/>
          <a:ln w="25200">
            <a:solidFill>
              <a:srgbClr val="C0C0C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60448" name="Line 24"/>
          <p:cNvSpPr>
            <a:spLocks noChangeShapeType="1"/>
          </p:cNvSpPr>
          <p:nvPr/>
        </p:nvSpPr>
        <p:spPr bwMode="auto">
          <a:xfrm flipH="1" flipV="1">
            <a:off x="2903538" y="3503613"/>
            <a:ext cx="627062" cy="561975"/>
          </a:xfrm>
          <a:prstGeom prst="line">
            <a:avLst/>
          </a:prstGeom>
          <a:noFill/>
          <a:ln w="25200">
            <a:solidFill>
              <a:srgbClr val="C0C0C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60449" name="Line 25"/>
          <p:cNvSpPr>
            <a:spLocks noChangeShapeType="1"/>
          </p:cNvSpPr>
          <p:nvPr/>
        </p:nvSpPr>
        <p:spPr bwMode="auto">
          <a:xfrm>
            <a:off x="4983163" y="4532313"/>
            <a:ext cx="128587" cy="292100"/>
          </a:xfrm>
          <a:prstGeom prst="line">
            <a:avLst/>
          </a:prstGeom>
          <a:noFill/>
          <a:ln w="25200">
            <a:solidFill>
              <a:srgbClr val="C0C0C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60450" name="Line 26"/>
          <p:cNvSpPr>
            <a:spLocks noChangeShapeType="1"/>
          </p:cNvSpPr>
          <p:nvPr/>
        </p:nvSpPr>
        <p:spPr bwMode="auto">
          <a:xfrm flipH="1" flipV="1">
            <a:off x="4967288" y="4500563"/>
            <a:ext cx="130175" cy="290512"/>
          </a:xfrm>
          <a:prstGeom prst="line">
            <a:avLst/>
          </a:prstGeom>
          <a:noFill/>
          <a:ln w="25200">
            <a:solidFill>
              <a:srgbClr val="C0C0C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60451" name="CustomShape 27"/>
          <p:cNvSpPr>
            <a:spLocks noChangeArrowheads="1"/>
          </p:cNvSpPr>
          <p:nvPr/>
        </p:nvSpPr>
        <p:spPr bwMode="auto">
          <a:xfrm>
            <a:off x="2879725" y="1079500"/>
            <a:ext cx="4535488" cy="1296988"/>
          </a:xfrm>
          <a:prstGeom prst="flowChartProcess">
            <a:avLst/>
          </a:prstGeom>
          <a:noFill/>
          <a:ln w="18000">
            <a:solidFill>
              <a:srgbClr val="C0C0C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60452" name="CustomShape 29"/>
          <p:cNvSpPr>
            <a:spLocks noChangeArrowheads="1"/>
          </p:cNvSpPr>
          <p:nvPr/>
        </p:nvSpPr>
        <p:spPr bwMode="auto">
          <a:xfrm>
            <a:off x="4967288" y="2952750"/>
            <a:ext cx="4032250" cy="503238"/>
          </a:xfrm>
          <a:prstGeom prst="ellipse">
            <a:avLst/>
          </a:prstGeom>
          <a:noFill/>
          <a:ln w="36000">
            <a:solidFill>
              <a:srgbClr val="0066CC"/>
            </a:solidFill>
            <a:round/>
            <a:headEnd/>
            <a:tailEnd/>
          </a:ln>
        </p:spPr>
        <p:txBody>
          <a:bodyPr wrap="none" lIns="108000" tIns="63000" rIns="108000" bIns="63000" anchor="ctr"/>
          <a:lstStyle/>
          <a:p>
            <a:pPr algn="ctr"/>
            <a:r>
              <a:rPr lang="ru-RU" sz="1600"/>
              <a:t>АИС ВМС</a:t>
            </a:r>
            <a:endParaRPr lang="ru-RU"/>
          </a:p>
        </p:txBody>
      </p:sp>
      <p:sp>
        <p:nvSpPr>
          <p:cNvPr id="60453" name="Line 31"/>
          <p:cNvSpPr>
            <a:spLocks noChangeShapeType="1"/>
          </p:cNvSpPr>
          <p:nvPr/>
        </p:nvSpPr>
        <p:spPr bwMode="auto">
          <a:xfrm flipH="1">
            <a:off x="4392613" y="3511550"/>
            <a:ext cx="647700" cy="409575"/>
          </a:xfrm>
          <a:prstGeom prst="line">
            <a:avLst/>
          </a:prstGeom>
          <a:noFill/>
          <a:ln w="25200">
            <a:solidFill>
              <a:srgbClr val="C0C0C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60454" name="Line 32"/>
          <p:cNvSpPr>
            <a:spLocks noChangeShapeType="1"/>
          </p:cNvSpPr>
          <p:nvPr/>
        </p:nvSpPr>
        <p:spPr bwMode="auto">
          <a:xfrm flipV="1">
            <a:off x="4464050" y="3467100"/>
            <a:ext cx="647700" cy="407988"/>
          </a:xfrm>
          <a:prstGeom prst="line">
            <a:avLst/>
          </a:prstGeom>
          <a:noFill/>
          <a:ln w="25200">
            <a:solidFill>
              <a:srgbClr val="C0C0C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60455" name="Line 33"/>
          <p:cNvSpPr>
            <a:spLocks noChangeShapeType="1"/>
          </p:cNvSpPr>
          <p:nvPr/>
        </p:nvSpPr>
        <p:spPr bwMode="auto">
          <a:xfrm flipH="1">
            <a:off x="5040313" y="3576638"/>
            <a:ext cx="906462" cy="444500"/>
          </a:xfrm>
          <a:prstGeom prst="line">
            <a:avLst/>
          </a:prstGeom>
          <a:noFill/>
          <a:ln w="25200">
            <a:solidFill>
              <a:srgbClr val="C0C0C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60456" name="Line 34"/>
          <p:cNvSpPr>
            <a:spLocks noChangeShapeType="1"/>
          </p:cNvSpPr>
          <p:nvPr/>
        </p:nvSpPr>
        <p:spPr bwMode="auto">
          <a:xfrm flipV="1">
            <a:off x="5140325" y="3527425"/>
            <a:ext cx="908050" cy="444500"/>
          </a:xfrm>
          <a:prstGeom prst="line">
            <a:avLst/>
          </a:prstGeom>
          <a:noFill/>
          <a:ln w="25200">
            <a:solidFill>
              <a:srgbClr val="C0C0C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60457" name="Line 35"/>
          <p:cNvSpPr>
            <a:spLocks noChangeShapeType="1"/>
          </p:cNvSpPr>
          <p:nvPr/>
        </p:nvSpPr>
        <p:spPr bwMode="auto">
          <a:xfrm>
            <a:off x="7897813" y="3665538"/>
            <a:ext cx="454025" cy="1230312"/>
          </a:xfrm>
          <a:prstGeom prst="line">
            <a:avLst/>
          </a:prstGeom>
          <a:noFill/>
          <a:ln w="25200">
            <a:solidFill>
              <a:srgbClr val="C0C0C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60458" name="Line 36"/>
          <p:cNvSpPr>
            <a:spLocks noChangeShapeType="1"/>
          </p:cNvSpPr>
          <p:nvPr/>
        </p:nvSpPr>
        <p:spPr bwMode="auto">
          <a:xfrm flipH="1" flipV="1">
            <a:off x="7848600" y="3527425"/>
            <a:ext cx="452438" cy="1231900"/>
          </a:xfrm>
          <a:prstGeom prst="line">
            <a:avLst/>
          </a:prstGeom>
          <a:noFill/>
          <a:ln w="25200">
            <a:solidFill>
              <a:srgbClr val="C0C0C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60459" name="Line 37"/>
          <p:cNvSpPr>
            <a:spLocks noChangeShapeType="1"/>
          </p:cNvSpPr>
          <p:nvPr/>
        </p:nvSpPr>
        <p:spPr bwMode="auto">
          <a:xfrm>
            <a:off x="3824288" y="2232025"/>
            <a:ext cx="1503362" cy="650875"/>
          </a:xfrm>
          <a:prstGeom prst="line">
            <a:avLst/>
          </a:prstGeom>
          <a:noFill/>
          <a:ln w="25200">
            <a:solidFill>
              <a:srgbClr val="0066CC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60460" name="Line 38"/>
          <p:cNvSpPr>
            <a:spLocks noChangeShapeType="1"/>
          </p:cNvSpPr>
          <p:nvPr/>
        </p:nvSpPr>
        <p:spPr bwMode="auto">
          <a:xfrm flipH="1" flipV="1">
            <a:off x="5256213" y="2160588"/>
            <a:ext cx="777875" cy="647700"/>
          </a:xfrm>
          <a:prstGeom prst="line">
            <a:avLst/>
          </a:prstGeom>
          <a:noFill/>
          <a:ln w="25200">
            <a:solidFill>
              <a:srgbClr val="0066CC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60461" name="TextBox 49"/>
          <p:cNvSpPr txBox="1">
            <a:spLocks noChangeArrowheads="1"/>
          </p:cNvSpPr>
          <p:nvPr/>
        </p:nvSpPr>
        <p:spPr bwMode="auto">
          <a:xfrm>
            <a:off x="647700" y="5867400"/>
            <a:ext cx="9002713" cy="769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200">
                <a:solidFill>
                  <a:srgbClr val="0066CC"/>
                </a:solidFill>
              </a:rPr>
              <a:t>Канцелярия, получив заявку, заводит ее в АИС ВМС</a:t>
            </a:r>
            <a:endParaRPr lang="ru-RU" sz="2200"/>
          </a:p>
          <a:p>
            <a:r>
              <a:rPr lang="ru-RU" sz="2200">
                <a:solidFill>
                  <a:srgbClr val="0066CC"/>
                </a:solidFill>
              </a:rPr>
              <a:t>Все заявки видит начальник</a:t>
            </a:r>
            <a:endParaRPr lang="ru-RU" sz="2200"/>
          </a:p>
        </p:txBody>
      </p:sp>
      <p:sp>
        <p:nvSpPr>
          <p:cNvPr id="60462" name="Прямоугольник 50"/>
          <p:cNvSpPr>
            <a:spLocks noChangeArrowheads="1"/>
          </p:cNvSpPr>
          <p:nvPr/>
        </p:nvSpPr>
        <p:spPr bwMode="auto">
          <a:xfrm>
            <a:off x="215900" y="250825"/>
            <a:ext cx="9648825" cy="61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3400">
                <a:solidFill>
                  <a:srgbClr val="000000"/>
                </a:solidFill>
              </a:rPr>
              <a:t>Оказание услуги</a:t>
            </a:r>
            <a:r>
              <a:rPr lang="en-US" sz="3400">
                <a:solidFill>
                  <a:srgbClr val="000000"/>
                </a:solidFill>
              </a:rPr>
              <a:t> </a:t>
            </a:r>
            <a:r>
              <a:rPr lang="ru-RU" sz="3400">
                <a:solidFill>
                  <a:srgbClr val="000000"/>
                </a:solidFill>
              </a:rPr>
              <a:t>с использованием АИС ВМС</a:t>
            </a:r>
            <a:endParaRPr lang="ru-RU" sz="3400"/>
          </a:p>
        </p:txBody>
      </p:sp>
      <p:sp>
        <p:nvSpPr>
          <p:cNvPr id="60463" name="TextShape 22"/>
          <p:cNvSpPr txBox="1">
            <a:spLocks noChangeArrowheads="1"/>
          </p:cNvSpPr>
          <p:nvPr/>
        </p:nvSpPr>
        <p:spPr bwMode="auto">
          <a:xfrm>
            <a:off x="5400675" y="3924300"/>
            <a:ext cx="1655763" cy="503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0000" tIns="45000" rIns="90000" bIns="45000"/>
          <a:lstStyle/>
          <a:p>
            <a:r>
              <a:rPr lang="ru-RU" sz="1200" b="1" i="1">
                <a:solidFill>
                  <a:srgbClr val="0066CC"/>
                </a:solidFill>
              </a:rPr>
              <a:t>Межведомственное</a:t>
            </a:r>
            <a:endParaRPr lang="ru-RU" sz="1200" b="1" i="1"/>
          </a:p>
          <a:p>
            <a:r>
              <a:rPr lang="ru-RU" sz="1200" b="1" i="1">
                <a:solidFill>
                  <a:srgbClr val="0066CC"/>
                </a:solidFill>
              </a:rPr>
              <a:t>взаимодействие</a:t>
            </a:r>
            <a:endParaRPr lang="ru-RU" sz="1200" b="1" i="1"/>
          </a:p>
        </p:txBody>
      </p:sp>
      <p:sp>
        <p:nvSpPr>
          <p:cNvPr id="60464" name="TextShape 9"/>
          <p:cNvSpPr txBox="1">
            <a:spLocks noChangeArrowheads="1"/>
          </p:cNvSpPr>
          <p:nvPr/>
        </p:nvSpPr>
        <p:spPr bwMode="auto">
          <a:xfrm>
            <a:off x="8064500" y="3779838"/>
            <a:ext cx="1244600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0000" tIns="45000" rIns="90000" bIns="45000"/>
          <a:lstStyle/>
          <a:p>
            <a:r>
              <a:rPr lang="ru-RU" sz="1200" b="1" i="1">
                <a:solidFill>
                  <a:srgbClr val="00B050"/>
                </a:solidFill>
              </a:rPr>
              <a:t>Внутри</a:t>
            </a:r>
          </a:p>
          <a:p>
            <a:r>
              <a:rPr lang="ru-RU" sz="1200" b="1" i="1">
                <a:solidFill>
                  <a:srgbClr val="00B050"/>
                </a:solidFill>
              </a:rPr>
              <a:t>ведомственное</a:t>
            </a:r>
          </a:p>
          <a:p>
            <a:r>
              <a:rPr lang="ru-RU" sz="1200" b="1" i="1">
                <a:solidFill>
                  <a:srgbClr val="00B050"/>
                </a:solidFill>
              </a:rPr>
              <a:t>взаимодействие</a:t>
            </a:r>
          </a:p>
        </p:txBody>
      </p:sp>
      <p:sp>
        <p:nvSpPr>
          <p:cNvPr id="60465" name="TextShape 5"/>
          <p:cNvSpPr txBox="1">
            <a:spLocks noChangeArrowheads="1"/>
          </p:cNvSpPr>
          <p:nvPr/>
        </p:nvSpPr>
        <p:spPr bwMode="auto">
          <a:xfrm>
            <a:off x="2927350" y="1120775"/>
            <a:ext cx="2905125" cy="204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0000" tIns="45000" rIns="90000" bIns="45000"/>
          <a:lstStyle/>
          <a:p>
            <a:r>
              <a:rPr lang="ru-RU" sz="1200" b="1" i="1">
                <a:solidFill>
                  <a:srgbClr val="F79646"/>
                </a:solidFill>
              </a:rPr>
              <a:t>Орган власти, оказывающий услугу</a:t>
            </a:r>
          </a:p>
        </p:txBody>
      </p:sp>
      <p:sp>
        <p:nvSpPr>
          <p:cNvPr id="50" name="Номер слайда 49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15D32DE-D855-4791-B7D3-A02D1D9BE7C8}" type="slidenum">
              <a:rPr lang="ru-RU"/>
              <a:pPr>
                <a:defRPr/>
              </a:pPr>
              <a:t>45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TextShape 1"/>
          <p:cNvSpPr txBox="1">
            <a:spLocks noChangeArrowheads="1"/>
          </p:cNvSpPr>
          <p:nvPr/>
        </p:nvSpPr>
        <p:spPr bwMode="auto">
          <a:xfrm>
            <a:off x="431800" y="215900"/>
            <a:ext cx="9288463" cy="682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0000" tIns="45000" rIns="90000" bIns="45000"/>
          <a:lstStyle/>
          <a:p>
            <a:pPr algn="ctr"/>
            <a:r>
              <a:rPr lang="ru-RU" sz="3600">
                <a:solidFill>
                  <a:srgbClr val="000000"/>
                </a:solidFill>
              </a:rPr>
              <a:t>Прием заявки</a:t>
            </a:r>
            <a:endParaRPr lang="ru-RU"/>
          </a:p>
        </p:txBody>
      </p:sp>
      <p:sp>
        <p:nvSpPr>
          <p:cNvPr id="61443" name="TextShape 2"/>
          <p:cNvSpPr txBox="1">
            <a:spLocks noChangeArrowheads="1"/>
          </p:cNvSpPr>
          <p:nvPr/>
        </p:nvSpPr>
        <p:spPr bwMode="auto">
          <a:xfrm>
            <a:off x="431800" y="792163"/>
            <a:ext cx="9288463" cy="503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0000" tIns="45000" rIns="90000" bIns="45000"/>
          <a:lstStyle/>
          <a:p>
            <a:pPr algn="ctr"/>
            <a:r>
              <a:rPr lang="ru-RU" sz="2000">
                <a:solidFill>
                  <a:srgbClr val="000000"/>
                </a:solidFill>
              </a:rPr>
              <a:t>канцелярией или исполнителем</a:t>
            </a: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15B3E8F-A9CA-40BB-917F-2649796640D4}" type="slidenum">
              <a:rPr lang="ru-RU"/>
              <a:pPr>
                <a:defRPr/>
              </a:pPr>
              <a:t>46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TextShape 1"/>
          <p:cNvSpPr txBox="1">
            <a:spLocks noChangeArrowheads="1"/>
          </p:cNvSpPr>
          <p:nvPr/>
        </p:nvSpPr>
        <p:spPr bwMode="auto">
          <a:xfrm>
            <a:off x="431800" y="215900"/>
            <a:ext cx="9288463" cy="682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0000" tIns="45000" rIns="90000" bIns="45000"/>
          <a:lstStyle/>
          <a:p>
            <a:pPr algn="ctr"/>
            <a:r>
              <a:rPr lang="ru-RU" sz="3600">
                <a:solidFill>
                  <a:srgbClr val="000000"/>
                </a:solidFill>
              </a:rPr>
              <a:t>Прием заявки</a:t>
            </a:r>
            <a:endParaRPr lang="ru-RU"/>
          </a:p>
        </p:txBody>
      </p:sp>
      <p:sp>
        <p:nvSpPr>
          <p:cNvPr id="62467" name="TextShape 2"/>
          <p:cNvSpPr txBox="1">
            <a:spLocks noChangeArrowheads="1"/>
          </p:cNvSpPr>
          <p:nvPr/>
        </p:nvSpPr>
        <p:spPr bwMode="auto">
          <a:xfrm>
            <a:off x="431800" y="792163"/>
            <a:ext cx="9288463" cy="503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0000" tIns="45000" rIns="90000" bIns="45000"/>
          <a:lstStyle/>
          <a:p>
            <a:pPr algn="ctr"/>
            <a:r>
              <a:rPr lang="ru-RU" sz="2000">
                <a:solidFill>
                  <a:srgbClr val="000000"/>
                </a:solidFill>
              </a:rPr>
              <a:t>канцелярией или исполнителем</a:t>
            </a:r>
            <a:endParaRPr lang="ru-RU"/>
          </a:p>
        </p:txBody>
      </p:sp>
      <p:sp>
        <p:nvSpPr>
          <p:cNvPr id="62468" name="TextShape 3"/>
          <p:cNvSpPr txBox="1">
            <a:spLocks noChangeArrowheads="1"/>
          </p:cNvSpPr>
          <p:nvPr/>
        </p:nvSpPr>
        <p:spPr bwMode="auto">
          <a:xfrm>
            <a:off x="431800" y="1439863"/>
            <a:ext cx="9288463" cy="749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0000" tIns="45000" rIns="90000" bIns="45000"/>
          <a:lstStyle/>
          <a:p>
            <a:pPr algn="ctr"/>
            <a:r>
              <a:rPr lang="ru-RU" sz="2000">
                <a:solidFill>
                  <a:srgbClr val="0066CC"/>
                </a:solidFill>
              </a:rPr>
              <a:t>В общем случае, прием заявки на исполнение услуги — </a:t>
            </a:r>
            <a:endParaRPr lang="en-US" sz="2000">
              <a:solidFill>
                <a:srgbClr val="0066CC"/>
              </a:solidFill>
            </a:endParaRPr>
          </a:p>
          <a:p>
            <a:pPr algn="ctr"/>
            <a:r>
              <a:rPr lang="ru-RU" sz="2000">
                <a:solidFill>
                  <a:srgbClr val="0066CC"/>
                </a:solidFill>
              </a:rPr>
              <a:t>это прием заявления и всех документов, </a:t>
            </a:r>
            <a:endParaRPr lang="en-US" sz="2000">
              <a:solidFill>
                <a:srgbClr val="0066CC"/>
              </a:solidFill>
            </a:endParaRPr>
          </a:p>
          <a:p>
            <a:pPr algn="ctr"/>
            <a:r>
              <a:rPr lang="ru-RU" sz="2000">
                <a:solidFill>
                  <a:srgbClr val="0066CC"/>
                </a:solidFill>
              </a:rPr>
              <a:t>необходимых для предоставления услуги</a:t>
            </a: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A2D97F7-1322-4E57-BBCC-C79F59B85B9E}" type="slidenum">
              <a:rPr lang="ru-RU"/>
              <a:pPr>
                <a:defRPr/>
              </a:pPr>
              <a:t>47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TextShape 1"/>
          <p:cNvSpPr txBox="1">
            <a:spLocks noChangeArrowheads="1"/>
          </p:cNvSpPr>
          <p:nvPr/>
        </p:nvSpPr>
        <p:spPr bwMode="auto">
          <a:xfrm>
            <a:off x="298450" y="2592388"/>
            <a:ext cx="4464050" cy="503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0000" tIns="45000" rIns="90000" bIns="45000"/>
          <a:lstStyle/>
          <a:p>
            <a:r>
              <a:rPr lang="ru-RU" sz="2400" b="1">
                <a:solidFill>
                  <a:srgbClr val="0066CC"/>
                </a:solidFill>
              </a:rPr>
              <a:t>Без АИС ВМС</a:t>
            </a:r>
            <a:endParaRPr lang="ru-RU"/>
          </a:p>
        </p:txBody>
      </p:sp>
      <p:sp>
        <p:nvSpPr>
          <p:cNvPr id="63491" name="TextShape 2"/>
          <p:cNvSpPr txBox="1">
            <a:spLocks noChangeArrowheads="1"/>
          </p:cNvSpPr>
          <p:nvPr/>
        </p:nvSpPr>
        <p:spPr bwMode="auto">
          <a:xfrm>
            <a:off x="431800" y="215900"/>
            <a:ext cx="9288463" cy="682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0000" tIns="45000" rIns="90000" bIns="45000"/>
          <a:lstStyle/>
          <a:p>
            <a:pPr algn="ctr"/>
            <a:r>
              <a:rPr lang="ru-RU" sz="3600">
                <a:solidFill>
                  <a:srgbClr val="000000"/>
                </a:solidFill>
              </a:rPr>
              <a:t>Прием заявки</a:t>
            </a:r>
            <a:endParaRPr lang="ru-RU"/>
          </a:p>
        </p:txBody>
      </p:sp>
      <p:sp>
        <p:nvSpPr>
          <p:cNvPr id="63492" name="TextShape 3"/>
          <p:cNvSpPr txBox="1">
            <a:spLocks noChangeArrowheads="1"/>
          </p:cNvSpPr>
          <p:nvPr/>
        </p:nvSpPr>
        <p:spPr bwMode="auto">
          <a:xfrm>
            <a:off x="431800" y="792163"/>
            <a:ext cx="9288463" cy="503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0000" tIns="45000" rIns="90000" bIns="45000"/>
          <a:lstStyle/>
          <a:p>
            <a:pPr algn="ctr"/>
            <a:r>
              <a:rPr lang="ru-RU" sz="2000">
                <a:solidFill>
                  <a:srgbClr val="000000"/>
                </a:solidFill>
              </a:rPr>
              <a:t>канцелярией или исполнителем</a:t>
            </a:r>
            <a:endParaRPr lang="ru-RU"/>
          </a:p>
        </p:txBody>
      </p:sp>
      <p:sp>
        <p:nvSpPr>
          <p:cNvPr id="63493" name="TextShape 4"/>
          <p:cNvSpPr txBox="1">
            <a:spLocks noChangeArrowheads="1"/>
          </p:cNvSpPr>
          <p:nvPr/>
        </p:nvSpPr>
        <p:spPr bwMode="auto">
          <a:xfrm>
            <a:off x="431800" y="1439863"/>
            <a:ext cx="9288463" cy="749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0000" tIns="45000" rIns="90000" bIns="45000"/>
          <a:lstStyle/>
          <a:p>
            <a:pPr algn="ctr"/>
            <a:r>
              <a:rPr lang="ru-RU" sz="2000">
                <a:solidFill>
                  <a:srgbClr val="000000"/>
                </a:solidFill>
              </a:rPr>
              <a:t>В общем случае, прием заявки на исполнение услуги — </a:t>
            </a:r>
            <a:endParaRPr lang="en-US" sz="2000">
              <a:solidFill>
                <a:srgbClr val="000000"/>
              </a:solidFill>
            </a:endParaRPr>
          </a:p>
          <a:p>
            <a:pPr algn="ctr"/>
            <a:r>
              <a:rPr lang="ru-RU" sz="2000">
                <a:solidFill>
                  <a:srgbClr val="000000"/>
                </a:solidFill>
              </a:rPr>
              <a:t>это прием заявления и всех документов, </a:t>
            </a:r>
            <a:endParaRPr lang="en-US" sz="2000">
              <a:solidFill>
                <a:srgbClr val="000000"/>
              </a:solidFill>
            </a:endParaRPr>
          </a:p>
          <a:p>
            <a:pPr algn="ctr"/>
            <a:r>
              <a:rPr lang="ru-RU" sz="2000">
                <a:solidFill>
                  <a:srgbClr val="000000"/>
                </a:solidFill>
              </a:rPr>
              <a:t>необходимых для предоставления услуги</a:t>
            </a:r>
            <a:endParaRPr lang="ru-RU"/>
          </a:p>
        </p:txBody>
      </p:sp>
      <p:sp>
        <p:nvSpPr>
          <p:cNvPr id="63494" name="TextShape 5"/>
          <p:cNvSpPr txBox="1">
            <a:spLocks noChangeArrowheads="1"/>
          </p:cNvSpPr>
          <p:nvPr/>
        </p:nvSpPr>
        <p:spPr bwMode="auto">
          <a:xfrm>
            <a:off x="298450" y="3168650"/>
            <a:ext cx="4464050" cy="2065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0000" tIns="45000" rIns="90000" bIns="45000"/>
          <a:lstStyle/>
          <a:p>
            <a:r>
              <a:rPr lang="ru-RU" sz="2000">
                <a:solidFill>
                  <a:srgbClr val="0066CC"/>
                </a:solidFill>
              </a:rPr>
              <a:t>1. Идентификация услуги</a:t>
            </a:r>
            <a:endParaRPr lang="ru-RU"/>
          </a:p>
          <a:p>
            <a:r>
              <a:rPr lang="ru-RU" sz="2000">
                <a:solidFill>
                  <a:srgbClr val="0066CC"/>
                </a:solidFill>
              </a:rPr>
              <a:t>2. Идентификация жизненной ситуации</a:t>
            </a:r>
            <a:endParaRPr lang="ru-RU"/>
          </a:p>
          <a:p>
            <a:r>
              <a:rPr lang="ru-RU" sz="2000">
                <a:solidFill>
                  <a:srgbClr val="0066CC"/>
                </a:solidFill>
              </a:rPr>
              <a:t>3. Знание перечня документов, </a:t>
            </a:r>
            <a:endParaRPr lang="en-US" sz="2000">
              <a:solidFill>
                <a:srgbClr val="0066CC"/>
              </a:solidFill>
            </a:endParaRPr>
          </a:p>
          <a:p>
            <a:r>
              <a:rPr lang="ru-RU" sz="2000">
                <a:solidFill>
                  <a:srgbClr val="0066CC"/>
                </a:solidFill>
              </a:rPr>
              <a:t>представляемых заявителем </a:t>
            </a:r>
            <a:endParaRPr lang="en-US" sz="2000">
              <a:solidFill>
                <a:srgbClr val="0066CC"/>
              </a:solidFill>
            </a:endParaRPr>
          </a:p>
          <a:p>
            <a:r>
              <a:rPr lang="ru-RU" sz="2000">
                <a:solidFill>
                  <a:srgbClr val="0066CC"/>
                </a:solidFill>
              </a:rPr>
              <a:t>в каждой жизненной ситуации</a:t>
            </a:r>
            <a:endParaRPr lang="ru-RU"/>
          </a:p>
        </p:txBody>
      </p:sp>
      <p:sp>
        <p:nvSpPr>
          <p:cNvPr id="63495" name="TextShape 6"/>
          <p:cNvSpPr txBox="1">
            <a:spLocks noChangeArrowheads="1"/>
          </p:cNvSpPr>
          <p:nvPr/>
        </p:nvSpPr>
        <p:spPr bwMode="auto">
          <a:xfrm>
            <a:off x="298450" y="5832475"/>
            <a:ext cx="9132888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0000" tIns="45000" rIns="90000" bIns="45000"/>
          <a:lstStyle/>
          <a:p>
            <a:r>
              <a:rPr lang="ru-RU" sz="1400">
                <a:solidFill>
                  <a:srgbClr val="000000"/>
                </a:solidFill>
              </a:rPr>
              <a:t>Жизненная ситуация — набор обстоятельств, влияющий как на процесс, так и на результат оказания услуги.</a:t>
            </a:r>
            <a:endParaRPr lang="ru-RU"/>
          </a:p>
          <a:p>
            <a:r>
              <a:rPr lang="ru-RU" sz="1400">
                <a:solidFill>
                  <a:srgbClr val="000000"/>
                </a:solidFill>
              </a:rPr>
              <a:t>Например, предоставление справки многодетной семьи для получения внеочередной путевки в детский сад.</a:t>
            </a:r>
            <a:endParaRPr lang="ru-RU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117A8CF-E52D-491C-8D8E-4AA2D39B7BE5}" type="slidenum">
              <a:rPr lang="ru-RU"/>
              <a:pPr>
                <a:defRPr/>
              </a:pPr>
              <a:t>48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TextShape 1"/>
          <p:cNvSpPr txBox="1">
            <a:spLocks noChangeArrowheads="1"/>
          </p:cNvSpPr>
          <p:nvPr/>
        </p:nvSpPr>
        <p:spPr bwMode="auto">
          <a:xfrm>
            <a:off x="298450" y="2592388"/>
            <a:ext cx="4464050" cy="503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0000" tIns="45000" rIns="90000" bIns="45000"/>
          <a:lstStyle/>
          <a:p>
            <a:r>
              <a:rPr lang="ru-RU" sz="2400" b="1">
                <a:solidFill>
                  <a:srgbClr val="000000"/>
                </a:solidFill>
              </a:rPr>
              <a:t>Без АИС ВМС</a:t>
            </a:r>
            <a:endParaRPr lang="ru-RU"/>
          </a:p>
        </p:txBody>
      </p:sp>
      <p:sp>
        <p:nvSpPr>
          <p:cNvPr id="64515" name="TextShape 2"/>
          <p:cNvSpPr txBox="1">
            <a:spLocks noChangeArrowheads="1"/>
          </p:cNvSpPr>
          <p:nvPr/>
        </p:nvSpPr>
        <p:spPr bwMode="auto">
          <a:xfrm>
            <a:off x="431800" y="215900"/>
            <a:ext cx="9288463" cy="682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0000" tIns="45000" rIns="90000" bIns="45000"/>
          <a:lstStyle/>
          <a:p>
            <a:pPr algn="ctr"/>
            <a:r>
              <a:rPr lang="ru-RU" sz="3600">
                <a:solidFill>
                  <a:srgbClr val="000000"/>
                </a:solidFill>
              </a:rPr>
              <a:t>Прием заявки</a:t>
            </a:r>
            <a:endParaRPr lang="ru-RU"/>
          </a:p>
        </p:txBody>
      </p:sp>
      <p:sp>
        <p:nvSpPr>
          <p:cNvPr id="64516" name="TextShape 3"/>
          <p:cNvSpPr txBox="1">
            <a:spLocks noChangeArrowheads="1"/>
          </p:cNvSpPr>
          <p:nvPr/>
        </p:nvSpPr>
        <p:spPr bwMode="auto">
          <a:xfrm>
            <a:off x="431800" y="792163"/>
            <a:ext cx="9288463" cy="503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0000" tIns="45000" rIns="90000" bIns="45000"/>
          <a:lstStyle/>
          <a:p>
            <a:pPr algn="ctr"/>
            <a:r>
              <a:rPr lang="ru-RU" sz="2000">
                <a:solidFill>
                  <a:srgbClr val="000000"/>
                </a:solidFill>
              </a:rPr>
              <a:t>канцелярией или исполнителем</a:t>
            </a:r>
            <a:endParaRPr lang="ru-RU"/>
          </a:p>
        </p:txBody>
      </p:sp>
      <p:sp>
        <p:nvSpPr>
          <p:cNvPr id="64517" name="TextShape 4"/>
          <p:cNvSpPr txBox="1">
            <a:spLocks noChangeArrowheads="1"/>
          </p:cNvSpPr>
          <p:nvPr/>
        </p:nvSpPr>
        <p:spPr bwMode="auto">
          <a:xfrm>
            <a:off x="431800" y="1439863"/>
            <a:ext cx="9288463" cy="749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0000" tIns="45000" rIns="90000" bIns="45000"/>
          <a:lstStyle/>
          <a:p>
            <a:pPr algn="ctr"/>
            <a:r>
              <a:rPr lang="ru-RU" sz="2000">
                <a:solidFill>
                  <a:srgbClr val="000000"/>
                </a:solidFill>
              </a:rPr>
              <a:t>В общем случае, прием заявки на исполнение услуги — </a:t>
            </a:r>
            <a:endParaRPr lang="en-US" sz="2000">
              <a:solidFill>
                <a:srgbClr val="000000"/>
              </a:solidFill>
            </a:endParaRPr>
          </a:p>
          <a:p>
            <a:pPr algn="ctr"/>
            <a:r>
              <a:rPr lang="ru-RU" sz="2000">
                <a:solidFill>
                  <a:srgbClr val="000000"/>
                </a:solidFill>
              </a:rPr>
              <a:t>это прием заявления и всех документов, </a:t>
            </a:r>
            <a:endParaRPr lang="en-US" sz="2000">
              <a:solidFill>
                <a:srgbClr val="000000"/>
              </a:solidFill>
            </a:endParaRPr>
          </a:p>
          <a:p>
            <a:pPr algn="ctr"/>
            <a:r>
              <a:rPr lang="ru-RU" sz="2000">
                <a:solidFill>
                  <a:srgbClr val="000000"/>
                </a:solidFill>
              </a:rPr>
              <a:t>необходимых для предоставления услуги</a:t>
            </a:r>
            <a:endParaRPr lang="ru-RU"/>
          </a:p>
        </p:txBody>
      </p:sp>
      <p:sp>
        <p:nvSpPr>
          <p:cNvPr id="64518" name="TextShape 5"/>
          <p:cNvSpPr txBox="1">
            <a:spLocks noChangeArrowheads="1"/>
          </p:cNvSpPr>
          <p:nvPr/>
        </p:nvSpPr>
        <p:spPr bwMode="auto">
          <a:xfrm>
            <a:off x="298450" y="3168650"/>
            <a:ext cx="4464050" cy="2065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0000" tIns="45000" rIns="90000" bIns="45000"/>
          <a:lstStyle/>
          <a:p>
            <a:r>
              <a:rPr lang="ru-RU" sz="2000">
                <a:solidFill>
                  <a:srgbClr val="000000"/>
                </a:solidFill>
              </a:rPr>
              <a:t>1. Идентификация услуги</a:t>
            </a:r>
            <a:endParaRPr lang="ru-RU"/>
          </a:p>
          <a:p>
            <a:r>
              <a:rPr lang="ru-RU" sz="2000">
                <a:solidFill>
                  <a:srgbClr val="000000"/>
                </a:solidFill>
              </a:rPr>
              <a:t>2. Идентификация жизненной ситуации</a:t>
            </a:r>
            <a:endParaRPr lang="ru-RU"/>
          </a:p>
          <a:p>
            <a:r>
              <a:rPr lang="ru-RU" sz="2000">
                <a:solidFill>
                  <a:srgbClr val="000000"/>
                </a:solidFill>
              </a:rPr>
              <a:t>3. Знание перечня документов, </a:t>
            </a:r>
            <a:endParaRPr lang="en-US" sz="2000">
              <a:solidFill>
                <a:srgbClr val="000000"/>
              </a:solidFill>
            </a:endParaRPr>
          </a:p>
          <a:p>
            <a:r>
              <a:rPr lang="ru-RU" sz="2000">
                <a:solidFill>
                  <a:srgbClr val="000000"/>
                </a:solidFill>
              </a:rPr>
              <a:t>представляемых заявителем </a:t>
            </a:r>
            <a:endParaRPr lang="en-US" sz="2000">
              <a:solidFill>
                <a:srgbClr val="000000"/>
              </a:solidFill>
            </a:endParaRPr>
          </a:p>
          <a:p>
            <a:r>
              <a:rPr lang="ru-RU" sz="2000">
                <a:solidFill>
                  <a:srgbClr val="000000"/>
                </a:solidFill>
              </a:rPr>
              <a:t>в каждой жизненной ситуации</a:t>
            </a:r>
            <a:endParaRPr lang="ru-RU"/>
          </a:p>
        </p:txBody>
      </p:sp>
      <p:sp>
        <p:nvSpPr>
          <p:cNvPr id="64519" name="TextShape 6"/>
          <p:cNvSpPr txBox="1">
            <a:spLocks noChangeArrowheads="1"/>
          </p:cNvSpPr>
          <p:nvPr/>
        </p:nvSpPr>
        <p:spPr bwMode="auto">
          <a:xfrm>
            <a:off x="5111750" y="2592388"/>
            <a:ext cx="4464050" cy="503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0000" tIns="45000" rIns="90000" bIns="45000"/>
          <a:lstStyle/>
          <a:p>
            <a:r>
              <a:rPr lang="ru-RU" sz="2400" b="1">
                <a:solidFill>
                  <a:srgbClr val="0066CC"/>
                </a:solidFill>
              </a:rPr>
              <a:t>С использованием АИС ВМС</a:t>
            </a:r>
            <a:endParaRPr lang="ru-RU"/>
          </a:p>
        </p:txBody>
      </p:sp>
      <p:sp>
        <p:nvSpPr>
          <p:cNvPr id="64520" name="TextShape 7"/>
          <p:cNvSpPr txBox="1">
            <a:spLocks noChangeArrowheads="1"/>
          </p:cNvSpPr>
          <p:nvPr/>
        </p:nvSpPr>
        <p:spPr bwMode="auto">
          <a:xfrm>
            <a:off x="5111750" y="3168650"/>
            <a:ext cx="4464050" cy="3713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0000" tIns="45000" rIns="90000" bIns="45000"/>
          <a:lstStyle/>
          <a:p>
            <a:r>
              <a:rPr lang="ru-RU" sz="2000">
                <a:solidFill>
                  <a:srgbClr val="0066CC"/>
                </a:solidFill>
              </a:rPr>
              <a:t>1. Идентификация услуги</a:t>
            </a:r>
            <a:endParaRPr lang="ru-RU"/>
          </a:p>
          <a:p>
            <a:r>
              <a:rPr lang="ru-RU" sz="2000">
                <a:solidFill>
                  <a:srgbClr val="0066CC"/>
                </a:solidFill>
              </a:rPr>
              <a:t>2. Идентификация жизненной ситуации</a:t>
            </a:r>
            <a:endParaRPr lang="ru-RU"/>
          </a:p>
          <a:p>
            <a:r>
              <a:rPr lang="ru-RU" sz="2000">
                <a:solidFill>
                  <a:srgbClr val="B80047"/>
                </a:solidFill>
              </a:rPr>
              <a:t>3.  --- не требуется ---</a:t>
            </a:r>
            <a:endParaRPr lang="ru-RU"/>
          </a:p>
          <a:p>
            <a:endParaRPr lang="ru-RU"/>
          </a:p>
          <a:p>
            <a:endParaRPr lang="ru-RU"/>
          </a:p>
          <a:p>
            <a:r>
              <a:rPr lang="ru-RU" sz="2000">
                <a:solidFill>
                  <a:srgbClr val="0066CC"/>
                </a:solidFill>
              </a:rPr>
              <a:t>АИС ВМС самостоятельно </a:t>
            </a:r>
            <a:endParaRPr lang="en-US" sz="2000">
              <a:solidFill>
                <a:srgbClr val="0066CC"/>
              </a:solidFill>
            </a:endParaRPr>
          </a:p>
          <a:p>
            <a:r>
              <a:rPr lang="ru-RU" sz="2000">
                <a:solidFill>
                  <a:srgbClr val="0066CC"/>
                </a:solidFill>
              </a:rPr>
              <a:t>подсказывает перечень необходимых </a:t>
            </a:r>
          </a:p>
          <a:p>
            <a:r>
              <a:rPr lang="ru-RU" sz="2000">
                <a:solidFill>
                  <a:srgbClr val="0066CC"/>
                </a:solidFill>
              </a:rPr>
              <a:t>документов, которые заявитель </a:t>
            </a:r>
          </a:p>
          <a:p>
            <a:r>
              <a:rPr lang="ru-RU" sz="2000">
                <a:solidFill>
                  <a:srgbClr val="0066CC"/>
                </a:solidFill>
              </a:rPr>
              <a:t>должен предоставить в той или иной </a:t>
            </a:r>
          </a:p>
          <a:p>
            <a:r>
              <a:rPr lang="ru-RU" sz="2000">
                <a:solidFill>
                  <a:srgbClr val="0066CC"/>
                </a:solidFill>
              </a:rPr>
              <a:t>жизненной ситуации</a:t>
            </a: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080FB50-779B-4CD5-B5E7-E64F52C9EB3A}" type="slidenum">
              <a:rPr lang="ru-RU"/>
              <a:pPr>
                <a:defRPr/>
              </a:pPr>
              <a:t>49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Рисунок 6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69200" y="1439863"/>
            <a:ext cx="295275" cy="24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59" name="Рисунок 6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36625" y="1627188"/>
            <a:ext cx="541338" cy="43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0" name="Рисунок 6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36625" y="1627188"/>
            <a:ext cx="541338" cy="43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1" name="Рисунок 6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335713" y="1511300"/>
            <a:ext cx="669925" cy="536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2" name="Рисунок 6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824413" y="1511300"/>
            <a:ext cx="560387" cy="536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3" name="Рисунок 66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824413" y="1511300"/>
            <a:ext cx="560387" cy="536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4" name="Рисунок 67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251200" y="1535113"/>
            <a:ext cx="614363" cy="547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5" name="Рисунок 68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251200" y="1533525"/>
            <a:ext cx="614363" cy="554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66" name="CustomShape 2"/>
          <p:cNvSpPr>
            <a:spLocks noChangeArrowheads="1"/>
          </p:cNvSpPr>
          <p:nvPr/>
        </p:nvSpPr>
        <p:spPr bwMode="auto">
          <a:xfrm>
            <a:off x="8280400" y="1368425"/>
            <a:ext cx="503238" cy="719138"/>
          </a:xfrm>
          <a:prstGeom prst="can">
            <a:avLst>
              <a:gd name="adj" fmla="val 5399"/>
            </a:avLst>
          </a:prstGeom>
          <a:noFill/>
          <a:ln w="36000">
            <a:solidFill>
              <a:srgbClr val="0066CC"/>
            </a:solidFill>
            <a:round/>
            <a:headEnd/>
            <a:tailEnd/>
          </a:ln>
        </p:spPr>
        <p:txBody>
          <a:bodyPr wrap="none" lIns="90000" tIns="45000" rIns="90000" bIns="45000" anchor="ctr"/>
          <a:lstStyle/>
          <a:p>
            <a:pPr algn="ctr"/>
            <a:r>
              <a:rPr lang="ru-RU" sz="1200"/>
              <a:t>ИС</a:t>
            </a:r>
            <a:endParaRPr lang="ru-RU"/>
          </a:p>
          <a:p>
            <a:pPr algn="ctr"/>
            <a:r>
              <a:rPr lang="ru-RU" sz="1200"/>
              <a:t>ОВ</a:t>
            </a:r>
            <a:endParaRPr lang="ru-RU"/>
          </a:p>
        </p:txBody>
      </p:sp>
      <p:sp>
        <p:nvSpPr>
          <p:cNvPr id="19467" name="Line 3"/>
          <p:cNvSpPr>
            <a:spLocks noChangeShapeType="1"/>
          </p:cNvSpPr>
          <p:nvPr/>
        </p:nvSpPr>
        <p:spPr bwMode="auto">
          <a:xfrm>
            <a:off x="7272338" y="1800225"/>
            <a:ext cx="647700" cy="0"/>
          </a:xfrm>
          <a:prstGeom prst="line">
            <a:avLst/>
          </a:prstGeom>
          <a:noFill/>
          <a:ln w="25200">
            <a:solidFill>
              <a:srgbClr val="0066CC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19468" name="Line 4"/>
          <p:cNvSpPr>
            <a:spLocks noChangeShapeType="1"/>
          </p:cNvSpPr>
          <p:nvPr/>
        </p:nvSpPr>
        <p:spPr bwMode="auto">
          <a:xfrm>
            <a:off x="1728788" y="1800225"/>
            <a:ext cx="1439862" cy="0"/>
          </a:xfrm>
          <a:prstGeom prst="line">
            <a:avLst/>
          </a:prstGeom>
          <a:noFill/>
          <a:ln w="25200">
            <a:solidFill>
              <a:srgbClr val="C0C0C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19469" name="Line 5"/>
          <p:cNvSpPr>
            <a:spLocks noChangeShapeType="1"/>
          </p:cNvSpPr>
          <p:nvPr/>
        </p:nvSpPr>
        <p:spPr bwMode="auto">
          <a:xfrm>
            <a:off x="5616575" y="1800225"/>
            <a:ext cx="647700" cy="0"/>
          </a:xfrm>
          <a:prstGeom prst="line">
            <a:avLst/>
          </a:prstGeom>
          <a:noFill/>
          <a:ln w="25200">
            <a:solidFill>
              <a:srgbClr val="C0C0C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19470" name="Line 6"/>
          <p:cNvSpPr>
            <a:spLocks noChangeShapeType="1"/>
          </p:cNvSpPr>
          <p:nvPr/>
        </p:nvSpPr>
        <p:spPr bwMode="auto">
          <a:xfrm>
            <a:off x="4032250" y="1800225"/>
            <a:ext cx="647700" cy="0"/>
          </a:xfrm>
          <a:prstGeom prst="line">
            <a:avLst/>
          </a:prstGeom>
          <a:noFill/>
          <a:ln w="25200">
            <a:solidFill>
              <a:srgbClr val="C0C0C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19471" name="Line 8"/>
          <p:cNvSpPr>
            <a:spLocks noChangeShapeType="1"/>
          </p:cNvSpPr>
          <p:nvPr/>
        </p:nvSpPr>
        <p:spPr bwMode="auto">
          <a:xfrm flipH="1">
            <a:off x="7199313" y="1800225"/>
            <a:ext cx="649287" cy="0"/>
          </a:xfrm>
          <a:prstGeom prst="line">
            <a:avLst/>
          </a:prstGeom>
          <a:noFill/>
          <a:ln w="25200">
            <a:solidFill>
              <a:srgbClr val="0066CC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19472" name="CustomShape 9"/>
          <p:cNvSpPr>
            <a:spLocks noChangeArrowheads="1"/>
          </p:cNvSpPr>
          <p:nvPr/>
        </p:nvSpPr>
        <p:spPr bwMode="auto">
          <a:xfrm>
            <a:off x="2879725" y="1079500"/>
            <a:ext cx="4535488" cy="1296988"/>
          </a:xfrm>
          <a:prstGeom prst="flowChartProcess">
            <a:avLst/>
          </a:prstGeom>
          <a:noFill/>
          <a:ln w="18000">
            <a:solidFill>
              <a:srgbClr val="C0C0C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19473" name="TextBox 20"/>
          <p:cNvSpPr txBox="1">
            <a:spLocks noChangeArrowheads="1"/>
          </p:cNvSpPr>
          <p:nvPr/>
        </p:nvSpPr>
        <p:spPr bwMode="auto">
          <a:xfrm>
            <a:off x="576263" y="5951538"/>
            <a:ext cx="9145587" cy="1446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200"/>
              <a:t>В процессе выполнения административных процедур исполнитель  работает в специализированной информационной системе (ИС),  используемой в данном органе власти (ОВ).</a:t>
            </a:r>
          </a:p>
          <a:p>
            <a:r>
              <a:rPr lang="ru-RU" sz="2200"/>
              <a:t>В информационной системе данные хранятся в электронном виде.</a:t>
            </a:r>
          </a:p>
        </p:txBody>
      </p:sp>
      <p:sp>
        <p:nvSpPr>
          <p:cNvPr id="19474" name="TextShape 1"/>
          <p:cNvSpPr txBox="1">
            <a:spLocks noChangeArrowheads="1"/>
          </p:cNvSpPr>
          <p:nvPr/>
        </p:nvSpPr>
        <p:spPr bwMode="auto">
          <a:xfrm>
            <a:off x="431800" y="215900"/>
            <a:ext cx="9144000" cy="682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0000" tIns="45000" rIns="90000" bIns="45000"/>
          <a:lstStyle/>
          <a:p>
            <a:pPr algn="ctr"/>
            <a:r>
              <a:rPr lang="ru-RU" sz="3600"/>
              <a:t>Процесс оказания услуги</a:t>
            </a:r>
            <a:endParaRPr lang="ru-RU"/>
          </a:p>
        </p:txBody>
      </p:sp>
      <p:sp>
        <p:nvSpPr>
          <p:cNvPr id="19475" name="TextShape 5"/>
          <p:cNvSpPr txBox="1">
            <a:spLocks noChangeArrowheads="1"/>
          </p:cNvSpPr>
          <p:nvPr/>
        </p:nvSpPr>
        <p:spPr bwMode="auto">
          <a:xfrm>
            <a:off x="2927350" y="1120775"/>
            <a:ext cx="2905125" cy="204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0000" tIns="45000" rIns="90000" bIns="45000"/>
          <a:lstStyle/>
          <a:p>
            <a:r>
              <a:rPr lang="ru-RU" sz="1200" b="1" i="1">
                <a:solidFill>
                  <a:srgbClr val="F79646"/>
                </a:solidFill>
              </a:rPr>
              <a:t>Орган власти, оказывающий услугу</a:t>
            </a:r>
          </a:p>
        </p:txBody>
      </p:sp>
      <p:sp>
        <p:nvSpPr>
          <p:cNvPr id="20" name="Номер слайда 19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1D30F01-E3CC-4E91-A084-944A4320A8C7}" type="slidenum">
              <a:rPr lang="ru-RU"/>
              <a:pPr>
                <a:defRPr/>
              </a:pPr>
              <a:t>5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538" name="Рисунок 131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69200" y="1511300"/>
            <a:ext cx="206375" cy="169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5539" name="Рисунок 131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69200" y="1511300"/>
            <a:ext cx="206375" cy="169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5540" name="Рисунок 1318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36625" y="1627188"/>
            <a:ext cx="541338" cy="43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5541" name="Рисунок 1319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936625" y="1627188"/>
            <a:ext cx="541338" cy="43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5542" name="CustomShape 2"/>
          <p:cNvSpPr>
            <a:spLocks noChangeArrowheads="1"/>
          </p:cNvSpPr>
          <p:nvPr/>
        </p:nvSpPr>
        <p:spPr bwMode="auto">
          <a:xfrm>
            <a:off x="5256213" y="5065713"/>
            <a:ext cx="671512" cy="550862"/>
          </a:xfrm>
          <a:prstGeom prst="flowChartProcess">
            <a:avLst/>
          </a:prstGeom>
          <a:solidFill>
            <a:srgbClr val="FFFFFF"/>
          </a:solidFill>
          <a:ln w="36000">
            <a:solidFill>
              <a:srgbClr val="80808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65543" name="CustomShape 3"/>
          <p:cNvSpPr>
            <a:spLocks noChangeArrowheads="1"/>
          </p:cNvSpPr>
          <p:nvPr/>
        </p:nvSpPr>
        <p:spPr bwMode="auto">
          <a:xfrm>
            <a:off x="5184775" y="5005388"/>
            <a:ext cx="671513" cy="549275"/>
          </a:xfrm>
          <a:prstGeom prst="flowChartProcess">
            <a:avLst/>
          </a:prstGeom>
          <a:solidFill>
            <a:srgbClr val="FFFFFF"/>
          </a:solidFill>
          <a:ln w="36000">
            <a:solidFill>
              <a:srgbClr val="80808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65544" name="CustomShape 4"/>
          <p:cNvSpPr>
            <a:spLocks noChangeArrowheads="1"/>
          </p:cNvSpPr>
          <p:nvPr/>
        </p:nvSpPr>
        <p:spPr bwMode="auto">
          <a:xfrm>
            <a:off x="5111750" y="4943475"/>
            <a:ext cx="673100" cy="550863"/>
          </a:xfrm>
          <a:prstGeom prst="flowChartProcess">
            <a:avLst/>
          </a:prstGeom>
          <a:solidFill>
            <a:srgbClr val="FFFFFF"/>
          </a:solidFill>
          <a:ln w="36000">
            <a:solidFill>
              <a:srgbClr val="808080"/>
            </a:solidFill>
            <a:round/>
            <a:headEnd/>
            <a:tailEnd type="triangle" w="med" len="med"/>
          </a:ln>
        </p:spPr>
        <p:txBody>
          <a:bodyPr wrap="none" lIns="108000" tIns="63000" rIns="108000" bIns="63000" anchor="ctr"/>
          <a:lstStyle/>
          <a:p>
            <a:pPr algn="ctr"/>
            <a:r>
              <a:rPr lang="ru-RU" sz="1400"/>
              <a:t>ФОИВ</a:t>
            </a:r>
            <a:endParaRPr lang="ru-RU"/>
          </a:p>
        </p:txBody>
      </p:sp>
      <p:sp>
        <p:nvSpPr>
          <p:cNvPr id="65545" name="CustomShape 5"/>
          <p:cNvSpPr>
            <a:spLocks noChangeArrowheads="1"/>
          </p:cNvSpPr>
          <p:nvPr/>
        </p:nvSpPr>
        <p:spPr bwMode="auto">
          <a:xfrm>
            <a:off x="8132763" y="5091113"/>
            <a:ext cx="673100" cy="549275"/>
          </a:xfrm>
          <a:prstGeom prst="flowChartProcess">
            <a:avLst/>
          </a:prstGeom>
          <a:solidFill>
            <a:srgbClr val="FFFFFF"/>
          </a:solidFill>
          <a:ln w="36000">
            <a:solidFill>
              <a:srgbClr val="80808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65546" name="CustomShape 6"/>
          <p:cNvSpPr>
            <a:spLocks noChangeArrowheads="1"/>
          </p:cNvSpPr>
          <p:nvPr/>
        </p:nvSpPr>
        <p:spPr bwMode="auto">
          <a:xfrm>
            <a:off x="8072438" y="5029200"/>
            <a:ext cx="673100" cy="550863"/>
          </a:xfrm>
          <a:prstGeom prst="flowChartProcess">
            <a:avLst/>
          </a:prstGeom>
          <a:solidFill>
            <a:srgbClr val="FFFFFF"/>
          </a:solidFill>
          <a:ln w="36000">
            <a:solidFill>
              <a:srgbClr val="80808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65547" name="CustomShape 7"/>
          <p:cNvSpPr>
            <a:spLocks noChangeArrowheads="1"/>
          </p:cNvSpPr>
          <p:nvPr/>
        </p:nvSpPr>
        <p:spPr bwMode="auto">
          <a:xfrm>
            <a:off x="8010525" y="4967288"/>
            <a:ext cx="673100" cy="550862"/>
          </a:xfrm>
          <a:prstGeom prst="flowChartProcess">
            <a:avLst/>
          </a:prstGeom>
          <a:solidFill>
            <a:srgbClr val="FFFFFF"/>
          </a:solidFill>
          <a:ln w="36000">
            <a:solidFill>
              <a:srgbClr val="808080"/>
            </a:solidFill>
            <a:round/>
            <a:headEnd/>
            <a:tailEnd type="triangle" w="med" len="med"/>
          </a:ln>
        </p:spPr>
        <p:txBody>
          <a:bodyPr wrap="none" lIns="108000" tIns="63000" rIns="108000" bIns="63000" anchor="ctr"/>
          <a:lstStyle/>
          <a:p>
            <a:pPr algn="ctr"/>
            <a:r>
              <a:rPr lang="ru-RU" sz="1400"/>
              <a:t>Другие</a:t>
            </a:r>
            <a:endParaRPr lang="ru-RU"/>
          </a:p>
          <a:p>
            <a:pPr algn="ctr"/>
            <a:r>
              <a:rPr lang="ru-RU" sz="1400"/>
              <a:t>отделы</a:t>
            </a:r>
            <a:endParaRPr lang="ru-RU"/>
          </a:p>
        </p:txBody>
      </p:sp>
      <p:sp>
        <p:nvSpPr>
          <p:cNvPr id="65548" name="CustomShape 8"/>
          <p:cNvSpPr>
            <a:spLocks noChangeArrowheads="1"/>
          </p:cNvSpPr>
          <p:nvPr/>
        </p:nvSpPr>
        <p:spPr bwMode="auto">
          <a:xfrm>
            <a:off x="7415213" y="2663825"/>
            <a:ext cx="2016125" cy="1944688"/>
          </a:xfrm>
          <a:prstGeom prst="flowChartProcess">
            <a:avLst/>
          </a:prstGeom>
          <a:noFill/>
          <a:ln w="18000">
            <a:solidFill>
              <a:srgbClr val="C0C0C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65549" name="CustomShape 10"/>
          <p:cNvSpPr>
            <a:spLocks noChangeArrowheads="1"/>
          </p:cNvSpPr>
          <p:nvPr/>
        </p:nvSpPr>
        <p:spPr bwMode="auto">
          <a:xfrm>
            <a:off x="3600450" y="2663825"/>
            <a:ext cx="3527425" cy="1944688"/>
          </a:xfrm>
          <a:prstGeom prst="flowChartProcess">
            <a:avLst/>
          </a:prstGeom>
          <a:noFill/>
          <a:ln w="18000">
            <a:solidFill>
              <a:srgbClr val="C0C0C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pic>
        <p:nvPicPr>
          <p:cNvPr id="65550" name="Рисунок 1330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335713" y="1511300"/>
            <a:ext cx="669925" cy="536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5551" name="Рисунок 1331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335713" y="1511300"/>
            <a:ext cx="669925" cy="536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5552" name="Рисунок 1332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824413" y="1511300"/>
            <a:ext cx="560387" cy="536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5553" name="Рисунок 1333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4824413" y="1511300"/>
            <a:ext cx="560387" cy="536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5554" name="Рисунок 1334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2160588" y="1944688"/>
            <a:ext cx="179387" cy="201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5555" name="Рисунок 1335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2160588" y="1944688"/>
            <a:ext cx="179387" cy="201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5556" name="Рисунок 1336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2165350" y="1439863"/>
            <a:ext cx="211138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5557" name="Рисунок 1337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2165350" y="1439863"/>
            <a:ext cx="211138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5558" name="Рисунок 1338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3251200" y="1535113"/>
            <a:ext cx="614363" cy="547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5559" name="Рисунок 1339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3251200" y="1533525"/>
            <a:ext cx="614363" cy="554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5560" name="CustomShape 11"/>
          <p:cNvSpPr>
            <a:spLocks noChangeArrowheads="1"/>
          </p:cNvSpPr>
          <p:nvPr/>
        </p:nvSpPr>
        <p:spPr bwMode="auto">
          <a:xfrm>
            <a:off x="8280400" y="1368425"/>
            <a:ext cx="503238" cy="719138"/>
          </a:xfrm>
          <a:prstGeom prst="can">
            <a:avLst>
              <a:gd name="adj" fmla="val 5399"/>
            </a:avLst>
          </a:prstGeom>
          <a:noFill/>
          <a:ln w="36000">
            <a:solidFill>
              <a:srgbClr val="808080"/>
            </a:solidFill>
            <a:round/>
            <a:headEnd/>
            <a:tailEnd/>
          </a:ln>
        </p:spPr>
        <p:txBody>
          <a:bodyPr wrap="none" lIns="90000" tIns="45000" rIns="90000" bIns="45000" anchor="ctr"/>
          <a:lstStyle/>
          <a:p>
            <a:pPr algn="ctr"/>
            <a:r>
              <a:rPr lang="ru-RU" sz="1200"/>
              <a:t>ИС</a:t>
            </a:r>
            <a:endParaRPr lang="ru-RU"/>
          </a:p>
          <a:p>
            <a:pPr algn="ctr"/>
            <a:r>
              <a:rPr lang="ru-RU" sz="1200"/>
              <a:t>ОВ</a:t>
            </a:r>
            <a:endParaRPr lang="ru-RU"/>
          </a:p>
        </p:txBody>
      </p:sp>
      <p:sp>
        <p:nvSpPr>
          <p:cNvPr id="65561" name="CustomShape 12"/>
          <p:cNvSpPr>
            <a:spLocks noChangeArrowheads="1"/>
          </p:cNvSpPr>
          <p:nvPr/>
        </p:nvSpPr>
        <p:spPr bwMode="auto">
          <a:xfrm>
            <a:off x="3663950" y="4021138"/>
            <a:ext cx="1520825" cy="442912"/>
          </a:xfrm>
          <a:prstGeom prst="ellipse">
            <a:avLst/>
          </a:prstGeom>
          <a:noFill/>
          <a:ln w="36000">
            <a:solidFill>
              <a:srgbClr val="808080"/>
            </a:solidFill>
            <a:round/>
            <a:headEnd/>
            <a:tailEnd/>
          </a:ln>
        </p:spPr>
        <p:txBody>
          <a:bodyPr wrap="none" lIns="108000" tIns="63000" rIns="108000" bIns="63000" anchor="ctr"/>
          <a:lstStyle/>
          <a:p>
            <a:pPr algn="ctr"/>
            <a:r>
              <a:rPr lang="ru-RU" sz="1600"/>
              <a:t>СМЭВ</a:t>
            </a:r>
            <a:endParaRPr lang="ru-RU"/>
          </a:p>
        </p:txBody>
      </p:sp>
      <p:pic>
        <p:nvPicPr>
          <p:cNvPr id="65562" name="Рисунок 1342"/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1879600" y="2592388"/>
            <a:ext cx="1073150" cy="728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5563" name="Рисунок 1343"/>
          <p:cNvPicPr>
            <a:picLocks noChangeAspect="1" noChangeArrowheads="1"/>
          </p:cNvPicPr>
          <p:nvPr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1879600" y="2592388"/>
            <a:ext cx="1073150" cy="728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5564" name="Line 14"/>
          <p:cNvSpPr>
            <a:spLocks noChangeShapeType="1"/>
          </p:cNvSpPr>
          <p:nvPr/>
        </p:nvSpPr>
        <p:spPr bwMode="auto">
          <a:xfrm>
            <a:off x="7272338" y="1800225"/>
            <a:ext cx="647700" cy="0"/>
          </a:xfrm>
          <a:prstGeom prst="line">
            <a:avLst/>
          </a:prstGeom>
          <a:noFill/>
          <a:ln w="25200">
            <a:solidFill>
              <a:srgbClr val="C0C0C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65565" name="Line 15"/>
          <p:cNvSpPr>
            <a:spLocks noChangeShapeType="1"/>
          </p:cNvSpPr>
          <p:nvPr/>
        </p:nvSpPr>
        <p:spPr bwMode="auto">
          <a:xfrm flipH="1">
            <a:off x="7199313" y="1800225"/>
            <a:ext cx="649287" cy="0"/>
          </a:xfrm>
          <a:prstGeom prst="line">
            <a:avLst/>
          </a:prstGeom>
          <a:noFill/>
          <a:ln w="25200">
            <a:solidFill>
              <a:srgbClr val="C0C0C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65566" name="Line 16"/>
          <p:cNvSpPr>
            <a:spLocks noChangeShapeType="1"/>
          </p:cNvSpPr>
          <p:nvPr/>
        </p:nvSpPr>
        <p:spPr bwMode="auto">
          <a:xfrm>
            <a:off x="1728788" y="1800225"/>
            <a:ext cx="1439862" cy="0"/>
          </a:xfrm>
          <a:prstGeom prst="line">
            <a:avLst/>
          </a:prstGeom>
          <a:noFill/>
          <a:ln w="25200">
            <a:solidFill>
              <a:srgbClr val="C0C0C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65567" name="Line 17"/>
          <p:cNvSpPr>
            <a:spLocks noChangeShapeType="1"/>
          </p:cNvSpPr>
          <p:nvPr/>
        </p:nvSpPr>
        <p:spPr bwMode="auto">
          <a:xfrm flipH="1">
            <a:off x="1655763" y="1800225"/>
            <a:ext cx="1439862" cy="0"/>
          </a:xfrm>
          <a:prstGeom prst="line">
            <a:avLst/>
          </a:prstGeom>
          <a:noFill/>
          <a:ln w="25200">
            <a:solidFill>
              <a:srgbClr val="C0C0C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65568" name="Line 18"/>
          <p:cNvSpPr>
            <a:spLocks noChangeShapeType="1"/>
          </p:cNvSpPr>
          <p:nvPr/>
        </p:nvSpPr>
        <p:spPr bwMode="auto">
          <a:xfrm>
            <a:off x="5616575" y="1800225"/>
            <a:ext cx="647700" cy="0"/>
          </a:xfrm>
          <a:prstGeom prst="line">
            <a:avLst/>
          </a:prstGeom>
          <a:noFill/>
          <a:ln w="25200">
            <a:solidFill>
              <a:srgbClr val="E6E6E6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65569" name="Line 19"/>
          <p:cNvSpPr>
            <a:spLocks noChangeShapeType="1"/>
          </p:cNvSpPr>
          <p:nvPr/>
        </p:nvSpPr>
        <p:spPr bwMode="auto">
          <a:xfrm flipH="1">
            <a:off x="5543550" y="1800225"/>
            <a:ext cx="647700" cy="0"/>
          </a:xfrm>
          <a:prstGeom prst="line">
            <a:avLst/>
          </a:prstGeom>
          <a:noFill/>
          <a:ln w="25200">
            <a:solidFill>
              <a:srgbClr val="E6E6E6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65570" name="Line 20"/>
          <p:cNvSpPr>
            <a:spLocks noChangeShapeType="1"/>
          </p:cNvSpPr>
          <p:nvPr/>
        </p:nvSpPr>
        <p:spPr bwMode="auto">
          <a:xfrm>
            <a:off x="1465263" y="2208213"/>
            <a:ext cx="481012" cy="431800"/>
          </a:xfrm>
          <a:prstGeom prst="line">
            <a:avLst/>
          </a:prstGeom>
          <a:noFill/>
          <a:ln w="25200">
            <a:solidFill>
              <a:srgbClr val="C0C0C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65571" name="Line 21"/>
          <p:cNvSpPr>
            <a:spLocks noChangeShapeType="1"/>
          </p:cNvSpPr>
          <p:nvPr/>
        </p:nvSpPr>
        <p:spPr bwMode="auto">
          <a:xfrm flipH="1" flipV="1">
            <a:off x="1411288" y="2160588"/>
            <a:ext cx="482600" cy="431800"/>
          </a:xfrm>
          <a:prstGeom prst="line">
            <a:avLst/>
          </a:prstGeom>
          <a:noFill/>
          <a:ln w="25200">
            <a:solidFill>
              <a:srgbClr val="C0C0C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65572" name="Line 22"/>
          <p:cNvSpPr>
            <a:spLocks noChangeShapeType="1"/>
          </p:cNvSpPr>
          <p:nvPr/>
        </p:nvSpPr>
        <p:spPr bwMode="auto">
          <a:xfrm>
            <a:off x="2973388" y="3565525"/>
            <a:ext cx="627062" cy="563563"/>
          </a:xfrm>
          <a:prstGeom prst="line">
            <a:avLst/>
          </a:prstGeom>
          <a:noFill/>
          <a:ln w="25200">
            <a:solidFill>
              <a:srgbClr val="C0C0C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65573" name="Line 23"/>
          <p:cNvSpPr>
            <a:spLocks noChangeShapeType="1"/>
          </p:cNvSpPr>
          <p:nvPr/>
        </p:nvSpPr>
        <p:spPr bwMode="auto">
          <a:xfrm flipH="1" flipV="1">
            <a:off x="2903538" y="3503613"/>
            <a:ext cx="627062" cy="561975"/>
          </a:xfrm>
          <a:prstGeom prst="line">
            <a:avLst/>
          </a:prstGeom>
          <a:noFill/>
          <a:ln w="25200">
            <a:solidFill>
              <a:srgbClr val="C0C0C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65574" name="Line 24"/>
          <p:cNvSpPr>
            <a:spLocks noChangeShapeType="1"/>
          </p:cNvSpPr>
          <p:nvPr/>
        </p:nvSpPr>
        <p:spPr bwMode="auto">
          <a:xfrm>
            <a:off x="4983163" y="4532313"/>
            <a:ext cx="128587" cy="292100"/>
          </a:xfrm>
          <a:prstGeom prst="line">
            <a:avLst/>
          </a:prstGeom>
          <a:noFill/>
          <a:ln w="25200">
            <a:solidFill>
              <a:srgbClr val="C0C0C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65575" name="Line 25"/>
          <p:cNvSpPr>
            <a:spLocks noChangeShapeType="1"/>
          </p:cNvSpPr>
          <p:nvPr/>
        </p:nvSpPr>
        <p:spPr bwMode="auto">
          <a:xfrm flipH="1" flipV="1">
            <a:off x="4967288" y="4500563"/>
            <a:ext cx="130175" cy="290512"/>
          </a:xfrm>
          <a:prstGeom prst="line">
            <a:avLst/>
          </a:prstGeom>
          <a:noFill/>
          <a:ln w="25200">
            <a:solidFill>
              <a:srgbClr val="C0C0C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65576" name="CustomShape 26"/>
          <p:cNvSpPr>
            <a:spLocks noChangeArrowheads="1"/>
          </p:cNvSpPr>
          <p:nvPr/>
        </p:nvSpPr>
        <p:spPr bwMode="auto">
          <a:xfrm>
            <a:off x="2879725" y="1079500"/>
            <a:ext cx="4535488" cy="1296988"/>
          </a:xfrm>
          <a:prstGeom prst="flowChartProcess">
            <a:avLst/>
          </a:prstGeom>
          <a:noFill/>
          <a:ln w="18000">
            <a:solidFill>
              <a:srgbClr val="C0C0C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65577" name="CustomShape 28"/>
          <p:cNvSpPr>
            <a:spLocks noChangeArrowheads="1"/>
          </p:cNvSpPr>
          <p:nvPr/>
        </p:nvSpPr>
        <p:spPr bwMode="auto">
          <a:xfrm>
            <a:off x="4967288" y="2952750"/>
            <a:ext cx="4032250" cy="503238"/>
          </a:xfrm>
          <a:prstGeom prst="ellipse">
            <a:avLst/>
          </a:prstGeom>
          <a:noFill/>
          <a:ln w="36000">
            <a:solidFill>
              <a:srgbClr val="0066CC"/>
            </a:solidFill>
            <a:round/>
            <a:headEnd/>
            <a:tailEnd/>
          </a:ln>
        </p:spPr>
        <p:txBody>
          <a:bodyPr wrap="none" lIns="108000" tIns="63000" rIns="108000" bIns="63000" anchor="ctr"/>
          <a:lstStyle/>
          <a:p>
            <a:pPr algn="ctr"/>
            <a:r>
              <a:rPr lang="ru-RU" sz="1600"/>
              <a:t>АИС ВМС</a:t>
            </a:r>
            <a:endParaRPr lang="ru-RU"/>
          </a:p>
        </p:txBody>
      </p:sp>
      <p:sp>
        <p:nvSpPr>
          <p:cNvPr id="65578" name="Line 30"/>
          <p:cNvSpPr>
            <a:spLocks noChangeShapeType="1"/>
          </p:cNvSpPr>
          <p:nvPr/>
        </p:nvSpPr>
        <p:spPr bwMode="auto">
          <a:xfrm flipH="1">
            <a:off x="4392613" y="3511550"/>
            <a:ext cx="647700" cy="409575"/>
          </a:xfrm>
          <a:prstGeom prst="line">
            <a:avLst/>
          </a:prstGeom>
          <a:noFill/>
          <a:ln w="25200">
            <a:solidFill>
              <a:srgbClr val="C0C0C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65579" name="Line 31"/>
          <p:cNvSpPr>
            <a:spLocks noChangeShapeType="1"/>
          </p:cNvSpPr>
          <p:nvPr/>
        </p:nvSpPr>
        <p:spPr bwMode="auto">
          <a:xfrm flipV="1">
            <a:off x="4464050" y="3467100"/>
            <a:ext cx="647700" cy="407988"/>
          </a:xfrm>
          <a:prstGeom prst="line">
            <a:avLst/>
          </a:prstGeom>
          <a:noFill/>
          <a:ln w="25200">
            <a:solidFill>
              <a:srgbClr val="C0C0C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65580" name="Line 32"/>
          <p:cNvSpPr>
            <a:spLocks noChangeShapeType="1"/>
          </p:cNvSpPr>
          <p:nvPr/>
        </p:nvSpPr>
        <p:spPr bwMode="auto">
          <a:xfrm flipH="1">
            <a:off x="5040313" y="3576638"/>
            <a:ext cx="906462" cy="444500"/>
          </a:xfrm>
          <a:prstGeom prst="line">
            <a:avLst/>
          </a:prstGeom>
          <a:noFill/>
          <a:ln w="25200">
            <a:solidFill>
              <a:srgbClr val="C0C0C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65581" name="Line 33"/>
          <p:cNvSpPr>
            <a:spLocks noChangeShapeType="1"/>
          </p:cNvSpPr>
          <p:nvPr/>
        </p:nvSpPr>
        <p:spPr bwMode="auto">
          <a:xfrm flipV="1">
            <a:off x="5140325" y="3527425"/>
            <a:ext cx="908050" cy="444500"/>
          </a:xfrm>
          <a:prstGeom prst="line">
            <a:avLst/>
          </a:prstGeom>
          <a:noFill/>
          <a:ln w="25200">
            <a:solidFill>
              <a:srgbClr val="C0C0C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65582" name="Line 34"/>
          <p:cNvSpPr>
            <a:spLocks noChangeShapeType="1"/>
          </p:cNvSpPr>
          <p:nvPr/>
        </p:nvSpPr>
        <p:spPr bwMode="auto">
          <a:xfrm>
            <a:off x="7897813" y="3665538"/>
            <a:ext cx="454025" cy="1230312"/>
          </a:xfrm>
          <a:prstGeom prst="line">
            <a:avLst/>
          </a:prstGeom>
          <a:noFill/>
          <a:ln w="25200">
            <a:solidFill>
              <a:srgbClr val="C0C0C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65583" name="Line 35"/>
          <p:cNvSpPr>
            <a:spLocks noChangeShapeType="1"/>
          </p:cNvSpPr>
          <p:nvPr/>
        </p:nvSpPr>
        <p:spPr bwMode="auto">
          <a:xfrm flipH="1" flipV="1">
            <a:off x="7848600" y="3527425"/>
            <a:ext cx="452438" cy="1231900"/>
          </a:xfrm>
          <a:prstGeom prst="line">
            <a:avLst/>
          </a:prstGeom>
          <a:noFill/>
          <a:ln w="25200">
            <a:solidFill>
              <a:srgbClr val="C0C0C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65584" name="Line 36"/>
          <p:cNvSpPr>
            <a:spLocks noChangeShapeType="1"/>
          </p:cNvSpPr>
          <p:nvPr/>
        </p:nvSpPr>
        <p:spPr bwMode="auto">
          <a:xfrm>
            <a:off x="3824288" y="2232025"/>
            <a:ext cx="1503362" cy="650875"/>
          </a:xfrm>
          <a:prstGeom prst="line">
            <a:avLst/>
          </a:prstGeom>
          <a:noFill/>
          <a:ln w="25200">
            <a:solidFill>
              <a:srgbClr val="C0C0C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65585" name="Line 37"/>
          <p:cNvSpPr>
            <a:spLocks noChangeShapeType="1"/>
          </p:cNvSpPr>
          <p:nvPr/>
        </p:nvSpPr>
        <p:spPr bwMode="auto">
          <a:xfrm flipH="1" flipV="1">
            <a:off x="5256213" y="2160588"/>
            <a:ext cx="777875" cy="647700"/>
          </a:xfrm>
          <a:prstGeom prst="line">
            <a:avLst/>
          </a:prstGeom>
          <a:noFill/>
          <a:ln w="25200">
            <a:solidFill>
              <a:srgbClr val="0066CC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65586" name="Line 38"/>
          <p:cNvSpPr>
            <a:spLocks noChangeShapeType="1"/>
          </p:cNvSpPr>
          <p:nvPr/>
        </p:nvSpPr>
        <p:spPr bwMode="auto">
          <a:xfrm>
            <a:off x="5341938" y="2232025"/>
            <a:ext cx="777875" cy="647700"/>
          </a:xfrm>
          <a:prstGeom prst="line">
            <a:avLst/>
          </a:prstGeom>
          <a:noFill/>
          <a:ln w="25200">
            <a:solidFill>
              <a:srgbClr val="0066CC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65587" name="Line 39"/>
          <p:cNvSpPr>
            <a:spLocks noChangeShapeType="1"/>
          </p:cNvSpPr>
          <p:nvPr/>
        </p:nvSpPr>
        <p:spPr bwMode="auto">
          <a:xfrm flipH="1" flipV="1">
            <a:off x="6681788" y="2160588"/>
            <a:ext cx="77787" cy="649287"/>
          </a:xfrm>
          <a:prstGeom prst="line">
            <a:avLst/>
          </a:prstGeom>
          <a:noFill/>
          <a:ln w="25200">
            <a:solidFill>
              <a:srgbClr val="0066CC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65588" name="TextBox 57"/>
          <p:cNvSpPr txBox="1">
            <a:spLocks noChangeArrowheads="1"/>
          </p:cNvSpPr>
          <p:nvPr/>
        </p:nvSpPr>
        <p:spPr bwMode="auto">
          <a:xfrm>
            <a:off x="576263" y="5867400"/>
            <a:ext cx="9145587" cy="769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200">
                <a:solidFill>
                  <a:srgbClr val="0066CC"/>
                </a:solidFill>
              </a:rPr>
              <a:t>Начальник внутри АИС ВМС распределяет поступившие заявки </a:t>
            </a:r>
          </a:p>
          <a:p>
            <a:r>
              <a:rPr lang="ru-RU" sz="2200">
                <a:solidFill>
                  <a:srgbClr val="0066CC"/>
                </a:solidFill>
              </a:rPr>
              <a:t>и адресует их конкретным исполнителям</a:t>
            </a:r>
            <a:endParaRPr lang="ru-RU" sz="2200"/>
          </a:p>
        </p:txBody>
      </p:sp>
      <p:sp>
        <p:nvSpPr>
          <p:cNvPr id="65589" name="Прямоугольник 56"/>
          <p:cNvSpPr>
            <a:spLocks noChangeArrowheads="1"/>
          </p:cNvSpPr>
          <p:nvPr/>
        </p:nvSpPr>
        <p:spPr bwMode="auto">
          <a:xfrm>
            <a:off x="215900" y="250825"/>
            <a:ext cx="9648825" cy="61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3400">
                <a:solidFill>
                  <a:srgbClr val="000000"/>
                </a:solidFill>
              </a:rPr>
              <a:t>Оказание услуги</a:t>
            </a:r>
            <a:r>
              <a:rPr lang="en-US" sz="3400">
                <a:solidFill>
                  <a:srgbClr val="000000"/>
                </a:solidFill>
              </a:rPr>
              <a:t> </a:t>
            </a:r>
            <a:r>
              <a:rPr lang="ru-RU" sz="3400">
                <a:solidFill>
                  <a:srgbClr val="000000"/>
                </a:solidFill>
              </a:rPr>
              <a:t>с использованием АИС ВМС</a:t>
            </a:r>
            <a:endParaRPr lang="ru-RU" sz="3400"/>
          </a:p>
        </p:txBody>
      </p:sp>
      <p:sp>
        <p:nvSpPr>
          <p:cNvPr id="65590" name="TextShape 22"/>
          <p:cNvSpPr txBox="1">
            <a:spLocks noChangeArrowheads="1"/>
          </p:cNvSpPr>
          <p:nvPr/>
        </p:nvSpPr>
        <p:spPr bwMode="auto">
          <a:xfrm>
            <a:off x="5400675" y="3924300"/>
            <a:ext cx="1655763" cy="503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0000" tIns="45000" rIns="90000" bIns="45000"/>
          <a:lstStyle/>
          <a:p>
            <a:r>
              <a:rPr lang="ru-RU" sz="1200" b="1" i="1">
                <a:solidFill>
                  <a:srgbClr val="0066CC"/>
                </a:solidFill>
              </a:rPr>
              <a:t>Межведомственное</a:t>
            </a:r>
            <a:endParaRPr lang="ru-RU" sz="1200" b="1" i="1"/>
          </a:p>
          <a:p>
            <a:r>
              <a:rPr lang="ru-RU" sz="1200" b="1" i="1">
                <a:solidFill>
                  <a:srgbClr val="0066CC"/>
                </a:solidFill>
              </a:rPr>
              <a:t>взаимодействие</a:t>
            </a:r>
            <a:endParaRPr lang="ru-RU" sz="1200" b="1" i="1"/>
          </a:p>
        </p:txBody>
      </p:sp>
      <p:sp>
        <p:nvSpPr>
          <p:cNvPr id="65591" name="TextShape 9"/>
          <p:cNvSpPr txBox="1">
            <a:spLocks noChangeArrowheads="1"/>
          </p:cNvSpPr>
          <p:nvPr/>
        </p:nvSpPr>
        <p:spPr bwMode="auto">
          <a:xfrm>
            <a:off x="8064500" y="3779838"/>
            <a:ext cx="1244600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0000" tIns="45000" rIns="90000" bIns="45000"/>
          <a:lstStyle/>
          <a:p>
            <a:r>
              <a:rPr lang="ru-RU" sz="1200" b="1" i="1">
                <a:solidFill>
                  <a:srgbClr val="00B050"/>
                </a:solidFill>
              </a:rPr>
              <a:t>Внутри</a:t>
            </a:r>
          </a:p>
          <a:p>
            <a:r>
              <a:rPr lang="ru-RU" sz="1200" b="1" i="1">
                <a:solidFill>
                  <a:srgbClr val="00B050"/>
                </a:solidFill>
              </a:rPr>
              <a:t>ведомственное</a:t>
            </a:r>
          </a:p>
          <a:p>
            <a:r>
              <a:rPr lang="ru-RU" sz="1200" b="1" i="1">
                <a:solidFill>
                  <a:srgbClr val="00B050"/>
                </a:solidFill>
              </a:rPr>
              <a:t>взаимодействие</a:t>
            </a:r>
          </a:p>
        </p:txBody>
      </p:sp>
      <p:sp>
        <p:nvSpPr>
          <p:cNvPr id="65592" name="TextShape 5"/>
          <p:cNvSpPr txBox="1">
            <a:spLocks noChangeArrowheads="1"/>
          </p:cNvSpPr>
          <p:nvPr/>
        </p:nvSpPr>
        <p:spPr bwMode="auto">
          <a:xfrm>
            <a:off x="2927350" y="1120775"/>
            <a:ext cx="2905125" cy="204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0000" tIns="45000" rIns="90000" bIns="45000"/>
          <a:lstStyle/>
          <a:p>
            <a:r>
              <a:rPr lang="ru-RU" sz="1200" b="1" i="1">
                <a:solidFill>
                  <a:srgbClr val="F79646"/>
                </a:solidFill>
              </a:rPr>
              <a:t>Орган власти, оказывающий услугу</a:t>
            </a:r>
          </a:p>
        </p:txBody>
      </p:sp>
      <p:sp>
        <p:nvSpPr>
          <p:cNvPr id="57" name="Номер слайда 5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04DB21A-13D3-4D10-B14A-C095E39D9EC8}" type="slidenum">
              <a:rPr lang="ru-RU"/>
              <a:pPr>
                <a:defRPr/>
              </a:pPr>
              <a:t>50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TextShape 1"/>
          <p:cNvSpPr txBox="1">
            <a:spLocks noChangeArrowheads="1"/>
          </p:cNvSpPr>
          <p:nvPr/>
        </p:nvSpPr>
        <p:spPr bwMode="auto">
          <a:xfrm>
            <a:off x="298450" y="936625"/>
            <a:ext cx="4464050" cy="503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0000" tIns="45000" rIns="90000" bIns="45000"/>
          <a:lstStyle/>
          <a:p>
            <a:r>
              <a:rPr lang="ru-RU" sz="2400" b="1">
                <a:solidFill>
                  <a:srgbClr val="0066CC"/>
                </a:solidFill>
              </a:rPr>
              <a:t>Без АИС ВМС</a:t>
            </a:r>
            <a:endParaRPr lang="ru-RU"/>
          </a:p>
        </p:txBody>
      </p:sp>
      <p:sp>
        <p:nvSpPr>
          <p:cNvPr id="66563" name="TextShape 2"/>
          <p:cNvSpPr txBox="1">
            <a:spLocks noChangeArrowheads="1"/>
          </p:cNvSpPr>
          <p:nvPr/>
        </p:nvSpPr>
        <p:spPr bwMode="auto">
          <a:xfrm>
            <a:off x="431800" y="215900"/>
            <a:ext cx="9288463" cy="682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0000" tIns="45000" rIns="90000" bIns="45000"/>
          <a:lstStyle/>
          <a:p>
            <a:pPr algn="ctr"/>
            <a:r>
              <a:rPr lang="ru-RU" sz="3600">
                <a:solidFill>
                  <a:srgbClr val="000000"/>
                </a:solidFill>
              </a:rPr>
              <a:t>Исполнение услуги</a:t>
            </a:r>
            <a:endParaRPr lang="ru-RU"/>
          </a:p>
        </p:txBody>
      </p:sp>
      <p:sp>
        <p:nvSpPr>
          <p:cNvPr id="66564" name="TextShape 3"/>
          <p:cNvSpPr txBox="1">
            <a:spLocks noChangeArrowheads="1"/>
          </p:cNvSpPr>
          <p:nvPr/>
        </p:nvSpPr>
        <p:spPr bwMode="auto">
          <a:xfrm>
            <a:off x="298450" y="1511300"/>
            <a:ext cx="4464050" cy="5865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0000" tIns="45000" rIns="90000" bIns="45000"/>
          <a:lstStyle/>
          <a:p>
            <a:r>
              <a:rPr lang="ru-RU" sz="2000">
                <a:solidFill>
                  <a:srgbClr val="0066CC"/>
                </a:solidFill>
              </a:rPr>
              <a:t>1. Определение перечня данных, </a:t>
            </a:r>
            <a:endParaRPr lang="en-US" sz="2000">
              <a:solidFill>
                <a:srgbClr val="0066CC"/>
              </a:solidFill>
            </a:endParaRPr>
          </a:p>
          <a:p>
            <a:r>
              <a:rPr lang="ru-RU" sz="2000">
                <a:solidFill>
                  <a:srgbClr val="0066CC"/>
                </a:solidFill>
              </a:rPr>
              <a:t>запрашиваемых у ФОИВ</a:t>
            </a:r>
            <a:endParaRPr lang="ru-RU"/>
          </a:p>
          <a:p>
            <a:r>
              <a:rPr lang="ru-RU" sz="2000">
                <a:solidFill>
                  <a:srgbClr val="0066CC"/>
                </a:solidFill>
              </a:rPr>
              <a:t>2. Определение перечня данных, </a:t>
            </a:r>
            <a:endParaRPr lang="en-US" sz="2000">
              <a:solidFill>
                <a:srgbClr val="0066CC"/>
              </a:solidFill>
            </a:endParaRPr>
          </a:p>
          <a:p>
            <a:r>
              <a:rPr lang="ru-RU" sz="2000">
                <a:solidFill>
                  <a:srgbClr val="0066CC"/>
                </a:solidFill>
              </a:rPr>
              <a:t>запрашиваемых у других отделов ОВ</a:t>
            </a:r>
            <a:endParaRPr lang="ru-RU"/>
          </a:p>
          <a:p>
            <a:r>
              <a:rPr lang="ru-RU" sz="2000">
                <a:solidFill>
                  <a:srgbClr val="0066CC"/>
                </a:solidFill>
              </a:rPr>
              <a:t>3. Формирование запросов к ФОИВ </a:t>
            </a:r>
            <a:endParaRPr lang="en-US" sz="2000">
              <a:solidFill>
                <a:srgbClr val="0066CC"/>
              </a:solidFill>
            </a:endParaRPr>
          </a:p>
          <a:p>
            <a:r>
              <a:rPr lang="ru-RU" sz="2000">
                <a:solidFill>
                  <a:srgbClr val="0066CC"/>
                </a:solidFill>
              </a:rPr>
              <a:t>через специальное программное </a:t>
            </a:r>
            <a:endParaRPr lang="en-US" sz="2000">
              <a:solidFill>
                <a:srgbClr val="0066CC"/>
              </a:solidFill>
            </a:endParaRPr>
          </a:p>
          <a:p>
            <a:r>
              <a:rPr lang="ru-RU" sz="2000">
                <a:solidFill>
                  <a:srgbClr val="0066CC"/>
                </a:solidFill>
              </a:rPr>
              <a:t>обеспечение (СИР, МЭДО)</a:t>
            </a:r>
            <a:endParaRPr lang="ru-RU"/>
          </a:p>
          <a:p>
            <a:r>
              <a:rPr lang="ru-RU" sz="2000">
                <a:solidFill>
                  <a:srgbClr val="0066CC"/>
                </a:solidFill>
              </a:rPr>
              <a:t>4. Формирование и передача запросов </a:t>
            </a:r>
            <a:endParaRPr lang="en-US" sz="2000">
              <a:solidFill>
                <a:srgbClr val="0066CC"/>
              </a:solidFill>
            </a:endParaRPr>
          </a:p>
          <a:p>
            <a:r>
              <a:rPr lang="ru-RU" sz="2000">
                <a:solidFill>
                  <a:srgbClr val="0066CC"/>
                </a:solidFill>
              </a:rPr>
              <a:t>в другие отделы ОВ (курьер, почта, </a:t>
            </a:r>
            <a:endParaRPr lang="en-US" sz="2000">
              <a:solidFill>
                <a:srgbClr val="0066CC"/>
              </a:solidFill>
            </a:endParaRPr>
          </a:p>
          <a:p>
            <a:r>
              <a:rPr lang="ru-RU" sz="2000">
                <a:solidFill>
                  <a:srgbClr val="0066CC"/>
                </a:solidFill>
              </a:rPr>
              <a:t>внутренние каналы связи)</a:t>
            </a:r>
            <a:endParaRPr lang="ru-RU"/>
          </a:p>
          <a:p>
            <a:r>
              <a:rPr lang="ru-RU" sz="2000">
                <a:solidFill>
                  <a:srgbClr val="0066CC"/>
                </a:solidFill>
              </a:rPr>
              <a:t>5. Ведение реестра запросов </a:t>
            </a:r>
            <a:endParaRPr lang="en-US" sz="2000">
              <a:solidFill>
                <a:srgbClr val="0066CC"/>
              </a:solidFill>
            </a:endParaRPr>
          </a:p>
          <a:p>
            <a:r>
              <a:rPr lang="ru-RU" sz="2000">
                <a:solidFill>
                  <a:srgbClr val="0066CC"/>
                </a:solidFill>
              </a:rPr>
              <a:t>в «ручном режиме» </a:t>
            </a:r>
            <a:endParaRPr lang="ru-RU"/>
          </a:p>
          <a:p>
            <a:r>
              <a:rPr lang="ru-RU" sz="2000">
                <a:solidFill>
                  <a:srgbClr val="0066CC"/>
                </a:solidFill>
              </a:rPr>
              <a:t>6. Мониторинг запросов</a:t>
            </a:r>
            <a:endParaRPr lang="ru-RU"/>
          </a:p>
          <a:p>
            <a:r>
              <a:rPr lang="ru-RU" sz="2000">
                <a:solidFill>
                  <a:srgbClr val="0066CC"/>
                </a:solidFill>
              </a:rPr>
              <a:t>7. Подготовка ответа заявителю</a:t>
            </a:r>
            <a:endParaRPr lang="ru-RU"/>
          </a:p>
          <a:p>
            <a:r>
              <a:rPr lang="ru-RU" sz="2000">
                <a:solidFill>
                  <a:srgbClr val="0066CC"/>
                </a:solidFill>
              </a:rPr>
              <a:t>8. Ручная выборка и оформление </a:t>
            </a:r>
            <a:endParaRPr lang="en-US" sz="2000">
              <a:solidFill>
                <a:srgbClr val="0066CC"/>
              </a:solidFill>
            </a:endParaRPr>
          </a:p>
          <a:p>
            <a:r>
              <a:rPr lang="ru-RU" sz="2000">
                <a:solidFill>
                  <a:srgbClr val="0066CC"/>
                </a:solidFill>
              </a:rPr>
              <a:t>отчетности</a:t>
            </a: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A68378C-AC5E-4515-A5B3-C713D00DFF59}" type="slidenum">
              <a:rPr lang="ru-RU"/>
              <a:pPr>
                <a:defRPr/>
              </a:pPr>
              <a:t>51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TextShape 1"/>
          <p:cNvSpPr txBox="1">
            <a:spLocks noChangeArrowheads="1"/>
          </p:cNvSpPr>
          <p:nvPr/>
        </p:nvSpPr>
        <p:spPr bwMode="auto">
          <a:xfrm>
            <a:off x="298450" y="936625"/>
            <a:ext cx="4464050" cy="503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0000" tIns="45000" rIns="90000" bIns="45000"/>
          <a:lstStyle/>
          <a:p>
            <a:r>
              <a:rPr lang="ru-RU" sz="2400" b="1">
                <a:solidFill>
                  <a:srgbClr val="000000"/>
                </a:solidFill>
              </a:rPr>
              <a:t>Без АИС ВМС</a:t>
            </a:r>
            <a:endParaRPr lang="ru-RU"/>
          </a:p>
        </p:txBody>
      </p:sp>
      <p:sp>
        <p:nvSpPr>
          <p:cNvPr id="67587" name="TextShape 2"/>
          <p:cNvSpPr txBox="1">
            <a:spLocks noChangeArrowheads="1"/>
          </p:cNvSpPr>
          <p:nvPr/>
        </p:nvSpPr>
        <p:spPr bwMode="auto">
          <a:xfrm>
            <a:off x="431800" y="215900"/>
            <a:ext cx="9288463" cy="682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0000" tIns="45000" rIns="90000" bIns="45000"/>
          <a:lstStyle/>
          <a:p>
            <a:pPr algn="ctr"/>
            <a:r>
              <a:rPr lang="ru-RU" sz="3600">
                <a:solidFill>
                  <a:srgbClr val="000000"/>
                </a:solidFill>
              </a:rPr>
              <a:t>Исполнение услуги</a:t>
            </a:r>
            <a:endParaRPr lang="ru-RU"/>
          </a:p>
        </p:txBody>
      </p:sp>
      <p:sp>
        <p:nvSpPr>
          <p:cNvPr id="67588" name="TextShape 3"/>
          <p:cNvSpPr txBox="1">
            <a:spLocks noChangeArrowheads="1"/>
          </p:cNvSpPr>
          <p:nvPr/>
        </p:nvSpPr>
        <p:spPr bwMode="auto">
          <a:xfrm>
            <a:off x="298450" y="1511300"/>
            <a:ext cx="4464050" cy="5865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0000" tIns="45000" rIns="90000" bIns="45000"/>
          <a:lstStyle/>
          <a:p>
            <a:r>
              <a:rPr lang="ru-RU" sz="2000">
                <a:solidFill>
                  <a:srgbClr val="000000"/>
                </a:solidFill>
              </a:rPr>
              <a:t>1. Определение перечня данных, </a:t>
            </a:r>
            <a:endParaRPr lang="en-US" sz="2000">
              <a:solidFill>
                <a:srgbClr val="000000"/>
              </a:solidFill>
            </a:endParaRPr>
          </a:p>
          <a:p>
            <a:r>
              <a:rPr lang="ru-RU" sz="2000">
                <a:solidFill>
                  <a:srgbClr val="000000"/>
                </a:solidFill>
              </a:rPr>
              <a:t>запрашиваемых у ФОИВ</a:t>
            </a:r>
            <a:endParaRPr lang="ru-RU"/>
          </a:p>
          <a:p>
            <a:r>
              <a:rPr lang="ru-RU" sz="2000">
                <a:solidFill>
                  <a:srgbClr val="000000"/>
                </a:solidFill>
              </a:rPr>
              <a:t>2. Определение перечня данных, </a:t>
            </a:r>
            <a:endParaRPr lang="en-US" sz="2000">
              <a:solidFill>
                <a:srgbClr val="000000"/>
              </a:solidFill>
            </a:endParaRPr>
          </a:p>
          <a:p>
            <a:r>
              <a:rPr lang="ru-RU" sz="2000">
                <a:solidFill>
                  <a:srgbClr val="000000"/>
                </a:solidFill>
              </a:rPr>
              <a:t>запрашиваемых у других отделов ОВ</a:t>
            </a:r>
            <a:endParaRPr lang="ru-RU"/>
          </a:p>
          <a:p>
            <a:r>
              <a:rPr lang="ru-RU" sz="2000">
                <a:solidFill>
                  <a:srgbClr val="000000"/>
                </a:solidFill>
              </a:rPr>
              <a:t>3. Формирование запросов</a:t>
            </a:r>
            <a:r>
              <a:rPr lang="en-US" sz="2000">
                <a:solidFill>
                  <a:srgbClr val="000000"/>
                </a:solidFill>
              </a:rPr>
              <a:t> </a:t>
            </a:r>
            <a:r>
              <a:rPr lang="ru-RU" sz="2000">
                <a:solidFill>
                  <a:srgbClr val="000000"/>
                </a:solidFill>
              </a:rPr>
              <a:t>к ФОИВ </a:t>
            </a:r>
            <a:endParaRPr lang="en-US" sz="2000">
              <a:solidFill>
                <a:srgbClr val="000000"/>
              </a:solidFill>
            </a:endParaRPr>
          </a:p>
          <a:p>
            <a:r>
              <a:rPr lang="ru-RU" sz="2000">
                <a:solidFill>
                  <a:srgbClr val="000000"/>
                </a:solidFill>
              </a:rPr>
              <a:t>через специальное программное </a:t>
            </a:r>
            <a:endParaRPr lang="en-US" sz="2000">
              <a:solidFill>
                <a:srgbClr val="000000"/>
              </a:solidFill>
            </a:endParaRPr>
          </a:p>
          <a:p>
            <a:r>
              <a:rPr lang="ru-RU" sz="2000">
                <a:solidFill>
                  <a:srgbClr val="000000"/>
                </a:solidFill>
              </a:rPr>
              <a:t>обеспечение (СИР, МЭДО)</a:t>
            </a:r>
            <a:endParaRPr lang="ru-RU"/>
          </a:p>
          <a:p>
            <a:r>
              <a:rPr lang="ru-RU" sz="2000">
                <a:solidFill>
                  <a:srgbClr val="000000"/>
                </a:solidFill>
              </a:rPr>
              <a:t>4. Формирование и передача запросов </a:t>
            </a:r>
            <a:endParaRPr lang="en-US" sz="2000">
              <a:solidFill>
                <a:srgbClr val="000000"/>
              </a:solidFill>
            </a:endParaRPr>
          </a:p>
          <a:p>
            <a:r>
              <a:rPr lang="ru-RU" sz="2000">
                <a:solidFill>
                  <a:srgbClr val="000000"/>
                </a:solidFill>
              </a:rPr>
              <a:t>в другие отделы ОВ (курьер, почта, </a:t>
            </a:r>
            <a:endParaRPr lang="en-US" sz="2000">
              <a:solidFill>
                <a:srgbClr val="000000"/>
              </a:solidFill>
            </a:endParaRPr>
          </a:p>
          <a:p>
            <a:r>
              <a:rPr lang="ru-RU" sz="2000">
                <a:solidFill>
                  <a:srgbClr val="000000"/>
                </a:solidFill>
              </a:rPr>
              <a:t>внутренние каналы связи)</a:t>
            </a:r>
            <a:endParaRPr lang="ru-RU"/>
          </a:p>
          <a:p>
            <a:r>
              <a:rPr lang="ru-RU" sz="2000">
                <a:solidFill>
                  <a:srgbClr val="000000"/>
                </a:solidFill>
              </a:rPr>
              <a:t>5. Ведение реестра запросов </a:t>
            </a:r>
            <a:endParaRPr lang="en-US" sz="2000">
              <a:solidFill>
                <a:srgbClr val="000000"/>
              </a:solidFill>
            </a:endParaRPr>
          </a:p>
          <a:p>
            <a:r>
              <a:rPr lang="ru-RU" sz="2000">
                <a:solidFill>
                  <a:srgbClr val="000000"/>
                </a:solidFill>
              </a:rPr>
              <a:t>в «ручном режиме» </a:t>
            </a:r>
            <a:endParaRPr lang="ru-RU"/>
          </a:p>
          <a:p>
            <a:r>
              <a:rPr lang="ru-RU" sz="2000">
                <a:solidFill>
                  <a:srgbClr val="000000"/>
                </a:solidFill>
              </a:rPr>
              <a:t>6. Мониторинг запросов</a:t>
            </a:r>
            <a:endParaRPr lang="ru-RU"/>
          </a:p>
          <a:p>
            <a:r>
              <a:rPr lang="ru-RU" sz="2000">
                <a:solidFill>
                  <a:srgbClr val="000000"/>
                </a:solidFill>
              </a:rPr>
              <a:t>7. Подготовка ответа заявителю</a:t>
            </a:r>
            <a:endParaRPr lang="ru-RU"/>
          </a:p>
          <a:p>
            <a:r>
              <a:rPr lang="ru-RU" sz="2000">
                <a:solidFill>
                  <a:srgbClr val="000000"/>
                </a:solidFill>
              </a:rPr>
              <a:t>8. Ручная выборка и оформление </a:t>
            </a:r>
            <a:endParaRPr lang="en-US" sz="2000">
              <a:solidFill>
                <a:srgbClr val="000000"/>
              </a:solidFill>
            </a:endParaRPr>
          </a:p>
          <a:p>
            <a:r>
              <a:rPr lang="ru-RU" sz="2000">
                <a:solidFill>
                  <a:srgbClr val="000000"/>
                </a:solidFill>
              </a:rPr>
              <a:t>отчетности</a:t>
            </a:r>
            <a:endParaRPr lang="ru-RU"/>
          </a:p>
        </p:txBody>
      </p:sp>
      <p:sp>
        <p:nvSpPr>
          <p:cNvPr id="67589" name="TextShape 4"/>
          <p:cNvSpPr txBox="1">
            <a:spLocks noChangeArrowheads="1"/>
          </p:cNvSpPr>
          <p:nvPr/>
        </p:nvSpPr>
        <p:spPr bwMode="auto">
          <a:xfrm>
            <a:off x="5111750" y="936625"/>
            <a:ext cx="4464050" cy="503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0000" tIns="45000" rIns="90000" bIns="45000"/>
          <a:lstStyle/>
          <a:p>
            <a:r>
              <a:rPr lang="ru-RU" sz="2400" b="1">
                <a:solidFill>
                  <a:srgbClr val="0066CC"/>
                </a:solidFill>
              </a:rPr>
              <a:t>С использованием АИС ВМС</a:t>
            </a:r>
            <a:endParaRPr lang="ru-RU"/>
          </a:p>
        </p:txBody>
      </p:sp>
      <p:sp>
        <p:nvSpPr>
          <p:cNvPr id="67590" name="TextShape 5"/>
          <p:cNvSpPr txBox="1">
            <a:spLocks noChangeArrowheads="1"/>
          </p:cNvSpPr>
          <p:nvPr/>
        </p:nvSpPr>
        <p:spPr bwMode="auto">
          <a:xfrm>
            <a:off x="5111750" y="1511300"/>
            <a:ext cx="4464050" cy="5865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0000" tIns="45000" rIns="90000" bIns="45000"/>
          <a:lstStyle/>
          <a:p>
            <a:r>
              <a:rPr lang="ru-RU" sz="2000">
                <a:solidFill>
                  <a:srgbClr val="B80047"/>
                </a:solidFill>
              </a:rPr>
              <a:t>1.  --- не требуется ---                                                        </a:t>
            </a:r>
            <a:endParaRPr lang="ru-RU"/>
          </a:p>
          <a:p>
            <a:endParaRPr lang="en-US" sz="2000">
              <a:solidFill>
                <a:srgbClr val="B80047"/>
              </a:solidFill>
            </a:endParaRPr>
          </a:p>
          <a:p>
            <a:r>
              <a:rPr lang="ru-RU" sz="2000">
                <a:solidFill>
                  <a:srgbClr val="B80047"/>
                </a:solidFill>
              </a:rPr>
              <a:t>2. --- не требуется ---</a:t>
            </a:r>
          </a:p>
          <a:p>
            <a:endParaRPr lang="en-US" sz="2000">
              <a:solidFill>
                <a:srgbClr val="0066CC"/>
              </a:solidFill>
            </a:endParaRPr>
          </a:p>
          <a:p>
            <a:r>
              <a:rPr lang="ru-RU" sz="2000">
                <a:solidFill>
                  <a:srgbClr val="0066CC"/>
                </a:solidFill>
              </a:rPr>
              <a:t>3. Автоматическое формирование </a:t>
            </a:r>
            <a:endParaRPr lang="en-US" sz="2000">
              <a:solidFill>
                <a:srgbClr val="0066CC"/>
              </a:solidFill>
            </a:endParaRPr>
          </a:p>
          <a:p>
            <a:r>
              <a:rPr lang="ru-RU" sz="2000">
                <a:solidFill>
                  <a:srgbClr val="0066CC"/>
                </a:solidFill>
              </a:rPr>
              <a:t>запросов к ФОИВ в АИС ВМС  </a:t>
            </a:r>
            <a:endParaRPr lang="en-US" sz="2000">
              <a:solidFill>
                <a:srgbClr val="0066CC"/>
              </a:solidFill>
            </a:endParaRPr>
          </a:p>
          <a:p>
            <a:r>
              <a:rPr lang="ru-RU" sz="2000">
                <a:solidFill>
                  <a:srgbClr val="0066CC"/>
                </a:solidFill>
              </a:rPr>
              <a:t>               </a:t>
            </a:r>
            <a:endParaRPr lang="ru-RU"/>
          </a:p>
          <a:p>
            <a:r>
              <a:rPr lang="ru-RU" sz="2000">
                <a:solidFill>
                  <a:srgbClr val="0066CC"/>
                </a:solidFill>
              </a:rPr>
              <a:t>4. Автоматическое формирование </a:t>
            </a:r>
            <a:endParaRPr lang="en-US" sz="2000">
              <a:solidFill>
                <a:srgbClr val="0066CC"/>
              </a:solidFill>
            </a:endParaRPr>
          </a:p>
          <a:p>
            <a:r>
              <a:rPr lang="ru-RU" sz="2000">
                <a:solidFill>
                  <a:srgbClr val="0066CC"/>
                </a:solidFill>
              </a:rPr>
              <a:t>запросов в другие ОВ в АИС ВМС                </a:t>
            </a:r>
            <a:endParaRPr lang="ru-RU"/>
          </a:p>
          <a:p>
            <a:endParaRPr lang="en-US" sz="2000">
              <a:solidFill>
                <a:srgbClr val="0066CC"/>
              </a:solidFill>
            </a:endParaRPr>
          </a:p>
          <a:p>
            <a:r>
              <a:rPr lang="ru-RU" sz="2000">
                <a:solidFill>
                  <a:srgbClr val="0066CC"/>
                </a:solidFill>
              </a:rPr>
              <a:t>5. Автоматическое ведение реестра </a:t>
            </a:r>
            <a:endParaRPr lang="en-US" sz="2000">
              <a:solidFill>
                <a:srgbClr val="0066CC"/>
              </a:solidFill>
            </a:endParaRPr>
          </a:p>
          <a:p>
            <a:r>
              <a:rPr lang="ru-RU" sz="2000">
                <a:solidFill>
                  <a:srgbClr val="0066CC"/>
                </a:solidFill>
              </a:rPr>
              <a:t>запросов</a:t>
            </a:r>
            <a:endParaRPr lang="ru-RU"/>
          </a:p>
          <a:p>
            <a:r>
              <a:rPr lang="ru-RU" sz="2000">
                <a:solidFill>
                  <a:srgbClr val="B80047"/>
                </a:solidFill>
              </a:rPr>
              <a:t>6.  --- не требуется --- </a:t>
            </a:r>
          </a:p>
          <a:p>
            <a:r>
              <a:rPr lang="ru-RU" sz="2000">
                <a:solidFill>
                  <a:srgbClr val="0066CC"/>
                </a:solidFill>
              </a:rPr>
              <a:t>7. Выдача результатов</a:t>
            </a:r>
            <a:endParaRPr lang="ru-RU"/>
          </a:p>
          <a:p>
            <a:r>
              <a:rPr lang="ru-RU" sz="2000">
                <a:solidFill>
                  <a:srgbClr val="0066CC"/>
                </a:solidFill>
              </a:rPr>
              <a:t>8. Автоматическое формирование </a:t>
            </a:r>
            <a:endParaRPr lang="en-US" sz="2000">
              <a:solidFill>
                <a:srgbClr val="0066CC"/>
              </a:solidFill>
            </a:endParaRPr>
          </a:p>
          <a:p>
            <a:r>
              <a:rPr lang="ru-RU" sz="2000">
                <a:solidFill>
                  <a:srgbClr val="0066CC"/>
                </a:solidFill>
              </a:rPr>
              <a:t>отчета по запросу пользователя</a:t>
            </a: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7CB7CC6-9A04-49AB-9F43-9C3271EEE353}" type="slidenum">
              <a:rPr lang="ru-RU"/>
              <a:pPr>
                <a:defRPr/>
              </a:pPr>
              <a:t>52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610" name="Рисунок 137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69200" y="1511300"/>
            <a:ext cx="206375" cy="169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8611" name="Рисунок 138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69200" y="1511300"/>
            <a:ext cx="206375" cy="169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8612" name="Рисунок 138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36625" y="1627188"/>
            <a:ext cx="541338" cy="43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8613" name="Рисунок 138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936625" y="1627188"/>
            <a:ext cx="541338" cy="43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8614" name="CustomShape 2"/>
          <p:cNvSpPr>
            <a:spLocks noChangeArrowheads="1"/>
          </p:cNvSpPr>
          <p:nvPr/>
        </p:nvSpPr>
        <p:spPr bwMode="auto">
          <a:xfrm>
            <a:off x="5256213" y="5065713"/>
            <a:ext cx="671512" cy="550862"/>
          </a:xfrm>
          <a:prstGeom prst="flowChartProcess">
            <a:avLst/>
          </a:prstGeom>
          <a:solidFill>
            <a:srgbClr val="FFFFFF"/>
          </a:solidFill>
          <a:ln w="36000">
            <a:solidFill>
              <a:srgbClr val="80808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68615" name="CustomShape 3"/>
          <p:cNvSpPr>
            <a:spLocks noChangeArrowheads="1"/>
          </p:cNvSpPr>
          <p:nvPr/>
        </p:nvSpPr>
        <p:spPr bwMode="auto">
          <a:xfrm>
            <a:off x="5184775" y="5005388"/>
            <a:ext cx="671513" cy="549275"/>
          </a:xfrm>
          <a:prstGeom prst="flowChartProcess">
            <a:avLst/>
          </a:prstGeom>
          <a:solidFill>
            <a:srgbClr val="FFFFFF"/>
          </a:solidFill>
          <a:ln w="36000">
            <a:solidFill>
              <a:srgbClr val="80808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68616" name="CustomShape 4"/>
          <p:cNvSpPr>
            <a:spLocks noChangeArrowheads="1"/>
          </p:cNvSpPr>
          <p:nvPr/>
        </p:nvSpPr>
        <p:spPr bwMode="auto">
          <a:xfrm>
            <a:off x="5111750" y="4943475"/>
            <a:ext cx="673100" cy="550863"/>
          </a:xfrm>
          <a:prstGeom prst="flowChartProcess">
            <a:avLst/>
          </a:prstGeom>
          <a:solidFill>
            <a:srgbClr val="FFFFFF"/>
          </a:solidFill>
          <a:ln w="36000">
            <a:solidFill>
              <a:srgbClr val="808080"/>
            </a:solidFill>
            <a:round/>
            <a:headEnd/>
            <a:tailEnd type="triangle" w="med" len="med"/>
          </a:ln>
        </p:spPr>
        <p:txBody>
          <a:bodyPr wrap="none" lIns="108000" tIns="63000" rIns="108000" bIns="63000" anchor="ctr"/>
          <a:lstStyle/>
          <a:p>
            <a:pPr algn="ctr"/>
            <a:r>
              <a:rPr lang="ru-RU" sz="1400"/>
              <a:t>ФОИВ</a:t>
            </a:r>
            <a:endParaRPr lang="ru-RU"/>
          </a:p>
        </p:txBody>
      </p:sp>
      <p:sp>
        <p:nvSpPr>
          <p:cNvPr id="68617" name="CustomShape 5"/>
          <p:cNvSpPr>
            <a:spLocks noChangeArrowheads="1"/>
          </p:cNvSpPr>
          <p:nvPr/>
        </p:nvSpPr>
        <p:spPr bwMode="auto">
          <a:xfrm>
            <a:off x="8132763" y="5091113"/>
            <a:ext cx="673100" cy="549275"/>
          </a:xfrm>
          <a:prstGeom prst="flowChartProcess">
            <a:avLst/>
          </a:prstGeom>
          <a:solidFill>
            <a:srgbClr val="FFFFFF"/>
          </a:solidFill>
          <a:ln w="36000">
            <a:solidFill>
              <a:srgbClr val="80808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68618" name="CustomShape 6"/>
          <p:cNvSpPr>
            <a:spLocks noChangeArrowheads="1"/>
          </p:cNvSpPr>
          <p:nvPr/>
        </p:nvSpPr>
        <p:spPr bwMode="auto">
          <a:xfrm>
            <a:off x="8072438" y="5029200"/>
            <a:ext cx="673100" cy="550863"/>
          </a:xfrm>
          <a:prstGeom prst="flowChartProcess">
            <a:avLst/>
          </a:prstGeom>
          <a:solidFill>
            <a:srgbClr val="FFFFFF"/>
          </a:solidFill>
          <a:ln w="36000">
            <a:solidFill>
              <a:srgbClr val="80808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68619" name="CustomShape 7"/>
          <p:cNvSpPr>
            <a:spLocks noChangeArrowheads="1"/>
          </p:cNvSpPr>
          <p:nvPr/>
        </p:nvSpPr>
        <p:spPr bwMode="auto">
          <a:xfrm>
            <a:off x="8010525" y="4967288"/>
            <a:ext cx="673100" cy="550862"/>
          </a:xfrm>
          <a:prstGeom prst="flowChartProcess">
            <a:avLst/>
          </a:prstGeom>
          <a:solidFill>
            <a:srgbClr val="FFFFFF"/>
          </a:solidFill>
          <a:ln w="36000">
            <a:solidFill>
              <a:srgbClr val="808080"/>
            </a:solidFill>
            <a:round/>
            <a:headEnd/>
            <a:tailEnd type="triangle" w="med" len="med"/>
          </a:ln>
        </p:spPr>
        <p:txBody>
          <a:bodyPr wrap="none" lIns="108000" tIns="63000" rIns="108000" bIns="63000" anchor="ctr"/>
          <a:lstStyle/>
          <a:p>
            <a:pPr algn="ctr"/>
            <a:r>
              <a:rPr lang="ru-RU" sz="1400"/>
              <a:t>Другие</a:t>
            </a:r>
            <a:endParaRPr lang="ru-RU"/>
          </a:p>
          <a:p>
            <a:pPr algn="ctr"/>
            <a:r>
              <a:rPr lang="ru-RU" sz="1400"/>
              <a:t>отделы</a:t>
            </a:r>
            <a:endParaRPr lang="ru-RU"/>
          </a:p>
        </p:txBody>
      </p:sp>
      <p:sp>
        <p:nvSpPr>
          <p:cNvPr id="68620" name="CustomShape 8"/>
          <p:cNvSpPr>
            <a:spLocks noChangeArrowheads="1"/>
          </p:cNvSpPr>
          <p:nvPr/>
        </p:nvSpPr>
        <p:spPr bwMode="auto">
          <a:xfrm>
            <a:off x="7415213" y="2663825"/>
            <a:ext cx="2016125" cy="1944688"/>
          </a:xfrm>
          <a:prstGeom prst="flowChartProcess">
            <a:avLst/>
          </a:prstGeom>
          <a:noFill/>
          <a:ln w="18000">
            <a:solidFill>
              <a:srgbClr val="C0C0C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68621" name="CustomShape 10"/>
          <p:cNvSpPr>
            <a:spLocks noChangeArrowheads="1"/>
          </p:cNvSpPr>
          <p:nvPr/>
        </p:nvSpPr>
        <p:spPr bwMode="auto">
          <a:xfrm>
            <a:off x="3600450" y="2663825"/>
            <a:ext cx="3527425" cy="1944688"/>
          </a:xfrm>
          <a:prstGeom prst="flowChartProcess">
            <a:avLst/>
          </a:prstGeom>
          <a:noFill/>
          <a:ln w="18000">
            <a:solidFill>
              <a:srgbClr val="C0C0C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pic>
        <p:nvPicPr>
          <p:cNvPr id="68622" name="Рисунок 139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335713" y="1511300"/>
            <a:ext cx="669925" cy="536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8623" name="Рисунок 1394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335713" y="1511300"/>
            <a:ext cx="669925" cy="536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8624" name="Рисунок 1395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824413" y="1511300"/>
            <a:ext cx="560387" cy="536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8625" name="Рисунок 1396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4824413" y="1511300"/>
            <a:ext cx="560387" cy="536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8626" name="Рисунок 1397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2160588" y="1944688"/>
            <a:ext cx="179387" cy="201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8627" name="Рисунок 1398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3251200" y="1535113"/>
            <a:ext cx="614363" cy="547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8628" name="Рисунок 1399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3251200" y="1533525"/>
            <a:ext cx="614363" cy="554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8629" name="CustomShape 11"/>
          <p:cNvSpPr>
            <a:spLocks noChangeArrowheads="1"/>
          </p:cNvSpPr>
          <p:nvPr/>
        </p:nvSpPr>
        <p:spPr bwMode="auto">
          <a:xfrm>
            <a:off x="8280400" y="1368425"/>
            <a:ext cx="503238" cy="719138"/>
          </a:xfrm>
          <a:prstGeom prst="can">
            <a:avLst>
              <a:gd name="adj" fmla="val 5399"/>
            </a:avLst>
          </a:prstGeom>
          <a:noFill/>
          <a:ln w="36000">
            <a:solidFill>
              <a:srgbClr val="808080"/>
            </a:solidFill>
            <a:round/>
            <a:headEnd/>
            <a:tailEnd/>
          </a:ln>
        </p:spPr>
        <p:txBody>
          <a:bodyPr wrap="none" lIns="90000" tIns="45000" rIns="90000" bIns="45000" anchor="ctr"/>
          <a:lstStyle/>
          <a:p>
            <a:pPr algn="ctr"/>
            <a:r>
              <a:rPr lang="ru-RU" sz="1200"/>
              <a:t>ИС</a:t>
            </a:r>
            <a:endParaRPr lang="ru-RU"/>
          </a:p>
          <a:p>
            <a:pPr algn="ctr"/>
            <a:r>
              <a:rPr lang="ru-RU" sz="1200"/>
              <a:t>ОВ</a:t>
            </a:r>
            <a:endParaRPr lang="ru-RU"/>
          </a:p>
        </p:txBody>
      </p:sp>
      <p:sp>
        <p:nvSpPr>
          <p:cNvPr id="68630" name="CustomShape 12"/>
          <p:cNvSpPr>
            <a:spLocks noChangeArrowheads="1"/>
          </p:cNvSpPr>
          <p:nvPr/>
        </p:nvSpPr>
        <p:spPr bwMode="auto">
          <a:xfrm>
            <a:off x="3663950" y="4021138"/>
            <a:ext cx="1520825" cy="442912"/>
          </a:xfrm>
          <a:prstGeom prst="ellipse">
            <a:avLst/>
          </a:prstGeom>
          <a:noFill/>
          <a:ln w="36000">
            <a:solidFill>
              <a:srgbClr val="808080"/>
            </a:solidFill>
            <a:round/>
            <a:headEnd/>
            <a:tailEnd/>
          </a:ln>
        </p:spPr>
        <p:txBody>
          <a:bodyPr wrap="none" lIns="108000" tIns="63000" rIns="108000" bIns="63000" anchor="ctr"/>
          <a:lstStyle/>
          <a:p>
            <a:pPr algn="ctr"/>
            <a:r>
              <a:rPr lang="ru-RU" sz="1600"/>
              <a:t>СМЭВ</a:t>
            </a:r>
            <a:endParaRPr lang="ru-RU"/>
          </a:p>
        </p:txBody>
      </p:sp>
      <p:pic>
        <p:nvPicPr>
          <p:cNvPr id="68631" name="Рисунок 1402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1879600" y="2592388"/>
            <a:ext cx="1073150" cy="728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8632" name="Рисунок 1403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1879600" y="2592388"/>
            <a:ext cx="1073150" cy="728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8633" name="Line 14"/>
          <p:cNvSpPr>
            <a:spLocks noChangeShapeType="1"/>
          </p:cNvSpPr>
          <p:nvPr/>
        </p:nvSpPr>
        <p:spPr bwMode="auto">
          <a:xfrm>
            <a:off x="7272338" y="1800225"/>
            <a:ext cx="647700" cy="0"/>
          </a:xfrm>
          <a:prstGeom prst="line">
            <a:avLst/>
          </a:prstGeom>
          <a:noFill/>
          <a:ln w="25200">
            <a:solidFill>
              <a:srgbClr val="C0C0C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68634" name="Line 15"/>
          <p:cNvSpPr>
            <a:spLocks noChangeShapeType="1"/>
          </p:cNvSpPr>
          <p:nvPr/>
        </p:nvSpPr>
        <p:spPr bwMode="auto">
          <a:xfrm flipH="1">
            <a:off x="7199313" y="1800225"/>
            <a:ext cx="649287" cy="0"/>
          </a:xfrm>
          <a:prstGeom prst="line">
            <a:avLst/>
          </a:prstGeom>
          <a:noFill/>
          <a:ln w="25200">
            <a:solidFill>
              <a:srgbClr val="C0C0C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68635" name="Line 16"/>
          <p:cNvSpPr>
            <a:spLocks noChangeShapeType="1"/>
          </p:cNvSpPr>
          <p:nvPr/>
        </p:nvSpPr>
        <p:spPr bwMode="auto">
          <a:xfrm>
            <a:off x="1728788" y="1800225"/>
            <a:ext cx="1439862" cy="0"/>
          </a:xfrm>
          <a:prstGeom prst="line">
            <a:avLst/>
          </a:prstGeom>
          <a:noFill/>
          <a:ln w="25200">
            <a:solidFill>
              <a:srgbClr val="0066CC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68636" name="Line 17"/>
          <p:cNvSpPr>
            <a:spLocks noChangeShapeType="1"/>
          </p:cNvSpPr>
          <p:nvPr/>
        </p:nvSpPr>
        <p:spPr bwMode="auto">
          <a:xfrm flipH="1">
            <a:off x="1655763" y="1800225"/>
            <a:ext cx="1439862" cy="0"/>
          </a:xfrm>
          <a:prstGeom prst="line">
            <a:avLst/>
          </a:prstGeom>
          <a:noFill/>
          <a:ln w="25200">
            <a:solidFill>
              <a:srgbClr val="0066CC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68637" name="Line 18"/>
          <p:cNvSpPr>
            <a:spLocks noChangeShapeType="1"/>
          </p:cNvSpPr>
          <p:nvPr/>
        </p:nvSpPr>
        <p:spPr bwMode="auto">
          <a:xfrm>
            <a:off x="1465263" y="2208213"/>
            <a:ext cx="481012" cy="431800"/>
          </a:xfrm>
          <a:prstGeom prst="line">
            <a:avLst/>
          </a:prstGeom>
          <a:noFill/>
          <a:ln w="25200">
            <a:solidFill>
              <a:srgbClr val="C0C0C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68638" name="Line 19"/>
          <p:cNvSpPr>
            <a:spLocks noChangeShapeType="1"/>
          </p:cNvSpPr>
          <p:nvPr/>
        </p:nvSpPr>
        <p:spPr bwMode="auto">
          <a:xfrm flipH="1" flipV="1">
            <a:off x="1411288" y="2160588"/>
            <a:ext cx="482600" cy="431800"/>
          </a:xfrm>
          <a:prstGeom prst="line">
            <a:avLst/>
          </a:prstGeom>
          <a:noFill/>
          <a:ln w="25200">
            <a:solidFill>
              <a:srgbClr val="C0C0C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68639" name="Line 20"/>
          <p:cNvSpPr>
            <a:spLocks noChangeShapeType="1"/>
          </p:cNvSpPr>
          <p:nvPr/>
        </p:nvSpPr>
        <p:spPr bwMode="auto">
          <a:xfrm>
            <a:off x="5341938" y="2232025"/>
            <a:ext cx="777875" cy="647700"/>
          </a:xfrm>
          <a:prstGeom prst="line">
            <a:avLst/>
          </a:prstGeom>
          <a:noFill/>
          <a:ln w="25200">
            <a:solidFill>
              <a:srgbClr val="0066CC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68640" name="Line 21"/>
          <p:cNvSpPr>
            <a:spLocks noChangeShapeType="1"/>
          </p:cNvSpPr>
          <p:nvPr/>
        </p:nvSpPr>
        <p:spPr bwMode="auto">
          <a:xfrm flipH="1" flipV="1">
            <a:off x="5256213" y="2160588"/>
            <a:ext cx="777875" cy="647700"/>
          </a:xfrm>
          <a:prstGeom prst="line">
            <a:avLst/>
          </a:prstGeom>
          <a:noFill/>
          <a:ln w="25200">
            <a:solidFill>
              <a:srgbClr val="0066CC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68641" name="Line 22"/>
          <p:cNvSpPr>
            <a:spLocks noChangeShapeType="1"/>
          </p:cNvSpPr>
          <p:nvPr/>
        </p:nvSpPr>
        <p:spPr bwMode="auto">
          <a:xfrm flipH="1">
            <a:off x="5040313" y="3576638"/>
            <a:ext cx="906462" cy="444500"/>
          </a:xfrm>
          <a:prstGeom prst="line">
            <a:avLst/>
          </a:prstGeom>
          <a:noFill/>
          <a:ln w="25200">
            <a:solidFill>
              <a:srgbClr val="C0C0C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68642" name="Line 23"/>
          <p:cNvSpPr>
            <a:spLocks noChangeShapeType="1"/>
          </p:cNvSpPr>
          <p:nvPr/>
        </p:nvSpPr>
        <p:spPr bwMode="auto">
          <a:xfrm flipV="1">
            <a:off x="5140325" y="3527425"/>
            <a:ext cx="908050" cy="444500"/>
          </a:xfrm>
          <a:prstGeom prst="line">
            <a:avLst/>
          </a:prstGeom>
          <a:noFill/>
          <a:ln w="25200">
            <a:solidFill>
              <a:srgbClr val="C0C0C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68643" name="Line 24"/>
          <p:cNvSpPr>
            <a:spLocks noChangeShapeType="1"/>
          </p:cNvSpPr>
          <p:nvPr/>
        </p:nvSpPr>
        <p:spPr bwMode="auto">
          <a:xfrm flipH="1">
            <a:off x="4392613" y="3511550"/>
            <a:ext cx="647700" cy="409575"/>
          </a:xfrm>
          <a:prstGeom prst="line">
            <a:avLst/>
          </a:prstGeom>
          <a:noFill/>
          <a:ln w="25200">
            <a:solidFill>
              <a:srgbClr val="C0C0C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68644" name="Line 25"/>
          <p:cNvSpPr>
            <a:spLocks noChangeShapeType="1"/>
          </p:cNvSpPr>
          <p:nvPr/>
        </p:nvSpPr>
        <p:spPr bwMode="auto">
          <a:xfrm flipV="1">
            <a:off x="4464050" y="3465513"/>
            <a:ext cx="647700" cy="409575"/>
          </a:xfrm>
          <a:prstGeom prst="line">
            <a:avLst/>
          </a:prstGeom>
          <a:noFill/>
          <a:ln w="25200">
            <a:solidFill>
              <a:srgbClr val="C0C0C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68645" name="Line 26"/>
          <p:cNvSpPr>
            <a:spLocks noChangeShapeType="1"/>
          </p:cNvSpPr>
          <p:nvPr/>
        </p:nvSpPr>
        <p:spPr bwMode="auto">
          <a:xfrm>
            <a:off x="2973388" y="3565525"/>
            <a:ext cx="627062" cy="563563"/>
          </a:xfrm>
          <a:prstGeom prst="line">
            <a:avLst/>
          </a:prstGeom>
          <a:noFill/>
          <a:ln w="25200">
            <a:solidFill>
              <a:srgbClr val="C0C0C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68646" name="Line 27"/>
          <p:cNvSpPr>
            <a:spLocks noChangeShapeType="1"/>
          </p:cNvSpPr>
          <p:nvPr/>
        </p:nvSpPr>
        <p:spPr bwMode="auto">
          <a:xfrm flipH="1" flipV="1">
            <a:off x="2903538" y="3503613"/>
            <a:ext cx="627062" cy="561975"/>
          </a:xfrm>
          <a:prstGeom prst="line">
            <a:avLst/>
          </a:prstGeom>
          <a:noFill/>
          <a:ln w="25200">
            <a:solidFill>
              <a:srgbClr val="C0C0C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68647" name="Line 28"/>
          <p:cNvSpPr>
            <a:spLocks noChangeShapeType="1"/>
          </p:cNvSpPr>
          <p:nvPr/>
        </p:nvSpPr>
        <p:spPr bwMode="auto">
          <a:xfrm>
            <a:off x="4983163" y="4532313"/>
            <a:ext cx="128587" cy="292100"/>
          </a:xfrm>
          <a:prstGeom prst="line">
            <a:avLst/>
          </a:prstGeom>
          <a:noFill/>
          <a:ln w="25200">
            <a:solidFill>
              <a:srgbClr val="C0C0C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68648" name="Line 29"/>
          <p:cNvSpPr>
            <a:spLocks noChangeShapeType="1"/>
          </p:cNvSpPr>
          <p:nvPr/>
        </p:nvSpPr>
        <p:spPr bwMode="auto">
          <a:xfrm flipH="1" flipV="1">
            <a:off x="4967288" y="4500563"/>
            <a:ext cx="130175" cy="290512"/>
          </a:xfrm>
          <a:prstGeom prst="line">
            <a:avLst/>
          </a:prstGeom>
          <a:noFill/>
          <a:ln w="25200">
            <a:solidFill>
              <a:srgbClr val="C0C0C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68649" name="CustomShape 30"/>
          <p:cNvSpPr>
            <a:spLocks noChangeArrowheads="1"/>
          </p:cNvSpPr>
          <p:nvPr/>
        </p:nvSpPr>
        <p:spPr bwMode="auto">
          <a:xfrm>
            <a:off x="2879725" y="1079500"/>
            <a:ext cx="4535488" cy="1296988"/>
          </a:xfrm>
          <a:prstGeom prst="flowChartProcess">
            <a:avLst/>
          </a:prstGeom>
          <a:noFill/>
          <a:ln w="18000">
            <a:solidFill>
              <a:srgbClr val="C0C0C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68650" name="CustomShape 32"/>
          <p:cNvSpPr>
            <a:spLocks noChangeArrowheads="1"/>
          </p:cNvSpPr>
          <p:nvPr/>
        </p:nvSpPr>
        <p:spPr bwMode="auto">
          <a:xfrm>
            <a:off x="4967288" y="2952750"/>
            <a:ext cx="4032250" cy="503238"/>
          </a:xfrm>
          <a:prstGeom prst="ellipse">
            <a:avLst/>
          </a:prstGeom>
          <a:noFill/>
          <a:ln w="36000">
            <a:solidFill>
              <a:srgbClr val="0066CC"/>
            </a:solidFill>
            <a:round/>
            <a:headEnd/>
            <a:tailEnd/>
          </a:ln>
        </p:spPr>
        <p:txBody>
          <a:bodyPr wrap="none" lIns="108000" tIns="63000" rIns="108000" bIns="63000" anchor="ctr"/>
          <a:lstStyle/>
          <a:p>
            <a:pPr algn="ctr"/>
            <a:r>
              <a:rPr lang="ru-RU" sz="1600"/>
              <a:t>АИС ВМС</a:t>
            </a:r>
            <a:endParaRPr lang="ru-RU"/>
          </a:p>
        </p:txBody>
      </p:sp>
      <p:sp>
        <p:nvSpPr>
          <p:cNvPr id="68651" name="Line 34"/>
          <p:cNvSpPr>
            <a:spLocks noChangeShapeType="1"/>
          </p:cNvSpPr>
          <p:nvPr/>
        </p:nvSpPr>
        <p:spPr bwMode="auto">
          <a:xfrm>
            <a:off x="6689725" y="2232025"/>
            <a:ext cx="77788" cy="650875"/>
          </a:xfrm>
          <a:prstGeom prst="line">
            <a:avLst/>
          </a:prstGeom>
          <a:noFill/>
          <a:ln w="25200">
            <a:solidFill>
              <a:srgbClr val="0066CC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68652" name="Line 35"/>
          <p:cNvSpPr>
            <a:spLocks noChangeShapeType="1"/>
          </p:cNvSpPr>
          <p:nvPr/>
        </p:nvSpPr>
        <p:spPr bwMode="auto">
          <a:xfrm flipH="1" flipV="1">
            <a:off x="6681788" y="2160588"/>
            <a:ext cx="77787" cy="649287"/>
          </a:xfrm>
          <a:prstGeom prst="line">
            <a:avLst/>
          </a:prstGeom>
          <a:noFill/>
          <a:ln w="25200">
            <a:solidFill>
              <a:srgbClr val="0066CC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68653" name="Line 36"/>
          <p:cNvSpPr>
            <a:spLocks noChangeShapeType="1"/>
          </p:cNvSpPr>
          <p:nvPr/>
        </p:nvSpPr>
        <p:spPr bwMode="auto">
          <a:xfrm>
            <a:off x="3824288" y="2232025"/>
            <a:ext cx="1503362" cy="649288"/>
          </a:xfrm>
          <a:prstGeom prst="line">
            <a:avLst/>
          </a:prstGeom>
          <a:noFill/>
          <a:ln w="25200">
            <a:solidFill>
              <a:srgbClr val="0066CC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68654" name="Line 37"/>
          <p:cNvSpPr>
            <a:spLocks noChangeShapeType="1"/>
          </p:cNvSpPr>
          <p:nvPr/>
        </p:nvSpPr>
        <p:spPr bwMode="auto">
          <a:xfrm flipH="1" flipV="1">
            <a:off x="3657600" y="2160588"/>
            <a:ext cx="1503363" cy="649287"/>
          </a:xfrm>
          <a:prstGeom prst="line">
            <a:avLst/>
          </a:prstGeom>
          <a:noFill/>
          <a:ln w="25200">
            <a:solidFill>
              <a:srgbClr val="0066CC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68655" name="Line 38"/>
          <p:cNvSpPr>
            <a:spLocks noChangeShapeType="1"/>
          </p:cNvSpPr>
          <p:nvPr/>
        </p:nvSpPr>
        <p:spPr bwMode="auto">
          <a:xfrm>
            <a:off x="7897813" y="3665538"/>
            <a:ext cx="454025" cy="1230312"/>
          </a:xfrm>
          <a:prstGeom prst="line">
            <a:avLst/>
          </a:prstGeom>
          <a:noFill/>
          <a:ln w="25200">
            <a:solidFill>
              <a:srgbClr val="C0C0C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68656" name="Line 39"/>
          <p:cNvSpPr>
            <a:spLocks noChangeShapeType="1"/>
          </p:cNvSpPr>
          <p:nvPr/>
        </p:nvSpPr>
        <p:spPr bwMode="auto">
          <a:xfrm flipH="1" flipV="1">
            <a:off x="7848600" y="3527425"/>
            <a:ext cx="452438" cy="1231900"/>
          </a:xfrm>
          <a:prstGeom prst="line">
            <a:avLst/>
          </a:prstGeom>
          <a:noFill/>
          <a:ln w="25200">
            <a:solidFill>
              <a:srgbClr val="C0C0C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68657" name="TextBox 53"/>
          <p:cNvSpPr txBox="1">
            <a:spLocks noChangeArrowheads="1"/>
          </p:cNvSpPr>
          <p:nvPr/>
        </p:nvSpPr>
        <p:spPr bwMode="auto">
          <a:xfrm>
            <a:off x="647700" y="5867400"/>
            <a:ext cx="9002713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200">
                <a:solidFill>
                  <a:srgbClr val="0066CC"/>
                </a:solidFill>
              </a:rPr>
              <a:t>Ответ заявителю идет в обратном порядке</a:t>
            </a:r>
            <a:endParaRPr lang="ru-RU" sz="2200"/>
          </a:p>
        </p:txBody>
      </p:sp>
      <p:sp>
        <p:nvSpPr>
          <p:cNvPr id="68658" name="Прямоугольник 53"/>
          <p:cNvSpPr>
            <a:spLocks noChangeArrowheads="1"/>
          </p:cNvSpPr>
          <p:nvPr/>
        </p:nvSpPr>
        <p:spPr bwMode="auto">
          <a:xfrm>
            <a:off x="215900" y="250825"/>
            <a:ext cx="9648825" cy="61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3400">
                <a:solidFill>
                  <a:srgbClr val="000000"/>
                </a:solidFill>
              </a:rPr>
              <a:t>Оказание услуги</a:t>
            </a:r>
            <a:r>
              <a:rPr lang="en-US" sz="3400">
                <a:solidFill>
                  <a:srgbClr val="000000"/>
                </a:solidFill>
              </a:rPr>
              <a:t> </a:t>
            </a:r>
            <a:r>
              <a:rPr lang="ru-RU" sz="3400">
                <a:solidFill>
                  <a:srgbClr val="000000"/>
                </a:solidFill>
              </a:rPr>
              <a:t>с использованием АИС ВМС</a:t>
            </a:r>
            <a:endParaRPr lang="ru-RU" sz="3400"/>
          </a:p>
        </p:txBody>
      </p:sp>
      <p:sp>
        <p:nvSpPr>
          <p:cNvPr id="68659" name="TextShape 22"/>
          <p:cNvSpPr txBox="1">
            <a:spLocks noChangeArrowheads="1"/>
          </p:cNvSpPr>
          <p:nvPr/>
        </p:nvSpPr>
        <p:spPr bwMode="auto">
          <a:xfrm>
            <a:off x="5400675" y="3924300"/>
            <a:ext cx="1655763" cy="503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0000" tIns="45000" rIns="90000" bIns="45000"/>
          <a:lstStyle/>
          <a:p>
            <a:r>
              <a:rPr lang="ru-RU" sz="1200" b="1" i="1">
                <a:solidFill>
                  <a:srgbClr val="0066CC"/>
                </a:solidFill>
              </a:rPr>
              <a:t>Межведомственное</a:t>
            </a:r>
            <a:endParaRPr lang="ru-RU" sz="1200" b="1" i="1"/>
          </a:p>
          <a:p>
            <a:r>
              <a:rPr lang="ru-RU" sz="1200" b="1" i="1">
                <a:solidFill>
                  <a:srgbClr val="0066CC"/>
                </a:solidFill>
              </a:rPr>
              <a:t>взаимодействие</a:t>
            </a:r>
            <a:endParaRPr lang="ru-RU" sz="1200" b="1" i="1"/>
          </a:p>
        </p:txBody>
      </p:sp>
      <p:sp>
        <p:nvSpPr>
          <p:cNvPr id="68660" name="TextShape 9"/>
          <p:cNvSpPr txBox="1">
            <a:spLocks noChangeArrowheads="1"/>
          </p:cNvSpPr>
          <p:nvPr/>
        </p:nvSpPr>
        <p:spPr bwMode="auto">
          <a:xfrm>
            <a:off x="8064500" y="3779838"/>
            <a:ext cx="1244600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0000" tIns="45000" rIns="90000" bIns="45000"/>
          <a:lstStyle/>
          <a:p>
            <a:r>
              <a:rPr lang="ru-RU" sz="1200" b="1" i="1">
                <a:solidFill>
                  <a:srgbClr val="00B050"/>
                </a:solidFill>
              </a:rPr>
              <a:t>Внутри</a:t>
            </a:r>
          </a:p>
          <a:p>
            <a:r>
              <a:rPr lang="ru-RU" sz="1200" b="1" i="1">
                <a:solidFill>
                  <a:srgbClr val="00B050"/>
                </a:solidFill>
              </a:rPr>
              <a:t>ведомственное</a:t>
            </a:r>
          </a:p>
          <a:p>
            <a:r>
              <a:rPr lang="ru-RU" sz="1200" b="1" i="1">
                <a:solidFill>
                  <a:srgbClr val="00B050"/>
                </a:solidFill>
              </a:rPr>
              <a:t>взаимодействие</a:t>
            </a:r>
          </a:p>
        </p:txBody>
      </p:sp>
      <p:sp>
        <p:nvSpPr>
          <p:cNvPr id="68661" name="TextShape 5"/>
          <p:cNvSpPr txBox="1">
            <a:spLocks noChangeArrowheads="1"/>
          </p:cNvSpPr>
          <p:nvPr/>
        </p:nvSpPr>
        <p:spPr bwMode="auto">
          <a:xfrm>
            <a:off x="2927350" y="1120775"/>
            <a:ext cx="2905125" cy="204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0000" tIns="45000" rIns="90000" bIns="45000"/>
          <a:lstStyle/>
          <a:p>
            <a:r>
              <a:rPr lang="ru-RU" sz="1200" b="1" i="1">
                <a:solidFill>
                  <a:srgbClr val="F79646"/>
                </a:solidFill>
              </a:rPr>
              <a:t>Орган власти, оказывающий услугу</a:t>
            </a:r>
          </a:p>
        </p:txBody>
      </p:sp>
      <p:sp>
        <p:nvSpPr>
          <p:cNvPr id="54" name="Номер слайда 5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6BF5DC4-2B69-4F1F-B435-940CBFDC3F37}" type="slidenum">
              <a:rPr lang="ru-RU"/>
              <a:pPr>
                <a:defRPr/>
              </a:pPr>
              <a:t>53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634" name="Рисунок 143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69200" y="1511300"/>
            <a:ext cx="206375" cy="169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9635" name="Рисунок 143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69200" y="1511300"/>
            <a:ext cx="206375" cy="169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9636" name="Рисунок 143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36625" y="1627188"/>
            <a:ext cx="541338" cy="43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9637" name="Рисунок 143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936625" y="1627188"/>
            <a:ext cx="541338" cy="43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9638" name="CustomShape 2"/>
          <p:cNvSpPr>
            <a:spLocks noChangeArrowheads="1"/>
          </p:cNvSpPr>
          <p:nvPr/>
        </p:nvSpPr>
        <p:spPr bwMode="auto">
          <a:xfrm>
            <a:off x="5256213" y="5065713"/>
            <a:ext cx="671512" cy="550862"/>
          </a:xfrm>
          <a:prstGeom prst="flowChartProcess">
            <a:avLst/>
          </a:prstGeom>
          <a:solidFill>
            <a:srgbClr val="FFFFFF"/>
          </a:solidFill>
          <a:ln w="36000">
            <a:solidFill>
              <a:srgbClr val="80808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69639" name="CustomShape 3"/>
          <p:cNvSpPr>
            <a:spLocks noChangeArrowheads="1"/>
          </p:cNvSpPr>
          <p:nvPr/>
        </p:nvSpPr>
        <p:spPr bwMode="auto">
          <a:xfrm>
            <a:off x="5184775" y="5005388"/>
            <a:ext cx="671513" cy="549275"/>
          </a:xfrm>
          <a:prstGeom prst="flowChartProcess">
            <a:avLst/>
          </a:prstGeom>
          <a:solidFill>
            <a:srgbClr val="FFFFFF"/>
          </a:solidFill>
          <a:ln w="36000">
            <a:solidFill>
              <a:srgbClr val="80808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69640" name="CustomShape 4"/>
          <p:cNvSpPr>
            <a:spLocks noChangeArrowheads="1"/>
          </p:cNvSpPr>
          <p:nvPr/>
        </p:nvSpPr>
        <p:spPr bwMode="auto">
          <a:xfrm>
            <a:off x="5111750" y="4943475"/>
            <a:ext cx="673100" cy="550863"/>
          </a:xfrm>
          <a:prstGeom prst="flowChartProcess">
            <a:avLst/>
          </a:prstGeom>
          <a:solidFill>
            <a:srgbClr val="FFFFFF"/>
          </a:solidFill>
          <a:ln w="36000">
            <a:solidFill>
              <a:srgbClr val="808080"/>
            </a:solidFill>
            <a:round/>
            <a:headEnd/>
            <a:tailEnd type="triangle" w="med" len="med"/>
          </a:ln>
        </p:spPr>
        <p:txBody>
          <a:bodyPr wrap="none" lIns="108000" tIns="63000" rIns="108000" bIns="63000" anchor="ctr"/>
          <a:lstStyle/>
          <a:p>
            <a:pPr algn="ctr"/>
            <a:r>
              <a:rPr lang="ru-RU" sz="1400"/>
              <a:t>ФОИВ</a:t>
            </a:r>
            <a:endParaRPr lang="ru-RU"/>
          </a:p>
        </p:txBody>
      </p:sp>
      <p:sp>
        <p:nvSpPr>
          <p:cNvPr id="69641" name="CustomShape 5"/>
          <p:cNvSpPr>
            <a:spLocks noChangeArrowheads="1"/>
          </p:cNvSpPr>
          <p:nvPr/>
        </p:nvSpPr>
        <p:spPr bwMode="auto">
          <a:xfrm>
            <a:off x="8132763" y="5091113"/>
            <a:ext cx="673100" cy="549275"/>
          </a:xfrm>
          <a:prstGeom prst="flowChartProcess">
            <a:avLst/>
          </a:prstGeom>
          <a:solidFill>
            <a:srgbClr val="FFFFFF"/>
          </a:solidFill>
          <a:ln w="36000">
            <a:solidFill>
              <a:srgbClr val="80808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69642" name="CustomShape 6"/>
          <p:cNvSpPr>
            <a:spLocks noChangeArrowheads="1"/>
          </p:cNvSpPr>
          <p:nvPr/>
        </p:nvSpPr>
        <p:spPr bwMode="auto">
          <a:xfrm>
            <a:off x="8072438" y="5029200"/>
            <a:ext cx="673100" cy="550863"/>
          </a:xfrm>
          <a:prstGeom prst="flowChartProcess">
            <a:avLst/>
          </a:prstGeom>
          <a:solidFill>
            <a:srgbClr val="FFFFFF"/>
          </a:solidFill>
          <a:ln w="36000">
            <a:solidFill>
              <a:srgbClr val="80808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69643" name="CustomShape 7"/>
          <p:cNvSpPr>
            <a:spLocks noChangeArrowheads="1"/>
          </p:cNvSpPr>
          <p:nvPr/>
        </p:nvSpPr>
        <p:spPr bwMode="auto">
          <a:xfrm>
            <a:off x="8010525" y="4967288"/>
            <a:ext cx="673100" cy="550862"/>
          </a:xfrm>
          <a:prstGeom prst="flowChartProcess">
            <a:avLst/>
          </a:prstGeom>
          <a:solidFill>
            <a:srgbClr val="FFFFFF"/>
          </a:solidFill>
          <a:ln w="36000">
            <a:solidFill>
              <a:srgbClr val="808080"/>
            </a:solidFill>
            <a:round/>
            <a:headEnd/>
            <a:tailEnd type="triangle" w="med" len="med"/>
          </a:ln>
        </p:spPr>
        <p:txBody>
          <a:bodyPr wrap="none" lIns="108000" tIns="63000" rIns="108000" bIns="63000" anchor="ctr"/>
          <a:lstStyle/>
          <a:p>
            <a:pPr algn="ctr"/>
            <a:r>
              <a:rPr lang="ru-RU" sz="1400"/>
              <a:t>Другие</a:t>
            </a:r>
            <a:endParaRPr lang="ru-RU"/>
          </a:p>
          <a:p>
            <a:pPr algn="ctr"/>
            <a:r>
              <a:rPr lang="ru-RU" sz="1400"/>
              <a:t>отделы</a:t>
            </a:r>
            <a:endParaRPr lang="ru-RU"/>
          </a:p>
        </p:txBody>
      </p:sp>
      <p:sp>
        <p:nvSpPr>
          <p:cNvPr id="69644" name="CustomShape 8"/>
          <p:cNvSpPr>
            <a:spLocks noChangeArrowheads="1"/>
          </p:cNvSpPr>
          <p:nvPr/>
        </p:nvSpPr>
        <p:spPr bwMode="auto">
          <a:xfrm>
            <a:off x="7415213" y="2663825"/>
            <a:ext cx="2016125" cy="1944688"/>
          </a:xfrm>
          <a:prstGeom prst="flowChartProcess">
            <a:avLst/>
          </a:prstGeom>
          <a:noFill/>
          <a:ln w="18000">
            <a:solidFill>
              <a:srgbClr val="C0C0C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69645" name="CustomShape 10"/>
          <p:cNvSpPr>
            <a:spLocks noChangeArrowheads="1"/>
          </p:cNvSpPr>
          <p:nvPr/>
        </p:nvSpPr>
        <p:spPr bwMode="auto">
          <a:xfrm>
            <a:off x="3600450" y="2663825"/>
            <a:ext cx="3527425" cy="1944688"/>
          </a:xfrm>
          <a:prstGeom prst="flowChartProcess">
            <a:avLst/>
          </a:prstGeom>
          <a:noFill/>
          <a:ln w="18000">
            <a:solidFill>
              <a:srgbClr val="C0C0C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pic>
        <p:nvPicPr>
          <p:cNvPr id="69646" name="Рисунок 144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335713" y="1511300"/>
            <a:ext cx="669925" cy="536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9647" name="Рисунок 1446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335713" y="1511300"/>
            <a:ext cx="669925" cy="536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9648" name="Рисунок 1447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824413" y="1511300"/>
            <a:ext cx="560387" cy="536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9649" name="Рисунок 1448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4824413" y="1511300"/>
            <a:ext cx="560387" cy="536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9650" name="Рисунок 1449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3251200" y="1535113"/>
            <a:ext cx="614363" cy="547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9651" name="Рисунок 1450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3251200" y="1533525"/>
            <a:ext cx="614363" cy="554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9652" name="CustomShape 11"/>
          <p:cNvSpPr>
            <a:spLocks noChangeArrowheads="1"/>
          </p:cNvSpPr>
          <p:nvPr/>
        </p:nvSpPr>
        <p:spPr bwMode="auto">
          <a:xfrm>
            <a:off x="8280400" y="1368425"/>
            <a:ext cx="503238" cy="719138"/>
          </a:xfrm>
          <a:prstGeom prst="can">
            <a:avLst>
              <a:gd name="adj" fmla="val 5399"/>
            </a:avLst>
          </a:prstGeom>
          <a:noFill/>
          <a:ln w="36000">
            <a:solidFill>
              <a:srgbClr val="808080"/>
            </a:solidFill>
            <a:round/>
            <a:headEnd/>
            <a:tailEnd/>
          </a:ln>
        </p:spPr>
        <p:txBody>
          <a:bodyPr wrap="none" lIns="90000" tIns="45000" rIns="90000" bIns="45000" anchor="ctr"/>
          <a:lstStyle/>
          <a:p>
            <a:pPr algn="ctr"/>
            <a:r>
              <a:rPr lang="ru-RU" sz="1200"/>
              <a:t>ИС</a:t>
            </a:r>
            <a:endParaRPr lang="ru-RU"/>
          </a:p>
          <a:p>
            <a:pPr algn="ctr"/>
            <a:r>
              <a:rPr lang="ru-RU" sz="1200"/>
              <a:t>ОВ</a:t>
            </a:r>
            <a:endParaRPr lang="ru-RU"/>
          </a:p>
        </p:txBody>
      </p:sp>
      <p:sp>
        <p:nvSpPr>
          <p:cNvPr id="69653" name="CustomShape 12"/>
          <p:cNvSpPr>
            <a:spLocks noChangeArrowheads="1"/>
          </p:cNvSpPr>
          <p:nvPr/>
        </p:nvSpPr>
        <p:spPr bwMode="auto">
          <a:xfrm>
            <a:off x="3663950" y="4021138"/>
            <a:ext cx="1520825" cy="442912"/>
          </a:xfrm>
          <a:prstGeom prst="ellipse">
            <a:avLst/>
          </a:prstGeom>
          <a:noFill/>
          <a:ln w="36000">
            <a:solidFill>
              <a:srgbClr val="808080"/>
            </a:solidFill>
            <a:round/>
            <a:headEnd/>
            <a:tailEnd/>
          </a:ln>
        </p:spPr>
        <p:txBody>
          <a:bodyPr wrap="none" lIns="108000" tIns="63000" rIns="108000" bIns="63000" anchor="ctr"/>
          <a:lstStyle/>
          <a:p>
            <a:pPr algn="ctr"/>
            <a:r>
              <a:rPr lang="ru-RU" sz="1600"/>
              <a:t>СМЭВ</a:t>
            </a:r>
            <a:endParaRPr lang="ru-RU"/>
          </a:p>
        </p:txBody>
      </p:sp>
      <p:pic>
        <p:nvPicPr>
          <p:cNvPr id="69654" name="Рисунок 1453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1879600" y="2592388"/>
            <a:ext cx="1073150" cy="728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9655" name="Рисунок 1454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1879600" y="2592388"/>
            <a:ext cx="1073150" cy="728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9656" name="Line 14"/>
          <p:cNvSpPr>
            <a:spLocks noChangeShapeType="1"/>
          </p:cNvSpPr>
          <p:nvPr/>
        </p:nvSpPr>
        <p:spPr bwMode="auto">
          <a:xfrm>
            <a:off x="7272338" y="1800225"/>
            <a:ext cx="647700" cy="0"/>
          </a:xfrm>
          <a:prstGeom prst="line">
            <a:avLst/>
          </a:prstGeom>
          <a:noFill/>
          <a:ln w="25200">
            <a:solidFill>
              <a:srgbClr val="C0C0C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69657" name="Line 15"/>
          <p:cNvSpPr>
            <a:spLocks noChangeShapeType="1"/>
          </p:cNvSpPr>
          <p:nvPr/>
        </p:nvSpPr>
        <p:spPr bwMode="auto">
          <a:xfrm flipH="1">
            <a:off x="7199313" y="1800225"/>
            <a:ext cx="649287" cy="0"/>
          </a:xfrm>
          <a:prstGeom prst="line">
            <a:avLst/>
          </a:prstGeom>
          <a:noFill/>
          <a:ln w="25200">
            <a:solidFill>
              <a:srgbClr val="C0C0C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69658" name="Line 16"/>
          <p:cNvSpPr>
            <a:spLocks noChangeShapeType="1"/>
          </p:cNvSpPr>
          <p:nvPr/>
        </p:nvSpPr>
        <p:spPr bwMode="auto">
          <a:xfrm>
            <a:off x="1728788" y="1800225"/>
            <a:ext cx="1439862" cy="0"/>
          </a:xfrm>
          <a:prstGeom prst="line">
            <a:avLst/>
          </a:prstGeom>
          <a:noFill/>
          <a:ln w="25200">
            <a:solidFill>
              <a:srgbClr val="C0C0C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69659" name="Line 17"/>
          <p:cNvSpPr>
            <a:spLocks noChangeShapeType="1"/>
          </p:cNvSpPr>
          <p:nvPr/>
        </p:nvSpPr>
        <p:spPr bwMode="auto">
          <a:xfrm flipH="1">
            <a:off x="1655763" y="1800225"/>
            <a:ext cx="1439862" cy="0"/>
          </a:xfrm>
          <a:prstGeom prst="line">
            <a:avLst/>
          </a:prstGeom>
          <a:noFill/>
          <a:ln w="25200">
            <a:solidFill>
              <a:srgbClr val="C0C0C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69660" name="Line 18"/>
          <p:cNvSpPr>
            <a:spLocks noChangeShapeType="1"/>
          </p:cNvSpPr>
          <p:nvPr/>
        </p:nvSpPr>
        <p:spPr bwMode="auto">
          <a:xfrm>
            <a:off x="1465263" y="2208213"/>
            <a:ext cx="481012" cy="431800"/>
          </a:xfrm>
          <a:prstGeom prst="line">
            <a:avLst/>
          </a:prstGeom>
          <a:noFill/>
          <a:ln w="25200">
            <a:solidFill>
              <a:srgbClr val="0066CC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69661" name="Line 19"/>
          <p:cNvSpPr>
            <a:spLocks noChangeShapeType="1"/>
          </p:cNvSpPr>
          <p:nvPr/>
        </p:nvSpPr>
        <p:spPr bwMode="auto">
          <a:xfrm flipH="1" flipV="1">
            <a:off x="1411288" y="2160588"/>
            <a:ext cx="482600" cy="431800"/>
          </a:xfrm>
          <a:prstGeom prst="line">
            <a:avLst/>
          </a:prstGeom>
          <a:noFill/>
          <a:ln w="25200">
            <a:solidFill>
              <a:srgbClr val="0066CC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69662" name="Line 20"/>
          <p:cNvSpPr>
            <a:spLocks noChangeShapeType="1"/>
          </p:cNvSpPr>
          <p:nvPr/>
        </p:nvSpPr>
        <p:spPr bwMode="auto">
          <a:xfrm>
            <a:off x="5341938" y="2232025"/>
            <a:ext cx="777875" cy="647700"/>
          </a:xfrm>
          <a:prstGeom prst="line">
            <a:avLst/>
          </a:prstGeom>
          <a:noFill/>
          <a:ln w="25200">
            <a:solidFill>
              <a:srgbClr val="0066CC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69663" name="Line 21"/>
          <p:cNvSpPr>
            <a:spLocks noChangeShapeType="1"/>
          </p:cNvSpPr>
          <p:nvPr/>
        </p:nvSpPr>
        <p:spPr bwMode="auto">
          <a:xfrm flipH="1" flipV="1">
            <a:off x="5256213" y="2160588"/>
            <a:ext cx="777875" cy="647700"/>
          </a:xfrm>
          <a:prstGeom prst="line">
            <a:avLst/>
          </a:prstGeom>
          <a:noFill/>
          <a:ln w="25200">
            <a:solidFill>
              <a:srgbClr val="0066CC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69664" name="Line 22"/>
          <p:cNvSpPr>
            <a:spLocks noChangeShapeType="1"/>
          </p:cNvSpPr>
          <p:nvPr/>
        </p:nvSpPr>
        <p:spPr bwMode="auto">
          <a:xfrm flipH="1">
            <a:off x="5040313" y="3576638"/>
            <a:ext cx="906462" cy="444500"/>
          </a:xfrm>
          <a:prstGeom prst="line">
            <a:avLst/>
          </a:prstGeom>
          <a:noFill/>
          <a:ln w="25200">
            <a:solidFill>
              <a:srgbClr val="C0C0C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69665" name="Line 23"/>
          <p:cNvSpPr>
            <a:spLocks noChangeShapeType="1"/>
          </p:cNvSpPr>
          <p:nvPr/>
        </p:nvSpPr>
        <p:spPr bwMode="auto">
          <a:xfrm flipV="1">
            <a:off x="5140325" y="3527425"/>
            <a:ext cx="908050" cy="444500"/>
          </a:xfrm>
          <a:prstGeom prst="line">
            <a:avLst/>
          </a:prstGeom>
          <a:noFill/>
          <a:ln w="25200">
            <a:solidFill>
              <a:srgbClr val="C0C0C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69666" name="Line 24"/>
          <p:cNvSpPr>
            <a:spLocks noChangeShapeType="1"/>
          </p:cNvSpPr>
          <p:nvPr/>
        </p:nvSpPr>
        <p:spPr bwMode="auto">
          <a:xfrm flipH="1">
            <a:off x="4392613" y="3511550"/>
            <a:ext cx="647700" cy="409575"/>
          </a:xfrm>
          <a:prstGeom prst="line">
            <a:avLst/>
          </a:prstGeom>
          <a:noFill/>
          <a:ln w="25200">
            <a:solidFill>
              <a:srgbClr val="0066CC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69667" name="Line 25"/>
          <p:cNvSpPr>
            <a:spLocks noChangeShapeType="1"/>
          </p:cNvSpPr>
          <p:nvPr/>
        </p:nvSpPr>
        <p:spPr bwMode="auto">
          <a:xfrm flipV="1">
            <a:off x="4464050" y="3465513"/>
            <a:ext cx="647700" cy="409575"/>
          </a:xfrm>
          <a:prstGeom prst="line">
            <a:avLst/>
          </a:prstGeom>
          <a:noFill/>
          <a:ln w="25200">
            <a:solidFill>
              <a:srgbClr val="0066CC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69668" name="Line 26"/>
          <p:cNvSpPr>
            <a:spLocks noChangeShapeType="1"/>
          </p:cNvSpPr>
          <p:nvPr/>
        </p:nvSpPr>
        <p:spPr bwMode="auto">
          <a:xfrm>
            <a:off x="2973388" y="3565525"/>
            <a:ext cx="627062" cy="563563"/>
          </a:xfrm>
          <a:prstGeom prst="line">
            <a:avLst/>
          </a:prstGeom>
          <a:noFill/>
          <a:ln w="25200">
            <a:solidFill>
              <a:srgbClr val="0066CC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69669" name="Line 27"/>
          <p:cNvSpPr>
            <a:spLocks noChangeShapeType="1"/>
          </p:cNvSpPr>
          <p:nvPr/>
        </p:nvSpPr>
        <p:spPr bwMode="auto">
          <a:xfrm flipH="1" flipV="1">
            <a:off x="2903538" y="3503613"/>
            <a:ext cx="627062" cy="561975"/>
          </a:xfrm>
          <a:prstGeom prst="line">
            <a:avLst/>
          </a:prstGeom>
          <a:noFill/>
          <a:ln w="25200">
            <a:solidFill>
              <a:srgbClr val="0066CC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69670" name="Line 28"/>
          <p:cNvSpPr>
            <a:spLocks noChangeShapeType="1"/>
          </p:cNvSpPr>
          <p:nvPr/>
        </p:nvSpPr>
        <p:spPr bwMode="auto">
          <a:xfrm>
            <a:off x="4983163" y="4532313"/>
            <a:ext cx="128587" cy="292100"/>
          </a:xfrm>
          <a:prstGeom prst="line">
            <a:avLst/>
          </a:prstGeom>
          <a:noFill/>
          <a:ln w="25200">
            <a:solidFill>
              <a:srgbClr val="C0C0C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69671" name="Line 29"/>
          <p:cNvSpPr>
            <a:spLocks noChangeShapeType="1"/>
          </p:cNvSpPr>
          <p:nvPr/>
        </p:nvSpPr>
        <p:spPr bwMode="auto">
          <a:xfrm flipH="1" flipV="1">
            <a:off x="4967288" y="4500563"/>
            <a:ext cx="130175" cy="290512"/>
          </a:xfrm>
          <a:prstGeom prst="line">
            <a:avLst/>
          </a:prstGeom>
          <a:noFill/>
          <a:ln w="25200">
            <a:solidFill>
              <a:srgbClr val="C0C0C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69672" name="CustomShape 30"/>
          <p:cNvSpPr>
            <a:spLocks noChangeArrowheads="1"/>
          </p:cNvSpPr>
          <p:nvPr/>
        </p:nvSpPr>
        <p:spPr bwMode="auto">
          <a:xfrm>
            <a:off x="2879725" y="1079500"/>
            <a:ext cx="4535488" cy="1296988"/>
          </a:xfrm>
          <a:prstGeom prst="flowChartProcess">
            <a:avLst/>
          </a:prstGeom>
          <a:noFill/>
          <a:ln w="18000">
            <a:solidFill>
              <a:srgbClr val="C0C0C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69673" name="CustomShape 32"/>
          <p:cNvSpPr>
            <a:spLocks noChangeArrowheads="1"/>
          </p:cNvSpPr>
          <p:nvPr/>
        </p:nvSpPr>
        <p:spPr bwMode="auto">
          <a:xfrm>
            <a:off x="4967288" y="2952750"/>
            <a:ext cx="4032250" cy="503238"/>
          </a:xfrm>
          <a:prstGeom prst="ellipse">
            <a:avLst/>
          </a:prstGeom>
          <a:noFill/>
          <a:ln w="36000">
            <a:solidFill>
              <a:srgbClr val="0066CC"/>
            </a:solidFill>
            <a:round/>
            <a:headEnd/>
            <a:tailEnd/>
          </a:ln>
        </p:spPr>
        <p:txBody>
          <a:bodyPr wrap="none" lIns="108000" tIns="63000" rIns="108000" bIns="63000" anchor="ctr"/>
          <a:lstStyle/>
          <a:p>
            <a:pPr algn="ctr"/>
            <a:r>
              <a:rPr lang="ru-RU" sz="1600"/>
              <a:t>АИС ВМС</a:t>
            </a:r>
            <a:endParaRPr lang="ru-RU"/>
          </a:p>
        </p:txBody>
      </p:sp>
      <p:sp>
        <p:nvSpPr>
          <p:cNvPr id="69674" name="Line 34"/>
          <p:cNvSpPr>
            <a:spLocks noChangeShapeType="1"/>
          </p:cNvSpPr>
          <p:nvPr/>
        </p:nvSpPr>
        <p:spPr bwMode="auto">
          <a:xfrm>
            <a:off x="6689725" y="2232025"/>
            <a:ext cx="77788" cy="650875"/>
          </a:xfrm>
          <a:prstGeom prst="line">
            <a:avLst/>
          </a:prstGeom>
          <a:noFill/>
          <a:ln w="25200">
            <a:solidFill>
              <a:srgbClr val="0066CC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69675" name="Line 35"/>
          <p:cNvSpPr>
            <a:spLocks noChangeShapeType="1"/>
          </p:cNvSpPr>
          <p:nvPr/>
        </p:nvSpPr>
        <p:spPr bwMode="auto">
          <a:xfrm flipH="1" flipV="1">
            <a:off x="6681788" y="2160588"/>
            <a:ext cx="77787" cy="649287"/>
          </a:xfrm>
          <a:prstGeom prst="line">
            <a:avLst/>
          </a:prstGeom>
          <a:noFill/>
          <a:ln w="25200">
            <a:solidFill>
              <a:srgbClr val="0066CC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69676" name="Line 36"/>
          <p:cNvSpPr>
            <a:spLocks noChangeShapeType="1"/>
          </p:cNvSpPr>
          <p:nvPr/>
        </p:nvSpPr>
        <p:spPr bwMode="auto">
          <a:xfrm>
            <a:off x="3824288" y="2232025"/>
            <a:ext cx="1503362" cy="649288"/>
          </a:xfrm>
          <a:prstGeom prst="line">
            <a:avLst/>
          </a:prstGeom>
          <a:noFill/>
          <a:ln w="25200">
            <a:solidFill>
              <a:srgbClr val="0066CC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69677" name="Line 37"/>
          <p:cNvSpPr>
            <a:spLocks noChangeShapeType="1"/>
          </p:cNvSpPr>
          <p:nvPr/>
        </p:nvSpPr>
        <p:spPr bwMode="auto">
          <a:xfrm flipH="1" flipV="1">
            <a:off x="3657600" y="2160588"/>
            <a:ext cx="1503363" cy="649287"/>
          </a:xfrm>
          <a:prstGeom prst="line">
            <a:avLst/>
          </a:prstGeom>
          <a:noFill/>
          <a:ln w="25200">
            <a:solidFill>
              <a:srgbClr val="0066CC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69678" name="Line 38"/>
          <p:cNvSpPr>
            <a:spLocks noChangeShapeType="1"/>
          </p:cNvSpPr>
          <p:nvPr/>
        </p:nvSpPr>
        <p:spPr bwMode="auto">
          <a:xfrm>
            <a:off x="7897813" y="3665538"/>
            <a:ext cx="454025" cy="1230312"/>
          </a:xfrm>
          <a:prstGeom prst="line">
            <a:avLst/>
          </a:prstGeom>
          <a:noFill/>
          <a:ln w="25200">
            <a:solidFill>
              <a:srgbClr val="C0C0C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69679" name="Line 39"/>
          <p:cNvSpPr>
            <a:spLocks noChangeShapeType="1"/>
          </p:cNvSpPr>
          <p:nvPr/>
        </p:nvSpPr>
        <p:spPr bwMode="auto">
          <a:xfrm flipH="1" flipV="1">
            <a:off x="7848600" y="3527425"/>
            <a:ext cx="452438" cy="1231900"/>
          </a:xfrm>
          <a:prstGeom prst="line">
            <a:avLst/>
          </a:prstGeom>
          <a:noFill/>
          <a:ln w="25200">
            <a:solidFill>
              <a:srgbClr val="C0C0C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pic>
        <p:nvPicPr>
          <p:cNvPr id="69680" name="Рисунок 148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41488" y="2279650"/>
            <a:ext cx="206375" cy="16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9681" name="Рисунок 148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11288" y="2471738"/>
            <a:ext cx="206375" cy="16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9682" name="TextBox 54"/>
          <p:cNvSpPr txBox="1">
            <a:spLocks noChangeArrowheads="1"/>
          </p:cNvSpPr>
          <p:nvPr/>
        </p:nvSpPr>
        <p:spPr bwMode="auto">
          <a:xfrm>
            <a:off x="576263" y="5867400"/>
            <a:ext cx="9145587" cy="769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200">
                <a:solidFill>
                  <a:srgbClr val="0066CC"/>
                </a:solidFill>
              </a:rPr>
              <a:t>Тот же порядок работы может быть сохранен и при поступлении </a:t>
            </a:r>
          </a:p>
          <a:p>
            <a:r>
              <a:rPr lang="ru-RU" sz="2200">
                <a:solidFill>
                  <a:srgbClr val="0066CC"/>
                </a:solidFill>
              </a:rPr>
              <a:t>заявки на оказание услуги с Портала госуслуг</a:t>
            </a:r>
            <a:endParaRPr lang="ru-RU" sz="2200"/>
          </a:p>
        </p:txBody>
      </p:sp>
      <p:sp>
        <p:nvSpPr>
          <p:cNvPr id="69683" name="Прямоугольник 54"/>
          <p:cNvSpPr>
            <a:spLocks noChangeArrowheads="1"/>
          </p:cNvSpPr>
          <p:nvPr/>
        </p:nvSpPr>
        <p:spPr bwMode="auto">
          <a:xfrm>
            <a:off x="215900" y="250825"/>
            <a:ext cx="9648825" cy="61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3400">
                <a:solidFill>
                  <a:srgbClr val="000000"/>
                </a:solidFill>
              </a:rPr>
              <a:t>Оказание услуги</a:t>
            </a:r>
            <a:r>
              <a:rPr lang="en-US" sz="3400">
                <a:solidFill>
                  <a:srgbClr val="000000"/>
                </a:solidFill>
              </a:rPr>
              <a:t> </a:t>
            </a:r>
            <a:r>
              <a:rPr lang="ru-RU" sz="3400">
                <a:solidFill>
                  <a:srgbClr val="000000"/>
                </a:solidFill>
              </a:rPr>
              <a:t>с использованием АИС ВМС</a:t>
            </a:r>
            <a:endParaRPr lang="ru-RU" sz="3400"/>
          </a:p>
        </p:txBody>
      </p:sp>
      <p:sp>
        <p:nvSpPr>
          <p:cNvPr id="69684" name="TextShape 22"/>
          <p:cNvSpPr txBox="1">
            <a:spLocks noChangeArrowheads="1"/>
          </p:cNvSpPr>
          <p:nvPr/>
        </p:nvSpPr>
        <p:spPr bwMode="auto">
          <a:xfrm>
            <a:off x="5400675" y="3924300"/>
            <a:ext cx="1655763" cy="503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0000" tIns="45000" rIns="90000" bIns="45000"/>
          <a:lstStyle/>
          <a:p>
            <a:r>
              <a:rPr lang="ru-RU" sz="1200" b="1" i="1">
                <a:solidFill>
                  <a:srgbClr val="0066CC"/>
                </a:solidFill>
              </a:rPr>
              <a:t>Межведомственное</a:t>
            </a:r>
            <a:endParaRPr lang="ru-RU" sz="1200" b="1" i="1"/>
          </a:p>
          <a:p>
            <a:r>
              <a:rPr lang="ru-RU" sz="1200" b="1" i="1">
                <a:solidFill>
                  <a:srgbClr val="0066CC"/>
                </a:solidFill>
              </a:rPr>
              <a:t>взаимодействие</a:t>
            </a:r>
            <a:endParaRPr lang="ru-RU" sz="1200" b="1" i="1"/>
          </a:p>
        </p:txBody>
      </p:sp>
      <p:sp>
        <p:nvSpPr>
          <p:cNvPr id="69685" name="TextShape 9"/>
          <p:cNvSpPr txBox="1">
            <a:spLocks noChangeArrowheads="1"/>
          </p:cNvSpPr>
          <p:nvPr/>
        </p:nvSpPr>
        <p:spPr bwMode="auto">
          <a:xfrm>
            <a:off x="8064500" y="3779838"/>
            <a:ext cx="1244600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0000" tIns="45000" rIns="90000" bIns="45000"/>
          <a:lstStyle/>
          <a:p>
            <a:r>
              <a:rPr lang="ru-RU" sz="1200" b="1" i="1">
                <a:solidFill>
                  <a:srgbClr val="00B050"/>
                </a:solidFill>
              </a:rPr>
              <a:t>Внутри</a:t>
            </a:r>
          </a:p>
          <a:p>
            <a:r>
              <a:rPr lang="ru-RU" sz="1200" b="1" i="1">
                <a:solidFill>
                  <a:srgbClr val="00B050"/>
                </a:solidFill>
              </a:rPr>
              <a:t>ведомственное</a:t>
            </a:r>
          </a:p>
          <a:p>
            <a:r>
              <a:rPr lang="ru-RU" sz="1200" b="1" i="1">
                <a:solidFill>
                  <a:srgbClr val="00B050"/>
                </a:solidFill>
              </a:rPr>
              <a:t>взаимодействие</a:t>
            </a:r>
          </a:p>
        </p:txBody>
      </p:sp>
      <p:sp>
        <p:nvSpPr>
          <p:cNvPr id="69686" name="TextShape 5"/>
          <p:cNvSpPr txBox="1">
            <a:spLocks noChangeArrowheads="1"/>
          </p:cNvSpPr>
          <p:nvPr/>
        </p:nvSpPr>
        <p:spPr bwMode="auto">
          <a:xfrm>
            <a:off x="2927350" y="1120775"/>
            <a:ext cx="2905125" cy="204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0000" tIns="45000" rIns="90000" bIns="45000"/>
          <a:lstStyle/>
          <a:p>
            <a:r>
              <a:rPr lang="ru-RU" sz="1200" b="1" i="1">
                <a:solidFill>
                  <a:srgbClr val="F79646"/>
                </a:solidFill>
              </a:rPr>
              <a:t>Орган власти, оказывающий услугу</a:t>
            </a:r>
          </a:p>
        </p:txBody>
      </p:sp>
      <p:sp>
        <p:nvSpPr>
          <p:cNvPr id="55" name="Номер слайда 5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2C1A6CF-9822-4F53-B2F2-A90D1F3D7AEB}" type="slidenum">
              <a:rPr lang="ru-RU"/>
              <a:pPr>
                <a:defRPr/>
              </a:pPr>
              <a:t>54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TextShape 1"/>
          <p:cNvSpPr txBox="1">
            <a:spLocks noChangeArrowheads="1"/>
          </p:cNvSpPr>
          <p:nvPr/>
        </p:nvSpPr>
        <p:spPr bwMode="auto">
          <a:xfrm>
            <a:off x="298450" y="936625"/>
            <a:ext cx="4464050" cy="503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0000" tIns="45000" rIns="90000" bIns="45000"/>
          <a:lstStyle/>
          <a:p>
            <a:r>
              <a:rPr lang="ru-RU" sz="2400" b="1">
                <a:solidFill>
                  <a:srgbClr val="0066CC"/>
                </a:solidFill>
              </a:rPr>
              <a:t>Без АИС ВМС</a:t>
            </a:r>
            <a:endParaRPr lang="ru-RU"/>
          </a:p>
        </p:txBody>
      </p:sp>
      <p:sp>
        <p:nvSpPr>
          <p:cNvPr id="70659" name="TextShape 2"/>
          <p:cNvSpPr txBox="1">
            <a:spLocks noChangeArrowheads="1"/>
          </p:cNvSpPr>
          <p:nvPr/>
        </p:nvSpPr>
        <p:spPr bwMode="auto">
          <a:xfrm>
            <a:off x="431800" y="215900"/>
            <a:ext cx="9288463" cy="682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0000" tIns="45000" rIns="90000" bIns="45000"/>
          <a:lstStyle/>
          <a:p>
            <a:pPr algn="ctr"/>
            <a:r>
              <a:rPr lang="ru-RU" sz="3600">
                <a:solidFill>
                  <a:srgbClr val="000000"/>
                </a:solidFill>
              </a:rPr>
              <a:t>Контроль за исполнением услуг</a:t>
            </a:r>
            <a:endParaRPr lang="ru-RU"/>
          </a:p>
        </p:txBody>
      </p:sp>
      <p:sp>
        <p:nvSpPr>
          <p:cNvPr id="70660" name="TextShape 3"/>
          <p:cNvSpPr txBox="1">
            <a:spLocks noChangeArrowheads="1"/>
          </p:cNvSpPr>
          <p:nvPr/>
        </p:nvSpPr>
        <p:spPr bwMode="auto">
          <a:xfrm>
            <a:off x="298450" y="1511300"/>
            <a:ext cx="4464050" cy="1481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0000" tIns="45000" rIns="90000" bIns="45000"/>
          <a:lstStyle/>
          <a:p>
            <a:r>
              <a:rPr lang="ru-RU" sz="2000">
                <a:solidFill>
                  <a:srgbClr val="0066CC"/>
                </a:solidFill>
              </a:rPr>
              <a:t>1. Невозможность мониторинга </a:t>
            </a:r>
            <a:endParaRPr lang="en-US" sz="2000">
              <a:solidFill>
                <a:srgbClr val="0066CC"/>
              </a:solidFill>
            </a:endParaRPr>
          </a:p>
          <a:p>
            <a:r>
              <a:rPr lang="ru-RU" sz="2000">
                <a:solidFill>
                  <a:srgbClr val="0066CC"/>
                </a:solidFill>
              </a:rPr>
              <a:t>процесса оказания услуг</a:t>
            </a:r>
            <a:endParaRPr lang="ru-RU"/>
          </a:p>
          <a:p>
            <a:r>
              <a:rPr lang="ru-RU" sz="2000">
                <a:solidFill>
                  <a:srgbClr val="0066CC"/>
                </a:solidFill>
              </a:rPr>
              <a:t>2. Невозможность оперативного </a:t>
            </a:r>
            <a:endParaRPr lang="en-US" sz="2000">
              <a:solidFill>
                <a:srgbClr val="0066CC"/>
              </a:solidFill>
            </a:endParaRPr>
          </a:p>
          <a:p>
            <a:r>
              <a:rPr lang="ru-RU" sz="2000">
                <a:solidFill>
                  <a:srgbClr val="0066CC"/>
                </a:solidFill>
              </a:rPr>
              <a:t>планирования загрузки исполнителей</a:t>
            </a: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1BD6621-8623-45D7-9461-AB8D421526DC}" type="slidenum">
              <a:rPr lang="ru-RU"/>
              <a:pPr>
                <a:defRPr/>
              </a:pPr>
              <a:t>55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TextShape 1"/>
          <p:cNvSpPr txBox="1">
            <a:spLocks noChangeArrowheads="1"/>
          </p:cNvSpPr>
          <p:nvPr/>
        </p:nvSpPr>
        <p:spPr bwMode="auto">
          <a:xfrm>
            <a:off x="298450" y="936625"/>
            <a:ext cx="4464050" cy="503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0000" tIns="45000" rIns="90000" bIns="45000"/>
          <a:lstStyle/>
          <a:p>
            <a:r>
              <a:rPr lang="ru-RU" sz="2400" b="1">
                <a:solidFill>
                  <a:srgbClr val="000000"/>
                </a:solidFill>
              </a:rPr>
              <a:t>Без АИС ВМС</a:t>
            </a:r>
            <a:endParaRPr lang="ru-RU"/>
          </a:p>
        </p:txBody>
      </p:sp>
      <p:sp>
        <p:nvSpPr>
          <p:cNvPr id="71683" name="TextShape 2"/>
          <p:cNvSpPr txBox="1">
            <a:spLocks noChangeArrowheads="1"/>
          </p:cNvSpPr>
          <p:nvPr/>
        </p:nvSpPr>
        <p:spPr bwMode="auto">
          <a:xfrm>
            <a:off x="431800" y="215900"/>
            <a:ext cx="9288463" cy="682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0000" tIns="45000" rIns="90000" bIns="45000"/>
          <a:lstStyle/>
          <a:p>
            <a:pPr algn="ctr"/>
            <a:r>
              <a:rPr lang="ru-RU" sz="3600">
                <a:solidFill>
                  <a:srgbClr val="000000"/>
                </a:solidFill>
              </a:rPr>
              <a:t>Контроль за исполнением услуг</a:t>
            </a:r>
            <a:endParaRPr lang="ru-RU"/>
          </a:p>
        </p:txBody>
      </p:sp>
      <p:sp>
        <p:nvSpPr>
          <p:cNvPr id="71684" name="TextShape 3"/>
          <p:cNvSpPr txBox="1">
            <a:spLocks noChangeArrowheads="1"/>
          </p:cNvSpPr>
          <p:nvPr/>
        </p:nvSpPr>
        <p:spPr bwMode="auto">
          <a:xfrm>
            <a:off x="298450" y="1511300"/>
            <a:ext cx="4464050" cy="1481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0000" tIns="45000" rIns="90000" bIns="45000"/>
          <a:lstStyle/>
          <a:p>
            <a:r>
              <a:rPr lang="ru-RU" sz="1900">
                <a:solidFill>
                  <a:srgbClr val="000000"/>
                </a:solidFill>
              </a:rPr>
              <a:t>1. Невозможность мониторинга </a:t>
            </a:r>
            <a:endParaRPr lang="en-US" sz="1900">
              <a:solidFill>
                <a:srgbClr val="000000"/>
              </a:solidFill>
            </a:endParaRPr>
          </a:p>
          <a:p>
            <a:r>
              <a:rPr lang="ru-RU" sz="1900">
                <a:solidFill>
                  <a:srgbClr val="000000"/>
                </a:solidFill>
              </a:rPr>
              <a:t>процесса оказания услуг</a:t>
            </a:r>
            <a:endParaRPr lang="ru-RU" sz="1900"/>
          </a:p>
          <a:p>
            <a:r>
              <a:rPr lang="ru-RU" sz="1900">
                <a:solidFill>
                  <a:srgbClr val="000000"/>
                </a:solidFill>
              </a:rPr>
              <a:t>2. Невозможность оперативного </a:t>
            </a:r>
            <a:endParaRPr lang="en-US" sz="1900">
              <a:solidFill>
                <a:srgbClr val="000000"/>
              </a:solidFill>
            </a:endParaRPr>
          </a:p>
          <a:p>
            <a:r>
              <a:rPr lang="ru-RU" sz="1900">
                <a:solidFill>
                  <a:srgbClr val="000000"/>
                </a:solidFill>
              </a:rPr>
              <a:t>планирования загрузки исполнителей</a:t>
            </a:r>
            <a:endParaRPr lang="ru-RU" sz="1900"/>
          </a:p>
        </p:txBody>
      </p:sp>
      <p:sp>
        <p:nvSpPr>
          <p:cNvPr id="71685" name="TextShape 4"/>
          <p:cNvSpPr txBox="1">
            <a:spLocks noChangeArrowheads="1"/>
          </p:cNvSpPr>
          <p:nvPr/>
        </p:nvSpPr>
        <p:spPr bwMode="auto">
          <a:xfrm>
            <a:off x="5111750" y="936625"/>
            <a:ext cx="4464050" cy="503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0000" tIns="45000" rIns="90000" bIns="45000"/>
          <a:lstStyle/>
          <a:p>
            <a:r>
              <a:rPr lang="ru-RU" sz="2400" b="1">
                <a:solidFill>
                  <a:srgbClr val="0066CC"/>
                </a:solidFill>
              </a:rPr>
              <a:t>С использованием АИС ВМС</a:t>
            </a:r>
            <a:endParaRPr lang="ru-RU"/>
          </a:p>
        </p:txBody>
      </p:sp>
      <p:sp>
        <p:nvSpPr>
          <p:cNvPr id="71686" name="TextShape 5"/>
          <p:cNvSpPr txBox="1">
            <a:spLocks noChangeArrowheads="1"/>
          </p:cNvSpPr>
          <p:nvPr/>
        </p:nvSpPr>
        <p:spPr bwMode="auto">
          <a:xfrm>
            <a:off x="5111750" y="1511300"/>
            <a:ext cx="4464050" cy="287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0000" tIns="45000" rIns="90000" bIns="45000"/>
          <a:lstStyle/>
          <a:p>
            <a:r>
              <a:rPr lang="ru-RU" sz="1900">
                <a:solidFill>
                  <a:srgbClr val="0066CC"/>
                </a:solidFill>
              </a:rPr>
              <a:t>1. Возможность получения оперативной </a:t>
            </a:r>
            <a:endParaRPr lang="en-US" sz="1900">
              <a:solidFill>
                <a:srgbClr val="0066CC"/>
              </a:solidFill>
            </a:endParaRPr>
          </a:p>
          <a:p>
            <a:r>
              <a:rPr lang="ru-RU" sz="1900">
                <a:solidFill>
                  <a:srgbClr val="0066CC"/>
                </a:solidFill>
              </a:rPr>
              <a:t>информации прямо в системе АИС ВМС</a:t>
            </a:r>
            <a:endParaRPr lang="ru-RU" sz="1900"/>
          </a:p>
          <a:p>
            <a:r>
              <a:rPr lang="ru-RU" sz="1900">
                <a:solidFill>
                  <a:srgbClr val="0066CC"/>
                </a:solidFill>
              </a:rPr>
              <a:t>2. Сигнализация о превышении</a:t>
            </a:r>
            <a:r>
              <a:rPr lang="en-US" sz="1900">
                <a:solidFill>
                  <a:srgbClr val="0066CC"/>
                </a:solidFill>
              </a:rPr>
              <a:t> </a:t>
            </a:r>
            <a:r>
              <a:rPr lang="ru-RU" sz="1900">
                <a:solidFill>
                  <a:srgbClr val="0066CC"/>
                </a:solidFill>
              </a:rPr>
              <a:t>сроков </a:t>
            </a:r>
            <a:endParaRPr lang="en-US" sz="1900">
              <a:solidFill>
                <a:srgbClr val="0066CC"/>
              </a:solidFill>
            </a:endParaRPr>
          </a:p>
          <a:p>
            <a:r>
              <a:rPr lang="ru-RU" sz="1900">
                <a:solidFill>
                  <a:srgbClr val="0066CC"/>
                </a:solidFill>
              </a:rPr>
              <a:t>исполнения всей услуги целиком </a:t>
            </a:r>
            <a:endParaRPr lang="en-US" sz="1900">
              <a:solidFill>
                <a:srgbClr val="0066CC"/>
              </a:solidFill>
            </a:endParaRPr>
          </a:p>
          <a:p>
            <a:r>
              <a:rPr lang="ru-RU" sz="1900">
                <a:solidFill>
                  <a:srgbClr val="0066CC"/>
                </a:solidFill>
              </a:rPr>
              <a:t>или ее отдельных этапов</a:t>
            </a:r>
            <a:endParaRPr lang="ru-RU" sz="1900"/>
          </a:p>
          <a:p>
            <a:r>
              <a:rPr lang="ru-RU" sz="1900">
                <a:solidFill>
                  <a:srgbClr val="0066CC"/>
                </a:solidFill>
              </a:rPr>
              <a:t>3. Оперативное планирование загрузки </a:t>
            </a:r>
            <a:endParaRPr lang="en-US" sz="1900">
              <a:solidFill>
                <a:srgbClr val="0066CC"/>
              </a:solidFill>
            </a:endParaRPr>
          </a:p>
          <a:p>
            <a:r>
              <a:rPr lang="ru-RU" sz="1900">
                <a:solidFill>
                  <a:srgbClr val="0066CC"/>
                </a:solidFill>
              </a:rPr>
              <a:t>исполнителей</a:t>
            </a:r>
            <a:endParaRPr lang="ru-RU" sz="190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0DE3D8E-9633-4F18-921E-E6FE84E08C40}" type="slidenum">
              <a:rPr lang="ru-RU"/>
              <a:pPr>
                <a:defRPr/>
              </a:pPr>
              <a:t>56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TextShape 1"/>
          <p:cNvSpPr txBox="1">
            <a:spLocks noChangeArrowheads="1"/>
          </p:cNvSpPr>
          <p:nvPr/>
        </p:nvSpPr>
        <p:spPr bwMode="auto">
          <a:xfrm>
            <a:off x="431800" y="215900"/>
            <a:ext cx="9144000" cy="682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0000" tIns="45000" rIns="90000" bIns="45000"/>
          <a:lstStyle/>
          <a:p>
            <a:pPr algn="ctr"/>
            <a:r>
              <a:rPr lang="ru-RU" sz="3600"/>
              <a:t>210-ФЗ</a:t>
            </a:r>
            <a:endParaRPr lang="ru-RU"/>
          </a:p>
        </p:txBody>
      </p:sp>
      <p:sp>
        <p:nvSpPr>
          <p:cNvPr id="72707" name="TextShape 3"/>
          <p:cNvSpPr txBox="1">
            <a:spLocks noChangeArrowheads="1"/>
          </p:cNvSpPr>
          <p:nvPr/>
        </p:nvSpPr>
        <p:spPr bwMode="auto">
          <a:xfrm>
            <a:off x="431800" y="792163"/>
            <a:ext cx="9288463" cy="801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84600" tIns="39600" rIns="84600" bIns="39600"/>
          <a:lstStyle/>
          <a:p>
            <a:pPr algn="ctr"/>
            <a:r>
              <a:rPr lang="ru-RU" sz="2200"/>
              <a:t>Федеральный закон РФ от 27 июля 2010 г. </a:t>
            </a:r>
            <a:endParaRPr lang="ru-RU"/>
          </a:p>
          <a:p>
            <a:pPr algn="ctr"/>
            <a:r>
              <a:rPr lang="ru-RU" sz="2200"/>
              <a:t>Об организации предоставления государственных и муниципальных услуг</a:t>
            </a:r>
            <a:endParaRPr lang="ru-RU"/>
          </a:p>
        </p:txBody>
      </p:sp>
      <p:sp>
        <p:nvSpPr>
          <p:cNvPr id="72708" name="TextBox 7"/>
          <p:cNvSpPr txBox="1">
            <a:spLocks noChangeArrowheads="1"/>
          </p:cNvSpPr>
          <p:nvPr/>
        </p:nvSpPr>
        <p:spPr bwMode="auto">
          <a:xfrm>
            <a:off x="360363" y="2124075"/>
            <a:ext cx="9359900" cy="2862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Aft>
                <a:spcPts val="600"/>
              </a:spcAft>
            </a:pPr>
            <a:r>
              <a:rPr lang="ru-RU" sz="2000"/>
              <a:t>Органы, предоставляющие услуги, обязаны:</a:t>
            </a:r>
          </a:p>
          <a:p>
            <a:pPr>
              <a:spcAft>
                <a:spcPts val="600"/>
              </a:spcAft>
            </a:pPr>
            <a:r>
              <a:rPr lang="ru-RU" sz="2000">
                <a:solidFill>
                  <a:srgbClr val="BFBFBF"/>
                </a:solidFill>
              </a:rPr>
              <a:t>1) предоставлять услуги в соответствии с административными регламентами</a:t>
            </a:r>
          </a:p>
          <a:p>
            <a:pPr>
              <a:spcAft>
                <a:spcPts val="600"/>
              </a:spcAft>
            </a:pPr>
            <a:r>
              <a:rPr lang="ru-RU" sz="2000">
                <a:solidFill>
                  <a:srgbClr val="BFBFBF"/>
                </a:solidFill>
              </a:rPr>
              <a:t>2) обеспечивать возможность получения заявителем услуги в электронной</a:t>
            </a:r>
            <a:r>
              <a:rPr lang="en-US" sz="2000">
                <a:solidFill>
                  <a:srgbClr val="BFBFBF"/>
                </a:solidFill>
              </a:rPr>
              <a:t> </a:t>
            </a:r>
            <a:r>
              <a:rPr lang="ru-RU" sz="2000">
                <a:solidFill>
                  <a:srgbClr val="BFBFBF"/>
                </a:solidFill>
              </a:rPr>
              <a:t>форме, если это не запрещено законом</a:t>
            </a:r>
          </a:p>
          <a:p>
            <a:pPr>
              <a:spcAft>
                <a:spcPts val="600"/>
              </a:spcAft>
            </a:pPr>
            <a:r>
              <a:rPr lang="ru-RU" sz="2000">
                <a:solidFill>
                  <a:srgbClr val="D9D9D9"/>
                </a:solidFill>
              </a:rPr>
              <a:t>3) получать от иных органов власти и организаций документы, необходимые</a:t>
            </a:r>
            <a:r>
              <a:rPr lang="en-US" sz="2000">
                <a:solidFill>
                  <a:srgbClr val="D9D9D9"/>
                </a:solidFill>
              </a:rPr>
              <a:t> </a:t>
            </a:r>
            <a:r>
              <a:rPr lang="ru-RU" sz="2000">
                <a:solidFill>
                  <a:srgbClr val="D9D9D9"/>
                </a:solidFill>
              </a:rPr>
              <a:t>для предоставления услуг (и предоставлять такие документы иным органам)</a:t>
            </a:r>
          </a:p>
          <a:p>
            <a:pPr>
              <a:spcAft>
                <a:spcPts val="600"/>
              </a:spcAft>
            </a:pPr>
            <a:r>
              <a:rPr lang="ru-RU" sz="2000" b="1"/>
              <a:t>4) обеспечивать возможность предоставления услуг в многофункциональных</a:t>
            </a:r>
            <a:r>
              <a:rPr lang="en-US" sz="2000" b="1"/>
              <a:t> </a:t>
            </a:r>
            <a:r>
              <a:rPr lang="ru-RU" sz="2000" b="1"/>
              <a:t>центрах (МФЦ)</a:t>
            </a:r>
          </a:p>
        </p:txBody>
      </p:sp>
      <p:sp>
        <p:nvSpPr>
          <p:cNvPr id="72709" name="TextBox 8"/>
          <p:cNvSpPr txBox="1">
            <a:spLocks noChangeArrowheads="1"/>
          </p:cNvSpPr>
          <p:nvPr/>
        </p:nvSpPr>
        <p:spPr bwMode="auto">
          <a:xfrm>
            <a:off x="360363" y="5364163"/>
            <a:ext cx="93599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>
                <a:solidFill>
                  <a:srgbClr val="0066CC"/>
                </a:solidFill>
              </a:rPr>
              <a:t>Заявитель может обратиться за услугой не только непосредственно в орган власти, </a:t>
            </a:r>
            <a:r>
              <a:rPr lang="en-US" sz="2000">
                <a:solidFill>
                  <a:srgbClr val="0066CC"/>
                </a:solidFill>
              </a:rPr>
              <a:t> </a:t>
            </a:r>
            <a:r>
              <a:rPr lang="ru-RU" sz="2000">
                <a:solidFill>
                  <a:srgbClr val="0066CC"/>
                </a:solidFill>
              </a:rPr>
              <a:t>оказывающий услугу, но и в МФЦ.</a:t>
            </a:r>
            <a:endParaRPr lang="ru-RU" sz="200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2DCF91D-573D-4F81-9F80-A92D336EAFA2}" type="slidenum">
              <a:rPr lang="ru-RU"/>
              <a:pPr>
                <a:defRPr/>
              </a:pPr>
              <a:t>57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TextShape 1"/>
          <p:cNvSpPr txBox="1">
            <a:spLocks noChangeArrowheads="1"/>
          </p:cNvSpPr>
          <p:nvPr/>
        </p:nvSpPr>
        <p:spPr bwMode="auto">
          <a:xfrm>
            <a:off x="431800" y="215900"/>
            <a:ext cx="9288463" cy="682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0000" tIns="45000" rIns="90000" bIns="45000"/>
          <a:lstStyle/>
          <a:p>
            <a:pPr algn="ctr"/>
            <a:r>
              <a:rPr lang="ru-RU" sz="3600">
                <a:solidFill>
                  <a:srgbClr val="000000"/>
                </a:solidFill>
              </a:rPr>
              <a:t>Оказание услуги в МФЦ</a:t>
            </a:r>
            <a:endParaRPr lang="ru-RU"/>
          </a:p>
        </p:txBody>
      </p:sp>
      <p:sp>
        <p:nvSpPr>
          <p:cNvPr id="73731" name="TextShape 2"/>
          <p:cNvSpPr txBox="1">
            <a:spLocks noChangeArrowheads="1"/>
          </p:cNvSpPr>
          <p:nvPr/>
        </p:nvSpPr>
        <p:spPr bwMode="auto">
          <a:xfrm>
            <a:off x="863600" y="1979613"/>
            <a:ext cx="8856663" cy="392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84600" tIns="39600" rIns="84600" bIns="39600"/>
          <a:lstStyle/>
          <a:p>
            <a:pPr algn="just"/>
            <a:r>
              <a:rPr lang="ru-RU" sz="2400">
                <a:solidFill>
                  <a:srgbClr val="0066CC"/>
                </a:solidFill>
              </a:rPr>
              <a:t>МФЦ — центр приема заявлений на оказание как </a:t>
            </a:r>
          </a:p>
          <a:p>
            <a:pPr algn="just"/>
            <a:r>
              <a:rPr lang="ru-RU" sz="2400">
                <a:solidFill>
                  <a:srgbClr val="0066CC"/>
                </a:solidFill>
              </a:rPr>
              <a:t>муниципальных, так и государственных услуг.</a:t>
            </a:r>
            <a:endParaRPr lang="ru-RU"/>
          </a:p>
          <a:p>
            <a:pPr algn="just"/>
            <a:endParaRPr lang="ru-RU"/>
          </a:p>
          <a:p>
            <a:pPr algn="just"/>
            <a:r>
              <a:rPr lang="ru-RU" sz="2400">
                <a:solidFill>
                  <a:srgbClr val="0066CC"/>
                </a:solidFill>
              </a:rPr>
              <a:t>МФЦ реализует принцип «одного окна» — </a:t>
            </a:r>
            <a:endParaRPr lang="ru-RU"/>
          </a:p>
          <a:p>
            <a:pPr algn="just"/>
            <a:r>
              <a:rPr lang="ru-RU" sz="2400">
                <a:solidFill>
                  <a:srgbClr val="0066CC"/>
                </a:solidFill>
              </a:rPr>
              <a:t>для получения различных услуг заявитель обращается </a:t>
            </a:r>
          </a:p>
          <a:p>
            <a:pPr algn="just"/>
            <a:r>
              <a:rPr lang="ru-RU" sz="2400">
                <a:solidFill>
                  <a:srgbClr val="0066CC"/>
                </a:solidFill>
              </a:rPr>
              <a:t>не в разные органы власти, а всего лишь в одно учреждение</a:t>
            </a: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58E8D81-116A-4193-9C51-F8B56CC72750}" type="slidenum">
              <a:rPr lang="ru-RU"/>
              <a:pPr>
                <a:defRPr/>
              </a:pPr>
              <a:t>58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4754" name="Рисунок 149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69200" y="1511300"/>
            <a:ext cx="206375" cy="169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4755" name="Рисунок 1499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569200" y="1511300"/>
            <a:ext cx="206375" cy="169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4756" name="Рисунок 1500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936625" y="1627188"/>
            <a:ext cx="541338" cy="43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4757" name="Рисунок 1501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936625" y="1627188"/>
            <a:ext cx="541338" cy="43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4758" name="TextShape 1"/>
          <p:cNvSpPr txBox="1">
            <a:spLocks noChangeArrowheads="1"/>
          </p:cNvSpPr>
          <p:nvPr/>
        </p:nvSpPr>
        <p:spPr bwMode="auto">
          <a:xfrm>
            <a:off x="431800" y="215900"/>
            <a:ext cx="9288463" cy="682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0000" tIns="45000" rIns="90000" bIns="45000"/>
          <a:lstStyle/>
          <a:p>
            <a:pPr algn="ctr"/>
            <a:r>
              <a:rPr lang="ru-RU" sz="3600">
                <a:solidFill>
                  <a:srgbClr val="000000"/>
                </a:solidFill>
              </a:rPr>
              <a:t>Оказание услуги в МФЦ</a:t>
            </a:r>
            <a:endParaRPr lang="ru-RU"/>
          </a:p>
        </p:txBody>
      </p:sp>
      <p:sp>
        <p:nvSpPr>
          <p:cNvPr id="74759" name="CustomShape 2"/>
          <p:cNvSpPr>
            <a:spLocks noChangeArrowheads="1"/>
          </p:cNvSpPr>
          <p:nvPr/>
        </p:nvSpPr>
        <p:spPr bwMode="auto">
          <a:xfrm>
            <a:off x="5256213" y="5065713"/>
            <a:ext cx="671512" cy="550862"/>
          </a:xfrm>
          <a:prstGeom prst="flowChartProcess">
            <a:avLst/>
          </a:prstGeom>
          <a:solidFill>
            <a:srgbClr val="FFFFFF"/>
          </a:solidFill>
          <a:ln w="36000">
            <a:solidFill>
              <a:srgbClr val="80808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74760" name="CustomShape 3"/>
          <p:cNvSpPr>
            <a:spLocks noChangeArrowheads="1"/>
          </p:cNvSpPr>
          <p:nvPr/>
        </p:nvSpPr>
        <p:spPr bwMode="auto">
          <a:xfrm>
            <a:off x="5184775" y="5005388"/>
            <a:ext cx="671513" cy="549275"/>
          </a:xfrm>
          <a:prstGeom prst="flowChartProcess">
            <a:avLst/>
          </a:prstGeom>
          <a:solidFill>
            <a:srgbClr val="FFFFFF"/>
          </a:solidFill>
          <a:ln w="36000">
            <a:solidFill>
              <a:srgbClr val="80808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74761" name="CustomShape 4"/>
          <p:cNvSpPr>
            <a:spLocks noChangeArrowheads="1"/>
          </p:cNvSpPr>
          <p:nvPr/>
        </p:nvSpPr>
        <p:spPr bwMode="auto">
          <a:xfrm>
            <a:off x="5111750" y="4943475"/>
            <a:ext cx="673100" cy="550863"/>
          </a:xfrm>
          <a:prstGeom prst="flowChartProcess">
            <a:avLst/>
          </a:prstGeom>
          <a:solidFill>
            <a:srgbClr val="FFFFFF"/>
          </a:solidFill>
          <a:ln w="36000">
            <a:solidFill>
              <a:srgbClr val="808080"/>
            </a:solidFill>
            <a:round/>
            <a:headEnd/>
            <a:tailEnd type="triangle" w="med" len="med"/>
          </a:ln>
        </p:spPr>
        <p:txBody>
          <a:bodyPr wrap="none" lIns="108000" tIns="63000" rIns="108000" bIns="63000" anchor="ctr"/>
          <a:lstStyle/>
          <a:p>
            <a:pPr algn="ctr"/>
            <a:r>
              <a:rPr lang="ru-RU" sz="1400"/>
              <a:t>ФОИВ</a:t>
            </a:r>
            <a:endParaRPr lang="ru-RU"/>
          </a:p>
        </p:txBody>
      </p:sp>
      <p:sp>
        <p:nvSpPr>
          <p:cNvPr id="74762" name="CustomShape 5"/>
          <p:cNvSpPr>
            <a:spLocks noChangeArrowheads="1"/>
          </p:cNvSpPr>
          <p:nvPr/>
        </p:nvSpPr>
        <p:spPr bwMode="auto">
          <a:xfrm>
            <a:off x="8132763" y="5091113"/>
            <a:ext cx="673100" cy="549275"/>
          </a:xfrm>
          <a:prstGeom prst="flowChartProcess">
            <a:avLst/>
          </a:prstGeom>
          <a:solidFill>
            <a:srgbClr val="FFFFFF"/>
          </a:solidFill>
          <a:ln w="36000">
            <a:solidFill>
              <a:srgbClr val="80808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74763" name="CustomShape 6"/>
          <p:cNvSpPr>
            <a:spLocks noChangeArrowheads="1"/>
          </p:cNvSpPr>
          <p:nvPr/>
        </p:nvSpPr>
        <p:spPr bwMode="auto">
          <a:xfrm>
            <a:off x="8072438" y="5029200"/>
            <a:ext cx="673100" cy="550863"/>
          </a:xfrm>
          <a:prstGeom prst="flowChartProcess">
            <a:avLst/>
          </a:prstGeom>
          <a:solidFill>
            <a:srgbClr val="FFFFFF"/>
          </a:solidFill>
          <a:ln w="36000">
            <a:solidFill>
              <a:srgbClr val="80808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74764" name="CustomShape 7"/>
          <p:cNvSpPr>
            <a:spLocks noChangeArrowheads="1"/>
          </p:cNvSpPr>
          <p:nvPr/>
        </p:nvSpPr>
        <p:spPr bwMode="auto">
          <a:xfrm>
            <a:off x="2087563" y="2762250"/>
            <a:ext cx="673100" cy="549275"/>
          </a:xfrm>
          <a:prstGeom prst="flowChartProcess">
            <a:avLst/>
          </a:prstGeom>
          <a:solidFill>
            <a:srgbClr val="FFFFFF"/>
          </a:solidFill>
          <a:ln w="36000">
            <a:solidFill>
              <a:srgbClr val="0066CC"/>
            </a:solidFill>
            <a:round/>
            <a:headEnd/>
            <a:tailEnd type="triangle" w="med" len="med"/>
          </a:ln>
        </p:spPr>
        <p:txBody>
          <a:bodyPr wrap="none" lIns="108000" tIns="63000" rIns="108000" bIns="63000" anchor="ctr"/>
          <a:lstStyle/>
          <a:p>
            <a:pPr algn="ctr"/>
            <a:r>
              <a:rPr lang="ru-RU" sz="1400"/>
              <a:t>МФЦ</a:t>
            </a:r>
            <a:endParaRPr lang="ru-RU"/>
          </a:p>
        </p:txBody>
      </p:sp>
      <p:sp>
        <p:nvSpPr>
          <p:cNvPr id="74765" name="CustomShape 8"/>
          <p:cNvSpPr>
            <a:spLocks noChangeArrowheads="1"/>
          </p:cNvSpPr>
          <p:nvPr/>
        </p:nvSpPr>
        <p:spPr bwMode="auto">
          <a:xfrm>
            <a:off x="7415213" y="2663825"/>
            <a:ext cx="2016125" cy="1944688"/>
          </a:xfrm>
          <a:prstGeom prst="flowChartProcess">
            <a:avLst/>
          </a:prstGeom>
          <a:noFill/>
          <a:ln w="18000">
            <a:solidFill>
              <a:srgbClr val="C0C0C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74766" name="CustomShape 10"/>
          <p:cNvSpPr>
            <a:spLocks noChangeArrowheads="1"/>
          </p:cNvSpPr>
          <p:nvPr/>
        </p:nvSpPr>
        <p:spPr bwMode="auto">
          <a:xfrm>
            <a:off x="3600450" y="2663825"/>
            <a:ext cx="3527425" cy="1944688"/>
          </a:xfrm>
          <a:prstGeom prst="flowChartProcess">
            <a:avLst/>
          </a:prstGeom>
          <a:noFill/>
          <a:ln w="18000">
            <a:solidFill>
              <a:srgbClr val="C0C0C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pic>
        <p:nvPicPr>
          <p:cNvPr id="74767" name="Рисунок 1512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335713" y="1511300"/>
            <a:ext cx="669925" cy="536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4768" name="Рисунок 1513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335713" y="1511300"/>
            <a:ext cx="669925" cy="536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4769" name="Рисунок 1514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4824413" y="1511300"/>
            <a:ext cx="560387" cy="536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4770" name="Рисунок 1515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4824413" y="1511300"/>
            <a:ext cx="560387" cy="536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4771" name="Рисунок 1516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3251200" y="1535113"/>
            <a:ext cx="614363" cy="547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4772" name="Рисунок 1517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3251200" y="1533525"/>
            <a:ext cx="614363" cy="554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4773" name="CustomShape 11"/>
          <p:cNvSpPr>
            <a:spLocks noChangeArrowheads="1"/>
          </p:cNvSpPr>
          <p:nvPr/>
        </p:nvSpPr>
        <p:spPr bwMode="auto">
          <a:xfrm>
            <a:off x="8280400" y="1368425"/>
            <a:ext cx="503238" cy="719138"/>
          </a:xfrm>
          <a:prstGeom prst="can">
            <a:avLst>
              <a:gd name="adj" fmla="val 5399"/>
            </a:avLst>
          </a:prstGeom>
          <a:noFill/>
          <a:ln w="36000">
            <a:solidFill>
              <a:srgbClr val="808080"/>
            </a:solidFill>
            <a:round/>
            <a:headEnd/>
            <a:tailEnd/>
          </a:ln>
        </p:spPr>
        <p:txBody>
          <a:bodyPr wrap="none" lIns="90000" tIns="45000" rIns="90000" bIns="45000" anchor="ctr"/>
          <a:lstStyle/>
          <a:p>
            <a:pPr algn="ctr"/>
            <a:r>
              <a:rPr lang="ru-RU" sz="1200"/>
              <a:t>ИС</a:t>
            </a:r>
            <a:endParaRPr lang="ru-RU"/>
          </a:p>
          <a:p>
            <a:pPr algn="ctr"/>
            <a:r>
              <a:rPr lang="ru-RU" sz="1200"/>
              <a:t>ОВ</a:t>
            </a:r>
            <a:endParaRPr lang="ru-RU"/>
          </a:p>
        </p:txBody>
      </p:sp>
      <p:sp>
        <p:nvSpPr>
          <p:cNvPr id="74774" name="CustomShape 12"/>
          <p:cNvSpPr>
            <a:spLocks noChangeArrowheads="1"/>
          </p:cNvSpPr>
          <p:nvPr/>
        </p:nvSpPr>
        <p:spPr bwMode="auto">
          <a:xfrm>
            <a:off x="3663950" y="4021138"/>
            <a:ext cx="1520825" cy="442912"/>
          </a:xfrm>
          <a:prstGeom prst="ellipse">
            <a:avLst/>
          </a:prstGeom>
          <a:noFill/>
          <a:ln w="36000">
            <a:solidFill>
              <a:srgbClr val="808080"/>
            </a:solidFill>
            <a:round/>
            <a:headEnd/>
            <a:tailEnd/>
          </a:ln>
        </p:spPr>
        <p:txBody>
          <a:bodyPr wrap="none" lIns="108000" tIns="63000" rIns="108000" bIns="63000" anchor="ctr"/>
          <a:lstStyle/>
          <a:p>
            <a:pPr algn="ctr"/>
            <a:r>
              <a:rPr lang="ru-RU" sz="1600"/>
              <a:t>СМЭВ</a:t>
            </a:r>
            <a:endParaRPr lang="ru-RU"/>
          </a:p>
        </p:txBody>
      </p:sp>
      <p:pic>
        <p:nvPicPr>
          <p:cNvPr id="74775" name="Рисунок 1520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1728788" y="3959225"/>
            <a:ext cx="1071562" cy="728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4776" name="Рисунок 1521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1728788" y="3959225"/>
            <a:ext cx="1071562" cy="728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4777" name="Line 14"/>
          <p:cNvSpPr>
            <a:spLocks noChangeShapeType="1"/>
          </p:cNvSpPr>
          <p:nvPr/>
        </p:nvSpPr>
        <p:spPr bwMode="auto">
          <a:xfrm>
            <a:off x="7272338" y="1800225"/>
            <a:ext cx="647700" cy="0"/>
          </a:xfrm>
          <a:prstGeom prst="line">
            <a:avLst/>
          </a:prstGeom>
          <a:noFill/>
          <a:ln w="25200">
            <a:solidFill>
              <a:srgbClr val="C0C0C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74778" name="Line 15"/>
          <p:cNvSpPr>
            <a:spLocks noChangeShapeType="1"/>
          </p:cNvSpPr>
          <p:nvPr/>
        </p:nvSpPr>
        <p:spPr bwMode="auto">
          <a:xfrm flipH="1">
            <a:off x="7199313" y="1800225"/>
            <a:ext cx="649287" cy="0"/>
          </a:xfrm>
          <a:prstGeom prst="line">
            <a:avLst/>
          </a:prstGeom>
          <a:noFill/>
          <a:ln w="25200">
            <a:solidFill>
              <a:srgbClr val="C0C0C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74779" name="Line 16"/>
          <p:cNvSpPr>
            <a:spLocks noChangeShapeType="1"/>
          </p:cNvSpPr>
          <p:nvPr/>
        </p:nvSpPr>
        <p:spPr bwMode="auto">
          <a:xfrm>
            <a:off x="1728788" y="1800225"/>
            <a:ext cx="1439862" cy="0"/>
          </a:xfrm>
          <a:prstGeom prst="line">
            <a:avLst/>
          </a:prstGeom>
          <a:noFill/>
          <a:ln w="25200">
            <a:solidFill>
              <a:srgbClr val="C0C0C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74780" name="Line 17"/>
          <p:cNvSpPr>
            <a:spLocks noChangeShapeType="1"/>
          </p:cNvSpPr>
          <p:nvPr/>
        </p:nvSpPr>
        <p:spPr bwMode="auto">
          <a:xfrm flipH="1">
            <a:off x="1655763" y="1800225"/>
            <a:ext cx="1439862" cy="0"/>
          </a:xfrm>
          <a:prstGeom prst="line">
            <a:avLst/>
          </a:prstGeom>
          <a:noFill/>
          <a:ln w="25200">
            <a:solidFill>
              <a:srgbClr val="C0C0C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74781" name="Line 18"/>
          <p:cNvSpPr>
            <a:spLocks noChangeShapeType="1"/>
          </p:cNvSpPr>
          <p:nvPr/>
        </p:nvSpPr>
        <p:spPr bwMode="auto">
          <a:xfrm>
            <a:off x="1620838" y="2251075"/>
            <a:ext cx="325437" cy="388938"/>
          </a:xfrm>
          <a:prstGeom prst="line">
            <a:avLst/>
          </a:prstGeom>
          <a:noFill/>
          <a:ln w="25200">
            <a:solidFill>
              <a:srgbClr val="0066CC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74782" name="Line 19"/>
          <p:cNvSpPr>
            <a:spLocks noChangeShapeType="1"/>
          </p:cNvSpPr>
          <p:nvPr/>
        </p:nvSpPr>
        <p:spPr bwMode="auto">
          <a:xfrm flipH="1" flipV="1">
            <a:off x="1584325" y="2208213"/>
            <a:ext cx="325438" cy="388937"/>
          </a:xfrm>
          <a:prstGeom prst="line">
            <a:avLst/>
          </a:prstGeom>
          <a:noFill/>
          <a:ln w="25200">
            <a:solidFill>
              <a:srgbClr val="0066CC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74783" name="Line 20"/>
          <p:cNvSpPr>
            <a:spLocks noChangeShapeType="1"/>
          </p:cNvSpPr>
          <p:nvPr/>
        </p:nvSpPr>
        <p:spPr bwMode="auto">
          <a:xfrm>
            <a:off x="5341938" y="2232025"/>
            <a:ext cx="777875" cy="647700"/>
          </a:xfrm>
          <a:prstGeom prst="line">
            <a:avLst/>
          </a:prstGeom>
          <a:noFill/>
          <a:ln w="25200">
            <a:solidFill>
              <a:srgbClr val="C0C0C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74784" name="Line 21"/>
          <p:cNvSpPr>
            <a:spLocks noChangeShapeType="1"/>
          </p:cNvSpPr>
          <p:nvPr/>
        </p:nvSpPr>
        <p:spPr bwMode="auto">
          <a:xfrm flipH="1" flipV="1">
            <a:off x="5256213" y="2160588"/>
            <a:ext cx="777875" cy="647700"/>
          </a:xfrm>
          <a:prstGeom prst="line">
            <a:avLst/>
          </a:prstGeom>
          <a:noFill/>
          <a:ln w="25200">
            <a:solidFill>
              <a:srgbClr val="C0C0C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74785" name="Line 22"/>
          <p:cNvSpPr>
            <a:spLocks noChangeShapeType="1"/>
          </p:cNvSpPr>
          <p:nvPr/>
        </p:nvSpPr>
        <p:spPr bwMode="auto">
          <a:xfrm flipH="1">
            <a:off x="5040313" y="3576638"/>
            <a:ext cx="906462" cy="444500"/>
          </a:xfrm>
          <a:prstGeom prst="line">
            <a:avLst/>
          </a:prstGeom>
          <a:noFill/>
          <a:ln w="25200">
            <a:solidFill>
              <a:srgbClr val="C0C0C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74786" name="Line 23"/>
          <p:cNvSpPr>
            <a:spLocks noChangeShapeType="1"/>
          </p:cNvSpPr>
          <p:nvPr/>
        </p:nvSpPr>
        <p:spPr bwMode="auto">
          <a:xfrm flipV="1">
            <a:off x="5140325" y="3527425"/>
            <a:ext cx="908050" cy="444500"/>
          </a:xfrm>
          <a:prstGeom prst="line">
            <a:avLst/>
          </a:prstGeom>
          <a:noFill/>
          <a:ln w="25200">
            <a:solidFill>
              <a:srgbClr val="C0C0C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74787" name="Line 24"/>
          <p:cNvSpPr>
            <a:spLocks noChangeShapeType="1"/>
          </p:cNvSpPr>
          <p:nvPr/>
        </p:nvSpPr>
        <p:spPr bwMode="auto">
          <a:xfrm flipH="1">
            <a:off x="4392613" y="3511550"/>
            <a:ext cx="647700" cy="409575"/>
          </a:xfrm>
          <a:prstGeom prst="line">
            <a:avLst/>
          </a:prstGeom>
          <a:noFill/>
          <a:ln w="25200">
            <a:solidFill>
              <a:srgbClr val="C0C0C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74788" name="Line 25"/>
          <p:cNvSpPr>
            <a:spLocks noChangeShapeType="1"/>
          </p:cNvSpPr>
          <p:nvPr/>
        </p:nvSpPr>
        <p:spPr bwMode="auto">
          <a:xfrm flipV="1">
            <a:off x="4464050" y="3465513"/>
            <a:ext cx="647700" cy="409575"/>
          </a:xfrm>
          <a:prstGeom prst="line">
            <a:avLst/>
          </a:prstGeom>
          <a:noFill/>
          <a:ln w="25200">
            <a:solidFill>
              <a:srgbClr val="C0C0C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74789" name="Line 26"/>
          <p:cNvSpPr>
            <a:spLocks noChangeShapeType="1"/>
          </p:cNvSpPr>
          <p:nvPr/>
        </p:nvSpPr>
        <p:spPr bwMode="auto">
          <a:xfrm>
            <a:off x="2892425" y="4208463"/>
            <a:ext cx="563563" cy="0"/>
          </a:xfrm>
          <a:prstGeom prst="line">
            <a:avLst/>
          </a:prstGeom>
          <a:noFill/>
          <a:ln w="25200">
            <a:solidFill>
              <a:srgbClr val="C0C0C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74790" name="Line 27"/>
          <p:cNvSpPr>
            <a:spLocks noChangeShapeType="1"/>
          </p:cNvSpPr>
          <p:nvPr/>
        </p:nvSpPr>
        <p:spPr bwMode="auto">
          <a:xfrm flipH="1">
            <a:off x="2828925" y="4208463"/>
            <a:ext cx="563563" cy="0"/>
          </a:xfrm>
          <a:prstGeom prst="line">
            <a:avLst/>
          </a:prstGeom>
          <a:noFill/>
          <a:ln w="25200">
            <a:solidFill>
              <a:srgbClr val="C0C0C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74791" name="Line 28"/>
          <p:cNvSpPr>
            <a:spLocks noChangeShapeType="1"/>
          </p:cNvSpPr>
          <p:nvPr/>
        </p:nvSpPr>
        <p:spPr bwMode="auto">
          <a:xfrm>
            <a:off x="4983163" y="4532313"/>
            <a:ext cx="128587" cy="292100"/>
          </a:xfrm>
          <a:prstGeom prst="line">
            <a:avLst/>
          </a:prstGeom>
          <a:noFill/>
          <a:ln w="25200">
            <a:solidFill>
              <a:srgbClr val="C0C0C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74792" name="Line 29"/>
          <p:cNvSpPr>
            <a:spLocks noChangeShapeType="1"/>
          </p:cNvSpPr>
          <p:nvPr/>
        </p:nvSpPr>
        <p:spPr bwMode="auto">
          <a:xfrm flipH="1" flipV="1">
            <a:off x="4967288" y="4500563"/>
            <a:ext cx="130175" cy="290512"/>
          </a:xfrm>
          <a:prstGeom prst="line">
            <a:avLst/>
          </a:prstGeom>
          <a:noFill/>
          <a:ln w="25200">
            <a:solidFill>
              <a:srgbClr val="C0C0C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74793" name="CustomShape 30"/>
          <p:cNvSpPr>
            <a:spLocks noChangeArrowheads="1"/>
          </p:cNvSpPr>
          <p:nvPr/>
        </p:nvSpPr>
        <p:spPr bwMode="auto">
          <a:xfrm>
            <a:off x="2879725" y="1079500"/>
            <a:ext cx="4535488" cy="1296988"/>
          </a:xfrm>
          <a:prstGeom prst="flowChartProcess">
            <a:avLst/>
          </a:prstGeom>
          <a:noFill/>
          <a:ln w="18000">
            <a:solidFill>
              <a:srgbClr val="C0C0C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74794" name="CustomShape 32"/>
          <p:cNvSpPr>
            <a:spLocks noChangeArrowheads="1"/>
          </p:cNvSpPr>
          <p:nvPr/>
        </p:nvSpPr>
        <p:spPr bwMode="auto">
          <a:xfrm>
            <a:off x="4967288" y="2952750"/>
            <a:ext cx="4032250" cy="503238"/>
          </a:xfrm>
          <a:prstGeom prst="ellipse">
            <a:avLst/>
          </a:prstGeom>
          <a:noFill/>
          <a:ln w="36000">
            <a:solidFill>
              <a:srgbClr val="C0C0C0"/>
            </a:solidFill>
            <a:round/>
            <a:headEnd/>
            <a:tailEnd/>
          </a:ln>
        </p:spPr>
        <p:txBody>
          <a:bodyPr wrap="none" lIns="108000" tIns="63000" rIns="108000" bIns="63000" anchor="ctr"/>
          <a:lstStyle/>
          <a:p>
            <a:pPr algn="ctr"/>
            <a:r>
              <a:rPr lang="ru-RU" sz="1600"/>
              <a:t>АИС ВМС</a:t>
            </a:r>
            <a:endParaRPr lang="ru-RU"/>
          </a:p>
        </p:txBody>
      </p:sp>
      <p:sp>
        <p:nvSpPr>
          <p:cNvPr id="74795" name="Line 34"/>
          <p:cNvSpPr>
            <a:spLocks noChangeShapeType="1"/>
          </p:cNvSpPr>
          <p:nvPr/>
        </p:nvSpPr>
        <p:spPr bwMode="auto">
          <a:xfrm>
            <a:off x="6689725" y="2232025"/>
            <a:ext cx="77788" cy="650875"/>
          </a:xfrm>
          <a:prstGeom prst="line">
            <a:avLst/>
          </a:prstGeom>
          <a:noFill/>
          <a:ln w="25200">
            <a:solidFill>
              <a:srgbClr val="C0C0C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74796" name="Line 35"/>
          <p:cNvSpPr>
            <a:spLocks noChangeShapeType="1"/>
          </p:cNvSpPr>
          <p:nvPr/>
        </p:nvSpPr>
        <p:spPr bwMode="auto">
          <a:xfrm flipH="1" flipV="1">
            <a:off x="6681788" y="2160588"/>
            <a:ext cx="77787" cy="649287"/>
          </a:xfrm>
          <a:prstGeom prst="line">
            <a:avLst/>
          </a:prstGeom>
          <a:noFill/>
          <a:ln w="25200">
            <a:solidFill>
              <a:srgbClr val="C0C0C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74797" name="Line 36"/>
          <p:cNvSpPr>
            <a:spLocks noChangeShapeType="1"/>
          </p:cNvSpPr>
          <p:nvPr/>
        </p:nvSpPr>
        <p:spPr bwMode="auto">
          <a:xfrm>
            <a:off x="3824288" y="2232025"/>
            <a:ext cx="1503362" cy="649288"/>
          </a:xfrm>
          <a:prstGeom prst="line">
            <a:avLst/>
          </a:prstGeom>
          <a:noFill/>
          <a:ln w="25200">
            <a:solidFill>
              <a:srgbClr val="C0C0C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74798" name="Line 37"/>
          <p:cNvSpPr>
            <a:spLocks noChangeShapeType="1"/>
          </p:cNvSpPr>
          <p:nvPr/>
        </p:nvSpPr>
        <p:spPr bwMode="auto">
          <a:xfrm flipH="1" flipV="1">
            <a:off x="3657600" y="2160588"/>
            <a:ext cx="1503363" cy="649287"/>
          </a:xfrm>
          <a:prstGeom prst="line">
            <a:avLst/>
          </a:prstGeom>
          <a:noFill/>
          <a:ln w="25200">
            <a:solidFill>
              <a:srgbClr val="C0C0C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74799" name="Line 38"/>
          <p:cNvSpPr>
            <a:spLocks noChangeShapeType="1"/>
          </p:cNvSpPr>
          <p:nvPr/>
        </p:nvSpPr>
        <p:spPr bwMode="auto">
          <a:xfrm>
            <a:off x="7897813" y="3665538"/>
            <a:ext cx="454025" cy="1230312"/>
          </a:xfrm>
          <a:prstGeom prst="line">
            <a:avLst/>
          </a:prstGeom>
          <a:noFill/>
          <a:ln w="25200">
            <a:solidFill>
              <a:srgbClr val="C0C0C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74800" name="Line 39"/>
          <p:cNvSpPr>
            <a:spLocks noChangeShapeType="1"/>
          </p:cNvSpPr>
          <p:nvPr/>
        </p:nvSpPr>
        <p:spPr bwMode="auto">
          <a:xfrm flipH="1" flipV="1">
            <a:off x="7848600" y="3527425"/>
            <a:ext cx="452438" cy="1231900"/>
          </a:xfrm>
          <a:prstGeom prst="line">
            <a:avLst/>
          </a:prstGeom>
          <a:noFill/>
          <a:ln w="25200">
            <a:solidFill>
              <a:srgbClr val="C0C0C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74801" name="Line 40"/>
          <p:cNvSpPr>
            <a:spLocks noChangeShapeType="1"/>
          </p:cNvSpPr>
          <p:nvPr/>
        </p:nvSpPr>
        <p:spPr bwMode="auto">
          <a:xfrm>
            <a:off x="1295400" y="2390775"/>
            <a:ext cx="649288" cy="1425575"/>
          </a:xfrm>
          <a:prstGeom prst="line">
            <a:avLst/>
          </a:prstGeom>
          <a:noFill/>
          <a:ln w="25200">
            <a:solidFill>
              <a:srgbClr val="C0C0C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74802" name="Line 41"/>
          <p:cNvSpPr>
            <a:spLocks noChangeShapeType="1"/>
          </p:cNvSpPr>
          <p:nvPr/>
        </p:nvSpPr>
        <p:spPr bwMode="auto">
          <a:xfrm flipH="1" flipV="1">
            <a:off x="1223963" y="2232025"/>
            <a:ext cx="647700" cy="1425575"/>
          </a:xfrm>
          <a:prstGeom prst="line">
            <a:avLst/>
          </a:prstGeom>
          <a:noFill/>
          <a:ln w="25200">
            <a:solidFill>
              <a:srgbClr val="C0C0C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74803" name="TextBox 54"/>
          <p:cNvSpPr txBox="1">
            <a:spLocks noChangeArrowheads="1"/>
          </p:cNvSpPr>
          <p:nvPr/>
        </p:nvSpPr>
        <p:spPr bwMode="auto">
          <a:xfrm>
            <a:off x="792163" y="5867400"/>
            <a:ext cx="8713787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200">
                <a:solidFill>
                  <a:srgbClr val="0066CC"/>
                </a:solidFill>
              </a:rPr>
              <a:t>Функции МФЦ:</a:t>
            </a:r>
            <a:endParaRPr lang="ru-RU" sz="2200"/>
          </a:p>
          <a:p>
            <a:r>
              <a:rPr lang="ru-RU" sz="2200">
                <a:solidFill>
                  <a:srgbClr val="0066CC"/>
                </a:solidFill>
              </a:rPr>
              <a:t>— принимать заявления и документы, необходимые для </a:t>
            </a:r>
          </a:p>
          <a:p>
            <a:r>
              <a:rPr lang="ru-RU" sz="2200">
                <a:solidFill>
                  <a:srgbClr val="0066CC"/>
                </a:solidFill>
              </a:rPr>
              <a:t>предоставления услуг</a:t>
            </a:r>
            <a:endParaRPr lang="ru-RU" sz="2200"/>
          </a:p>
          <a:p>
            <a:r>
              <a:rPr lang="ru-RU" sz="2200">
                <a:solidFill>
                  <a:srgbClr val="0066CC"/>
                </a:solidFill>
              </a:rPr>
              <a:t>— выдавать результат оказания услуг</a:t>
            </a:r>
            <a:endParaRPr lang="ru-RU" sz="2200"/>
          </a:p>
        </p:txBody>
      </p:sp>
      <p:sp>
        <p:nvSpPr>
          <p:cNvPr id="74804" name="TextShape 22"/>
          <p:cNvSpPr txBox="1">
            <a:spLocks noChangeArrowheads="1"/>
          </p:cNvSpPr>
          <p:nvPr/>
        </p:nvSpPr>
        <p:spPr bwMode="auto">
          <a:xfrm>
            <a:off x="5400675" y="3924300"/>
            <a:ext cx="1655763" cy="503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0000" tIns="45000" rIns="90000" bIns="45000"/>
          <a:lstStyle/>
          <a:p>
            <a:r>
              <a:rPr lang="ru-RU" sz="1200" b="1" i="1">
                <a:solidFill>
                  <a:srgbClr val="0066CC"/>
                </a:solidFill>
              </a:rPr>
              <a:t>Межведомственное</a:t>
            </a:r>
            <a:endParaRPr lang="ru-RU" sz="1200" b="1" i="1"/>
          </a:p>
          <a:p>
            <a:r>
              <a:rPr lang="ru-RU" sz="1200" b="1" i="1">
                <a:solidFill>
                  <a:srgbClr val="0066CC"/>
                </a:solidFill>
              </a:rPr>
              <a:t>взаимодействие</a:t>
            </a:r>
            <a:endParaRPr lang="ru-RU" sz="1200" b="1" i="1"/>
          </a:p>
        </p:txBody>
      </p:sp>
      <p:sp>
        <p:nvSpPr>
          <p:cNvPr id="74805" name="TextShape 9"/>
          <p:cNvSpPr txBox="1">
            <a:spLocks noChangeArrowheads="1"/>
          </p:cNvSpPr>
          <p:nvPr/>
        </p:nvSpPr>
        <p:spPr bwMode="auto">
          <a:xfrm>
            <a:off x="8064500" y="3779838"/>
            <a:ext cx="1244600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0000" tIns="45000" rIns="90000" bIns="45000"/>
          <a:lstStyle/>
          <a:p>
            <a:r>
              <a:rPr lang="ru-RU" sz="1200" b="1" i="1">
                <a:solidFill>
                  <a:srgbClr val="00B050"/>
                </a:solidFill>
              </a:rPr>
              <a:t>Внутри</a:t>
            </a:r>
          </a:p>
          <a:p>
            <a:r>
              <a:rPr lang="ru-RU" sz="1200" b="1" i="1">
                <a:solidFill>
                  <a:srgbClr val="00B050"/>
                </a:solidFill>
              </a:rPr>
              <a:t>ведомственное</a:t>
            </a:r>
          </a:p>
          <a:p>
            <a:r>
              <a:rPr lang="ru-RU" sz="1200" b="1" i="1">
                <a:solidFill>
                  <a:srgbClr val="00B050"/>
                </a:solidFill>
              </a:rPr>
              <a:t>взаимодействие</a:t>
            </a:r>
          </a:p>
        </p:txBody>
      </p:sp>
      <p:sp>
        <p:nvSpPr>
          <p:cNvPr id="74806" name="TextShape 5"/>
          <p:cNvSpPr txBox="1">
            <a:spLocks noChangeArrowheads="1"/>
          </p:cNvSpPr>
          <p:nvPr/>
        </p:nvSpPr>
        <p:spPr bwMode="auto">
          <a:xfrm>
            <a:off x="2927350" y="1120775"/>
            <a:ext cx="2905125" cy="204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0000" tIns="45000" rIns="90000" bIns="45000"/>
          <a:lstStyle/>
          <a:p>
            <a:r>
              <a:rPr lang="ru-RU" sz="1200" b="1" i="1">
                <a:solidFill>
                  <a:srgbClr val="F79646"/>
                </a:solidFill>
              </a:rPr>
              <a:t>Орган власти, оказывающий услугу</a:t>
            </a:r>
          </a:p>
        </p:txBody>
      </p:sp>
      <p:sp>
        <p:nvSpPr>
          <p:cNvPr id="55" name="Номер слайда 5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A04E525-7F83-4A13-8937-947DFCB35F7B}" type="slidenum">
              <a:rPr lang="ru-RU"/>
              <a:pPr>
                <a:defRPr/>
              </a:pPr>
              <a:t>59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Рисунок 7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16125" y="287338"/>
            <a:ext cx="6100763" cy="5784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83" name="TextBox 3"/>
          <p:cNvSpPr txBox="1">
            <a:spLocks noChangeArrowheads="1"/>
          </p:cNvSpPr>
          <p:nvPr/>
        </p:nvSpPr>
        <p:spPr bwMode="auto">
          <a:xfrm>
            <a:off x="936625" y="6227763"/>
            <a:ext cx="8424863" cy="831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400"/>
              <a:t>Некоторые информационные системы, </a:t>
            </a:r>
            <a:endParaRPr lang="en-US" sz="2400"/>
          </a:p>
          <a:p>
            <a:pPr algn="ctr"/>
            <a:r>
              <a:rPr lang="ru-RU" sz="2400"/>
              <a:t>к сожалению, до сих пор выглядят так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4E958C1-41CC-4A18-ADE0-4D263B9D638E}" type="slidenum">
              <a:rPr lang="ru-RU"/>
              <a:pPr>
                <a:defRPr/>
              </a:pPr>
              <a:t>6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5778" name="Рисунок 155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69200" y="1511300"/>
            <a:ext cx="206375" cy="169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5779" name="Рисунок 155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69200" y="1511300"/>
            <a:ext cx="206375" cy="169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5780" name="Рисунок 155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36625" y="1627188"/>
            <a:ext cx="541338" cy="43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5781" name="Рисунок 155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936625" y="1627188"/>
            <a:ext cx="541338" cy="43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5782" name="TextShape 1"/>
          <p:cNvSpPr txBox="1">
            <a:spLocks noChangeArrowheads="1"/>
          </p:cNvSpPr>
          <p:nvPr/>
        </p:nvSpPr>
        <p:spPr bwMode="auto">
          <a:xfrm>
            <a:off x="431800" y="215900"/>
            <a:ext cx="9288463" cy="682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0000" tIns="45000" rIns="90000" bIns="45000"/>
          <a:lstStyle/>
          <a:p>
            <a:pPr algn="ctr"/>
            <a:r>
              <a:rPr lang="ru-RU" sz="3600">
                <a:solidFill>
                  <a:srgbClr val="000000"/>
                </a:solidFill>
              </a:rPr>
              <a:t>Оказание услуги в МФЦ</a:t>
            </a:r>
            <a:endParaRPr lang="ru-RU"/>
          </a:p>
        </p:txBody>
      </p:sp>
      <p:sp>
        <p:nvSpPr>
          <p:cNvPr id="75783" name="CustomShape 2"/>
          <p:cNvSpPr>
            <a:spLocks noChangeArrowheads="1"/>
          </p:cNvSpPr>
          <p:nvPr/>
        </p:nvSpPr>
        <p:spPr bwMode="auto">
          <a:xfrm>
            <a:off x="5256213" y="5065713"/>
            <a:ext cx="671512" cy="550862"/>
          </a:xfrm>
          <a:prstGeom prst="flowChartProcess">
            <a:avLst/>
          </a:prstGeom>
          <a:solidFill>
            <a:srgbClr val="FFFFFF"/>
          </a:solidFill>
          <a:ln w="36000">
            <a:solidFill>
              <a:srgbClr val="80808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75784" name="CustomShape 3"/>
          <p:cNvSpPr>
            <a:spLocks noChangeArrowheads="1"/>
          </p:cNvSpPr>
          <p:nvPr/>
        </p:nvSpPr>
        <p:spPr bwMode="auto">
          <a:xfrm>
            <a:off x="5184775" y="5005388"/>
            <a:ext cx="671513" cy="549275"/>
          </a:xfrm>
          <a:prstGeom prst="flowChartProcess">
            <a:avLst/>
          </a:prstGeom>
          <a:solidFill>
            <a:srgbClr val="FFFFFF"/>
          </a:solidFill>
          <a:ln w="36000">
            <a:solidFill>
              <a:srgbClr val="80808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75785" name="CustomShape 4"/>
          <p:cNvSpPr>
            <a:spLocks noChangeArrowheads="1"/>
          </p:cNvSpPr>
          <p:nvPr/>
        </p:nvSpPr>
        <p:spPr bwMode="auto">
          <a:xfrm>
            <a:off x="5111750" y="4943475"/>
            <a:ext cx="673100" cy="550863"/>
          </a:xfrm>
          <a:prstGeom prst="flowChartProcess">
            <a:avLst/>
          </a:prstGeom>
          <a:solidFill>
            <a:srgbClr val="FFFFFF"/>
          </a:solidFill>
          <a:ln w="36000">
            <a:solidFill>
              <a:srgbClr val="808080"/>
            </a:solidFill>
            <a:round/>
            <a:headEnd/>
            <a:tailEnd type="triangle" w="med" len="med"/>
          </a:ln>
        </p:spPr>
        <p:txBody>
          <a:bodyPr wrap="none" lIns="108000" tIns="63000" rIns="108000" bIns="63000" anchor="ctr"/>
          <a:lstStyle/>
          <a:p>
            <a:pPr algn="ctr"/>
            <a:r>
              <a:rPr lang="ru-RU" sz="1400"/>
              <a:t>ФОИВ</a:t>
            </a:r>
            <a:endParaRPr lang="ru-RU"/>
          </a:p>
        </p:txBody>
      </p:sp>
      <p:sp>
        <p:nvSpPr>
          <p:cNvPr id="75786" name="CustomShape 5"/>
          <p:cNvSpPr>
            <a:spLocks noChangeArrowheads="1"/>
          </p:cNvSpPr>
          <p:nvPr/>
        </p:nvSpPr>
        <p:spPr bwMode="auto">
          <a:xfrm>
            <a:off x="8132763" y="5091113"/>
            <a:ext cx="673100" cy="549275"/>
          </a:xfrm>
          <a:prstGeom prst="flowChartProcess">
            <a:avLst/>
          </a:prstGeom>
          <a:solidFill>
            <a:srgbClr val="FFFFFF"/>
          </a:solidFill>
          <a:ln w="36000">
            <a:solidFill>
              <a:srgbClr val="80808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75787" name="CustomShape 6"/>
          <p:cNvSpPr>
            <a:spLocks noChangeArrowheads="1"/>
          </p:cNvSpPr>
          <p:nvPr/>
        </p:nvSpPr>
        <p:spPr bwMode="auto">
          <a:xfrm>
            <a:off x="8072438" y="5029200"/>
            <a:ext cx="673100" cy="550863"/>
          </a:xfrm>
          <a:prstGeom prst="flowChartProcess">
            <a:avLst/>
          </a:prstGeom>
          <a:solidFill>
            <a:srgbClr val="FFFFFF"/>
          </a:solidFill>
          <a:ln w="36000">
            <a:solidFill>
              <a:srgbClr val="80808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75788" name="CustomShape 7"/>
          <p:cNvSpPr>
            <a:spLocks noChangeArrowheads="1"/>
          </p:cNvSpPr>
          <p:nvPr/>
        </p:nvSpPr>
        <p:spPr bwMode="auto">
          <a:xfrm>
            <a:off x="2087563" y="2762250"/>
            <a:ext cx="673100" cy="549275"/>
          </a:xfrm>
          <a:prstGeom prst="flowChartProcess">
            <a:avLst/>
          </a:prstGeom>
          <a:solidFill>
            <a:srgbClr val="FFFFFF"/>
          </a:solidFill>
          <a:ln w="36000">
            <a:solidFill>
              <a:srgbClr val="808080"/>
            </a:solidFill>
            <a:round/>
            <a:headEnd/>
            <a:tailEnd type="triangle" w="med" len="med"/>
          </a:ln>
        </p:spPr>
        <p:txBody>
          <a:bodyPr wrap="none" lIns="108000" tIns="63000" rIns="108000" bIns="63000" anchor="ctr"/>
          <a:lstStyle/>
          <a:p>
            <a:pPr algn="ctr"/>
            <a:r>
              <a:rPr lang="ru-RU" sz="1400"/>
              <a:t>МФЦ</a:t>
            </a:r>
            <a:endParaRPr lang="ru-RU"/>
          </a:p>
        </p:txBody>
      </p:sp>
      <p:sp>
        <p:nvSpPr>
          <p:cNvPr id="75789" name="CustomShape 8"/>
          <p:cNvSpPr>
            <a:spLocks noChangeArrowheads="1"/>
          </p:cNvSpPr>
          <p:nvPr/>
        </p:nvSpPr>
        <p:spPr bwMode="auto">
          <a:xfrm>
            <a:off x="7415213" y="2663825"/>
            <a:ext cx="2016125" cy="1944688"/>
          </a:xfrm>
          <a:prstGeom prst="flowChartProcess">
            <a:avLst/>
          </a:prstGeom>
          <a:noFill/>
          <a:ln w="18000">
            <a:solidFill>
              <a:srgbClr val="C0C0C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75790" name="CustomShape 10"/>
          <p:cNvSpPr>
            <a:spLocks noChangeArrowheads="1"/>
          </p:cNvSpPr>
          <p:nvPr/>
        </p:nvSpPr>
        <p:spPr bwMode="auto">
          <a:xfrm>
            <a:off x="3600450" y="2663825"/>
            <a:ext cx="3527425" cy="1944688"/>
          </a:xfrm>
          <a:prstGeom prst="flowChartProcess">
            <a:avLst/>
          </a:prstGeom>
          <a:noFill/>
          <a:ln w="18000">
            <a:solidFill>
              <a:srgbClr val="C0C0C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pic>
        <p:nvPicPr>
          <p:cNvPr id="75791" name="Рисунок 156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335713" y="1511300"/>
            <a:ext cx="669925" cy="536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5792" name="Рисунок 1566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335713" y="1511300"/>
            <a:ext cx="669925" cy="536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5793" name="Рисунок 1567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824413" y="1511300"/>
            <a:ext cx="560387" cy="536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5794" name="Рисунок 1568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4824413" y="1511300"/>
            <a:ext cx="560387" cy="536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5795" name="Рисунок 1569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3251200" y="1535113"/>
            <a:ext cx="614363" cy="547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5796" name="Рисунок 1570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3251200" y="1533525"/>
            <a:ext cx="614363" cy="554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5797" name="CustomShape 11"/>
          <p:cNvSpPr>
            <a:spLocks noChangeArrowheads="1"/>
          </p:cNvSpPr>
          <p:nvPr/>
        </p:nvSpPr>
        <p:spPr bwMode="auto">
          <a:xfrm>
            <a:off x="8280400" y="1368425"/>
            <a:ext cx="503238" cy="719138"/>
          </a:xfrm>
          <a:prstGeom prst="can">
            <a:avLst>
              <a:gd name="adj" fmla="val 5399"/>
            </a:avLst>
          </a:prstGeom>
          <a:noFill/>
          <a:ln w="36000">
            <a:solidFill>
              <a:srgbClr val="808080"/>
            </a:solidFill>
            <a:round/>
            <a:headEnd/>
            <a:tailEnd/>
          </a:ln>
        </p:spPr>
        <p:txBody>
          <a:bodyPr wrap="none" lIns="90000" tIns="45000" rIns="90000" bIns="45000" anchor="ctr"/>
          <a:lstStyle/>
          <a:p>
            <a:pPr algn="ctr"/>
            <a:r>
              <a:rPr lang="ru-RU" sz="1200"/>
              <a:t>ИС</a:t>
            </a:r>
            <a:endParaRPr lang="ru-RU"/>
          </a:p>
          <a:p>
            <a:pPr algn="ctr"/>
            <a:r>
              <a:rPr lang="ru-RU" sz="1200"/>
              <a:t>ОВ</a:t>
            </a:r>
            <a:endParaRPr lang="ru-RU"/>
          </a:p>
        </p:txBody>
      </p:sp>
      <p:sp>
        <p:nvSpPr>
          <p:cNvPr id="75798" name="CustomShape 12"/>
          <p:cNvSpPr>
            <a:spLocks noChangeArrowheads="1"/>
          </p:cNvSpPr>
          <p:nvPr/>
        </p:nvSpPr>
        <p:spPr bwMode="auto">
          <a:xfrm>
            <a:off x="3663950" y="4021138"/>
            <a:ext cx="1520825" cy="442912"/>
          </a:xfrm>
          <a:prstGeom prst="ellipse">
            <a:avLst/>
          </a:prstGeom>
          <a:noFill/>
          <a:ln w="36000">
            <a:solidFill>
              <a:srgbClr val="808080"/>
            </a:solidFill>
            <a:round/>
            <a:headEnd/>
            <a:tailEnd/>
          </a:ln>
        </p:spPr>
        <p:txBody>
          <a:bodyPr wrap="none" lIns="108000" tIns="63000" rIns="108000" bIns="63000" anchor="ctr"/>
          <a:lstStyle/>
          <a:p>
            <a:pPr algn="ctr"/>
            <a:r>
              <a:rPr lang="ru-RU" sz="1600"/>
              <a:t>СМЭВ</a:t>
            </a:r>
            <a:endParaRPr lang="ru-RU"/>
          </a:p>
        </p:txBody>
      </p:sp>
      <p:pic>
        <p:nvPicPr>
          <p:cNvPr id="75799" name="Рисунок 1573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1728788" y="3959225"/>
            <a:ext cx="1071562" cy="728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5800" name="Рисунок 1574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1728788" y="3959225"/>
            <a:ext cx="1071562" cy="728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5801" name="Line 14"/>
          <p:cNvSpPr>
            <a:spLocks noChangeShapeType="1"/>
          </p:cNvSpPr>
          <p:nvPr/>
        </p:nvSpPr>
        <p:spPr bwMode="auto">
          <a:xfrm>
            <a:off x="7272338" y="1800225"/>
            <a:ext cx="647700" cy="0"/>
          </a:xfrm>
          <a:prstGeom prst="line">
            <a:avLst/>
          </a:prstGeom>
          <a:noFill/>
          <a:ln w="25200">
            <a:solidFill>
              <a:srgbClr val="C0C0C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75802" name="Line 15"/>
          <p:cNvSpPr>
            <a:spLocks noChangeShapeType="1"/>
          </p:cNvSpPr>
          <p:nvPr/>
        </p:nvSpPr>
        <p:spPr bwMode="auto">
          <a:xfrm flipH="1">
            <a:off x="7199313" y="1800225"/>
            <a:ext cx="649287" cy="0"/>
          </a:xfrm>
          <a:prstGeom prst="line">
            <a:avLst/>
          </a:prstGeom>
          <a:noFill/>
          <a:ln w="25200">
            <a:solidFill>
              <a:srgbClr val="C0C0C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75803" name="Line 16"/>
          <p:cNvSpPr>
            <a:spLocks noChangeShapeType="1"/>
          </p:cNvSpPr>
          <p:nvPr/>
        </p:nvSpPr>
        <p:spPr bwMode="auto">
          <a:xfrm>
            <a:off x="1728788" y="1800225"/>
            <a:ext cx="1439862" cy="0"/>
          </a:xfrm>
          <a:prstGeom prst="line">
            <a:avLst/>
          </a:prstGeom>
          <a:noFill/>
          <a:ln w="25200">
            <a:solidFill>
              <a:srgbClr val="C0C0C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75804" name="Line 17"/>
          <p:cNvSpPr>
            <a:spLocks noChangeShapeType="1"/>
          </p:cNvSpPr>
          <p:nvPr/>
        </p:nvSpPr>
        <p:spPr bwMode="auto">
          <a:xfrm flipH="1">
            <a:off x="1655763" y="1800225"/>
            <a:ext cx="1439862" cy="0"/>
          </a:xfrm>
          <a:prstGeom prst="line">
            <a:avLst/>
          </a:prstGeom>
          <a:noFill/>
          <a:ln w="25200">
            <a:solidFill>
              <a:srgbClr val="C0C0C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75805" name="Line 18"/>
          <p:cNvSpPr>
            <a:spLocks noChangeShapeType="1"/>
          </p:cNvSpPr>
          <p:nvPr/>
        </p:nvSpPr>
        <p:spPr bwMode="auto">
          <a:xfrm>
            <a:off x="1620838" y="2251075"/>
            <a:ext cx="325437" cy="388938"/>
          </a:xfrm>
          <a:prstGeom prst="line">
            <a:avLst/>
          </a:prstGeom>
          <a:noFill/>
          <a:ln w="25200">
            <a:solidFill>
              <a:srgbClr val="C0C0C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75806" name="Line 19"/>
          <p:cNvSpPr>
            <a:spLocks noChangeShapeType="1"/>
          </p:cNvSpPr>
          <p:nvPr/>
        </p:nvSpPr>
        <p:spPr bwMode="auto">
          <a:xfrm flipH="1" flipV="1">
            <a:off x="1584325" y="2208213"/>
            <a:ext cx="325438" cy="388937"/>
          </a:xfrm>
          <a:prstGeom prst="line">
            <a:avLst/>
          </a:prstGeom>
          <a:noFill/>
          <a:ln w="25200">
            <a:solidFill>
              <a:srgbClr val="C0C0C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75807" name="Line 20"/>
          <p:cNvSpPr>
            <a:spLocks noChangeShapeType="1"/>
          </p:cNvSpPr>
          <p:nvPr/>
        </p:nvSpPr>
        <p:spPr bwMode="auto">
          <a:xfrm>
            <a:off x="5341938" y="2232025"/>
            <a:ext cx="777875" cy="647700"/>
          </a:xfrm>
          <a:prstGeom prst="line">
            <a:avLst/>
          </a:prstGeom>
          <a:noFill/>
          <a:ln w="25200">
            <a:solidFill>
              <a:srgbClr val="C0C0C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75808" name="Line 21"/>
          <p:cNvSpPr>
            <a:spLocks noChangeShapeType="1"/>
          </p:cNvSpPr>
          <p:nvPr/>
        </p:nvSpPr>
        <p:spPr bwMode="auto">
          <a:xfrm flipH="1" flipV="1">
            <a:off x="5256213" y="2160588"/>
            <a:ext cx="777875" cy="647700"/>
          </a:xfrm>
          <a:prstGeom prst="line">
            <a:avLst/>
          </a:prstGeom>
          <a:noFill/>
          <a:ln w="25200">
            <a:solidFill>
              <a:srgbClr val="C0C0C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75809" name="Line 22"/>
          <p:cNvSpPr>
            <a:spLocks noChangeShapeType="1"/>
          </p:cNvSpPr>
          <p:nvPr/>
        </p:nvSpPr>
        <p:spPr bwMode="auto">
          <a:xfrm flipH="1">
            <a:off x="5040313" y="3576638"/>
            <a:ext cx="906462" cy="444500"/>
          </a:xfrm>
          <a:prstGeom prst="line">
            <a:avLst/>
          </a:prstGeom>
          <a:noFill/>
          <a:ln w="25200">
            <a:solidFill>
              <a:srgbClr val="C0C0C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75810" name="Line 23"/>
          <p:cNvSpPr>
            <a:spLocks noChangeShapeType="1"/>
          </p:cNvSpPr>
          <p:nvPr/>
        </p:nvSpPr>
        <p:spPr bwMode="auto">
          <a:xfrm flipV="1">
            <a:off x="5140325" y="3527425"/>
            <a:ext cx="908050" cy="444500"/>
          </a:xfrm>
          <a:prstGeom prst="line">
            <a:avLst/>
          </a:prstGeom>
          <a:noFill/>
          <a:ln w="25200">
            <a:solidFill>
              <a:srgbClr val="C0C0C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75811" name="Line 24"/>
          <p:cNvSpPr>
            <a:spLocks noChangeShapeType="1"/>
          </p:cNvSpPr>
          <p:nvPr/>
        </p:nvSpPr>
        <p:spPr bwMode="auto">
          <a:xfrm flipH="1">
            <a:off x="4392613" y="3511550"/>
            <a:ext cx="647700" cy="409575"/>
          </a:xfrm>
          <a:prstGeom prst="line">
            <a:avLst/>
          </a:prstGeom>
          <a:noFill/>
          <a:ln w="25200">
            <a:solidFill>
              <a:srgbClr val="C0C0C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75812" name="Line 25"/>
          <p:cNvSpPr>
            <a:spLocks noChangeShapeType="1"/>
          </p:cNvSpPr>
          <p:nvPr/>
        </p:nvSpPr>
        <p:spPr bwMode="auto">
          <a:xfrm flipV="1">
            <a:off x="4464050" y="3465513"/>
            <a:ext cx="647700" cy="409575"/>
          </a:xfrm>
          <a:prstGeom prst="line">
            <a:avLst/>
          </a:prstGeom>
          <a:noFill/>
          <a:ln w="25200">
            <a:solidFill>
              <a:srgbClr val="C0C0C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75813" name="Line 26"/>
          <p:cNvSpPr>
            <a:spLocks noChangeShapeType="1"/>
          </p:cNvSpPr>
          <p:nvPr/>
        </p:nvSpPr>
        <p:spPr bwMode="auto">
          <a:xfrm>
            <a:off x="2892425" y="4208463"/>
            <a:ext cx="563563" cy="0"/>
          </a:xfrm>
          <a:prstGeom prst="line">
            <a:avLst/>
          </a:prstGeom>
          <a:noFill/>
          <a:ln w="25200">
            <a:solidFill>
              <a:srgbClr val="C0C0C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75814" name="Line 27"/>
          <p:cNvSpPr>
            <a:spLocks noChangeShapeType="1"/>
          </p:cNvSpPr>
          <p:nvPr/>
        </p:nvSpPr>
        <p:spPr bwMode="auto">
          <a:xfrm flipH="1">
            <a:off x="2828925" y="4208463"/>
            <a:ext cx="563563" cy="0"/>
          </a:xfrm>
          <a:prstGeom prst="line">
            <a:avLst/>
          </a:prstGeom>
          <a:noFill/>
          <a:ln w="25200">
            <a:solidFill>
              <a:srgbClr val="C0C0C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75815" name="Line 28"/>
          <p:cNvSpPr>
            <a:spLocks noChangeShapeType="1"/>
          </p:cNvSpPr>
          <p:nvPr/>
        </p:nvSpPr>
        <p:spPr bwMode="auto">
          <a:xfrm>
            <a:off x="4983163" y="4532313"/>
            <a:ext cx="128587" cy="292100"/>
          </a:xfrm>
          <a:prstGeom prst="line">
            <a:avLst/>
          </a:prstGeom>
          <a:noFill/>
          <a:ln w="25200">
            <a:solidFill>
              <a:srgbClr val="C0C0C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75816" name="Line 29"/>
          <p:cNvSpPr>
            <a:spLocks noChangeShapeType="1"/>
          </p:cNvSpPr>
          <p:nvPr/>
        </p:nvSpPr>
        <p:spPr bwMode="auto">
          <a:xfrm flipH="1" flipV="1">
            <a:off x="4967288" y="4500563"/>
            <a:ext cx="130175" cy="290512"/>
          </a:xfrm>
          <a:prstGeom prst="line">
            <a:avLst/>
          </a:prstGeom>
          <a:noFill/>
          <a:ln w="25200">
            <a:solidFill>
              <a:srgbClr val="C0C0C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75817" name="CustomShape 30"/>
          <p:cNvSpPr>
            <a:spLocks noChangeArrowheads="1"/>
          </p:cNvSpPr>
          <p:nvPr/>
        </p:nvSpPr>
        <p:spPr bwMode="auto">
          <a:xfrm>
            <a:off x="2879725" y="1079500"/>
            <a:ext cx="4535488" cy="1296988"/>
          </a:xfrm>
          <a:prstGeom prst="flowChartProcess">
            <a:avLst/>
          </a:prstGeom>
          <a:noFill/>
          <a:ln w="18000">
            <a:solidFill>
              <a:srgbClr val="C0C0C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75818" name="CustomShape 32"/>
          <p:cNvSpPr>
            <a:spLocks noChangeArrowheads="1"/>
          </p:cNvSpPr>
          <p:nvPr/>
        </p:nvSpPr>
        <p:spPr bwMode="auto">
          <a:xfrm>
            <a:off x="4967288" y="2952750"/>
            <a:ext cx="4032250" cy="503238"/>
          </a:xfrm>
          <a:prstGeom prst="ellipse">
            <a:avLst/>
          </a:prstGeom>
          <a:noFill/>
          <a:ln w="36000">
            <a:solidFill>
              <a:srgbClr val="C0C0C0"/>
            </a:solidFill>
            <a:round/>
            <a:headEnd/>
            <a:tailEnd/>
          </a:ln>
        </p:spPr>
        <p:txBody>
          <a:bodyPr wrap="none" lIns="108000" tIns="63000" rIns="108000" bIns="63000" anchor="ctr"/>
          <a:lstStyle/>
          <a:p>
            <a:pPr algn="ctr"/>
            <a:r>
              <a:rPr lang="ru-RU" sz="1600"/>
              <a:t>АИС ВМС</a:t>
            </a:r>
            <a:endParaRPr lang="ru-RU"/>
          </a:p>
        </p:txBody>
      </p:sp>
      <p:sp>
        <p:nvSpPr>
          <p:cNvPr id="75819" name="Line 34"/>
          <p:cNvSpPr>
            <a:spLocks noChangeShapeType="1"/>
          </p:cNvSpPr>
          <p:nvPr/>
        </p:nvSpPr>
        <p:spPr bwMode="auto">
          <a:xfrm>
            <a:off x="6689725" y="2232025"/>
            <a:ext cx="77788" cy="650875"/>
          </a:xfrm>
          <a:prstGeom prst="line">
            <a:avLst/>
          </a:prstGeom>
          <a:noFill/>
          <a:ln w="25200">
            <a:solidFill>
              <a:srgbClr val="C0C0C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75820" name="Line 35"/>
          <p:cNvSpPr>
            <a:spLocks noChangeShapeType="1"/>
          </p:cNvSpPr>
          <p:nvPr/>
        </p:nvSpPr>
        <p:spPr bwMode="auto">
          <a:xfrm flipH="1" flipV="1">
            <a:off x="6681788" y="2160588"/>
            <a:ext cx="77787" cy="649287"/>
          </a:xfrm>
          <a:prstGeom prst="line">
            <a:avLst/>
          </a:prstGeom>
          <a:noFill/>
          <a:ln w="25200">
            <a:solidFill>
              <a:srgbClr val="C0C0C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75821" name="Line 36"/>
          <p:cNvSpPr>
            <a:spLocks noChangeShapeType="1"/>
          </p:cNvSpPr>
          <p:nvPr/>
        </p:nvSpPr>
        <p:spPr bwMode="auto">
          <a:xfrm>
            <a:off x="3824288" y="2232025"/>
            <a:ext cx="1503362" cy="649288"/>
          </a:xfrm>
          <a:prstGeom prst="line">
            <a:avLst/>
          </a:prstGeom>
          <a:noFill/>
          <a:ln w="25200">
            <a:solidFill>
              <a:srgbClr val="C0C0C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75822" name="Line 37"/>
          <p:cNvSpPr>
            <a:spLocks noChangeShapeType="1"/>
          </p:cNvSpPr>
          <p:nvPr/>
        </p:nvSpPr>
        <p:spPr bwMode="auto">
          <a:xfrm flipH="1" flipV="1">
            <a:off x="3657600" y="2160588"/>
            <a:ext cx="1503363" cy="649287"/>
          </a:xfrm>
          <a:prstGeom prst="line">
            <a:avLst/>
          </a:prstGeom>
          <a:noFill/>
          <a:ln w="25200">
            <a:solidFill>
              <a:srgbClr val="C0C0C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75823" name="Line 38"/>
          <p:cNvSpPr>
            <a:spLocks noChangeShapeType="1"/>
          </p:cNvSpPr>
          <p:nvPr/>
        </p:nvSpPr>
        <p:spPr bwMode="auto">
          <a:xfrm>
            <a:off x="7897813" y="3665538"/>
            <a:ext cx="454025" cy="1230312"/>
          </a:xfrm>
          <a:prstGeom prst="line">
            <a:avLst/>
          </a:prstGeom>
          <a:noFill/>
          <a:ln w="25200">
            <a:solidFill>
              <a:srgbClr val="C0C0C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75824" name="Line 39"/>
          <p:cNvSpPr>
            <a:spLocks noChangeShapeType="1"/>
          </p:cNvSpPr>
          <p:nvPr/>
        </p:nvSpPr>
        <p:spPr bwMode="auto">
          <a:xfrm flipH="1" flipV="1">
            <a:off x="7848600" y="3527425"/>
            <a:ext cx="452438" cy="1231900"/>
          </a:xfrm>
          <a:prstGeom prst="line">
            <a:avLst/>
          </a:prstGeom>
          <a:noFill/>
          <a:ln w="25200">
            <a:solidFill>
              <a:srgbClr val="C0C0C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75825" name="Line 40"/>
          <p:cNvSpPr>
            <a:spLocks noChangeShapeType="1"/>
          </p:cNvSpPr>
          <p:nvPr/>
        </p:nvSpPr>
        <p:spPr bwMode="auto">
          <a:xfrm>
            <a:off x="1295400" y="2390775"/>
            <a:ext cx="649288" cy="1425575"/>
          </a:xfrm>
          <a:prstGeom prst="line">
            <a:avLst/>
          </a:prstGeom>
          <a:noFill/>
          <a:ln w="25200">
            <a:solidFill>
              <a:srgbClr val="C0C0C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75826" name="Line 41"/>
          <p:cNvSpPr>
            <a:spLocks noChangeShapeType="1"/>
          </p:cNvSpPr>
          <p:nvPr/>
        </p:nvSpPr>
        <p:spPr bwMode="auto">
          <a:xfrm flipH="1" flipV="1">
            <a:off x="1223963" y="2232025"/>
            <a:ext cx="647700" cy="1425575"/>
          </a:xfrm>
          <a:prstGeom prst="line">
            <a:avLst/>
          </a:prstGeom>
          <a:noFill/>
          <a:ln w="25200">
            <a:solidFill>
              <a:srgbClr val="C0C0C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75827" name="Line 42"/>
          <p:cNvSpPr>
            <a:spLocks noChangeShapeType="1"/>
          </p:cNvSpPr>
          <p:nvPr/>
        </p:nvSpPr>
        <p:spPr bwMode="auto">
          <a:xfrm flipV="1">
            <a:off x="2879725" y="2447925"/>
            <a:ext cx="590550" cy="585788"/>
          </a:xfrm>
          <a:prstGeom prst="line">
            <a:avLst/>
          </a:prstGeom>
          <a:noFill/>
          <a:ln w="25200">
            <a:solidFill>
              <a:srgbClr val="B80047"/>
            </a:solidFill>
            <a:round/>
            <a:headEnd type="triangle" w="med" len="med"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75828" name="TextBox 56"/>
          <p:cNvSpPr txBox="1">
            <a:spLocks noChangeArrowheads="1"/>
          </p:cNvSpPr>
          <p:nvPr/>
        </p:nvSpPr>
        <p:spPr bwMode="auto">
          <a:xfrm>
            <a:off x="792163" y="5867400"/>
            <a:ext cx="8713787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200">
                <a:solidFill>
                  <a:srgbClr val="0066CC"/>
                </a:solidFill>
              </a:rPr>
              <a:t>Сотрудникам МФЦ необходима связь с органом власти, оказывающим услугу:</a:t>
            </a:r>
            <a:endParaRPr lang="ru-RU" sz="2200"/>
          </a:p>
          <a:p>
            <a:r>
              <a:rPr lang="ru-RU" sz="2200">
                <a:solidFill>
                  <a:srgbClr val="0066CC"/>
                </a:solidFill>
              </a:rPr>
              <a:t>— для</a:t>
            </a:r>
            <a:r>
              <a:rPr lang="en-US" sz="2200">
                <a:solidFill>
                  <a:srgbClr val="0066CC"/>
                </a:solidFill>
              </a:rPr>
              <a:t> </a:t>
            </a:r>
            <a:r>
              <a:rPr lang="ru-RU" sz="2200">
                <a:solidFill>
                  <a:srgbClr val="0066CC"/>
                </a:solidFill>
              </a:rPr>
              <a:t>передачи заявления и документов в ОВ</a:t>
            </a:r>
            <a:endParaRPr lang="ru-RU" sz="2200"/>
          </a:p>
          <a:p>
            <a:r>
              <a:rPr lang="ru-RU" sz="2200">
                <a:solidFill>
                  <a:srgbClr val="0066CC"/>
                </a:solidFill>
              </a:rPr>
              <a:t>— для получения результатов оказания услуги из ОВ</a:t>
            </a:r>
            <a:endParaRPr lang="ru-RU" sz="2200"/>
          </a:p>
        </p:txBody>
      </p:sp>
      <p:sp>
        <p:nvSpPr>
          <p:cNvPr id="75829" name="TextShape 22"/>
          <p:cNvSpPr txBox="1">
            <a:spLocks noChangeArrowheads="1"/>
          </p:cNvSpPr>
          <p:nvPr/>
        </p:nvSpPr>
        <p:spPr bwMode="auto">
          <a:xfrm>
            <a:off x="5400675" y="3924300"/>
            <a:ext cx="1655763" cy="503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0000" tIns="45000" rIns="90000" bIns="45000"/>
          <a:lstStyle/>
          <a:p>
            <a:r>
              <a:rPr lang="ru-RU" sz="1200" b="1" i="1">
                <a:solidFill>
                  <a:srgbClr val="0066CC"/>
                </a:solidFill>
              </a:rPr>
              <a:t>Межведомственное</a:t>
            </a:r>
            <a:endParaRPr lang="ru-RU" sz="1200" b="1" i="1"/>
          </a:p>
          <a:p>
            <a:r>
              <a:rPr lang="ru-RU" sz="1200" b="1" i="1">
                <a:solidFill>
                  <a:srgbClr val="0066CC"/>
                </a:solidFill>
              </a:rPr>
              <a:t>взаимодействие</a:t>
            </a:r>
            <a:endParaRPr lang="ru-RU" sz="1200" b="1" i="1"/>
          </a:p>
        </p:txBody>
      </p:sp>
      <p:sp>
        <p:nvSpPr>
          <p:cNvPr id="75830" name="TextShape 9"/>
          <p:cNvSpPr txBox="1">
            <a:spLocks noChangeArrowheads="1"/>
          </p:cNvSpPr>
          <p:nvPr/>
        </p:nvSpPr>
        <p:spPr bwMode="auto">
          <a:xfrm>
            <a:off x="8064500" y="3779838"/>
            <a:ext cx="1244600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0000" tIns="45000" rIns="90000" bIns="45000"/>
          <a:lstStyle/>
          <a:p>
            <a:r>
              <a:rPr lang="ru-RU" sz="1200" b="1" i="1">
                <a:solidFill>
                  <a:srgbClr val="00B050"/>
                </a:solidFill>
              </a:rPr>
              <a:t>Внутри</a:t>
            </a:r>
          </a:p>
          <a:p>
            <a:r>
              <a:rPr lang="ru-RU" sz="1200" b="1" i="1">
                <a:solidFill>
                  <a:srgbClr val="00B050"/>
                </a:solidFill>
              </a:rPr>
              <a:t>ведомственное</a:t>
            </a:r>
          </a:p>
          <a:p>
            <a:r>
              <a:rPr lang="ru-RU" sz="1200" b="1" i="1">
                <a:solidFill>
                  <a:srgbClr val="00B050"/>
                </a:solidFill>
              </a:rPr>
              <a:t>взаимодействие</a:t>
            </a:r>
          </a:p>
        </p:txBody>
      </p:sp>
      <p:sp>
        <p:nvSpPr>
          <p:cNvPr id="75831" name="TextShape 5"/>
          <p:cNvSpPr txBox="1">
            <a:spLocks noChangeArrowheads="1"/>
          </p:cNvSpPr>
          <p:nvPr/>
        </p:nvSpPr>
        <p:spPr bwMode="auto">
          <a:xfrm>
            <a:off x="2927350" y="1120775"/>
            <a:ext cx="2905125" cy="204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0000" tIns="45000" rIns="90000" bIns="45000"/>
          <a:lstStyle/>
          <a:p>
            <a:r>
              <a:rPr lang="ru-RU" sz="1200" b="1" i="1">
                <a:solidFill>
                  <a:srgbClr val="F79646"/>
                </a:solidFill>
              </a:rPr>
              <a:t>Орган власти, оказывающий услугу</a:t>
            </a:r>
          </a:p>
        </p:txBody>
      </p:sp>
      <p:sp>
        <p:nvSpPr>
          <p:cNvPr id="56" name="Номер слайда 5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73BE9E8-7871-4CDE-8C0E-C5EA4DA6F52D}" type="slidenum">
              <a:rPr lang="ru-RU"/>
              <a:pPr>
                <a:defRPr/>
              </a:pPr>
              <a:t>60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6802" name="Рисунок 160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69200" y="1511300"/>
            <a:ext cx="206375" cy="169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6803" name="Рисунок 160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69200" y="1511300"/>
            <a:ext cx="206375" cy="169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6804" name="Рисунок 160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36625" y="1627188"/>
            <a:ext cx="541338" cy="43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6805" name="Рисунок 1608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936625" y="1627188"/>
            <a:ext cx="541338" cy="43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6806" name="TextShape 1"/>
          <p:cNvSpPr txBox="1">
            <a:spLocks noChangeArrowheads="1"/>
          </p:cNvSpPr>
          <p:nvPr/>
        </p:nvSpPr>
        <p:spPr bwMode="auto">
          <a:xfrm>
            <a:off x="431800" y="215900"/>
            <a:ext cx="9288463" cy="682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0000" tIns="45000" rIns="90000" bIns="45000"/>
          <a:lstStyle/>
          <a:p>
            <a:pPr algn="ctr"/>
            <a:r>
              <a:rPr lang="ru-RU" sz="3600">
                <a:solidFill>
                  <a:srgbClr val="000000"/>
                </a:solidFill>
              </a:rPr>
              <a:t>Оказание услуги в МФЦ</a:t>
            </a:r>
            <a:endParaRPr lang="ru-RU"/>
          </a:p>
        </p:txBody>
      </p:sp>
      <p:sp>
        <p:nvSpPr>
          <p:cNvPr id="76807" name="CustomShape 2"/>
          <p:cNvSpPr>
            <a:spLocks noChangeArrowheads="1"/>
          </p:cNvSpPr>
          <p:nvPr/>
        </p:nvSpPr>
        <p:spPr bwMode="auto">
          <a:xfrm>
            <a:off x="5256213" y="5065713"/>
            <a:ext cx="671512" cy="550862"/>
          </a:xfrm>
          <a:prstGeom prst="flowChartProcess">
            <a:avLst/>
          </a:prstGeom>
          <a:solidFill>
            <a:srgbClr val="FFFFFF"/>
          </a:solidFill>
          <a:ln w="36000">
            <a:solidFill>
              <a:srgbClr val="80808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76808" name="CustomShape 3"/>
          <p:cNvSpPr>
            <a:spLocks noChangeArrowheads="1"/>
          </p:cNvSpPr>
          <p:nvPr/>
        </p:nvSpPr>
        <p:spPr bwMode="auto">
          <a:xfrm>
            <a:off x="5184775" y="5005388"/>
            <a:ext cx="671513" cy="549275"/>
          </a:xfrm>
          <a:prstGeom prst="flowChartProcess">
            <a:avLst/>
          </a:prstGeom>
          <a:solidFill>
            <a:srgbClr val="FFFFFF"/>
          </a:solidFill>
          <a:ln w="36000">
            <a:solidFill>
              <a:srgbClr val="80808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76809" name="CustomShape 4"/>
          <p:cNvSpPr>
            <a:spLocks noChangeArrowheads="1"/>
          </p:cNvSpPr>
          <p:nvPr/>
        </p:nvSpPr>
        <p:spPr bwMode="auto">
          <a:xfrm>
            <a:off x="5111750" y="4943475"/>
            <a:ext cx="673100" cy="550863"/>
          </a:xfrm>
          <a:prstGeom prst="flowChartProcess">
            <a:avLst/>
          </a:prstGeom>
          <a:solidFill>
            <a:srgbClr val="FFFFFF"/>
          </a:solidFill>
          <a:ln w="36000">
            <a:solidFill>
              <a:srgbClr val="808080"/>
            </a:solidFill>
            <a:round/>
            <a:headEnd/>
            <a:tailEnd type="triangle" w="med" len="med"/>
          </a:ln>
        </p:spPr>
        <p:txBody>
          <a:bodyPr wrap="none" lIns="108000" tIns="63000" rIns="108000" bIns="63000" anchor="ctr"/>
          <a:lstStyle/>
          <a:p>
            <a:pPr algn="ctr"/>
            <a:r>
              <a:rPr lang="ru-RU" sz="1400"/>
              <a:t>ФОИВ</a:t>
            </a:r>
            <a:endParaRPr lang="ru-RU"/>
          </a:p>
        </p:txBody>
      </p:sp>
      <p:sp>
        <p:nvSpPr>
          <p:cNvPr id="76810" name="CustomShape 5"/>
          <p:cNvSpPr>
            <a:spLocks noChangeArrowheads="1"/>
          </p:cNvSpPr>
          <p:nvPr/>
        </p:nvSpPr>
        <p:spPr bwMode="auto">
          <a:xfrm>
            <a:off x="8132763" y="5091113"/>
            <a:ext cx="673100" cy="549275"/>
          </a:xfrm>
          <a:prstGeom prst="flowChartProcess">
            <a:avLst/>
          </a:prstGeom>
          <a:solidFill>
            <a:srgbClr val="FFFFFF"/>
          </a:solidFill>
          <a:ln w="36000">
            <a:solidFill>
              <a:srgbClr val="80808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76811" name="CustomShape 6"/>
          <p:cNvSpPr>
            <a:spLocks noChangeArrowheads="1"/>
          </p:cNvSpPr>
          <p:nvPr/>
        </p:nvSpPr>
        <p:spPr bwMode="auto">
          <a:xfrm>
            <a:off x="8072438" y="5029200"/>
            <a:ext cx="673100" cy="550863"/>
          </a:xfrm>
          <a:prstGeom prst="flowChartProcess">
            <a:avLst/>
          </a:prstGeom>
          <a:solidFill>
            <a:srgbClr val="FFFFFF"/>
          </a:solidFill>
          <a:ln w="36000">
            <a:solidFill>
              <a:srgbClr val="80808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76812" name="CustomShape 7"/>
          <p:cNvSpPr>
            <a:spLocks noChangeArrowheads="1"/>
          </p:cNvSpPr>
          <p:nvPr/>
        </p:nvSpPr>
        <p:spPr bwMode="auto">
          <a:xfrm>
            <a:off x="2087563" y="2762250"/>
            <a:ext cx="673100" cy="549275"/>
          </a:xfrm>
          <a:prstGeom prst="flowChartProcess">
            <a:avLst/>
          </a:prstGeom>
          <a:solidFill>
            <a:srgbClr val="FFFFFF"/>
          </a:solidFill>
          <a:ln w="36000">
            <a:solidFill>
              <a:srgbClr val="808080"/>
            </a:solidFill>
            <a:round/>
            <a:headEnd/>
            <a:tailEnd type="triangle" w="med" len="med"/>
          </a:ln>
        </p:spPr>
        <p:txBody>
          <a:bodyPr wrap="none" lIns="108000" tIns="63000" rIns="108000" bIns="63000" anchor="ctr"/>
          <a:lstStyle/>
          <a:p>
            <a:pPr algn="ctr"/>
            <a:r>
              <a:rPr lang="ru-RU" sz="1400"/>
              <a:t>МФЦ</a:t>
            </a:r>
            <a:endParaRPr lang="ru-RU"/>
          </a:p>
        </p:txBody>
      </p:sp>
      <p:sp>
        <p:nvSpPr>
          <p:cNvPr id="76813" name="CustomShape 8"/>
          <p:cNvSpPr>
            <a:spLocks noChangeArrowheads="1"/>
          </p:cNvSpPr>
          <p:nvPr/>
        </p:nvSpPr>
        <p:spPr bwMode="auto">
          <a:xfrm>
            <a:off x="7415213" y="2663825"/>
            <a:ext cx="2016125" cy="1944688"/>
          </a:xfrm>
          <a:prstGeom prst="flowChartProcess">
            <a:avLst/>
          </a:prstGeom>
          <a:noFill/>
          <a:ln w="18000">
            <a:solidFill>
              <a:srgbClr val="C0C0C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76814" name="TextShape 9"/>
          <p:cNvSpPr txBox="1">
            <a:spLocks noChangeArrowheads="1"/>
          </p:cNvSpPr>
          <p:nvPr/>
        </p:nvSpPr>
        <p:spPr bwMode="auto">
          <a:xfrm>
            <a:off x="8064500" y="3779838"/>
            <a:ext cx="1244600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0000" tIns="45000" rIns="90000" bIns="45000"/>
          <a:lstStyle/>
          <a:p>
            <a:r>
              <a:rPr lang="ru-RU" sz="1200" b="1" i="1">
                <a:solidFill>
                  <a:srgbClr val="00B050"/>
                </a:solidFill>
              </a:rPr>
              <a:t>Внутри</a:t>
            </a:r>
          </a:p>
          <a:p>
            <a:r>
              <a:rPr lang="ru-RU" sz="1200" b="1" i="1">
                <a:solidFill>
                  <a:srgbClr val="00B050"/>
                </a:solidFill>
              </a:rPr>
              <a:t>ведомственное</a:t>
            </a:r>
          </a:p>
          <a:p>
            <a:r>
              <a:rPr lang="ru-RU" sz="1200" b="1" i="1">
                <a:solidFill>
                  <a:srgbClr val="00B050"/>
                </a:solidFill>
              </a:rPr>
              <a:t>взаимодействие</a:t>
            </a:r>
          </a:p>
        </p:txBody>
      </p:sp>
      <p:sp>
        <p:nvSpPr>
          <p:cNvPr id="76815" name="CustomShape 10"/>
          <p:cNvSpPr>
            <a:spLocks noChangeArrowheads="1"/>
          </p:cNvSpPr>
          <p:nvPr/>
        </p:nvSpPr>
        <p:spPr bwMode="auto">
          <a:xfrm>
            <a:off x="3600450" y="2663825"/>
            <a:ext cx="3527425" cy="1944688"/>
          </a:xfrm>
          <a:prstGeom prst="flowChartProcess">
            <a:avLst/>
          </a:prstGeom>
          <a:noFill/>
          <a:ln w="18000">
            <a:solidFill>
              <a:srgbClr val="C0C0C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pic>
        <p:nvPicPr>
          <p:cNvPr id="76816" name="Рисунок 1619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335713" y="1511300"/>
            <a:ext cx="669925" cy="536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6817" name="Рисунок 1620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335713" y="1511300"/>
            <a:ext cx="669925" cy="536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6818" name="Рисунок 1621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824413" y="1511300"/>
            <a:ext cx="560387" cy="536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6819" name="Рисунок 1622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4824413" y="1511300"/>
            <a:ext cx="560387" cy="536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6820" name="Рисунок 1623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3251200" y="1535113"/>
            <a:ext cx="614363" cy="547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6821" name="Рисунок 1624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3251200" y="1533525"/>
            <a:ext cx="614363" cy="554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6822" name="CustomShape 11"/>
          <p:cNvSpPr>
            <a:spLocks noChangeArrowheads="1"/>
          </p:cNvSpPr>
          <p:nvPr/>
        </p:nvSpPr>
        <p:spPr bwMode="auto">
          <a:xfrm>
            <a:off x="8280400" y="1368425"/>
            <a:ext cx="503238" cy="719138"/>
          </a:xfrm>
          <a:prstGeom prst="can">
            <a:avLst>
              <a:gd name="adj" fmla="val 5399"/>
            </a:avLst>
          </a:prstGeom>
          <a:noFill/>
          <a:ln w="36000">
            <a:solidFill>
              <a:srgbClr val="808080"/>
            </a:solidFill>
            <a:round/>
            <a:headEnd/>
            <a:tailEnd/>
          </a:ln>
        </p:spPr>
        <p:txBody>
          <a:bodyPr wrap="none" lIns="90000" tIns="45000" rIns="90000" bIns="45000" anchor="ctr"/>
          <a:lstStyle/>
          <a:p>
            <a:pPr algn="ctr"/>
            <a:r>
              <a:rPr lang="ru-RU" sz="1200"/>
              <a:t>ИС</a:t>
            </a:r>
            <a:endParaRPr lang="ru-RU"/>
          </a:p>
          <a:p>
            <a:pPr algn="ctr"/>
            <a:r>
              <a:rPr lang="ru-RU" sz="1200"/>
              <a:t>ОВ</a:t>
            </a:r>
            <a:endParaRPr lang="ru-RU"/>
          </a:p>
        </p:txBody>
      </p:sp>
      <p:sp>
        <p:nvSpPr>
          <p:cNvPr id="76823" name="CustomShape 12"/>
          <p:cNvSpPr>
            <a:spLocks noChangeArrowheads="1"/>
          </p:cNvSpPr>
          <p:nvPr/>
        </p:nvSpPr>
        <p:spPr bwMode="auto">
          <a:xfrm>
            <a:off x="3663950" y="4021138"/>
            <a:ext cx="1520825" cy="442912"/>
          </a:xfrm>
          <a:prstGeom prst="ellipse">
            <a:avLst/>
          </a:prstGeom>
          <a:noFill/>
          <a:ln w="36000">
            <a:solidFill>
              <a:srgbClr val="808080"/>
            </a:solidFill>
            <a:round/>
            <a:headEnd/>
            <a:tailEnd/>
          </a:ln>
        </p:spPr>
        <p:txBody>
          <a:bodyPr wrap="none" lIns="108000" tIns="63000" rIns="108000" bIns="63000" anchor="ctr"/>
          <a:lstStyle/>
          <a:p>
            <a:pPr algn="ctr"/>
            <a:r>
              <a:rPr lang="ru-RU" sz="1600"/>
              <a:t>СМЭВ</a:t>
            </a:r>
            <a:endParaRPr lang="ru-RU"/>
          </a:p>
        </p:txBody>
      </p:sp>
      <p:pic>
        <p:nvPicPr>
          <p:cNvPr id="76824" name="Рисунок 1627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1728788" y="3959225"/>
            <a:ext cx="1071562" cy="728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6825" name="Рисунок 1628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1728788" y="3959225"/>
            <a:ext cx="1071562" cy="728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6826" name="Line 14"/>
          <p:cNvSpPr>
            <a:spLocks noChangeShapeType="1"/>
          </p:cNvSpPr>
          <p:nvPr/>
        </p:nvSpPr>
        <p:spPr bwMode="auto">
          <a:xfrm>
            <a:off x="7272338" y="1800225"/>
            <a:ext cx="647700" cy="0"/>
          </a:xfrm>
          <a:prstGeom prst="line">
            <a:avLst/>
          </a:prstGeom>
          <a:noFill/>
          <a:ln w="25200">
            <a:solidFill>
              <a:srgbClr val="C0C0C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76827" name="Line 15"/>
          <p:cNvSpPr>
            <a:spLocks noChangeShapeType="1"/>
          </p:cNvSpPr>
          <p:nvPr/>
        </p:nvSpPr>
        <p:spPr bwMode="auto">
          <a:xfrm flipH="1">
            <a:off x="7199313" y="1800225"/>
            <a:ext cx="649287" cy="0"/>
          </a:xfrm>
          <a:prstGeom prst="line">
            <a:avLst/>
          </a:prstGeom>
          <a:noFill/>
          <a:ln w="25200">
            <a:solidFill>
              <a:srgbClr val="C0C0C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76828" name="Line 16"/>
          <p:cNvSpPr>
            <a:spLocks noChangeShapeType="1"/>
          </p:cNvSpPr>
          <p:nvPr/>
        </p:nvSpPr>
        <p:spPr bwMode="auto">
          <a:xfrm>
            <a:off x="1728788" y="1800225"/>
            <a:ext cx="1439862" cy="0"/>
          </a:xfrm>
          <a:prstGeom prst="line">
            <a:avLst/>
          </a:prstGeom>
          <a:noFill/>
          <a:ln w="25200">
            <a:solidFill>
              <a:srgbClr val="C0C0C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76829" name="Line 17"/>
          <p:cNvSpPr>
            <a:spLocks noChangeShapeType="1"/>
          </p:cNvSpPr>
          <p:nvPr/>
        </p:nvSpPr>
        <p:spPr bwMode="auto">
          <a:xfrm flipH="1">
            <a:off x="1655763" y="1800225"/>
            <a:ext cx="1439862" cy="0"/>
          </a:xfrm>
          <a:prstGeom prst="line">
            <a:avLst/>
          </a:prstGeom>
          <a:noFill/>
          <a:ln w="25200">
            <a:solidFill>
              <a:srgbClr val="C0C0C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76830" name="Line 18"/>
          <p:cNvSpPr>
            <a:spLocks noChangeShapeType="1"/>
          </p:cNvSpPr>
          <p:nvPr/>
        </p:nvSpPr>
        <p:spPr bwMode="auto">
          <a:xfrm>
            <a:off x="1620838" y="2251075"/>
            <a:ext cx="325437" cy="388938"/>
          </a:xfrm>
          <a:prstGeom prst="line">
            <a:avLst/>
          </a:prstGeom>
          <a:noFill/>
          <a:ln w="25200">
            <a:solidFill>
              <a:srgbClr val="C0C0C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76831" name="Line 19"/>
          <p:cNvSpPr>
            <a:spLocks noChangeShapeType="1"/>
          </p:cNvSpPr>
          <p:nvPr/>
        </p:nvSpPr>
        <p:spPr bwMode="auto">
          <a:xfrm flipH="1" flipV="1">
            <a:off x="1584325" y="2208213"/>
            <a:ext cx="325438" cy="388937"/>
          </a:xfrm>
          <a:prstGeom prst="line">
            <a:avLst/>
          </a:prstGeom>
          <a:noFill/>
          <a:ln w="25200">
            <a:solidFill>
              <a:srgbClr val="C0C0C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76832" name="Line 20"/>
          <p:cNvSpPr>
            <a:spLocks noChangeShapeType="1"/>
          </p:cNvSpPr>
          <p:nvPr/>
        </p:nvSpPr>
        <p:spPr bwMode="auto">
          <a:xfrm>
            <a:off x="5341938" y="2232025"/>
            <a:ext cx="777875" cy="647700"/>
          </a:xfrm>
          <a:prstGeom prst="line">
            <a:avLst/>
          </a:prstGeom>
          <a:noFill/>
          <a:ln w="25200">
            <a:solidFill>
              <a:srgbClr val="C0C0C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76833" name="Line 21"/>
          <p:cNvSpPr>
            <a:spLocks noChangeShapeType="1"/>
          </p:cNvSpPr>
          <p:nvPr/>
        </p:nvSpPr>
        <p:spPr bwMode="auto">
          <a:xfrm flipH="1" flipV="1">
            <a:off x="5256213" y="2160588"/>
            <a:ext cx="777875" cy="647700"/>
          </a:xfrm>
          <a:prstGeom prst="line">
            <a:avLst/>
          </a:prstGeom>
          <a:noFill/>
          <a:ln w="25200">
            <a:solidFill>
              <a:srgbClr val="C0C0C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76834" name="Line 22"/>
          <p:cNvSpPr>
            <a:spLocks noChangeShapeType="1"/>
          </p:cNvSpPr>
          <p:nvPr/>
        </p:nvSpPr>
        <p:spPr bwMode="auto">
          <a:xfrm flipH="1">
            <a:off x="5040313" y="3576638"/>
            <a:ext cx="906462" cy="444500"/>
          </a:xfrm>
          <a:prstGeom prst="line">
            <a:avLst/>
          </a:prstGeom>
          <a:noFill/>
          <a:ln w="25200">
            <a:solidFill>
              <a:srgbClr val="C0C0C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76835" name="Line 23"/>
          <p:cNvSpPr>
            <a:spLocks noChangeShapeType="1"/>
          </p:cNvSpPr>
          <p:nvPr/>
        </p:nvSpPr>
        <p:spPr bwMode="auto">
          <a:xfrm flipV="1">
            <a:off x="5140325" y="3527425"/>
            <a:ext cx="908050" cy="444500"/>
          </a:xfrm>
          <a:prstGeom prst="line">
            <a:avLst/>
          </a:prstGeom>
          <a:noFill/>
          <a:ln w="25200">
            <a:solidFill>
              <a:srgbClr val="C0C0C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76836" name="Line 24"/>
          <p:cNvSpPr>
            <a:spLocks noChangeShapeType="1"/>
          </p:cNvSpPr>
          <p:nvPr/>
        </p:nvSpPr>
        <p:spPr bwMode="auto">
          <a:xfrm flipH="1">
            <a:off x="4392613" y="3511550"/>
            <a:ext cx="647700" cy="409575"/>
          </a:xfrm>
          <a:prstGeom prst="line">
            <a:avLst/>
          </a:prstGeom>
          <a:noFill/>
          <a:ln w="25200">
            <a:solidFill>
              <a:srgbClr val="C0C0C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76837" name="Line 25"/>
          <p:cNvSpPr>
            <a:spLocks noChangeShapeType="1"/>
          </p:cNvSpPr>
          <p:nvPr/>
        </p:nvSpPr>
        <p:spPr bwMode="auto">
          <a:xfrm flipV="1">
            <a:off x="4464050" y="3465513"/>
            <a:ext cx="647700" cy="409575"/>
          </a:xfrm>
          <a:prstGeom prst="line">
            <a:avLst/>
          </a:prstGeom>
          <a:noFill/>
          <a:ln w="25200">
            <a:solidFill>
              <a:srgbClr val="C0C0C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76838" name="Line 26"/>
          <p:cNvSpPr>
            <a:spLocks noChangeShapeType="1"/>
          </p:cNvSpPr>
          <p:nvPr/>
        </p:nvSpPr>
        <p:spPr bwMode="auto">
          <a:xfrm>
            <a:off x="2892425" y="4208463"/>
            <a:ext cx="563563" cy="0"/>
          </a:xfrm>
          <a:prstGeom prst="line">
            <a:avLst/>
          </a:prstGeom>
          <a:noFill/>
          <a:ln w="25200">
            <a:solidFill>
              <a:srgbClr val="C0C0C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76839" name="Line 27"/>
          <p:cNvSpPr>
            <a:spLocks noChangeShapeType="1"/>
          </p:cNvSpPr>
          <p:nvPr/>
        </p:nvSpPr>
        <p:spPr bwMode="auto">
          <a:xfrm flipH="1">
            <a:off x="2828925" y="4208463"/>
            <a:ext cx="563563" cy="0"/>
          </a:xfrm>
          <a:prstGeom prst="line">
            <a:avLst/>
          </a:prstGeom>
          <a:noFill/>
          <a:ln w="25200">
            <a:solidFill>
              <a:srgbClr val="C0C0C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76840" name="Line 28"/>
          <p:cNvSpPr>
            <a:spLocks noChangeShapeType="1"/>
          </p:cNvSpPr>
          <p:nvPr/>
        </p:nvSpPr>
        <p:spPr bwMode="auto">
          <a:xfrm>
            <a:off x="4983163" y="4532313"/>
            <a:ext cx="128587" cy="292100"/>
          </a:xfrm>
          <a:prstGeom prst="line">
            <a:avLst/>
          </a:prstGeom>
          <a:noFill/>
          <a:ln w="25200">
            <a:solidFill>
              <a:srgbClr val="C0C0C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76841" name="Line 29"/>
          <p:cNvSpPr>
            <a:spLocks noChangeShapeType="1"/>
          </p:cNvSpPr>
          <p:nvPr/>
        </p:nvSpPr>
        <p:spPr bwMode="auto">
          <a:xfrm flipH="1" flipV="1">
            <a:off x="4967288" y="4500563"/>
            <a:ext cx="130175" cy="290512"/>
          </a:xfrm>
          <a:prstGeom prst="line">
            <a:avLst/>
          </a:prstGeom>
          <a:noFill/>
          <a:ln w="25200">
            <a:solidFill>
              <a:srgbClr val="C0C0C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76842" name="CustomShape 30"/>
          <p:cNvSpPr>
            <a:spLocks noChangeArrowheads="1"/>
          </p:cNvSpPr>
          <p:nvPr/>
        </p:nvSpPr>
        <p:spPr bwMode="auto">
          <a:xfrm>
            <a:off x="2879725" y="1079500"/>
            <a:ext cx="4535488" cy="1296988"/>
          </a:xfrm>
          <a:prstGeom prst="flowChartProcess">
            <a:avLst/>
          </a:prstGeom>
          <a:noFill/>
          <a:ln w="18000">
            <a:solidFill>
              <a:srgbClr val="C0C0C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76843" name="CustomShape 32"/>
          <p:cNvSpPr>
            <a:spLocks noChangeArrowheads="1"/>
          </p:cNvSpPr>
          <p:nvPr/>
        </p:nvSpPr>
        <p:spPr bwMode="auto">
          <a:xfrm>
            <a:off x="4967288" y="2952750"/>
            <a:ext cx="4032250" cy="503238"/>
          </a:xfrm>
          <a:prstGeom prst="ellipse">
            <a:avLst/>
          </a:prstGeom>
          <a:noFill/>
          <a:ln w="36000">
            <a:solidFill>
              <a:srgbClr val="C0C0C0"/>
            </a:solidFill>
            <a:round/>
            <a:headEnd/>
            <a:tailEnd/>
          </a:ln>
        </p:spPr>
        <p:txBody>
          <a:bodyPr wrap="none" lIns="108000" tIns="63000" rIns="108000" bIns="63000" anchor="ctr"/>
          <a:lstStyle/>
          <a:p>
            <a:pPr algn="ctr"/>
            <a:r>
              <a:rPr lang="ru-RU" sz="1600"/>
              <a:t>АИС ВМС</a:t>
            </a:r>
            <a:endParaRPr lang="ru-RU"/>
          </a:p>
        </p:txBody>
      </p:sp>
      <p:sp>
        <p:nvSpPr>
          <p:cNvPr id="76844" name="Line 34"/>
          <p:cNvSpPr>
            <a:spLocks noChangeShapeType="1"/>
          </p:cNvSpPr>
          <p:nvPr/>
        </p:nvSpPr>
        <p:spPr bwMode="auto">
          <a:xfrm>
            <a:off x="6689725" y="2232025"/>
            <a:ext cx="77788" cy="650875"/>
          </a:xfrm>
          <a:prstGeom prst="line">
            <a:avLst/>
          </a:prstGeom>
          <a:noFill/>
          <a:ln w="25200">
            <a:solidFill>
              <a:srgbClr val="C0C0C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76845" name="Line 35"/>
          <p:cNvSpPr>
            <a:spLocks noChangeShapeType="1"/>
          </p:cNvSpPr>
          <p:nvPr/>
        </p:nvSpPr>
        <p:spPr bwMode="auto">
          <a:xfrm flipH="1" flipV="1">
            <a:off x="6681788" y="2160588"/>
            <a:ext cx="77787" cy="649287"/>
          </a:xfrm>
          <a:prstGeom prst="line">
            <a:avLst/>
          </a:prstGeom>
          <a:noFill/>
          <a:ln w="25200">
            <a:solidFill>
              <a:srgbClr val="C0C0C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76846" name="Line 36"/>
          <p:cNvSpPr>
            <a:spLocks noChangeShapeType="1"/>
          </p:cNvSpPr>
          <p:nvPr/>
        </p:nvSpPr>
        <p:spPr bwMode="auto">
          <a:xfrm>
            <a:off x="3824288" y="2232025"/>
            <a:ext cx="1503362" cy="649288"/>
          </a:xfrm>
          <a:prstGeom prst="line">
            <a:avLst/>
          </a:prstGeom>
          <a:noFill/>
          <a:ln w="25200">
            <a:solidFill>
              <a:srgbClr val="C0C0C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76847" name="Line 37"/>
          <p:cNvSpPr>
            <a:spLocks noChangeShapeType="1"/>
          </p:cNvSpPr>
          <p:nvPr/>
        </p:nvSpPr>
        <p:spPr bwMode="auto">
          <a:xfrm flipH="1" flipV="1">
            <a:off x="3657600" y="2160588"/>
            <a:ext cx="1503363" cy="649287"/>
          </a:xfrm>
          <a:prstGeom prst="line">
            <a:avLst/>
          </a:prstGeom>
          <a:noFill/>
          <a:ln w="25200">
            <a:solidFill>
              <a:srgbClr val="C0C0C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76848" name="Line 38"/>
          <p:cNvSpPr>
            <a:spLocks noChangeShapeType="1"/>
          </p:cNvSpPr>
          <p:nvPr/>
        </p:nvSpPr>
        <p:spPr bwMode="auto">
          <a:xfrm>
            <a:off x="7897813" y="3665538"/>
            <a:ext cx="454025" cy="1230312"/>
          </a:xfrm>
          <a:prstGeom prst="line">
            <a:avLst/>
          </a:prstGeom>
          <a:noFill/>
          <a:ln w="25200">
            <a:solidFill>
              <a:srgbClr val="C0C0C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76849" name="Line 39"/>
          <p:cNvSpPr>
            <a:spLocks noChangeShapeType="1"/>
          </p:cNvSpPr>
          <p:nvPr/>
        </p:nvSpPr>
        <p:spPr bwMode="auto">
          <a:xfrm flipH="1" flipV="1">
            <a:off x="7848600" y="3527425"/>
            <a:ext cx="452438" cy="1231900"/>
          </a:xfrm>
          <a:prstGeom prst="line">
            <a:avLst/>
          </a:prstGeom>
          <a:noFill/>
          <a:ln w="25200">
            <a:solidFill>
              <a:srgbClr val="C0C0C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76850" name="Line 40"/>
          <p:cNvSpPr>
            <a:spLocks noChangeShapeType="1"/>
          </p:cNvSpPr>
          <p:nvPr/>
        </p:nvSpPr>
        <p:spPr bwMode="auto">
          <a:xfrm>
            <a:off x="1295400" y="2390775"/>
            <a:ext cx="649288" cy="1425575"/>
          </a:xfrm>
          <a:prstGeom prst="line">
            <a:avLst/>
          </a:prstGeom>
          <a:noFill/>
          <a:ln w="25200">
            <a:solidFill>
              <a:srgbClr val="C0C0C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76851" name="Line 41"/>
          <p:cNvSpPr>
            <a:spLocks noChangeShapeType="1"/>
          </p:cNvSpPr>
          <p:nvPr/>
        </p:nvSpPr>
        <p:spPr bwMode="auto">
          <a:xfrm flipH="1" flipV="1">
            <a:off x="1223963" y="2232025"/>
            <a:ext cx="647700" cy="1425575"/>
          </a:xfrm>
          <a:prstGeom prst="line">
            <a:avLst/>
          </a:prstGeom>
          <a:noFill/>
          <a:ln w="25200">
            <a:solidFill>
              <a:srgbClr val="C0C0C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76852" name="Line 42"/>
          <p:cNvSpPr>
            <a:spLocks noChangeShapeType="1"/>
          </p:cNvSpPr>
          <p:nvPr/>
        </p:nvSpPr>
        <p:spPr bwMode="auto">
          <a:xfrm>
            <a:off x="3094038" y="3095625"/>
            <a:ext cx="1730375" cy="0"/>
          </a:xfrm>
          <a:prstGeom prst="line">
            <a:avLst/>
          </a:prstGeom>
          <a:noFill/>
          <a:ln w="25200">
            <a:solidFill>
              <a:srgbClr val="0066CC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76853" name="Line 43"/>
          <p:cNvSpPr>
            <a:spLocks noChangeShapeType="1"/>
          </p:cNvSpPr>
          <p:nvPr/>
        </p:nvSpPr>
        <p:spPr bwMode="auto">
          <a:xfrm flipH="1">
            <a:off x="2900363" y="3095625"/>
            <a:ext cx="1730375" cy="0"/>
          </a:xfrm>
          <a:prstGeom prst="line">
            <a:avLst/>
          </a:prstGeom>
          <a:noFill/>
          <a:ln w="25200">
            <a:solidFill>
              <a:srgbClr val="0066CC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76854" name="TextBox 56"/>
          <p:cNvSpPr txBox="1">
            <a:spLocks noChangeArrowheads="1"/>
          </p:cNvSpPr>
          <p:nvPr/>
        </p:nvSpPr>
        <p:spPr bwMode="auto">
          <a:xfrm>
            <a:off x="936625" y="5867400"/>
            <a:ext cx="8424863" cy="769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200">
                <a:solidFill>
                  <a:srgbClr val="0066CC"/>
                </a:solidFill>
              </a:rPr>
              <a:t>С использованием АИС ВМС, сотрудники МФЦ будут заводить заявки на оказание услуг в самой АИС ВМС</a:t>
            </a:r>
            <a:endParaRPr lang="ru-RU" sz="2200"/>
          </a:p>
        </p:txBody>
      </p:sp>
      <p:sp>
        <p:nvSpPr>
          <p:cNvPr id="76855" name="TextShape 22"/>
          <p:cNvSpPr txBox="1">
            <a:spLocks noChangeArrowheads="1"/>
          </p:cNvSpPr>
          <p:nvPr/>
        </p:nvSpPr>
        <p:spPr bwMode="auto">
          <a:xfrm>
            <a:off x="5400675" y="3924300"/>
            <a:ext cx="1655763" cy="503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0000" tIns="45000" rIns="90000" bIns="45000"/>
          <a:lstStyle/>
          <a:p>
            <a:r>
              <a:rPr lang="ru-RU" sz="1200" b="1" i="1">
                <a:solidFill>
                  <a:srgbClr val="0066CC"/>
                </a:solidFill>
              </a:rPr>
              <a:t>Межведомственное</a:t>
            </a:r>
            <a:endParaRPr lang="ru-RU" sz="1200" b="1" i="1"/>
          </a:p>
          <a:p>
            <a:r>
              <a:rPr lang="ru-RU" sz="1200" b="1" i="1">
                <a:solidFill>
                  <a:srgbClr val="0066CC"/>
                </a:solidFill>
              </a:rPr>
              <a:t>взаимодействие</a:t>
            </a:r>
            <a:endParaRPr lang="ru-RU" sz="1200" b="1" i="1"/>
          </a:p>
        </p:txBody>
      </p:sp>
      <p:sp>
        <p:nvSpPr>
          <p:cNvPr id="76856" name="TextShape 5"/>
          <p:cNvSpPr txBox="1">
            <a:spLocks noChangeArrowheads="1"/>
          </p:cNvSpPr>
          <p:nvPr/>
        </p:nvSpPr>
        <p:spPr bwMode="auto">
          <a:xfrm>
            <a:off x="2927350" y="1120775"/>
            <a:ext cx="2905125" cy="204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0000" tIns="45000" rIns="90000" bIns="45000"/>
          <a:lstStyle/>
          <a:p>
            <a:r>
              <a:rPr lang="ru-RU" sz="1200" b="1" i="1">
                <a:solidFill>
                  <a:srgbClr val="F79646"/>
                </a:solidFill>
              </a:rPr>
              <a:t>Орган власти, оказывающий услугу</a:t>
            </a:r>
          </a:p>
        </p:txBody>
      </p:sp>
      <p:sp>
        <p:nvSpPr>
          <p:cNvPr id="57" name="Номер слайда 5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D689E49-55ED-4D99-B7D3-3242CC7B42F0}" type="slidenum">
              <a:rPr lang="ru-RU"/>
              <a:pPr>
                <a:defRPr/>
              </a:pPr>
              <a:t>61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7826" name="Рисунок 166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69200" y="1511300"/>
            <a:ext cx="206375" cy="169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7827" name="Рисунок 166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69200" y="1511300"/>
            <a:ext cx="206375" cy="169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7828" name="Рисунок 166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36625" y="1627188"/>
            <a:ext cx="541338" cy="43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7829" name="Рисунок 166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936625" y="1627188"/>
            <a:ext cx="541338" cy="43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7830" name="TextShape 1"/>
          <p:cNvSpPr txBox="1">
            <a:spLocks noChangeArrowheads="1"/>
          </p:cNvSpPr>
          <p:nvPr/>
        </p:nvSpPr>
        <p:spPr bwMode="auto">
          <a:xfrm>
            <a:off x="431800" y="215900"/>
            <a:ext cx="9288463" cy="682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0000" tIns="45000" rIns="90000" bIns="45000"/>
          <a:lstStyle/>
          <a:p>
            <a:pPr algn="ctr"/>
            <a:r>
              <a:rPr lang="ru-RU" sz="3600">
                <a:solidFill>
                  <a:srgbClr val="000000"/>
                </a:solidFill>
              </a:rPr>
              <a:t>Оказание услуги в МФЦ</a:t>
            </a:r>
            <a:endParaRPr lang="ru-RU"/>
          </a:p>
        </p:txBody>
      </p:sp>
      <p:sp>
        <p:nvSpPr>
          <p:cNvPr id="77831" name="CustomShape 2"/>
          <p:cNvSpPr>
            <a:spLocks noChangeArrowheads="1"/>
          </p:cNvSpPr>
          <p:nvPr/>
        </p:nvSpPr>
        <p:spPr bwMode="auto">
          <a:xfrm>
            <a:off x="5256213" y="5065713"/>
            <a:ext cx="671512" cy="550862"/>
          </a:xfrm>
          <a:prstGeom prst="flowChartProcess">
            <a:avLst/>
          </a:prstGeom>
          <a:solidFill>
            <a:srgbClr val="FFFFFF"/>
          </a:solidFill>
          <a:ln w="36000">
            <a:solidFill>
              <a:srgbClr val="80808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77832" name="CustomShape 3"/>
          <p:cNvSpPr>
            <a:spLocks noChangeArrowheads="1"/>
          </p:cNvSpPr>
          <p:nvPr/>
        </p:nvSpPr>
        <p:spPr bwMode="auto">
          <a:xfrm>
            <a:off x="5184775" y="5005388"/>
            <a:ext cx="671513" cy="549275"/>
          </a:xfrm>
          <a:prstGeom prst="flowChartProcess">
            <a:avLst/>
          </a:prstGeom>
          <a:solidFill>
            <a:srgbClr val="FFFFFF"/>
          </a:solidFill>
          <a:ln w="36000">
            <a:solidFill>
              <a:srgbClr val="80808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77833" name="CustomShape 4"/>
          <p:cNvSpPr>
            <a:spLocks noChangeArrowheads="1"/>
          </p:cNvSpPr>
          <p:nvPr/>
        </p:nvSpPr>
        <p:spPr bwMode="auto">
          <a:xfrm>
            <a:off x="5111750" y="4943475"/>
            <a:ext cx="673100" cy="550863"/>
          </a:xfrm>
          <a:prstGeom prst="flowChartProcess">
            <a:avLst/>
          </a:prstGeom>
          <a:solidFill>
            <a:srgbClr val="FFFFFF"/>
          </a:solidFill>
          <a:ln w="36000">
            <a:solidFill>
              <a:srgbClr val="808080"/>
            </a:solidFill>
            <a:round/>
            <a:headEnd/>
            <a:tailEnd type="triangle" w="med" len="med"/>
          </a:ln>
        </p:spPr>
        <p:txBody>
          <a:bodyPr wrap="none" lIns="108000" tIns="63000" rIns="108000" bIns="63000" anchor="ctr"/>
          <a:lstStyle/>
          <a:p>
            <a:pPr algn="ctr"/>
            <a:r>
              <a:rPr lang="ru-RU" sz="1400"/>
              <a:t>ФОИВ</a:t>
            </a:r>
            <a:endParaRPr lang="ru-RU"/>
          </a:p>
        </p:txBody>
      </p:sp>
      <p:sp>
        <p:nvSpPr>
          <p:cNvPr id="77834" name="CustomShape 5"/>
          <p:cNvSpPr>
            <a:spLocks noChangeArrowheads="1"/>
          </p:cNvSpPr>
          <p:nvPr/>
        </p:nvSpPr>
        <p:spPr bwMode="auto">
          <a:xfrm>
            <a:off x="8132763" y="5091113"/>
            <a:ext cx="673100" cy="549275"/>
          </a:xfrm>
          <a:prstGeom prst="flowChartProcess">
            <a:avLst/>
          </a:prstGeom>
          <a:solidFill>
            <a:srgbClr val="FFFFFF"/>
          </a:solidFill>
          <a:ln w="36000">
            <a:solidFill>
              <a:srgbClr val="80808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77835" name="CustomShape 6"/>
          <p:cNvSpPr>
            <a:spLocks noChangeArrowheads="1"/>
          </p:cNvSpPr>
          <p:nvPr/>
        </p:nvSpPr>
        <p:spPr bwMode="auto">
          <a:xfrm>
            <a:off x="8072438" y="5029200"/>
            <a:ext cx="673100" cy="550863"/>
          </a:xfrm>
          <a:prstGeom prst="flowChartProcess">
            <a:avLst/>
          </a:prstGeom>
          <a:solidFill>
            <a:srgbClr val="FFFFFF"/>
          </a:solidFill>
          <a:ln w="36000">
            <a:solidFill>
              <a:srgbClr val="80808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77836" name="CustomShape 7"/>
          <p:cNvSpPr>
            <a:spLocks noChangeArrowheads="1"/>
          </p:cNvSpPr>
          <p:nvPr/>
        </p:nvSpPr>
        <p:spPr bwMode="auto">
          <a:xfrm>
            <a:off x="2087563" y="2762250"/>
            <a:ext cx="673100" cy="549275"/>
          </a:xfrm>
          <a:prstGeom prst="flowChartProcess">
            <a:avLst/>
          </a:prstGeom>
          <a:solidFill>
            <a:srgbClr val="FFFFFF"/>
          </a:solidFill>
          <a:ln w="36000">
            <a:solidFill>
              <a:srgbClr val="808080"/>
            </a:solidFill>
            <a:round/>
            <a:headEnd/>
            <a:tailEnd type="triangle" w="med" len="med"/>
          </a:ln>
        </p:spPr>
        <p:txBody>
          <a:bodyPr wrap="none" lIns="108000" tIns="63000" rIns="108000" bIns="63000" anchor="ctr"/>
          <a:lstStyle/>
          <a:p>
            <a:pPr algn="ctr"/>
            <a:r>
              <a:rPr lang="ru-RU" sz="1400"/>
              <a:t>МФЦ</a:t>
            </a:r>
            <a:endParaRPr lang="ru-RU"/>
          </a:p>
        </p:txBody>
      </p:sp>
      <p:sp>
        <p:nvSpPr>
          <p:cNvPr id="77837" name="CustomShape 8"/>
          <p:cNvSpPr>
            <a:spLocks noChangeArrowheads="1"/>
          </p:cNvSpPr>
          <p:nvPr/>
        </p:nvSpPr>
        <p:spPr bwMode="auto">
          <a:xfrm>
            <a:off x="7415213" y="2663825"/>
            <a:ext cx="2016125" cy="1944688"/>
          </a:xfrm>
          <a:prstGeom prst="flowChartProcess">
            <a:avLst/>
          </a:prstGeom>
          <a:noFill/>
          <a:ln w="18000">
            <a:solidFill>
              <a:srgbClr val="C0C0C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77838" name="CustomShape 10"/>
          <p:cNvSpPr>
            <a:spLocks noChangeArrowheads="1"/>
          </p:cNvSpPr>
          <p:nvPr/>
        </p:nvSpPr>
        <p:spPr bwMode="auto">
          <a:xfrm>
            <a:off x="3600450" y="2663825"/>
            <a:ext cx="3527425" cy="1944688"/>
          </a:xfrm>
          <a:prstGeom prst="flowChartProcess">
            <a:avLst/>
          </a:prstGeom>
          <a:noFill/>
          <a:ln w="18000">
            <a:solidFill>
              <a:srgbClr val="C0C0C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pic>
        <p:nvPicPr>
          <p:cNvPr id="77839" name="Рисунок 1674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335713" y="1511300"/>
            <a:ext cx="669925" cy="536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7840" name="Рисунок 1675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335713" y="1511300"/>
            <a:ext cx="669925" cy="536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7841" name="Рисунок 1676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824413" y="1511300"/>
            <a:ext cx="560387" cy="536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7842" name="Рисунок 1677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4824413" y="1511300"/>
            <a:ext cx="560387" cy="536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7843" name="Рисунок 1678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3251200" y="1535113"/>
            <a:ext cx="614363" cy="547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7844" name="Рисунок 1679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3251200" y="1533525"/>
            <a:ext cx="614363" cy="554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7845" name="CustomShape 11"/>
          <p:cNvSpPr>
            <a:spLocks noChangeArrowheads="1"/>
          </p:cNvSpPr>
          <p:nvPr/>
        </p:nvSpPr>
        <p:spPr bwMode="auto">
          <a:xfrm>
            <a:off x="8280400" y="1368425"/>
            <a:ext cx="503238" cy="719138"/>
          </a:xfrm>
          <a:prstGeom prst="can">
            <a:avLst>
              <a:gd name="adj" fmla="val 5399"/>
            </a:avLst>
          </a:prstGeom>
          <a:noFill/>
          <a:ln w="36000">
            <a:solidFill>
              <a:srgbClr val="808080"/>
            </a:solidFill>
            <a:round/>
            <a:headEnd/>
            <a:tailEnd/>
          </a:ln>
        </p:spPr>
        <p:txBody>
          <a:bodyPr wrap="none" lIns="90000" tIns="45000" rIns="90000" bIns="45000" anchor="ctr"/>
          <a:lstStyle/>
          <a:p>
            <a:pPr algn="ctr"/>
            <a:r>
              <a:rPr lang="ru-RU" sz="1200"/>
              <a:t>ИС</a:t>
            </a:r>
            <a:endParaRPr lang="ru-RU"/>
          </a:p>
          <a:p>
            <a:pPr algn="ctr"/>
            <a:r>
              <a:rPr lang="ru-RU" sz="1200"/>
              <a:t>ОВ</a:t>
            </a:r>
            <a:endParaRPr lang="ru-RU"/>
          </a:p>
        </p:txBody>
      </p:sp>
      <p:sp>
        <p:nvSpPr>
          <p:cNvPr id="77846" name="CustomShape 12"/>
          <p:cNvSpPr>
            <a:spLocks noChangeArrowheads="1"/>
          </p:cNvSpPr>
          <p:nvPr/>
        </p:nvSpPr>
        <p:spPr bwMode="auto">
          <a:xfrm>
            <a:off x="3663950" y="4021138"/>
            <a:ext cx="1520825" cy="442912"/>
          </a:xfrm>
          <a:prstGeom prst="ellipse">
            <a:avLst/>
          </a:prstGeom>
          <a:noFill/>
          <a:ln w="36000">
            <a:solidFill>
              <a:srgbClr val="808080"/>
            </a:solidFill>
            <a:round/>
            <a:headEnd/>
            <a:tailEnd/>
          </a:ln>
        </p:spPr>
        <p:txBody>
          <a:bodyPr wrap="none" lIns="108000" tIns="63000" rIns="108000" bIns="63000" anchor="ctr"/>
          <a:lstStyle/>
          <a:p>
            <a:pPr algn="ctr"/>
            <a:r>
              <a:rPr lang="ru-RU" sz="1600"/>
              <a:t>СМЭВ</a:t>
            </a:r>
            <a:endParaRPr lang="ru-RU"/>
          </a:p>
        </p:txBody>
      </p:sp>
      <p:pic>
        <p:nvPicPr>
          <p:cNvPr id="77847" name="Рисунок 1682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1728788" y="3959225"/>
            <a:ext cx="1071562" cy="728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7848" name="Рисунок 1683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1728788" y="3959225"/>
            <a:ext cx="1071562" cy="728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7849" name="Line 14"/>
          <p:cNvSpPr>
            <a:spLocks noChangeShapeType="1"/>
          </p:cNvSpPr>
          <p:nvPr/>
        </p:nvSpPr>
        <p:spPr bwMode="auto">
          <a:xfrm>
            <a:off x="7272338" y="1800225"/>
            <a:ext cx="647700" cy="0"/>
          </a:xfrm>
          <a:prstGeom prst="line">
            <a:avLst/>
          </a:prstGeom>
          <a:noFill/>
          <a:ln w="25200">
            <a:solidFill>
              <a:srgbClr val="C0C0C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77850" name="Line 15"/>
          <p:cNvSpPr>
            <a:spLocks noChangeShapeType="1"/>
          </p:cNvSpPr>
          <p:nvPr/>
        </p:nvSpPr>
        <p:spPr bwMode="auto">
          <a:xfrm flipH="1">
            <a:off x="7199313" y="1800225"/>
            <a:ext cx="649287" cy="0"/>
          </a:xfrm>
          <a:prstGeom prst="line">
            <a:avLst/>
          </a:prstGeom>
          <a:noFill/>
          <a:ln w="25200">
            <a:solidFill>
              <a:srgbClr val="C0C0C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77851" name="Line 16"/>
          <p:cNvSpPr>
            <a:spLocks noChangeShapeType="1"/>
          </p:cNvSpPr>
          <p:nvPr/>
        </p:nvSpPr>
        <p:spPr bwMode="auto">
          <a:xfrm>
            <a:off x="1728788" y="1800225"/>
            <a:ext cx="1439862" cy="0"/>
          </a:xfrm>
          <a:prstGeom prst="line">
            <a:avLst/>
          </a:prstGeom>
          <a:noFill/>
          <a:ln w="25200">
            <a:solidFill>
              <a:srgbClr val="C0C0C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77852" name="Line 17"/>
          <p:cNvSpPr>
            <a:spLocks noChangeShapeType="1"/>
          </p:cNvSpPr>
          <p:nvPr/>
        </p:nvSpPr>
        <p:spPr bwMode="auto">
          <a:xfrm flipH="1">
            <a:off x="1655763" y="1800225"/>
            <a:ext cx="1439862" cy="0"/>
          </a:xfrm>
          <a:prstGeom prst="line">
            <a:avLst/>
          </a:prstGeom>
          <a:noFill/>
          <a:ln w="25200">
            <a:solidFill>
              <a:srgbClr val="C0C0C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77853" name="Line 18"/>
          <p:cNvSpPr>
            <a:spLocks noChangeShapeType="1"/>
          </p:cNvSpPr>
          <p:nvPr/>
        </p:nvSpPr>
        <p:spPr bwMode="auto">
          <a:xfrm>
            <a:off x="1620838" y="2251075"/>
            <a:ext cx="325437" cy="388938"/>
          </a:xfrm>
          <a:prstGeom prst="line">
            <a:avLst/>
          </a:prstGeom>
          <a:noFill/>
          <a:ln w="25200">
            <a:solidFill>
              <a:srgbClr val="C0C0C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77854" name="Line 19"/>
          <p:cNvSpPr>
            <a:spLocks noChangeShapeType="1"/>
          </p:cNvSpPr>
          <p:nvPr/>
        </p:nvSpPr>
        <p:spPr bwMode="auto">
          <a:xfrm flipH="1" flipV="1">
            <a:off x="1584325" y="2208213"/>
            <a:ext cx="325438" cy="388937"/>
          </a:xfrm>
          <a:prstGeom prst="line">
            <a:avLst/>
          </a:prstGeom>
          <a:noFill/>
          <a:ln w="25200">
            <a:solidFill>
              <a:srgbClr val="C0C0C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77855" name="Line 20"/>
          <p:cNvSpPr>
            <a:spLocks noChangeShapeType="1"/>
          </p:cNvSpPr>
          <p:nvPr/>
        </p:nvSpPr>
        <p:spPr bwMode="auto">
          <a:xfrm>
            <a:off x="5341938" y="2232025"/>
            <a:ext cx="777875" cy="647700"/>
          </a:xfrm>
          <a:prstGeom prst="line">
            <a:avLst/>
          </a:prstGeom>
          <a:noFill/>
          <a:ln w="25200">
            <a:solidFill>
              <a:srgbClr val="C0C0C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77856" name="Line 21"/>
          <p:cNvSpPr>
            <a:spLocks noChangeShapeType="1"/>
          </p:cNvSpPr>
          <p:nvPr/>
        </p:nvSpPr>
        <p:spPr bwMode="auto">
          <a:xfrm flipH="1" flipV="1">
            <a:off x="5256213" y="2160588"/>
            <a:ext cx="777875" cy="647700"/>
          </a:xfrm>
          <a:prstGeom prst="line">
            <a:avLst/>
          </a:prstGeom>
          <a:noFill/>
          <a:ln w="25200">
            <a:solidFill>
              <a:srgbClr val="C0C0C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77857" name="Line 22"/>
          <p:cNvSpPr>
            <a:spLocks noChangeShapeType="1"/>
          </p:cNvSpPr>
          <p:nvPr/>
        </p:nvSpPr>
        <p:spPr bwMode="auto">
          <a:xfrm flipH="1">
            <a:off x="5040313" y="3576638"/>
            <a:ext cx="906462" cy="444500"/>
          </a:xfrm>
          <a:prstGeom prst="line">
            <a:avLst/>
          </a:prstGeom>
          <a:noFill/>
          <a:ln w="25200">
            <a:solidFill>
              <a:srgbClr val="C0C0C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77858" name="Line 23"/>
          <p:cNvSpPr>
            <a:spLocks noChangeShapeType="1"/>
          </p:cNvSpPr>
          <p:nvPr/>
        </p:nvSpPr>
        <p:spPr bwMode="auto">
          <a:xfrm flipV="1">
            <a:off x="5140325" y="3527425"/>
            <a:ext cx="908050" cy="444500"/>
          </a:xfrm>
          <a:prstGeom prst="line">
            <a:avLst/>
          </a:prstGeom>
          <a:noFill/>
          <a:ln w="25200">
            <a:solidFill>
              <a:srgbClr val="C0C0C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77859" name="Line 24"/>
          <p:cNvSpPr>
            <a:spLocks noChangeShapeType="1"/>
          </p:cNvSpPr>
          <p:nvPr/>
        </p:nvSpPr>
        <p:spPr bwMode="auto">
          <a:xfrm flipH="1">
            <a:off x="4392613" y="3511550"/>
            <a:ext cx="647700" cy="409575"/>
          </a:xfrm>
          <a:prstGeom prst="line">
            <a:avLst/>
          </a:prstGeom>
          <a:noFill/>
          <a:ln w="25200">
            <a:solidFill>
              <a:srgbClr val="C0C0C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77860" name="Line 25"/>
          <p:cNvSpPr>
            <a:spLocks noChangeShapeType="1"/>
          </p:cNvSpPr>
          <p:nvPr/>
        </p:nvSpPr>
        <p:spPr bwMode="auto">
          <a:xfrm flipV="1">
            <a:off x="4464050" y="3465513"/>
            <a:ext cx="647700" cy="409575"/>
          </a:xfrm>
          <a:prstGeom prst="line">
            <a:avLst/>
          </a:prstGeom>
          <a:noFill/>
          <a:ln w="25200">
            <a:solidFill>
              <a:srgbClr val="C0C0C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77861" name="Line 26"/>
          <p:cNvSpPr>
            <a:spLocks noChangeShapeType="1"/>
          </p:cNvSpPr>
          <p:nvPr/>
        </p:nvSpPr>
        <p:spPr bwMode="auto">
          <a:xfrm>
            <a:off x="2892425" y="4208463"/>
            <a:ext cx="563563" cy="0"/>
          </a:xfrm>
          <a:prstGeom prst="line">
            <a:avLst/>
          </a:prstGeom>
          <a:noFill/>
          <a:ln w="25200">
            <a:solidFill>
              <a:srgbClr val="C0C0C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77862" name="Line 27"/>
          <p:cNvSpPr>
            <a:spLocks noChangeShapeType="1"/>
          </p:cNvSpPr>
          <p:nvPr/>
        </p:nvSpPr>
        <p:spPr bwMode="auto">
          <a:xfrm flipH="1">
            <a:off x="2828925" y="4208463"/>
            <a:ext cx="563563" cy="0"/>
          </a:xfrm>
          <a:prstGeom prst="line">
            <a:avLst/>
          </a:prstGeom>
          <a:noFill/>
          <a:ln w="25200">
            <a:solidFill>
              <a:srgbClr val="C0C0C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77863" name="Line 28"/>
          <p:cNvSpPr>
            <a:spLocks noChangeShapeType="1"/>
          </p:cNvSpPr>
          <p:nvPr/>
        </p:nvSpPr>
        <p:spPr bwMode="auto">
          <a:xfrm>
            <a:off x="4983163" y="4532313"/>
            <a:ext cx="128587" cy="292100"/>
          </a:xfrm>
          <a:prstGeom prst="line">
            <a:avLst/>
          </a:prstGeom>
          <a:noFill/>
          <a:ln w="25200">
            <a:solidFill>
              <a:srgbClr val="C0C0C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77864" name="Line 29"/>
          <p:cNvSpPr>
            <a:spLocks noChangeShapeType="1"/>
          </p:cNvSpPr>
          <p:nvPr/>
        </p:nvSpPr>
        <p:spPr bwMode="auto">
          <a:xfrm flipH="1" flipV="1">
            <a:off x="4967288" y="4500563"/>
            <a:ext cx="130175" cy="290512"/>
          </a:xfrm>
          <a:prstGeom prst="line">
            <a:avLst/>
          </a:prstGeom>
          <a:noFill/>
          <a:ln w="25200">
            <a:solidFill>
              <a:srgbClr val="C0C0C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77865" name="CustomShape 30"/>
          <p:cNvSpPr>
            <a:spLocks noChangeArrowheads="1"/>
          </p:cNvSpPr>
          <p:nvPr/>
        </p:nvSpPr>
        <p:spPr bwMode="auto">
          <a:xfrm>
            <a:off x="2879725" y="1079500"/>
            <a:ext cx="4535488" cy="1296988"/>
          </a:xfrm>
          <a:prstGeom prst="flowChartProcess">
            <a:avLst/>
          </a:prstGeom>
          <a:noFill/>
          <a:ln w="18000">
            <a:solidFill>
              <a:srgbClr val="C0C0C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77866" name="CustomShape 32"/>
          <p:cNvSpPr>
            <a:spLocks noChangeArrowheads="1"/>
          </p:cNvSpPr>
          <p:nvPr/>
        </p:nvSpPr>
        <p:spPr bwMode="auto">
          <a:xfrm>
            <a:off x="4967288" y="2952750"/>
            <a:ext cx="4032250" cy="503238"/>
          </a:xfrm>
          <a:prstGeom prst="ellipse">
            <a:avLst/>
          </a:prstGeom>
          <a:noFill/>
          <a:ln w="36000">
            <a:solidFill>
              <a:srgbClr val="C0C0C0"/>
            </a:solidFill>
            <a:round/>
            <a:headEnd/>
            <a:tailEnd/>
          </a:ln>
        </p:spPr>
        <p:txBody>
          <a:bodyPr wrap="none" lIns="108000" tIns="63000" rIns="108000" bIns="63000" anchor="ctr"/>
          <a:lstStyle/>
          <a:p>
            <a:pPr algn="ctr"/>
            <a:r>
              <a:rPr lang="ru-RU" sz="1600"/>
              <a:t>АИС ВМС</a:t>
            </a:r>
            <a:endParaRPr lang="ru-RU"/>
          </a:p>
        </p:txBody>
      </p:sp>
      <p:sp>
        <p:nvSpPr>
          <p:cNvPr id="77867" name="Line 34"/>
          <p:cNvSpPr>
            <a:spLocks noChangeShapeType="1"/>
          </p:cNvSpPr>
          <p:nvPr/>
        </p:nvSpPr>
        <p:spPr bwMode="auto">
          <a:xfrm>
            <a:off x="6689725" y="2232025"/>
            <a:ext cx="77788" cy="650875"/>
          </a:xfrm>
          <a:prstGeom prst="line">
            <a:avLst/>
          </a:prstGeom>
          <a:noFill/>
          <a:ln w="25200">
            <a:solidFill>
              <a:srgbClr val="C0C0C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77868" name="Line 35"/>
          <p:cNvSpPr>
            <a:spLocks noChangeShapeType="1"/>
          </p:cNvSpPr>
          <p:nvPr/>
        </p:nvSpPr>
        <p:spPr bwMode="auto">
          <a:xfrm flipH="1" flipV="1">
            <a:off x="6681788" y="2160588"/>
            <a:ext cx="77787" cy="649287"/>
          </a:xfrm>
          <a:prstGeom prst="line">
            <a:avLst/>
          </a:prstGeom>
          <a:noFill/>
          <a:ln w="25200">
            <a:solidFill>
              <a:srgbClr val="C0C0C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77869" name="Line 36"/>
          <p:cNvSpPr>
            <a:spLocks noChangeShapeType="1"/>
          </p:cNvSpPr>
          <p:nvPr/>
        </p:nvSpPr>
        <p:spPr bwMode="auto">
          <a:xfrm>
            <a:off x="3824288" y="2232025"/>
            <a:ext cx="1503362" cy="649288"/>
          </a:xfrm>
          <a:prstGeom prst="line">
            <a:avLst/>
          </a:prstGeom>
          <a:noFill/>
          <a:ln w="25200">
            <a:solidFill>
              <a:srgbClr val="C0C0C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77870" name="Line 37"/>
          <p:cNvSpPr>
            <a:spLocks noChangeShapeType="1"/>
          </p:cNvSpPr>
          <p:nvPr/>
        </p:nvSpPr>
        <p:spPr bwMode="auto">
          <a:xfrm flipH="1" flipV="1">
            <a:off x="3657600" y="2160588"/>
            <a:ext cx="1503363" cy="649287"/>
          </a:xfrm>
          <a:prstGeom prst="line">
            <a:avLst/>
          </a:prstGeom>
          <a:noFill/>
          <a:ln w="25200">
            <a:solidFill>
              <a:srgbClr val="C0C0C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77871" name="Line 38"/>
          <p:cNvSpPr>
            <a:spLocks noChangeShapeType="1"/>
          </p:cNvSpPr>
          <p:nvPr/>
        </p:nvSpPr>
        <p:spPr bwMode="auto">
          <a:xfrm>
            <a:off x="7897813" y="3665538"/>
            <a:ext cx="454025" cy="1230312"/>
          </a:xfrm>
          <a:prstGeom prst="line">
            <a:avLst/>
          </a:prstGeom>
          <a:noFill/>
          <a:ln w="25200">
            <a:solidFill>
              <a:srgbClr val="C0C0C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77872" name="Line 39"/>
          <p:cNvSpPr>
            <a:spLocks noChangeShapeType="1"/>
          </p:cNvSpPr>
          <p:nvPr/>
        </p:nvSpPr>
        <p:spPr bwMode="auto">
          <a:xfrm flipH="1" flipV="1">
            <a:off x="7848600" y="3527425"/>
            <a:ext cx="452438" cy="1231900"/>
          </a:xfrm>
          <a:prstGeom prst="line">
            <a:avLst/>
          </a:prstGeom>
          <a:noFill/>
          <a:ln w="25200">
            <a:solidFill>
              <a:srgbClr val="C0C0C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77873" name="Line 40"/>
          <p:cNvSpPr>
            <a:spLocks noChangeShapeType="1"/>
          </p:cNvSpPr>
          <p:nvPr/>
        </p:nvSpPr>
        <p:spPr bwMode="auto">
          <a:xfrm>
            <a:off x="1295400" y="2390775"/>
            <a:ext cx="649288" cy="1425575"/>
          </a:xfrm>
          <a:prstGeom prst="line">
            <a:avLst/>
          </a:prstGeom>
          <a:noFill/>
          <a:ln w="25200">
            <a:solidFill>
              <a:srgbClr val="C0C0C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77874" name="Line 41"/>
          <p:cNvSpPr>
            <a:spLocks noChangeShapeType="1"/>
          </p:cNvSpPr>
          <p:nvPr/>
        </p:nvSpPr>
        <p:spPr bwMode="auto">
          <a:xfrm flipH="1" flipV="1">
            <a:off x="1223963" y="2232025"/>
            <a:ext cx="647700" cy="1425575"/>
          </a:xfrm>
          <a:prstGeom prst="line">
            <a:avLst/>
          </a:prstGeom>
          <a:noFill/>
          <a:ln w="25200">
            <a:solidFill>
              <a:srgbClr val="C0C0C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77875" name="Line 42"/>
          <p:cNvSpPr>
            <a:spLocks noChangeShapeType="1"/>
          </p:cNvSpPr>
          <p:nvPr/>
        </p:nvSpPr>
        <p:spPr bwMode="auto">
          <a:xfrm>
            <a:off x="3094038" y="3095625"/>
            <a:ext cx="1730375" cy="0"/>
          </a:xfrm>
          <a:prstGeom prst="line">
            <a:avLst/>
          </a:prstGeom>
          <a:noFill/>
          <a:ln w="25200">
            <a:solidFill>
              <a:srgbClr val="0066CC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77876" name="Line 43"/>
          <p:cNvSpPr>
            <a:spLocks noChangeShapeType="1"/>
          </p:cNvSpPr>
          <p:nvPr/>
        </p:nvSpPr>
        <p:spPr bwMode="auto">
          <a:xfrm flipH="1">
            <a:off x="2900363" y="3095625"/>
            <a:ext cx="1730375" cy="0"/>
          </a:xfrm>
          <a:prstGeom prst="line">
            <a:avLst/>
          </a:prstGeom>
          <a:noFill/>
          <a:ln w="25200">
            <a:solidFill>
              <a:srgbClr val="0066CC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pic>
        <p:nvPicPr>
          <p:cNvPr id="77877" name="Рисунок 1715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2879725" y="2376488"/>
            <a:ext cx="215900" cy="334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7878" name="Line 44"/>
          <p:cNvSpPr>
            <a:spLocks noChangeShapeType="1"/>
          </p:cNvSpPr>
          <p:nvPr/>
        </p:nvSpPr>
        <p:spPr bwMode="auto">
          <a:xfrm flipH="1">
            <a:off x="2878138" y="2376488"/>
            <a:ext cx="779462" cy="504825"/>
          </a:xfrm>
          <a:prstGeom prst="line">
            <a:avLst/>
          </a:prstGeom>
          <a:noFill/>
          <a:ln w="25200">
            <a:solidFill>
              <a:srgbClr val="0066CC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77879" name="TextBox 58"/>
          <p:cNvSpPr txBox="1">
            <a:spLocks noChangeArrowheads="1"/>
          </p:cNvSpPr>
          <p:nvPr/>
        </p:nvSpPr>
        <p:spPr bwMode="auto">
          <a:xfrm>
            <a:off x="936625" y="5867400"/>
            <a:ext cx="8424863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200">
                <a:solidFill>
                  <a:srgbClr val="000000"/>
                </a:solidFill>
              </a:rPr>
              <a:t>С использованием АИС ВМС, сотрудники МФЦ будут заводить заявки на оказание услуг в самой АИС ВМС</a:t>
            </a:r>
            <a:r>
              <a:rPr lang="ru-RU" sz="2200">
                <a:solidFill>
                  <a:srgbClr val="0066CC"/>
                </a:solidFill>
              </a:rPr>
              <a:t> и только результаты исполнения услуги (оригинал документа с печатью и подписью) получать из ОВ посредством курьера (почты).</a:t>
            </a:r>
            <a:endParaRPr lang="ru-RU" sz="2200"/>
          </a:p>
        </p:txBody>
      </p:sp>
      <p:sp>
        <p:nvSpPr>
          <p:cNvPr id="77880" name="TextShape 22"/>
          <p:cNvSpPr txBox="1">
            <a:spLocks noChangeArrowheads="1"/>
          </p:cNvSpPr>
          <p:nvPr/>
        </p:nvSpPr>
        <p:spPr bwMode="auto">
          <a:xfrm>
            <a:off x="5400675" y="3924300"/>
            <a:ext cx="1655763" cy="503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0000" tIns="45000" rIns="90000" bIns="45000"/>
          <a:lstStyle/>
          <a:p>
            <a:r>
              <a:rPr lang="ru-RU" sz="1200" b="1" i="1">
                <a:solidFill>
                  <a:srgbClr val="0066CC"/>
                </a:solidFill>
              </a:rPr>
              <a:t>Межведомственное</a:t>
            </a:r>
            <a:endParaRPr lang="ru-RU" sz="1200" b="1" i="1"/>
          </a:p>
          <a:p>
            <a:r>
              <a:rPr lang="ru-RU" sz="1200" b="1" i="1">
                <a:solidFill>
                  <a:srgbClr val="0066CC"/>
                </a:solidFill>
              </a:rPr>
              <a:t>взаимодействие</a:t>
            </a:r>
            <a:endParaRPr lang="ru-RU" sz="1200" b="1" i="1"/>
          </a:p>
        </p:txBody>
      </p:sp>
      <p:sp>
        <p:nvSpPr>
          <p:cNvPr id="77881" name="TextShape 9"/>
          <p:cNvSpPr txBox="1">
            <a:spLocks noChangeArrowheads="1"/>
          </p:cNvSpPr>
          <p:nvPr/>
        </p:nvSpPr>
        <p:spPr bwMode="auto">
          <a:xfrm>
            <a:off x="8064500" y="3779838"/>
            <a:ext cx="1244600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0000" tIns="45000" rIns="90000" bIns="45000"/>
          <a:lstStyle/>
          <a:p>
            <a:r>
              <a:rPr lang="ru-RU" sz="1200" b="1" i="1">
                <a:solidFill>
                  <a:srgbClr val="00B050"/>
                </a:solidFill>
              </a:rPr>
              <a:t>Внутри</a:t>
            </a:r>
          </a:p>
          <a:p>
            <a:r>
              <a:rPr lang="ru-RU" sz="1200" b="1" i="1">
                <a:solidFill>
                  <a:srgbClr val="00B050"/>
                </a:solidFill>
              </a:rPr>
              <a:t>ведомственное</a:t>
            </a:r>
          </a:p>
          <a:p>
            <a:r>
              <a:rPr lang="ru-RU" sz="1200" b="1" i="1">
                <a:solidFill>
                  <a:srgbClr val="00B050"/>
                </a:solidFill>
              </a:rPr>
              <a:t>взаимодействие</a:t>
            </a:r>
          </a:p>
        </p:txBody>
      </p:sp>
      <p:sp>
        <p:nvSpPr>
          <p:cNvPr id="77882" name="TextShape 5"/>
          <p:cNvSpPr txBox="1">
            <a:spLocks noChangeArrowheads="1"/>
          </p:cNvSpPr>
          <p:nvPr/>
        </p:nvSpPr>
        <p:spPr bwMode="auto">
          <a:xfrm>
            <a:off x="2927350" y="1120775"/>
            <a:ext cx="2905125" cy="204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0000" tIns="45000" rIns="90000" bIns="45000"/>
          <a:lstStyle/>
          <a:p>
            <a:r>
              <a:rPr lang="ru-RU" sz="1200" b="1" i="1">
                <a:solidFill>
                  <a:srgbClr val="F79646"/>
                </a:solidFill>
              </a:rPr>
              <a:t>Орган власти, оказывающий услугу</a:t>
            </a:r>
          </a:p>
        </p:txBody>
      </p:sp>
      <p:sp>
        <p:nvSpPr>
          <p:cNvPr id="59" name="Номер слайда 58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BA633A8-26E1-4811-B1E8-339E2CE069B5}" type="slidenum">
              <a:rPr lang="ru-RU"/>
              <a:pPr>
                <a:defRPr/>
              </a:pPr>
              <a:t>62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TextShape 1"/>
          <p:cNvSpPr txBox="1">
            <a:spLocks noChangeArrowheads="1"/>
          </p:cNvSpPr>
          <p:nvPr/>
        </p:nvSpPr>
        <p:spPr bwMode="auto">
          <a:xfrm>
            <a:off x="720725" y="1141413"/>
            <a:ext cx="8710613" cy="1462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84600" tIns="39600" rIns="84600" bIns="39600"/>
          <a:lstStyle/>
          <a:p>
            <a:pPr algn="ctr"/>
            <a:endParaRPr lang="ru-RU"/>
          </a:p>
          <a:p>
            <a:pPr algn="ctr"/>
            <a:endParaRPr lang="ru-RU"/>
          </a:p>
          <a:p>
            <a:pPr algn="ctr"/>
            <a:endParaRPr lang="ru-RU"/>
          </a:p>
        </p:txBody>
      </p:sp>
      <p:sp>
        <p:nvSpPr>
          <p:cNvPr id="78851" name="TextShape 2"/>
          <p:cNvSpPr txBox="1">
            <a:spLocks noChangeArrowheads="1"/>
          </p:cNvSpPr>
          <p:nvPr/>
        </p:nvSpPr>
        <p:spPr bwMode="auto">
          <a:xfrm>
            <a:off x="2808288" y="720725"/>
            <a:ext cx="4464050" cy="669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84600" tIns="39600" rIns="84600" bIns="39600"/>
          <a:lstStyle/>
          <a:p>
            <a:pPr algn="ctr"/>
            <a:r>
              <a:rPr lang="ru-RU" sz="3600">
                <a:solidFill>
                  <a:srgbClr val="0066CC"/>
                </a:solidFill>
              </a:rPr>
              <a:t>АИС ВМС позволяет</a:t>
            </a: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73530FB-C966-4153-A6AD-E4192BABC382}" type="slidenum">
              <a:rPr lang="ru-RU"/>
              <a:pPr>
                <a:defRPr/>
              </a:pPr>
              <a:t>63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TextShape 1"/>
          <p:cNvSpPr txBox="1">
            <a:spLocks noChangeArrowheads="1"/>
          </p:cNvSpPr>
          <p:nvPr/>
        </p:nvSpPr>
        <p:spPr bwMode="auto">
          <a:xfrm>
            <a:off x="720725" y="1141413"/>
            <a:ext cx="8710613" cy="4294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84600" tIns="39600" rIns="84600" bIns="39600"/>
          <a:lstStyle/>
          <a:p>
            <a:endParaRPr lang="ru-RU"/>
          </a:p>
          <a:p>
            <a:pPr>
              <a:buFontTx/>
              <a:buAutoNum type="arabicPeriod"/>
            </a:pPr>
            <a:r>
              <a:rPr lang="ru-RU" sz="2400">
                <a:solidFill>
                  <a:srgbClr val="0066CC"/>
                </a:solidFill>
              </a:rPr>
              <a:t>наладить обмен документами </a:t>
            </a:r>
            <a:r>
              <a:rPr lang="ru-RU" sz="2400" b="1" i="1">
                <a:solidFill>
                  <a:srgbClr val="0066CC"/>
                </a:solidFill>
              </a:rPr>
              <a:t>в единой среде</a:t>
            </a:r>
          </a:p>
          <a:p>
            <a:pPr>
              <a:buFontTx/>
              <a:buAutoNum type="arabicPeriod"/>
            </a:pPr>
            <a:endParaRPr lang="ru-RU" i="1"/>
          </a:p>
          <a:p>
            <a:pPr>
              <a:buFontTx/>
              <a:buChar char="-"/>
            </a:pPr>
            <a:r>
              <a:rPr lang="ru-RU" sz="2400">
                <a:solidFill>
                  <a:srgbClr val="0066CC"/>
                </a:solidFill>
              </a:rPr>
              <a:t> с ФОИВ (межведомственное взаимодействие)</a:t>
            </a:r>
          </a:p>
          <a:p>
            <a:pPr>
              <a:buFontTx/>
              <a:buChar char="-"/>
            </a:pPr>
            <a:endParaRPr lang="ru-RU"/>
          </a:p>
          <a:p>
            <a:pPr>
              <a:buFontTx/>
              <a:buChar char="-"/>
            </a:pPr>
            <a:r>
              <a:rPr lang="ru-RU" sz="2400">
                <a:solidFill>
                  <a:srgbClr val="0066CC"/>
                </a:solidFill>
              </a:rPr>
              <a:t> другими подразделениями внутри ОВ (внутриведомственное</a:t>
            </a:r>
          </a:p>
          <a:p>
            <a:r>
              <a:rPr lang="ru-RU" sz="2400">
                <a:solidFill>
                  <a:srgbClr val="0066CC"/>
                </a:solidFill>
              </a:rPr>
              <a:t> взаимодействие)</a:t>
            </a:r>
          </a:p>
          <a:p>
            <a:endParaRPr lang="ru-RU"/>
          </a:p>
          <a:p>
            <a:pPr>
              <a:buFontTx/>
              <a:buChar char="-"/>
            </a:pPr>
            <a:r>
              <a:rPr lang="ru-RU" sz="2400">
                <a:solidFill>
                  <a:srgbClr val="0066CC"/>
                </a:solidFill>
              </a:rPr>
              <a:t> Порталом госуслуг</a:t>
            </a:r>
          </a:p>
          <a:p>
            <a:pPr>
              <a:buFontTx/>
              <a:buChar char="-"/>
            </a:pPr>
            <a:endParaRPr lang="ru-RU"/>
          </a:p>
          <a:p>
            <a:r>
              <a:rPr lang="ru-RU" sz="2400">
                <a:solidFill>
                  <a:srgbClr val="0066CC"/>
                </a:solidFill>
              </a:rPr>
              <a:t>- МФЦ</a:t>
            </a:r>
            <a:endParaRPr lang="ru-RU"/>
          </a:p>
          <a:p>
            <a:endParaRPr lang="ru-RU"/>
          </a:p>
          <a:p>
            <a:endParaRPr lang="ru-RU"/>
          </a:p>
        </p:txBody>
      </p:sp>
      <p:sp>
        <p:nvSpPr>
          <p:cNvPr id="79875" name="TextShape 2"/>
          <p:cNvSpPr txBox="1">
            <a:spLocks noChangeArrowheads="1"/>
          </p:cNvSpPr>
          <p:nvPr/>
        </p:nvSpPr>
        <p:spPr bwMode="auto">
          <a:xfrm>
            <a:off x="2808288" y="720725"/>
            <a:ext cx="4464050" cy="669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84600" tIns="39600" rIns="84600" bIns="39600"/>
          <a:lstStyle/>
          <a:p>
            <a:pPr algn="ctr"/>
            <a:r>
              <a:rPr lang="ru-RU" sz="3600">
                <a:solidFill>
                  <a:srgbClr val="000000"/>
                </a:solidFill>
              </a:rPr>
              <a:t>АИС ВМС позволяет</a:t>
            </a: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4D170C9-E6E5-4C3B-8B7E-9EB9A416801C}" type="slidenum">
              <a:rPr lang="ru-RU"/>
              <a:pPr>
                <a:defRPr/>
              </a:pPr>
              <a:t>64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TextShape 1"/>
          <p:cNvSpPr txBox="1">
            <a:spLocks noChangeArrowheads="1"/>
          </p:cNvSpPr>
          <p:nvPr/>
        </p:nvSpPr>
        <p:spPr bwMode="auto">
          <a:xfrm>
            <a:off x="720725" y="1141413"/>
            <a:ext cx="8710613" cy="4225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84600" tIns="39600" rIns="84600" bIns="39600"/>
          <a:lstStyle/>
          <a:p>
            <a:endParaRPr lang="ru-RU"/>
          </a:p>
          <a:p>
            <a:r>
              <a:rPr lang="ru-RU" sz="2400">
                <a:solidFill>
                  <a:srgbClr val="000000"/>
                </a:solidFill>
              </a:rPr>
              <a:t>1. наладить обмен документами </a:t>
            </a:r>
            <a:r>
              <a:rPr lang="ru-RU" sz="2400" b="1">
                <a:solidFill>
                  <a:srgbClr val="000000"/>
                </a:solidFill>
              </a:rPr>
              <a:t>в единой среде</a:t>
            </a:r>
            <a:endParaRPr lang="ru-RU"/>
          </a:p>
          <a:p>
            <a:r>
              <a:rPr lang="ru-RU" sz="2400">
                <a:solidFill>
                  <a:srgbClr val="000000"/>
                </a:solidFill>
              </a:rPr>
              <a:t>- с ФОИВ (межведомственное взаимодействие)</a:t>
            </a:r>
            <a:endParaRPr lang="ru-RU"/>
          </a:p>
          <a:p>
            <a:pPr>
              <a:buFontTx/>
              <a:buChar char="-"/>
            </a:pPr>
            <a:r>
              <a:rPr lang="ru-RU" sz="2400">
                <a:solidFill>
                  <a:srgbClr val="000000"/>
                </a:solidFill>
              </a:rPr>
              <a:t>другими </a:t>
            </a:r>
            <a:r>
              <a:rPr lang="ru-RU" sz="2400"/>
              <a:t>подразделениями</a:t>
            </a:r>
            <a:r>
              <a:rPr lang="ru-RU" sz="2400">
                <a:solidFill>
                  <a:srgbClr val="0066CC"/>
                </a:solidFill>
              </a:rPr>
              <a:t> </a:t>
            </a:r>
            <a:r>
              <a:rPr lang="ru-RU" sz="2400">
                <a:solidFill>
                  <a:srgbClr val="000000"/>
                </a:solidFill>
              </a:rPr>
              <a:t>внутри ОВ (внутриведомственное </a:t>
            </a:r>
          </a:p>
          <a:p>
            <a:r>
              <a:rPr lang="ru-RU" sz="2400">
                <a:solidFill>
                  <a:srgbClr val="000000"/>
                </a:solidFill>
              </a:rPr>
              <a:t>взаимодействие)</a:t>
            </a:r>
            <a:endParaRPr lang="ru-RU"/>
          </a:p>
          <a:p>
            <a:r>
              <a:rPr lang="ru-RU" sz="2400">
                <a:solidFill>
                  <a:srgbClr val="000000"/>
                </a:solidFill>
              </a:rPr>
              <a:t>- Порталом госуслуг</a:t>
            </a:r>
            <a:endParaRPr lang="ru-RU"/>
          </a:p>
          <a:p>
            <a:pPr>
              <a:buFontTx/>
              <a:buChar char="-"/>
            </a:pPr>
            <a:r>
              <a:rPr lang="ru-RU" sz="2400">
                <a:solidFill>
                  <a:srgbClr val="000000"/>
                </a:solidFill>
              </a:rPr>
              <a:t>МФЦ</a:t>
            </a:r>
          </a:p>
          <a:p>
            <a:endParaRPr lang="ru-RU"/>
          </a:p>
          <a:p>
            <a:r>
              <a:rPr lang="ru-RU" sz="2400">
                <a:solidFill>
                  <a:srgbClr val="0066CC"/>
                </a:solidFill>
              </a:rPr>
              <a:t>2. вести </a:t>
            </a:r>
            <a:r>
              <a:rPr lang="ru-RU" sz="2400" b="1">
                <a:solidFill>
                  <a:srgbClr val="0066CC"/>
                </a:solidFill>
              </a:rPr>
              <a:t>единый</a:t>
            </a:r>
            <a:r>
              <a:rPr lang="ru-RU" sz="2400">
                <a:solidFill>
                  <a:srgbClr val="0066CC"/>
                </a:solidFill>
              </a:rPr>
              <a:t> реестр заявок, поступающих из различных </a:t>
            </a:r>
            <a:endParaRPr lang="en-US" sz="2400">
              <a:solidFill>
                <a:srgbClr val="0066CC"/>
              </a:solidFill>
            </a:endParaRPr>
          </a:p>
          <a:p>
            <a:r>
              <a:rPr lang="ru-RU" sz="2400">
                <a:solidFill>
                  <a:srgbClr val="0066CC"/>
                </a:solidFill>
              </a:rPr>
              <a:t>источников (канцелярия ОВ, Портал, МФЦ)</a:t>
            </a:r>
            <a:endParaRPr lang="ru-RU"/>
          </a:p>
          <a:p>
            <a:endParaRPr lang="ru-RU"/>
          </a:p>
          <a:p>
            <a:endParaRPr lang="ru-RU"/>
          </a:p>
        </p:txBody>
      </p:sp>
      <p:sp>
        <p:nvSpPr>
          <p:cNvPr id="80899" name="TextShape 2"/>
          <p:cNvSpPr txBox="1">
            <a:spLocks noChangeArrowheads="1"/>
          </p:cNvSpPr>
          <p:nvPr/>
        </p:nvSpPr>
        <p:spPr bwMode="auto">
          <a:xfrm>
            <a:off x="2808288" y="720725"/>
            <a:ext cx="4464050" cy="669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84600" tIns="39600" rIns="84600" bIns="39600"/>
          <a:lstStyle/>
          <a:p>
            <a:pPr algn="ctr"/>
            <a:r>
              <a:rPr lang="ru-RU" sz="3600">
                <a:solidFill>
                  <a:srgbClr val="000000"/>
                </a:solidFill>
              </a:rPr>
              <a:t>АИС ВМС позволяет</a:t>
            </a: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F897767-34E5-41B1-9633-827910662140}" type="slidenum">
              <a:rPr lang="ru-RU"/>
              <a:pPr>
                <a:defRPr/>
              </a:pPr>
              <a:t>65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TextShape 1"/>
          <p:cNvSpPr txBox="1">
            <a:spLocks noChangeArrowheads="1"/>
          </p:cNvSpPr>
          <p:nvPr/>
        </p:nvSpPr>
        <p:spPr bwMode="auto">
          <a:xfrm>
            <a:off x="720725" y="1141413"/>
            <a:ext cx="8710613" cy="5014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84600" tIns="39600" rIns="84600" bIns="39600"/>
          <a:lstStyle/>
          <a:p>
            <a:endParaRPr lang="ru-RU"/>
          </a:p>
          <a:p>
            <a:r>
              <a:rPr lang="ru-RU" sz="2400">
                <a:solidFill>
                  <a:srgbClr val="000000"/>
                </a:solidFill>
              </a:rPr>
              <a:t>1. наладить обмен документами </a:t>
            </a:r>
            <a:r>
              <a:rPr lang="ru-RU" sz="2400" b="1" i="1">
                <a:solidFill>
                  <a:srgbClr val="000000"/>
                </a:solidFill>
              </a:rPr>
              <a:t>в единой среде</a:t>
            </a:r>
            <a:endParaRPr lang="ru-RU" i="1"/>
          </a:p>
          <a:p>
            <a:r>
              <a:rPr lang="ru-RU" sz="2400">
                <a:solidFill>
                  <a:srgbClr val="000000"/>
                </a:solidFill>
              </a:rPr>
              <a:t>- с ФОИВ (межведомственное взаимодействие)</a:t>
            </a:r>
            <a:endParaRPr lang="ru-RU"/>
          </a:p>
          <a:p>
            <a:pPr>
              <a:buFontTx/>
              <a:buChar char="-"/>
            </a:pPr>
            <a:r>
              <a:rPr lang="ru-RU" sz="2400">
                <a:solidFill>
                  <a:srgbClr val="000000"/>
                </a:solidFill>
              </a:rPr>
              <a:t>другими </a:t>
            </a:r>
            <a:r>
              <a:rPr lang="ru-RU" sz="2400"/>
              <a:t>подразделениями</a:t>
            </a:r>
            <a:r>
              <a:rPr lang="ru-RU" sz="2400">
                <a:solidFill>
                  <a:srgbClr val="0066CC"/>
                </a:solidFill>
              </a:rPr>
              <a:t> </a:t>
            </a:r>
            <a:r>
              <a:rPr lang="ru-RU" sz="2400">
                <a:solidFill>
                  <a:srgbClr val="000000"/>
                </a:solidFill>
              </a:rPr>
              <a:t>внутри ОВ (внутриведомственное </a:t>
            </a:r>
          </a:p>
          <a:p>
            <a:r>
              <a:rPr lang="ru-RU" sz="2400">
                <a:solidFill>
                  <a:srgbClr val="000000"/>
                </a:solidFill>
              </a:rPr>
              <a:t>взаимодействие)</a:t>
            </a:r>
            <a:endParaRPr lang="ru-RU" sz="2400"/>
          </a:p>
          <a:p>
            <a:r>
              <a:rPr lang="ru-RU" sz="2400">
                <a:solidFill>
                  <a:srgbClr val="000000"/>
                </a:solidFill>
              </a:rPr>
              <a:t>- Порталом госуслуг</a:t>
            </a:r>
            <a:endParaRPr lang="ru-RU"/>
          </a:p>
          <a:p>
            <a:pPr>
              <a:buFontTx/>
              <a:buChar char="-"/>
            </a:pPr>
            <a:r>
              <a:rPr lang="ru-RU" sz="2400">
                <a:solidFill>
                  <a:srgbClr val="000000"/>
                </a:solidFill>
              </a:rPr>
              <a:t>МФЦ</a:t>
            </a:r>
          </a:p>
          <a:p>
            <a:endParaRPr lang="ru-RU"/>
          </a:p>
          <a:p>
            <a:r>
              <a:rPr lang="ru-RU" sz="2400">
                <a:solidFill>
                  <a:srgbClr val="000000"/>
                </a:solidFill>
              </a:rPr>
              <a:t>2. вести </a:t>
            </a:r>
            <a:r>
              <a:rPr lang="ru-RU" sz="2400" b="1">
                <a:solidFill>
                  <a:srgbClr val="000000"/>
                </a:solidFill>
              </a:rPr>
              <a:t>единый</a:t>
            </a:r>
            <a:r>
              <a:rPr lang="ru-RU" sz="2400">
                <a:solidFill>
                  <a:srgbClr val="000000"/>
                </a:solidFill>
              </a:rPr>
              <a:t> реестр заявок, поступающих из различных </a:t>
            </a:r>
            <a:endParaRPr lang="en-US" sz="2400">
              <a:solidFill>
                <a:srgbClr val="000000"/>
              </a:solidFill>
            </a:endParaRPr>
          </a:p>
          <a:p>
            <a:r>
              <a:rPr lang="ru-RU" sz="2400">
                <a:solidFill>
                  <a:srgbClr val="000000"/>
                </a:solidFill>
              </a:rPr>
              <a:t>источников (канцелярия ОВ, Портал, МФЦ)</a:t>
            </a:r>
          </a:p>
          <a:p>
            <a:endParaRPr lang="ru-RU"/>
          </a:p>
          <a:p>
            <a:r>
              <a:rPr lang="ru-RU" sz="2400">
                <a:solidFill>
                  <a:srgbClr val="0066CC"/>
                </a:solidFill>
              </a:rPr>
              <a:t>3. контролировать ход выполнения услуги и загруженность </a:t>
            </a:r>
            <a:endParaRPr lang="en-US" sz="2400">
              <a:solidFill>
                <a:srgbClr val="0066CC"/>
              </a:solidFill>
            </a:endParaRPr>
          </a:p>
          <a:p>
            <a:r>
              <a:rPr lang="ru-RU" sz="2400">
                <a:solidFill>
                  <a:srgbClr val="0066CC"/>
                </a:solidFill>
              </a:rPr>
              <a:t>исполнителей</a:t>
            </a:r>
            <a:endParaRPr lang="ru-RU"/>
          </a:p>
          <a:p>
            <a:endParaRPr lang="ru-RU"/>
          </a:p>
          <a:p>
            <a:endParaRPr lang="ru-RU"/>
          </a:p>
        </p:txBody>
      </p:sp>
      <p:sp>
        <p:nvSpPr>
          <p:cNvPr id="81923" name="TextShape 2"/>
          <p:cNvSpPr txBox="1">
            <a:spLocks noChangeArrowheads="1"/>
          </p:cNvSpPr>
          <p:nvPr/>
        </p:nvSpPr>
        <p:spPr bwMode="auto">
          <a:xfrm>
            <a:off x="2808288" y="720725"/>
            <a:ext cx="4464050" cy="669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84600" tIns="39600" rIns="84600" bIns="39600"/>
          <a:lstStyle/>
          <a:p>
            <a:pPr algn="ctr"/>
            <a:r>
              <a:rPr lang="ru-RU" sz="3600">
                <a:solidFill>
                  <a:srgbClr val="000000"/>
                </a:solidFill>
              </a:rPr>
              <a:t>АИС ВМС позволяет</a:t>
            </a: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C48DAEC-4A48-4FC5-BCBF-4201FA5FE5E0}" type="slidenum">
              <a:rPr lang="ru-RU"/>
              <a:pPr>
                <a:defRPr/>
              </a:pPr>
              <a:t>66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TextShape 1"/>
          <p:cNvSpPr txBox="1">
            <a:spLocks noChangeArrowheads="1"/>
          </p:cNvSpPr>
          <p:nvPr/>
        </p:nvSpPr>
        <p:spPr bwMode="auto">
          <a:xfrm>
            <a:off x="720725" y="1141413"/>
            <a:ext cx="8710613" cy="541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84600" tIns="39600" rIns="84600" bIns="39600"/>
          <a:lstStyle/>
          <a:p>
            <a:endParaRPr lang="ru-RU"/>
          </a:p>
          <a:p>
            <a:r>
              <a:rPr lang="ru-RU" sz="2400">
                <a:solidFill>
                  <a:srgbClr val="000000"/>
                </a:solidFill>
              </a:rPr>
              <a:t>1. наладить обмен документами </a:t>
            </a:r>
            <a:r>
              <a:rPr lang="ru-RU" sz="2400" b="1">
                <a:solidFill>
                  <a:srgbClr val="000000"/>
                </a:solidFill>
              </a:rPr>
              <a:t>в единой среде</a:t>
            </a:r>
            <a:endParaRPr lang="ru-RU"/>
          </a:p>
          <a:p>
            <a:r>
              <a:rPr lang="ru-RU" sz="2400">
                <a:solidFill>
                  <a:srgbClr val="000000"/>
                </a:solidFill>
              </a:rPr>
              <a:t>- с ФОИВ (межведомственное взаимодействие)</a:t>
            </a:r>
            <a:endParaRPr lang="ru-RU"/>
          </a:p>
          <a:p>
            <a:pPr>
              <a:buFontTx/>
              <a:buChar char="-"/>
            </a:pPr>
            <a:r>
              <a:rPr lang="ru-RU" sz="2400">
                <a:solidFill>
                  <a:srgbClr val="000000"/>
                </a:solidFill>
              </a:rPr>
              <a:t>другими </a:t>
            </a:r>
            <a:r>
              <a:rPr lang="ru-RU" sz="2400"/>
              <a:t>подразделениями</a:t>
            </a:r>
            <a:r>
              <a:rPr lang="ru-RU" sz="2400">
                <a:solidFill>
                  <a:srgbClr val="0066CC"/>
                </a:solidFill>
              </a:rPr>
              <a:t> </a:t>
            </a:r>
            <a:r>
              <a:rPr lang="ru-RU" sz="2400">
                <a:solidFill>
                  <a:srgbClr val="000000"/>
                </a:solidFill>
              </a:rPr>
              <a:t>внутри ОВ (внутриведомственное </a:t>
            </a:r>
          </a:p>
          <a:p>
            <a:r>
              <a:rPr lang="ru-RU" sz="2400">
                <a:solidFill>
                  <a:srgbClr val="000000"/>
                </a:solidFill>
              </a:rPr>
              <a:t>взаимодействие)</a:t>
            </a:r>
            <a:endParaRPr lang="ru-RU" sz="2400"/>
          </a:p>
          <a:p>
            <a:r>
              <a:rPr lang="ru-RU" sz="2400">
                <a:solidFill>
                  <a:srgbClr val="000000"/>
                </a:solidFill>
              </a:rPr>
              <a:t>- Порталом госуслуг</a:t>
            </a:r>
            <a:endParaRPr lang="ru-RU"/>
          </a:p>
          <a:p>
            <a:pPr>
              <a:buFontTx/>
              <a:buChar char="-"/>
            </a:pPr>
            <a:r>
              <a:rPr lang="ru-RU" sz="2400">
                <a:solidFill>
                  <a:srgbClr val="000000"/>
                </a:solidFill>
              </a:rPr>
              <a:t>МФЦ</a:t>
            </a:r>
          </a:p>
          <a:p>
            <a:endParaRPr lang="ru-RU"/>
          </a:p>
          <a:p>
            <a:r>
              <a:rPr lang="ru-RU" sz="2400">
                <a:solidFill>
                  <a:srgbClr val="000000"/>
                </a:solidFill>
              </a:rPr>
              <a:t>2. вести </a:t>
            </a:r>
            <a:r>
              <a:rPr lang="ru-RU" sz="2400" b="1">
                <a:solidFill>
                  <a:srgbClr val="000000"/>
                </a:solidFill>
              </a:rPr>
              <a:t>единый</a:t>
            </a:r>
            <a:r>
              <a:rPr lang="ru-RU" sz="2400">
                <a:solidFill>
                  <a:srgbClr val="000000"/>
                </a:solidFill>
              </a:rPr>
              <a:t> реестр заявок, поступающих из различных </a:t>
            </a:r>
            <a:endParaRPr lang="en-US" sz="2400">
              <a:solidFill>
                <a:srgbClr val="000000"/>
              </a:solidFill>
            </a:endParaRPr>
          </a:p>
          <a:p>
            <a:r>
              <a:rPr lang="ru-RU" sz="2400">
                <a:solidFill>
                  <a:srgbClr val="000000"/>
                </a:solidFill>
              </a:rPr>
              <a:t>источников (канцелярия ОВ, Портал, МФЦ)</a:t>
            </a:r>
          </a:p>
          <a:p>
            <a:endParaRPr lang="ru-RU"/>
          </a:p>
          <a:p>
            <a:r>
              <a:rPr lang="ru-RU" sz="2400">
                <a:solidFill>
                  <a:srgbClr val="000000"/>
                </a:solidFill>
              </a:rPr>
              <a:t>3. контролировать ход выполнения услуги и загруженность </a:t>
            </a:r>
            <a:endParaRPr lang="en-US" sz="2400">
              <a:solidFill>
                <a:srgbClr val="000000"/>
              </a:solidFill>
            </a:endParaRPr>
          </a:p>
          <a:p>
            <a:r>
              <a:rPr lang="ru-RU" sz="2400">
                <a:solidFill>
                  <a:srgbClr val="000000"/>
                </a:solidFill>
              </a:rPr>
              <a:t>Исполнителей</a:t>
            </a:r>
          </a:p>
          <a:p>
            <a:endParaRPr lang="ru-RU"/>
          </a:p>
          <a:p>
            <a:r>
              <a:rPr lang="ru-RU" sz="2400">
                <a:solidFill>
                  <a:srgbClr val="0066CC"/>
                </a:solidFill>
              </a:rPr>
              <a:t>4. упростить и формализовать процесс приема заявлений </a:t>
            </a:r>
            <a:endParaRPr lang="en-US" sz="2400">
              <a:solidFill>
                <a:srgbClr val="0066CC"/>
              </a:solidFill>
            </a:endParaRPr>
          </a:p>
          <a:p>
            <a:r>
              <a:rPr lang="ru-RU" sz="2400">
                <a:solidFill>
                  <a:srgbClr val="0066CC"/>
                </a:solidFill>
              </a:rPr>
              <a:t>и документов</a:t>
            </a:r>
            <a:endParaRPr lang="ru-RU"/>
          </a:p>
          <a:p>
            <a:endParaRPr lang="ru-RU"/>
          </a:p>
        </p:txBody>
      </p:sp>
      <p:sp>
        <p:nvSpPr>
          <p:cNvPr id="82947" name="TextShape 2"/>
          <p:cNvSpPr txBox="1">
            <a:spLocks noChangeArrowheads="1"/>
          </p:cNvSpPr>
          <p:nvPr/>
        </p:nvSpPr>
        <p:spPr bwMode="auto">
          <a:xfrm>
            <a:off x="2808288" y="720725"/>
            <a:ext cx="4464050" cy="669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84600" tIns="39600" rIns="84600" bIns="39600"/>
          <a:lstStyle/>
          <a:p>
            <a:pPr algn="ctr"/>
            <a:r>
              <a:rPr lang="ru-RU" sz="3600">
                <a:solidFill>
                  <a:srgbClr val="000000"/>
                </a:solidFill>
              </a:rPr>
              <a:t>АИС ВМС позволяет</a:t>
            </a: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036DC61-74B1-48B3-81C6-62D0A2BA11DD}" type="slidenum">
              <a:rPr lang="ru-RU"/>
              <a:pPr>
                <a:defRPr/>
              </a:pPr>
              <a:t>67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TextShape 1"/>
          <p:cNvSpPr txBox="1">
            <a:spLocks noChangeArrowheads="1"/>
          </p:cNvSpPr>
          <p:nvPr/>
        </p:nvSpPr>
        <p:spPr bwMode="auto">
          <a:xfrm>
            <a:off x="503238" y="1692275"/>
            <a:ext cx="9145587" cy="5040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84600" tIns="39600" rIns="84600" bIns="39600"/>
          <a:lstStyle/>
          <a:p>
            <a:endParaRPr lang="ru-RU"/>
          </a:p>
          <a:p>
            <a:pPr>
              <a:buFontTx/>
              <a:buAutoNum type="arabicPeriod"/>
            </a:pPr>
            <a:r>
              <a:rPr lang="ru-RU" sz="2000">
                <a:solidFill>
                  <a:srgbClr val="000000"/>
                </a:solidFill>
              </a:rPr>
              <a:t>В опытной эксплуатации находится 26 услуг</a:t>
            </a:r>
            <a:r>
              <a:rPr lang="en-US" sz="2000">
                <a:solidFill>
                  <a:srgbClr val="000000"/>
                </a:solidFill>
              </a:rPr>
              <a:t> </a:t>
            </a:r>
            <a:r>
              <a:rPr lang="ru-RU" sz="2000">
                <a:solidFill>
                  <a:srgbClr val="000000"/>
                </a:solidFill>
              </a:rPr>
              <a:t>из 40, требующих </a:t>
            </a:r>
          </a:p>
          <a:p>
            <a:r>
              <a:rPr lang="ru-RU" sz="2000">
                <a:solidFill>
                  <a:srgbClr val="000000"/>
                </a:solidFill>
              </a:rPr>
              <a:t>межведомственного  и/или внутриведомственного взаимодействия.</a:t>
            </a:r>
          </a:p>
          <a:p>
            <a:endParaRPr lang="ru-RU" sz="2000">
              <a:solidFill>
                <a:srgbClr val="000000"/>
              </a:solidFill>
            </a:endParaRPr>
          </a:p>
          <a:p>
            <a:r>
              <a:rPr lang="ru-RU" sz="2000">
                <a:solidFill>
                  <a:srgbClr val="000000"/>
                </a:solidFill>
              </a:rPr>
              <a:t>2.</a:t>
            </a:r>
            <a:r>
              <a:rPr lang="ru-RU" sz="2000"/>
              <a:t> 18 августа 2012 г. в государственной системе межведомственного </a:t>
            </a:r>
          </a:p>
          <a:p>
            <a:r>
              <a:rPr lang="ru-RU" sz="2000"/>
              <a:t>электронного взаимодействия (СМЭВ) была зарегистрирована первая в </a:t>
            </a:r>
          </a:p>
          <a:p>
            <a:r>
              <a:rPr lang="ru-RU" sz="2000"/>
              <a:t>округе (ДФО) муниципальная информационная система (ИС) - «АИС ВМС» </a:t>
            </a:r>
          </a:p>
          <a:p>
            <a:r>
              <a:rPr lang="ru-RU" sz="2000"/>
              <a:t>администрации г. Комсомольска-на-Амуре.</a:t>
            </a:r>
            <a:r>
              <a:rPr lang="ru-RU" sz="2000">
                <a:solidFill>
                  <a:srgbClr val="000000"/>
                </a:solidFill>
              </a:rPr>
              <a:t> Т.е. мы официально </a:t>
            </a:r>
          </a:p>
          <a:p>
            <a:r>
              <a:rPr lang="ru-RU" sz="2000" b="1" i="1">
                <a:solidFill>
                  <a:srgbClr val="000000"/>
                </a:solidFill>
              </a:rPr>
              <a:t>подключили  АИС ВМС к СМЭВУ</a:t>
            </a:r>
          </a:p>
          <a:p>
            <a:endParaRPr lang="ru-RU" sz="2000">
              <a:solidFill>
                <a:srgbClr val="000000"/>
              </a:solidFill>
            </a:endParaRPr>
          </a:p>
          <a:p>
            <a:r>
              <a:rPr lang="ru-RU" sz="2000">
                <a:solidFill>
                  <a:srgbClr val="000000"/>
                </a:solidFill>
              </a:rPr>
              <a:t>3. Начат </a:t>
            </a:r>
            <a:r>
              <a:rPr lang="ru-RU" sz="2000" b="1" i="1">
                <a:solidFill>
                  <a:srgbClr val="000000"/>
                </a:solidFill>
              </a:rPr>
              <a:t>рабочий</a:t>
            </a:r>
            <a:r>
              <a:rPr lang="ru-RU" sz="2000">
                <a:solidFill>
                  <a:srgbClr val="000000"/>
                </a:solidFill>
              </a:rPr>
              <a:t> обмен документами с Росреестром.</a:t>
            </a:r>
          </a:p>
          <a:p>
            <a:endParaRPr lang="ru-RU" sz="2000">
              <a:solidFill>
                <a:srgbClr val="000000"/>
              </a:solidFill>
            </a:endParaRPr>
          </a:p>
          <a:p>
            <a:r>
              <a:rPr lang="ru-RU" sz="2000">
                <a:solidFill>
                  <a:srgbClr val="000000"/>
                </a:solidFill>
              </a:rPr>
              <a:t>4. Отлаживаются электронные сервисы для работы с </a:t>
            </a:r>
          </a:p>
          <a:p>
            <a:r>
              <a:rPr lang="en-US" sz="2000">
                <a:solidFill>
                  <a:srgbClr val="000000"/>
                </a:solidFill>
              </a:rPr>
              <a:t>–</a:t>
            </a:r>
            <a:r>
              <a:rPr lang="ru-RU" sz="2000">
                <a:solidFill>
                  <a:srgbClr val="000000"/>
                </a:solidFill>
              </a:rPr>
              <a:t> ФНС (Федеральной налоговой службой) и ПФР (Пенсионным фондом).</a:t>
            </a:r>
          </a:p>
          <a:p>
            <a:endParaRPr lang="ru-RU" sz="2000">
              <a:solidFill>
                <a:srgbClr val="000000"/>
              </a:solidFill>
            </a:endParaRPr>
          </a:p>
          <a:p>
            <a:r>
              <a:rPr lang="ru-RU" sz="2000">
                <a:solidFill>
                  <a:srgbClr val="000000"/>
                </a:solidFill>
              </a:rPr>
              <a:t>5. К системе подключено 55 рабочих мест.</a:t>
            </a:r>
          </a:p>
          <a:p>
            <a:endParaRPr lang="ru-RU"/>
          </a:p>
          <a:p>
            <a:endParaRPr lang="ru-RU"/>
          </a:p>
        </p:txBody>
      </p:sp>
      <p:sp>
        <p:nvSpPr>
          <p:cNvPr id="83971" name="TextShape 2"/>
          <p:cNvSpPr txBox="1">
            <a:spLocks noChangeArrowheads="1"/>
          </p:cNvSpPr>
          <p:nvPr/>
        </p:nvSpPr>
        <p:spPr bwMode="auto">
          <a:xfrm>
            <a:off x="2808288" y="539750"/>
            <a:ext cx="4464050" cy="669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84600" tIns="39600" rIns="84600" bIns="39600"/>
          <a:lstStyle/>
          <a:p>
            <a:pPr algn="ctr"/>
            <a:r>
              <a:rPr lang="ru-RU" sz="3600">
                <a:solidFill>
                  <a:srgbClr val="000000"/>
                </a:solidFill>
              </a:rPr>
              <a:t>Состояние работ по АИС ВМС</a:t>
            </a:r>
          </a:p>
          <a:p>
            <a:pPr algn="ctr"/>
            <a:r>
              <a:rPr lang="ru-RU" sz="3600">
                <a:solidFill>
                  <a:srgbClr val="000000"/>
                </a:solidFill>
              </a:rPr>
              <a:t>в Комсомольске-на-Амуре на сегодня:</a:t>
            </a: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FD5BC3B-0FA1-47DD-AD9F-028B9157B47F}" type="slidenum">
              <a:rPr lang="ru-RU"/>
              <a:pPr>
                <a:defRPr/>
              </a:pPr>
              <a:t>68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TextBox 5"/>
          <p:cNvSpPr txBox="1">
            <a:spLocks noChangeArrowheads="1"/>
          </p:cNvSpPr>
          <p:nvPr/>
        </p:nvSpPr>
        <p:spPr bwMode="auto">
          <a:xfrm>
            <a:off x="503238" y="611188"/>
            <a:ext cx="8929687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400"/>
              <a:t>Межведомственное взаимодействие при предоставлении услуг в Комсомольске-на-Амуре</a:t>
            </a:r>
          </a:p>
          <a:p>
            <a:pPr algn="ctr"/>
            <a:r>
              <a:rPr lang="ru-RU" sz="2400" b="1" i="1"/>
              <a:t>справочно</a:t>
            </a:r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/>
        </p:nvGraphicFramePr>
        <p:xfrm>
          <a:off x="719138" y="1835150"/>
          <a:ext cx="8785225" cy="5394325"/>
        </p:xfrm>
        <a:graphic>
          <a:graphicData uri="http://schemas.openxmlformats.org/drawingml/2006/table">
            <a:tbl>
              <a:tblPr/>
              <a:tblGrid>
                <a:gridCol w="649287"/>
                <a:gridCol w="6985000"/>
                <a:gridCol w="1150938"/>
              </a:tblGrid>
              <a:tr h="371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DejaVu Sans" pitchFamily="34" charset="0"/>
                          <a:cs typeface="DejaVu Sans" pitchFamily="34" charset="0"/>
                        </a:rPr>
                        <a:t>№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DejaVu Sans" pitchFamily="34" charset="0"/>
                          <a:cs typeface="DejaVu Sans" pitchFamily="34" charset="0"/>
                        </a:rPr>
                        <a:t>Федеральные, краевые организации, представляющие документы в рамках межведомственного взаимодействия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DejaVu Sans" pitchFamily="34" charset="0"/>
                          <a:cs typeface="DejaVu Sans" pitchFamily="34" charset="0"/>
                        </a:rPr>
                        <a:t>Количество услуг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DejaVu Sans" pitchFamily="34" charset="0"/>
                          <a:cs typeface="DejaVu Sans" pitchFamily="34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DejaVu Sans" pitchFamily="34" charset="0"/>
                          <a:cs typeface="DejaVu Sans" pitchFamily="34" charset="0"/>
                        </a:rPr>
                        <a:t>Росреестр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DejaVu Sans" pitchFamily="34" charset="0"/>
                          <a:cs typeface="DejaVu Sans" pitchFamily="34" charset="0"/>
                        </a:rPr>
                        <a:t>30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DejaVu Sans" pitchFamily="34" charset="0"/>
                          <a:cs typeface="DejaVu Sans" pitchFamily="34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DejaVu Sans" pitchFamily="34" charset="0"/>
                          <a:cs typeface="DejaVu Sans" pitchFamily="34" charset="0"/>
                        </a:rPr>
                        <a:t>ФНС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DejaVu Sans" pitchFamily="34" charset="0"/>
                          <a:cs typeface="DejaVu Sans" pitchFamily="34" charset="0"/>
                        </a:rPr>
                        <a:t>20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DejaVu Sans" pitchFamily="34" charset="0"/>
                          <a:cs typeface="DejaVu Sans" pitchFamily="34" charset="0"/>
                        </a:rPr>
                        <a:t>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DejaVu Sans" pitchFamily="34" charset="0"/>
                          <a:cs typeface="DejaVu Sans" pitchFamily="34" charset="0"/>
                        </a:rPr>
                        <a:t>Казначейство России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DejaVu Sans" pitchFamily="34" charset="0"/>
                          <a:cs typeface="DejaVu Sans" pitchFamily="34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DejaVu Sans" pitchFamily="34" charset="0"/>
                          <a:cs typeface="DejaVu Sans" pitchFamily="34" charset="0"/>
                        </a:rPr>
                        <a:t>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DejaVu Sans" pitchFamily="34" charset="0"/>
                          <a:cs typeface="DejaVu Sans" pitchFamily="34" charset="0"/>
                        </a:rPr>
                        <a:t>ПФР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DejaVu Sans" pitchFamily="34" charset="0"/>
                          <a:cs typeface="DejaVu Sans" pitchFamily="34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DejaVu Sans" pitchFamily="34" charset="0"/>
                          <a:cs typeface="DejaVu Sans" pitchFamily="34" charset="0"/>
                        </a:rPr>
                        <a:t>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DejaVu Sans" pitchFamily="34" charset="0"/>
                          <a:cs typeface="DejaVu Sans" pitchFamily="34" charset="0"/>
                        </a:rPr>
                        <a:t>Департамент Федеральной службы по надзору в сфере природопользования (Росприроднадзора) по Дальневосточному Федеральному округу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DejaVu Sans" pitchFamily="34" charset="0"/>
                          <a:cs typeface="DejaVu Sans" pitchFamily="34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DejaVu Sans" pitchFamily="34" charset="0"/>
                          <a:cs typeface="DejaVu Sans" pitchFamily="34" charset="0"/>
                        </a:rPr>
                        <a:t>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DejaVu Sans" pitchFamily="34" charset="0"/>
                          <a:cs typeface="DejaVu Sans" pitchFamily="34" charset="0"/>
                        </a:rPr>
                        <a:t>Инспекция государственного строительного надзора Правительства Хабаровского края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DejaVu Sans" pitchFamily="34" charset="0"/>
                          <a:cs typeface="DejaVu Sans" pitchFamily="34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</a:tr>
            </a:tbl>
          </a:graphicData>
        </a:graphic>
      </p:graphicFrame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38D92C1-85CF-4487-AF62-E8E10BF008A2}" type="slidenum">
              <a:rPr lang="ru-RU"/>
              <a:pPr>
                <a:defRPr/>
              </a:pPr>
              <a:t>69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Рисунок 8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69200" y="1511300"/>
            <a:ext cx="206375" cy="169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7" name="Рисунок 8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69200" y="1511300"/>
            <a:ext cx="206375" cy="169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8" name="Рисунок 8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36625" y="1627188"/>
            <a:ext cx="541338" cy="43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9" name="Рисунок 8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335713" y="1511300"/>
            <a:ext cx="669925" cy="536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10" name="Рисунок 8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824413" y="1511300"/>
            <a:ext cx="560387" cy="536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11" name="Рисунок 87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160588" y="1944688"/>
            <a:ext cx="179387" cy="201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12" name="Рисунок 88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251200" y="1535113"/>
            <a:ext cx="614363" cy="547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13" name="CustomShape 3"/>
          <p:cNvSpPr>
            <a:spLocks noChangeArrowheads="1"/>
          </p:cNvSpPr>
          <p:nvPr/>
        </p:nvSpPr>
        <p:spPr bwMode="auto">
          <a:xfrm>
            <a:off x="8280400" y="1368425"/>
            <a:ext cx="503238" cy="719138"/>
          </a:xfrm>
          <a:prstGeom prst="can">
            <a:avLst>
              <a:gd name="adj" fmla="val 5399"/>
            </a:avLst>
          </a:prstGeom>
          <a:noFill/>
          <a:ln w="36000">
            <a:solidFill>
              <a:srgbClr val="808080"/>
            </a:solidFill>
            <a:round/>
            <a:headEnd/>
            <a:tailEnd/>
          </a:ln>
        </p:spPr>
        <p:txBody>
          <a:bodyPr wrap="none" lIns="90000" tIns="45000" rIns="90000" bIns="45000" anchor="ctr"/>
          <a:lstStyle/>
          <a:p>
            <a:pPr algn="ctr"/>
            <a:r>
              <a:rPr lang="ru-RU" sz="1200"/>
              <a:t>ИС</a:t>
            </a:r>
            <a:endParaRPr lang="ru-RU"/>
          </a:p>
          <a:p>
            <a:pPr algn="ctr"/>
            <a:r>
              <a:rPr lang="ru-RU" sz="1200"/>
              <a:t>ОВ</a:t>
            </a:r>
            <a:endParaRPr lang="ru-RU"/>
          </a:p>
        </p:txBody>
      </p:sp>
      <p:sp>
        <p:nvSpPr>
          <p:cNvPr id="21514" name="Line 4"/>
          <p:cNvSpPr>
            <a:spLocks noChangeShapeType="1"/>
          </p:cNvSpPr>
          <p:nvPr/>
        </p:nvSpPr>
        <p:spPr bwMode="auto">
          <a:xfrm flipH="1">
            <a:off x="7199313" y="1800225"/>
            <a:ext cx="649287" cy="0"/>
          </a:xfrm>
          <a:prstGeom prst="line">
            <a:avLst/>
          </a:prstGeom>
          <a:noFill/>
          <a:ln w="25200">
            <a:solidFill>
              <a:srgbClr val="C0C0C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21515" name="Line 5"/>
          <p:cNvSpPr>
            <a:spLocks noChangeShapeType="1"/>
          </p:cNvSpPr>
          <p:nvPr/>
        </p:nvSpPr>
        <p:spPr bwMode="auto">
          <a:xfrm flipH="1">
            <a:off x="1655763" y="1800225"/>
            <a:ext cx="1439862" cy="0"/>
          </a:xfrm>
          <a:prstGeom prst="line">
            <a:avLst/>
          </a:prstGeom>
          <a:noFill/>
          <a:ln w="25200">
            <a:solidFill>
              <a:srgbClr val="0066CC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21516" name="Line 6"/>
          <p:cNvSpPr>
            <a:spLocks noChangeShapeType="1"/>
          </p:cNvSpPr>
          <p:nvPr/>
        </p:nvSpPr>
        <p:spPr bwMode="auto">
          <a:xfrm flipH="1">
            <a:off x="5543550" y="1800225"/>
            <a:ext cx="647700" cy="0"/>
          </a:xfrm>
          <a:prstGeom prst="line">
            <a:avLst/>
          </a:prstGeom>
          <a:noFill/>
          <a:ln w="25200">
            <a:solidFill>
              <a:srgbClr val="0066CC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21517" name="Line 7"/>
          <p:cNvSpPr>
            <a:spLocks noChangeShapeType="1"/>
          </p:cNvSpPr>
          <p:nvPr/>
        </p:nvSpPr>
        <p:spPr bwMode="auto">
          <a:xfrm flipH="1">
            <a:off x="3959225" y="1800225"/>
            <a:ext cx="649288" cy="0"/>
          </a:xfrm>
          <a:prstGeom prst="line">
            <a:avLst/>
          </a:prstGeom>
          <a:noFill/>
          <a:ln w="25200">
            <a:solidFill>
              <a:srgbClr val="0066CC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21518" name="Line 8"/>
          <p:cNvSpPr>
            <a:spLocks noChangeShapeType="1"/>
          </p:cNvSpPr>
          <p:nvPr/>
        </p:nvSpPr>
        <p:spPr bwMode="auto">
          <a:xfrm>
            <a:off x="7272338" y="1800225"/>
            <a:ext cx="647700" cy="0"/>
          </a:xfrm>
          <a:prstGeom prst="line">
            <a:avLst/>
          </a:prstGeom>
          <a:noFill/>
          <a:ln w="25200">
            <a:solidFill>
              <a:srgbClr val="C0C0C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pic>
        <p:nvPicPr>
          <p:cNvPr id="21519" name="Рисунок 95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176713" y="1944688"/>
            <a:ext cx="179387" cy="201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20" name="Рисунок 96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795963" y="1944688"/>
            <a:ext cx="179387" cy="201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21" name="CustomShape 9"/>
          <p:cNvSpPr>
            <a:spLocks noChangeArrowheads="1"/>
          </p:cNvSpPr>
          <p:nvPr/>
        </p:nvSpPr>
        <p:spPr bwMode="auto">
          <a:xfrm>
            <a:off x="2879725" y="1079500"/>
            <a:ext cx="4535488" cy="1296988"/>
          </a:xfrm>
          <a:prstGeom prst="flowChartProcess">
            <a:avLst/>
          </a:prstGeom>
          <a:noFill/>
          <a:ln w="18000">
            <a:solidFill>
              <a:srgbClr val="C0C0C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21522" name="TextBox 21"/>
          <p:cNvSpPr txBox="1">
            <a:spLocks noChangeArrowheads="1"/>
          </p:cNvSpPr>
          <p:nvPr/>
        </p:nvSpPr>
        <p:spPr bwMode="auto">
          <a:xfrm>
            <a:off x="576263" y="5951538"/>
            <a:ext cx="9145587" cy="1446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200"/>
              <a:t>На основании представленных документов и административного </a:t>
            </a:r>
          </a:p>
          <a:p>
            <a:r>
              <a:rPr lang="ru-RU" sz="2200"/>
              <a:t>регламента исполнитель принимает решение о предоставлении </a:t>
            </a:r>
          </a:p>
          <a:p>
            <a:r>
              <a:rPr lang="ru-RU" sz="2200"/>
              <a:t>или отказе в предоставлении услуги. </a:t>
            </a:r>
            <a:endParaRPr lang="en-US" sz="2200"/>
          </a:p>
          <a:p>
            <a:r>
              <a:rPr lang="ru-RU" sz="2200"/>
              <a:t>Ответ заявителю поступает в обратном порядке.</a:t>
            </a:r>
          </a:p>
        </p:txBody>
      </p:sp>
      <p:sp>
        <p:nvSpPr>
          <p:cNvPr id="21523" name="TextShape 1"/>
          <p:cNvSpPr txBox="1">
            <a:spLocks noChangeArrowheads="1"/>
          </p:cNvSpPr>
          <p:nvPr/>
        </p:nvSpPr>
        <p:spPr bwMode="auto">
          <a:xfrm>
            <a:off x="431800" y="215900"/>
            <a:ext cx="9144000" cy="682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0000" tIns="45000" rIns="90000" bIns="45000"/>
          <a:lstStyle/>
          <a:p>
            <a:pPr algn="ctr"/>
            <a:r>
              <a:rPr lang="ru-RU" sz="3600"/>
              <a:t>Процесс оказания услуги</a:t>
            </a:r>
            <a:endParaRPr lang="ru-RU"/>
          </a:p>
        </p:txBody>
      </p:sp>
      <p:sp>
        <p:nvSpPr>
          <p:cNvPr id="21524" name="TextShape 5"/>
          <p:cNvSpPr txBox="1">
            <a:spLocks noChangeArrowheads="1"/>
          </p:cNvSpPr>
          <p:nvPr/>
        </p:nvSpPr>
        <p:spPr bwMode="auto">
          <a:xfrm>
            <a:off x="2927350" y="1120775"/>
            <a:ext cx="2905125" cy="204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0000" tIns="45000" rIns="90000" bIns="45000"/>
          <a:lstStyle/>
          <a:p>
            <a:r>
              <a:rPr lang="ru-RU" sz="1200" b="1" i="1">
                <a:solidFill>
                  <a:srgbClr val="F79646"/>
                </a:solidFill>
              </a:rPr>
              <a:t>Орган власти, оказывающий услугу</a:t>
            </a:r>
          </a:p>
        </p:txBody>
      </p:sp>
      <p:sp>
        <p:nvSpPr>
          <p:cNvPr id="21" name="Номер слайда 20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39BB55F-79F1-46BB-8F3A-19C51F3721C6}" type="slidenum">
              <a:rPr lang="ru-RU"/>
              <a:pPr>
                <a:defRPr/>
              </a:pPr>
              <a:t>7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TextBox 5"/>
          <p:cNvSpPr txBox="1">
            <a:spLocks noChangeArrowheads="1"/>
          </p:cNvSpPr>
          <p:nvPr/>
        </p:nvSpPr>
        <p:spPr bwMode="auto">
          <a:xfrm>
            <a:off x="503238" y="611188"/>
            <a:ext cx="8929687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400"/>
              <a:t>Межведомственное взаимодействие при предоставлении услуг в Комсомольске-на-Амуре</a:t>
            </a:r>
          </a:p>
          <a:p>
            <a:pPr algn="ctr"/>
            <a:r>
              <a:rPr lang="ru-RU" sz="2400" b="1" i="1"/>
              <a:t>(справочно)</a:t>
            </a:r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/>
        </p:nvGraphicFramePr>
        <p:xfrm>
          <a:off x="719138" y="1835150"/>
          <a:ext cx="8785225" cy="5486400"/>
        </p:xfrm>
        <a:graphic>
          <a:graphicData uri="http://schemas.openxmlformats.org/drawingml/2006/table">
            <a:tbl>
              <a:tblPr/>
              <a:tblGrid>
                <a:gridCol w="649287"/>
                <a:gridCol w="6985000"/>
                <a:gridCol w="1150938"/>
              </a:tblGrid>
              <a:tr h="371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DejaVu Sans" pitchFamily="34" charset="0"/>
                          <a:cs typeface="DejaVu Sans" pitchFamily="34" charset="0"/>
                        </a:rPr>
                        <a:t>№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DejaVu Sans" pitchFamily="34" charset="0"/>
                          <a:cs typeface="DejaVu Sans" pitchFamily="34" charset="0"/>
                        </a:rPr>
                        <a:t>Федеральные, краевые организации, представляющие документы в рамках межведомственного взаимодействия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DejaVu Sans" pitchFamily="34" charset="0"/>
                          <a:cs typeface="DejaVu Sans" pitchFamily="34" charset="0"/>
                        </a:rPr>
                        <a:t>Количество услуг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DejaVu Sans" pitchFamily="34" charset="0"/>
                          <a:cs typeface="DejaVu Sans" pitchFamily="34" charset="0"/>
                        </a:rPr>
                        <a:t>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DejaVu Sans" pitchFamily="34" charset="0"/>
                          <a:cs typeface="DejaVu Sans" pitchFamily="34" charset="0"/>
                        </a:rPr>
                        <a:t>Министерство культуры Правительства Хабаровского края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DejaVu Sans" pitchFamily="34" charset="0"/>
                          <a:cs typeface="DejaVu Sans" pitchFamily="34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DejaVu Sans" pitchFamily="34" charset="0"/>
                          <a:cs typeface="DejaVu Sans" pitchFamily="34" charset="0"/>
                        </a:rPr>
                        <a:t>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DejaVu Sans" pitchFamily="34" charset="0"/>
                          <a:cs typeface="DejaVu Sans" pitchFamily="34" charset="0"/>
                        </a:rPr>
                        <a:t>Министерство здравоохранения Правительства Хабаровского края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DejaVu Sans" pitchFamily="34" charset="0"/>
                          <a:cs typeface="DejaVu Sans" pitchFamily="34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DejaVu Sans" pitchFamily="34" charset="0"/>
                          <a:cs typeface="DejaVu Sans" pitchFamily="34" charset="0"/>
                        </a:rPr>
                        <a:t>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DejaVu Sans" pitchFamily="34" charset="0"/>
                          <a:cs typeface="DejaVu Sans" pitchFamily="34" charset="0"/>
                        </a:rPr>
                        <a:t>Министерство образования Правительства Хабаровского края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DejaVu Sans" pitchFamily="34" charset="0"/>
                          <a:cs typeface="DejaVu Sans" pitchFamily="34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DejaVu Sans" pitchFamily="34" charset="0"/>
                          <a:cs typeface="DejaVu Sans" pitchFamily="34" charset="0"/>
                        </a:rPr>
                        <a:t>10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DejaVu Sans" pitchFamily="34" charset="0"/>
                          <a:cs typeface="DejaVu Sans" pitchFamily="34" charset="0"/>
                        </a:rPr>
                        <a:t>КГУП "Хабкрайинвентаризация"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DejaVu Sans" pitchFamily="34" charset="0"/>
                          <a:cs typeface="DejaVu Sans" pitchFamily="34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DejaVu Sans" pitchFamily="34" charset="0"/>
                          <a:cs typeface="DejaVu Sans" pitchFamily="34" charset="0"/>
                        </a:rPr>
                        <a:t>11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DejaVu Sans" pitchFamily="34" charset="0"/>
                          <a:cs typeface="DejaVu Sans" pitchFamily="34" charset="0"/>
                        </a:rPr>
                        <a:t>Ростехнадзор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DejaVu Sans" pitchFamily="34" charset="0"/>
                          <a:cs typeface="DejaVu Sans" pitchFamily="34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DejaVu Sans" pitchFamily="34" charset="0"/>
                          <a:cs typeface="DejaVu Sans" pitchFamily="34" charset="0"/>
                        </a:rPr>
                        <a:t>12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DejaVu Sans" pitchFamily="34" charset="0"/>
                          <a:cs typeface="DejaVu Sans" pitchFamily="34" charset="0"/>
                        </a:rPr>
                        <a:t>ГИБДД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DejaVu Sans" pitchFamily="34" charset="0"/>
                          <a:cs typeface="DejaVu Sans" pitchFamily="34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DejaVu Sans" pitchFamily="34" charset="0"/>
                          <a:cs typeface="DejaVu Sans" pitchFamily="34" charset="0"/>
                        </a:rPr>
                        <a:t>13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DejaVu Sans" pitchFamily="34" charset="0"/>
                          <a:cs typeface="DejaVu Sans" pitchFamily="34" charset="0"/>
                        </a:rPr>
                        <a:t>Ространснадзор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DejaVu Sans" pitchFamily="34" charset="0"/>
                          <a:cs typeface="DejaVu Sans" pitchFamily="34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</a:tr>
            </a:tbl>
          </a:graphicData>
        </a:graphic>
      </p:graphicFrame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BF29F61-7BBB-4A44-B7B8-3C6660871123}" type="slidenum">
              <a:rPr lang="ru-RU"/>
              <a:pPr>
                <a:defRPr/>
              </a:pPr>
              <a:t>70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Рисунок 9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69200" y="1511300"/>
            <a:ext cx="206375" cy="169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1" name="Рисунок 10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69200" y="1511300"/>
            <a:ext cx="206375" cy="169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2" name="Рисунок 10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36625" y="1627188"/>
            <a:ext cx="541338" cy="43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3" name="Рисунок 10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335713" y="1511300"/>
            <a:ext cx="669925" cy="536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4" name="Рисунок 104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965575" y="1439863"/>
            <a:ext cx="211138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35" name="CustomShape 2"/>
          <p:cNvSpPr>
            <a:spLocks noChangeArrowheads="1"/>
          </p:cNvSpPr>
          <p:nvPr/>
        </p:nvSpPr>
        <p:spPr bwMode="auto">
          <a:xfrm>
            <a:off x="8280400" y="1368425"/>
            <a:ext cx="503238" cy="719138"/>
          </a:xfrm>
          <a:prstGeom prst="can">
            <a:avLst>
              <a:gd name="adj" fmla="val 5399"/>
            </a:avLst>
          </a:prstGeom>
          <a:noFill/>
          <a:ln w="36000">
            <a:solidFill>
              <a:srgbClr val="808080"/>
            </a:solidFill>
            <a:round/>
            <a:headEnd/>
            <a:tailEnd/>
          </a:ln>
        </p:spPr>
        <p:txBody>
          <a:bodyPr wrap="none" lIns="90000" tIns="45000" rIns="90000" bIns="45000" anchor="ctr"/>
          <a:lstStyle/>
          <a:p>
            <a:pPr algn="ctr"/>
            <a:r>
              <a:rPr lang="ru-RU" sz="1200"/>
              <a:t>ИС</a:t>
            </a:r>
            <a:endParaRPr lang="ru-RU"/>
          </a:p>
          <a:p>
            <a:pPr algn="ctr"/>
            <a:r>
              <a:rPr lang="ru-RU" sz="1200"/>
              <a:t>ОВ</a:t>
            </a:r>
            <a:endParaRPr lang="ru-RU"/>
          </a:p>
        </p:txBody>
      </p:sp>
      <p:sp>
        <p:nvSpPr>
          <p:cNvPr id="22536" name="Line 3"/>
          <p:cNvSpPr>
            <a:spLocks noChangeShapeType="1"/>
          </p:cNvSpPr>
          <p:nvPr/>
        </p:nvSpPr>
        <p:spPr bwMode="auto">
          <a:xfrm>
            <a:off x="7272338" y="1800225"/>
            <a:ext cx="647700" cy="0"/>
          </a:xfrm>
          <a:prstGeom prst="line">
            <a:avLst/>
          </a:prstGeom>
          <a:noFill/>
          <a:ln w="25200">
            <a:solidFill>
              <a:srgbClr val="C0C0C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22537" name="Line 4"/>
          <p:cNvSpPr>
            <a:spLocks noChangeShapeType="1"/>
          </p:cNvSpPr>
          <p:nvPr/>
        </p:nvSpPr>
        <p:spPr bwMode="auto">
          <a:xfrm>
            <a:off x="1728788" y="1800225"/>
            <a:ext cx="4535487" cy="0"/>
          </a:xfrm>
          <a:prstGeom prst="line">
            <a:avLst/>
          </a:prstGeom>
          <a:noFill/>
          <a:ln w="25200">
            <a:solidFill>
              <a:srgbClr val="0066CC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22538" name="Line 6"/>
          <p:cNvSpPr>
            <a:spLocks noChangeShapeType="1"/>
          </p:cNvSpPr>
          <p:nvPr/>
        </p:nvSpPr>
        <p:spPr bwMode="auto">
          <a:xfrm flipH="1">
            <a:off x="7199313" y="1800225"/>
            <a:ext cx="649287" cy="0"/>
          </a:xfrm>
          <a:prstGeom prst="line">
            <a:avLst/>
          </a:prstGeom>
          <a:noFill/>
          <a:ln w="25200">
            <a:solidFill>
              <a:srgbClr val="C0C0C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22539" name="Line 7"/>
          <p:cNvSpPr>
            <a:spLocks noChangeShapeType="1"/>
          </p:cNvSpPr>
          <p:nvPr/>
        </p:nvSpPr>
        <p:spPr bwMode="auto">
          <a:xfrm flipH="1">
            <a:off x="1728788" y="1800225"/>
            <a:ext cx="4535487" cy="0"/>
          </a:xfrm>
          <a:prstGeom prst="line">
            <a:avLst/>
          </a:prstGeom>
          <a:noFill/>
          <a:ln w="25200">
            <a:solidFill>
              <a:srgbClr val="0066CC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pic>
        <p:nvPicPr>
          <p:cNvPr id="22540" name="Рисунок 111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960813" y="1944688"/>
            <a:ext cx="179387" cy="201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41" name="CustomShape 8"/>
          <p:cNvSpPr>
            <a:spLocks noChangeArrowheads="1"/>
          </p:cNvSpPr>
          <p:nvPr/>
        </p:nvSpPr>
        <p:spPr bwMode="auto">
          <a:xfrm>
            <a:off x="2879725" y="1079500"/>
            <a:ext cx="4535488" cy="1296988"/>
          </a:xfrm>
          <a:prstGeom prst="flowChartProcess">
            <a:avLst/>
          </a:prstGeom>
          <a:noFill/>
          <a:ln w="18000">
            <a:solidFill>
              <a:srgbClr val="C0C0C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22542" name="TextBox 17"/>
          <p:cNvSpPr txBox="1">
            <a:spLocks noChangeArrowheads="1"/>
          </p:cNvSpPr>
          <p:nvPr/>
        </p:nvSpPr>
        <p:spPr bwMode="auto">
          <a:xfrm>
            <a:off x="576263" y="5951538"/>
            <a:ext cx="9145587" cy="1108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200"/>
              <a:t>В некоторых случаях заявитель обращается непосредственно </a:t>
            </a:r>
          </a:p>
          <a:p>
            <a:r>
              <a:rPr lang="ru-RU" sz="2200"/>
              <a:t>к исполнителю услуги и непосредственно от исполнителя </a:t>
            </a:r>
          </a:p>
          <a:p>
            <a:r>
              <a:rPr lang="ru-RU" sz="2200"/>
              <a:t>получает ответ</a:t>
            </a:r>
          </a:p>
        </p:txBody>
      </p:sp>
      <p:sp>
        <p:nvSpPr>
          <p:cNvPr id="22543" name="TextShape 1"/>
          <p:cNvSpPr txBox="1">
            <a:spLocks noChangeArrowheads="1"/>
          </p:cNvSpPr>
          <p:nvPr/>
        </p:nvSpPr>
        <p:spPr bwMode="auto">
          <a:xfrm>
            <a:off x="431800" y="215900"/>
            <a:ext cx="9144000" cy="682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0000" tIns="45000" rIns="90000" bIns="45000"/>
          <a:lstStyle/>
          <a:p>
            <a:pPr algn="ctr"/>
            <a:r>
              <a:rPr lang="ru-RU" sz="3600"/>
              <a:t>Процесс оказания услуги</a:t>
            </a:r>
            <a:endParaRPr lang="ru-RU"/>
          </a:p>
        </p:txBody>
      </p:sp>
      <p:sp>
        <p:nvSpPr>
          <p:cNvPr id="22544" name="TextShape 5"/>
          <p:cNvSpPr txBox="1">
            <a:spLocks noChangeArrowheads="1"/>
          </p:cNvSpPr>
          <p:nvPr/>
        </p:nvSpPr>
        <p:spPr bwMode="auto">
          <a:xfrm>
            <a:off x="3024188" y="1042988"/>
            <a:ext cx="2905125" cy="204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0000" tIns="45000" rIns="90000" bIns="45000"/>
          <a:lstStyle/>
          <a:p>
            <a:r>
              <a:rPr lang="ru-RU" sz="1200" b="1" i="1">
                <a:solidFill>
                  <a:srgbClr val="F79646"/>
                </a:solidFill>
              </a:rPr>
              <a:t>Орган власти, оказывающий услугу</a:t>
            </a:r>
          </a:p>
        </p:txBody>
      </p:sp>
      <p:sp>
        <p:nvSpPr>
          <p:cNvPr id="17" name="Номер слайда 1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9B209F6-D49F-4E31-9F2D-A2068090A35A}" type="slidenum">
              <a:rPr lang="ru-RU"/>
              <a:pPr>
                <a:defRPr/>
              </a:pPr>
              <a:t>8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extShape 1"/>
          <p:cNvSpPr txBox="1">
            <a:spLocks noChangeArrowheads="1"/>
          </p:cNvSpPr>
          <p:nvPr/>
        </p:nvSpPr>
        <p:spPr bwMode="auto">
          <a:xfrm>
            <a:off x="431800" y="215900"/>
            <a:ext cx="9144000" cy="682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0000" tIns="45000" rIns="90000" bIns="45000"/>
          <a:lstStyle/>
          <a:p>
            <a:pPr algn="ctr"/>
            <a:r>
              <a:rPr lang="ru-RU" sz="3600">
                <a:solidFill>
                  <a:srgbClr val="0066CC"/>
                </a:solidFill>
              </a:rPr>
              <a:t>210-ФЗ</a:t>
            </a:r>
            <a:endParaRPr lang="ru-RU"/>
          </a:p>
        </p:txBody>
      </p:sp>
      <p:sp>
        <p:nvSpPr>
          <p:cNvPr id="23555" name="TextShape 2"/>
          <p:cNvSpPr txBox="1">
            <a:spLocks noChangeArrowheads="1"/>
          </p:cNvSpPr>
          <p:nvPr/>
        </p:nvSpPr>
        <p:spPr bwMode="auto">
          <a:xfrm>
            <a:off x="431800" y="792163"/>
            <a:ext cx="9288463" cy="801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84600" tIns="39600" rIns="84600" bIns="39600"/>
          <a:lstStyle/>
          <a:p>
            <a:pPr algn="ctr"/>
            <a:r>
              <a:rPr lang="ru-RU" sz="2200">
                <a:solidFill>
                  <a:srgbClr val="0066CC"/>
                </a:solidFill>
              </a:rPr>
              <a:t>Федеральный закон РФ от 27 июля 2010 г. </a:t>
            </a:r>
            <a:endParaRPr lang="ru-RU"/>
          </a:p>
          <a:p>
            <a:pPr algn="ctr"/>
            <a:r>
              <a:rPr lang="ru-RU" sz="2200">
                <a:solidFill>
                  <a:srgbClr val="0066CC"/>
                </a:solidFill>
              </a:rPr>
              <a:t>Об организации предоставления государственных и муниципальных услуг</a:t>
            </a: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25EF329-5C4D-4DD7-942E-95B5C72E4429}" type="slidenum">
              <a:rPr lang="ru-RU"/>
              <a:pPr>
                <a:defRPr/>
              </a:pPr>
              <a:t>9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692</TotalTime>
  <Words>3621</Words>
  <Application>Microsoft Office PowerPoint</Application>
  <PresentationFormat>Произвольный</PresentationFormat>
  <Paragraphs>934</Paragraphs>
  <Slides>70</Slides>
  <Notes>4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70</vt:i4>
      </vt:variant>
    </vt:vector>
  </HeadingPairs>
  <TitlesOfParts>
    <vt:vector size="74" baseType="lpstr">
      <vt:lpstr>Arial</vt:lpstr>
      <vt:lpstr>DejaVu Sans</vt:lpstr>
      <vt:lpstr>Calibri</vt:lpstr>
      <vt:lpstr>Office Theme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  <vt:lpstr>Слайд 30</vt:lpstr>
      <vt:lpstr>Слайд 31</vt:lpstr>
      <vt:lpstr>Слайд 32</vt:lpstr>
      <vt:lpstr>Слайд 33</vt:lpstr>
      <vt:lpstr>Слайд 34</vt:lpstr>
      <vt:lpstr>Слайд 35</vt:lpstr>
      <vt:lpstr>Слайд 36</vt:lpstr>
      <vt:lpstr>Слайд 37</vt:lpstr>
      <vt:lpstr>Слайд 38</vt:lpstr>
      <vt:lpstr>Слайд 39</vt:lpstr>
      <vt:lpstr>Слайд 40</vt:lpstr>
      <vt:lpstr>Слайд 41</vt:lpstr>
      <vt:lpstr>Слайд 42</vt:lpstr>
      <vt:lpstr>Слайд 43</vt:lpstr>
      <vt:lpstr>Слайд 44</vt:lpstr>
      <vt:lpstr>Слайд 45</vt:lpstr>
      <vt:lpstr>Слайд 46</vt:lpstr>
      <vt:lpstr>Слайд 47</vt:lpstr>
      <vt:lpstr>Слайд 48</vt:lpstr>
      <vt:lpstr>Слайд 49</vt:lpstr>
      <vt:lpstr>Слайд 50</vt:lpstr>
      <vt:lpstr>Слайд 51</vt:lpstr>
      <vt:lpstr>Слайд 52</vt:lpstr>
      <vt:lpstr>Слайд 53</vt:lpstr>
      <vt:lpstr>Слайд 54</vt:lpstr>
      <vt:lpstr>Слайд 55</vt:lpstr>
      <vt:lpstr>Слайд 56</vt:lpstr>
      <vt:lpstr>Слайд 57</vt:lpstr>
      <vt:lpstr>Слайд 58</vt:lpstr>
      <vt:lpstr>Слайд 59</vt:lpstr>
      <vt:lpstr>Слайд 60</vt:lpstr>
      <vt:lpstr>Слайд 61</vt:lpstr>
      <vt:lpstr>Слайд 62</vt:lpstr>
      <vt:lpstr>Слайд 63</vt:lpstr>
      <vt:lpstr>Слайд 64</vt:lpstr>
      <vt:lpstr>Слайд 65</vt:lpstr>
      <vt:lpstr>Слайд 66</vt:lpstr>
      <vt:lpstr>Слайд 67</vt:lpstr>
      <vt:lpstr>Слайд 68</vt:lpstr>
      <vt:lpstr>Слайд 69</vt:lpstr>
      <vt:lpstr>Слайд 70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Шатов Александр Евгеньевич</dc:creator>
  <cp:lastModifiedBy>boss</cp:lastModifiedBy>
  <cp:revision>73</cp:revision>
  <dcterms:modified xsi:type="dcterms:W3CDTF">2012-10-15T00:33:40Z</dcterms:modified>
</cp:coreProperties>
</file>