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512" r:id="rId3"/>
    <p:sldId id="514" r:id="rId4"/>
    <p:sldId id="536" r:id="rId5"/>
    <p:sldId id="534" r:id="rId6"/>
    <p:sldId id="535" r:id="rId7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EFEF"/>
    <a:srgbClr val="0033CC"/>
    <a:srgbClr val="C6F3FE"/>
    <a:srgbClr val="D6ECEE"/>
    <a:srgbClr val="D1FFFF"/>
    <a:srgbClr val="D5FFFF"/>
    <a:srgbClr val="00FF99"/>
    <a:srgbClr val="9CEC9C"/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131" autoAdjust="0"/>
    <p:restoredTop sz="77802" autoAdjust="0"/>
  </p:normalViewPr>
  <p:slideViewPr>
    <p:cSldViewPr>
      <p:cViewPr varScale="1">
        <p:scale>
          <a:sx n="55" d="100"/>
          <a:sy n="55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63B60E5-B44C-40B5-8DB7-BB18A3D16F42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3DDF72-6254-45C6-B862-D8D31A833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ACF1A5-709A-43F1-B2D5-EE6A92B28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2D3584-AE27-4C67-A13C-1CAE6FB23ED0}" type="slidenum">
              <a:rPr lang="ru-RU" smtClean="0">
                <a:latin typeface="Arial" pitchFamily="34" charset="0"/>
                <a:cs typeface="Arial" pitchFamily="34" charset="0"/>
              </a:rPr>
              <a:pPr/>
              <a:t>0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3425" y="511175"/>
            <a:ext cx="3398838" cy="2549525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2188" y="3232150"/>
            <a:ext cx="7943850" cy="3055938"/>
          </a:xfrm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5488" y="509588"/>
            <a:ext cx="3402012" cy="2551112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5624513" y="6457950"/>
            <a:ext cx="4303712" cy="339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586" tIns="45793" rIns="91586" bIns="45793" anchor="b"/>
          <a:lstStyle/>
          <a:p>
            <a:pPr algn="r" defTabSz="915988" eaLnBrk="0" hangingPunct="0"/>
            <a:fld id="{170BACE8-DC47-4806-A0E3-5F310A1DBA5B}" type="slidenum">
              <a:rPr lang="ru-RU" sz="1200">
                <a:latin typeface="Times New Roman" pitchFamily="18" charset="0"/>
              </a:rPr>
              <a:pPr algn="r" defTabSz="915988" eaLnBrk="0" hangingPunct="0"/>
              <a:t>2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0250" y="509588"/>
            <a:ext cx="3398838" cy="254952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91586" tIns="45793" rIns="91586" bIns="45793" anchor="ctr"/>
          <a:lstStyle/>
          <a:p>
            <a:pPr eaLnBrk="1" hangingPunct="1"/>
            <a:r>
              <a:rPr lang="ru-RU" smtClean="0">
                <a:latin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75770-CD63-4D2F-A9C1-910714FA1B3D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D4C5-3EDC-4DB3-B64B-C48677FF9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CEF1F-B3FA-48CD-B7E6-C1FB9D848C59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D8F09-1C28-449F-96DA-43737F890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7782-244B-49DB-BEFC-5A4799E097AD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3430A-E96A-4B38-A3A8-293C25506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295C0-EF31-4E4F-9468-883ADE1916B5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F9070-9C64-46C0-AACF-79965619E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DF756-9EE3-4752-8D74-3F38CCD61AFB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8177A-6228-4D0D-AB06-885B104BC3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C24ED-6C39-4932-9DC4-2D33D019AA56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DF87A-D18D-405E-9E68-A20EBAAC5E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9A70-1A99-4A1D-9136-A8B89E1D5A75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8360B-6464-4DE8-8CCE-2D5496B92F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F5FFD-8D63-4A1B-B8DD-34EC33A94B1D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D3FD6-41BB-4870-8BF6-485D4133F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33B4C-6A2D-4E28-8595-4C2F106891B8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2706A-6062-4AFC-BAAA-30B71E6D4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D84B0-650C-464D-97D2-8E54E35F647C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98E48-4309-40BE-BF8F-345D56AD86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2B24E-76D9-4D72-9660-0E349CD5EFE1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E0126-9642-4312-92DE-073C2BC455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3366F-FF50-40F2-8776-090EE504CF45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84E77-91A8-417B-A154-CAF19D67C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827AE-68D6-4DD8-A0B1-BA1F029680E3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CF83E-7797-4F5E-931E-F2FBF4BBE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CF8730F-640B-4F74-BA84-E2F708E30B1C}" type="datetime1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3E55FA9-613C-4BB3-B799-B3B7E3637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img1.liveinternet.ru/images/foto/b/3/112/2786112/f_17438618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slide0022_image005_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4656644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620713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677275" y="620713"/>
            <a:ext cx="4667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5589588"/>
            <a:ext cx="914400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95288" y="4868863"/>
            <a:ext cx="8497887" cy="1655762"/>
          </a:xfrm>
        </p:spPr>
        <p:txBody>
          <a:bodyPr/>
          <a:lstStyle/>
          <a:p>
            <a:pPr eaLnBrk="1" hangingPunct="1">
              <a:spcBef>
                <a:spcPct val="80000"/>
              </a:spcBef>
              <a:spcAft>
                <a:spcPct val="70000"/>
              </a:spcAft>
            </a:pPr>
            <a:r>
              <a:rPr lang="ru-RU" sz="3200" b="1" dirty="0" smtClean="0">
                <a:solidFill>
                  <a:srgbClr val="800000"/>
                </a:solidFill>
              </a:rPr>
              <a:t>О бюджете города Назарово на 2014 год</a:t>
            </a:r>
            <a:br>
              <a:rPr lang="ru-RU" sz="3200" b="1" dirty="0" smtClean="0">
                <a:solidFill>
                  <a:srgbClr val="800000"/>
                </a:solidFill>
              </a:rPr>
            </a:br>
            <a:r>
              <a:rPr lang="ru-RU" sz="3200" b="1" dirty="0" smtClean="0">
                <a:solidFill>
                  <a:srgbClr val="800000"/>
                </a:solidFill>
              </a:rPr>
              <a:t> и плановый период 2015-2016 годы</a:t>
            </a:r>
          </a:p>
        </p:txBody>
      </p:sp>
      <p:pic>
        <p:nvPicPr>
          <p:cNvPr id="10" name="Picture 2" descr="Картинка 1 из 53695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9603" y="2565511"/>
            <a:ext cx="5297041" cy="23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" descr="C:\Documents and Settings\Администратор\Рабочий стол\754b4588jp_6165706_997959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207" y="0"/>
            <a:ext cx="1928793" cy="278605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42350" cy="752475"/>
          </a:xfrm>
        </p:spPr>
        <p:txBody>
          <a:bodyPr/>
          <a:lstStyle/>
          <a:p>
            <a:pPr algn="l"/>
            <a:r>
              <a:rPr lang="ru-RU" sz="2600" b="1" dirty="0" smtClean="0">
                <a:solidFill>
                  <a:srgbClr val="000000"/>
                </a:solidFill>
              </a:rPr>
              <a:t>Основа составления проекта городского бюджета </a:t>
            </a:r>
            <a:br>
              <a:rPr lang="ru-RU" sz="2600" b="1" dirty="0" smtClean="0">
                <a:solidFill>
                  <a:srgbClr val="000000"/>
                </a:solidFill>
              </a:rPr>
            </a:br>
            <a:r>
              <a:rPr lang="ru-RU" sz="2600" b="1" dirty="0" smtClean="0">
                <a:solidFill>
                  <a:srgbClr val="000000"/>
                </a:solidFill>
              </a:rPr>
              <a:t>на 2014 – 2016 годы</a:t>
            </a:r>
          </a:p>
        </p:txBody>
      </p:sp>
      <p:grpSp>
        <p:nvGrpSpPr>
          <p:cNvPr id="6150" name="Group 3"/>
          <p:cNvGrpSpPr>
            <a:grpSpLocks/>
          </p:cNvGrpSpPr>
          <p:nvPr/>
        </p:nvGrpSpPr>
        <p:grpSpPr bwMode="auto">
          <a:xfrm>
            <a:off x="323850" y="1052513"/>
            <a:ext cx="8613775" cy="33337"/>
            <a:chOff x="280" y="601"/>
            <a:chExt cx="5426" cy="21"/>
          </a:xfrm>
        </p:grpSpPr>
        <p:sp>
          <p:nvSpPr>
            <p:cNvPr id="6155" name="Line 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Line 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395288" y="5661025"/>
            <a:ext cx="8353425" cy="863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381000" y="1169988"/>
            <a:ext cx="8424863" cy="511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17550" indent="-54133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</a:rPr>
              <a:t>Бюджетное послание Президента РФ</a:t>
            </a:r>
          </a:p>
          <a:p>
            <a:pPr marL="717550" indent="-54133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</a:rPr>
              <a:t>Указы Президента РФ</a:t>
            </a:r>
          </a:p>
          <a:p>
            <a:pPr marL="717550" indent="-54133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</a:rPr>
              <a:t>Прогноз СЭР </a:t>
            </a:r>
            <a:r>
              <a:rPr lang="ru-RU" sz="2800" dirty="0" smtClean="0">
                <a:solidFill>
                  <a:srgbClr val="000000"/>
                </a:solidFill>
              </a:rPr>
              <a:t>города Назарово </a:t>
            </a:r>
            <a:r>
              <a:rPr lang="ru-RU" sz="2800" dirty="0">
                <a:solidFill>
                  <a:srgbClr val="000000"/>
                </a:solidFill>
              </a:rPr>
              <a:t>на 2014-2016 годы</a:t>
            </a:r>
          </a:p>
          <a:p>
            <a:pPr marL="717550" indent="-54133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</a:rPr>
              <a:t>Основные направления бюджетной и налоговой </a:t>
            </a:r>
            <a:r>
              <a:rPr lang="ru-RU" sz="2800" dirty="0" smtClean="0">
                <a:solidFill>
                  <a:srgbClr val="000000"/>
                </a:solidFill>
              </a:rPr>
              <a:t>политики города Назарово</a:t>
            </a:r>
            <a:endParaRPr lang="ru-RU" sz="2800" dirty="0">
              <a:solidFill>
                <a:srgbClr val="000000"/>
              </a:solidFill>
            </a:endParaRPr>
          </a:p>
          <a:p>
            <a:pPr marL="717550" indent="-54133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</a:pPr>
            <a:r>
              <a:rPr lang="ru-RU" sz="2800" dirty="0" smtClean="0">
                <a:solidFill>
                  <a:srgbClr val="000000"/>
                </a:solidFill>
              </a:rPr>
              <a:t>Положение </a:t>
            </a:r>
            <a:r>
              <a:rPr lang="ru-RU" sz="2800" dirty="0">
                <a:solidFill>
                  <a:srgbClr val="000000"/>
                </a:solidFill>
              </a:rPr>
              <a:t>«О бюджетном процессе в </a:t>
            </a:r>
            <a:r>
              <a:rPr lang="ru-RU" sz="2800" dirty="0" smtClean="0">
                <a:solidFill>
                  <a:srgbClr val="000000"/>
                </a:solidFill>
              </a:rPr>
              <a:t>городе Назарово»</a:t>
            </a:r>
            <a:endParaRPr lang="ru-RU" sz="2800" dirty="0">
              <a:solidFill>
                <a:srgbClr val="000000"/>
              </a:solidFill>
            </a:endParaRPr>
          </a:p>
          <a:p>
            <a:pPr marL="717550" indent="-54133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</a:rPr>
              <a:t>Закон края «О межбюджетных отношениях»</a:t>
            </a:r>
          </a:p>
          <a:p>
            <a:pPr marL="717550" indent="-54133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</a:pPr>
            <a:r>
              <a:rPr lang="ru-RU" sz="2800" dirty="0" smtClean="0"/>
              <a:t>Муниципальные программы г.Назарово</a:t>
            </a:r>
            <a:endParaRPr lang="ru-RU" sz="2800" dirty="0"/>
          </a:p>
          <a:p>
            <a:pPr marL="717550" indent="-54133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</a:pPr>
            <a:r>
              <a:rPr lang="ru-RU" sz="2800" dirty="0" smtClean="0">
                <a:solidFill>
                  <a:srgbClr val="000000"/>
                </a:solidFill>
              </a:rPr>
              <a:t>Отчет </a:t>
            </a:r>
            <a:r>
              <a:rPr lang="ru-RU" sz="2800" dirty="0">
                <a:solidFill>
                  <a:srgbClr val="000000"/>
                </a:solidFill>
              </a:rPr>
              <a:t>об исполнении </a:t>
            </a:r>
            <a:r>
              <a:rPr lang="ru-RU" sz="2800" dirty="0" smtClean="0">
                <a:solidFill>
                  <a:srgbClr val="000000"/>
                </a:solidFill>
              </a:rPr>
              <a:t>бюджета </a:t>
            </a:r>
            <a:r>
              <a:rPr lang="ru-RU" sz="2800" dirty="0">
                <a:solidFill>
                  <a:srgbClr val="000000"/>
                </a:solidFill>
              </a:rPr>
              <a:t>за 2012 год и показатели ожидаемого исполнения </a:t>
            </a:r>
            <a:r>
              <a:rPr lang="ru-RU" sz="2800" dirty="0" smtClean="0">
                <a:solidFill>
                  <a:srgbClr val="000000"/>
                </a:solidFill>
              </a:rPr>
              <a:t>городского </a:t>
            </a:r>
            <a:r>
              <a:rPr lang="ru-RU" sz="2800" dirty="0">
                <a:solidFill>
                  <a:srgbClr val="000000"/>
                </a:solidFill>
              </a:rPr>
              <a:t>бюджета в 2013 году 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50825" y="4076700"/>
            <a:ext cx="288925" cy="144463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50825" y="4437063"/>
            <a:ext cx="288925" cy="14446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5888"/>
            <a:ext cx="8820150" cy="504825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000000"/>
                </a:solidFill>
              </a:rPr>
              <a:t>Переход на программный бюджет</a:t>
            </a:r>
          </a:p>
        </p:txBody>
      </p:sp>
      <p:grpSp>
        <p:nvGrpSpPr>
          <p:cNvPr id="11270" name="Group 4"/>
          <p:cNvGrpSpPr>
            <a:grpSpLocks/>
          </p:cNvGrpSpPr>
          <p:nvPr/>
        </p:nvGrpSpPr>
        <p:grpSpPr bwMode="auto">
          <a:xfrm>
            <a:off x="323850" y="692150"/>
            <a:ext cx="8613775" cy="33338"/>
            <a:chOff x="280" y="601"/>
            <a:chExt cx="5426" cy="21"/>
          </a:xfrm>
        </p:grpSpPr>
        <p:sp>
          <p:nvSpPr>
            <p:cNvPr id="11286" name="Line 5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7" name="Line 6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1" name="Text Box 11"/>
          <p:cNvSpPr txBox="1">
            <a:spLocks noChangeArrowheads="1"/>
          </p:cNvSpPr>
          <p:nvPr/>
        </p:nvSpPr>
        <p:spPr bwMode="auto">
          <a:xfrm>
            <a:off x="3419475" y="1052513"/>
            <a:ext cx="1944688" cy="5222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FF0000"/>
                </a:solidFill>
              </a:rPr>
              <a:t>2014 год</a:t>
            </a: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3419475" y="3789363"/>
            <a:ext cx="1944688" cy="5222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FF0000"/>
                </a:solidFill>
              </a:rPr>
              <a:t>2015 год</a:t>
            </a:r>
          </a:p>
        </p:txBody>
      </p:sp>
      <p:sp>
        <p:nvSpPr>
          <p:cNvPr id="11273" name="AutoShape 3"/>
          <p:cNvSpPr>
            <a:spLocks noChangeArrowheads="1"/>
          </p:cNvSpPr>
          <p:nvPr/>
        </p:nvSpPr>
        <p:spPr bwMode="auto">
          <a:xfrm>
            <a:off x="5148263" y="1700213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000000"/>
                </a:solidFill>
              </a:rPr>
              <a:t>Муниципальные </a:t>
            </a:r>
            <a:r>
              <a:rPr lang="ru-RU" b="1" dirty="0">
                <a:solidFill>
                  <a:srgbClr val="000000"/>
                </a:solidFill>
              </a:rPr>
              <a:t>программы</a:t>
            </a:r>
          </a:p>
        </p:txBody>
      </p:sp>
      <p:sp>
        <p:nvSpPr>
          <p:cNvPr id="11274" name="AutoShape 3"/>
          <p:cNvSpPr>
            <a:spLocks noChangeArrowheads="1"/>
          </p:cNvSpPr>
          <p:nvPr/>
        </p:nvSpPr>
        <p:spPr bwMode="auto">
          <a:xfrm>
            <a:off x="5148263" y="2852738"/>
            <a:ext cx="2735262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Подпрограммы</a:t>
            </a:r>
          </a:p>
        </p:txBody>
      </p:sp>
      <p:sp>
        <p:nvSpPr>
          <p:cNvPr id="11275" name="AutoShape 3"/>
          <p:cNvSpPr>
            <a:spLocks noChangeArrowheads="1"/>
          </p:cNvSpPr>
          <p:nvPr/>
        </p:nvSpPr>
        <p:spPr bwMode="auto">
          <a:xfrm>
            <a:off x="1116013" y="2852738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ДЦП</a:t>
            </a:r>
          </a:p>
        </p:txBody>
      </p:sp>
      <p:sp>
        <p:nvSpPr>
          <p:cNvPr id="11276" name="AutoShape 3"/>
          <p:cNvSpPr>
            <a:spLocks noChangeArrowheads="1"/>
          </p:cNvSpPr>
          <p:nvPr/>
        </p:nvSpPr>
        <p:spPr bwMode="auto">
          <a:xfrm>
            <a:off x="1116013" y="1700213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0000"/>
                </a:solidFill>
              </a:rPr>
              <a:t>ВЦП</a:t>
            </a:r>
          </a:p>
        </p:txBody>
      </p:sp>
      <p:sp>
        <p:nvSpPr>
          <p:cNvPr id="11277" name="AutoShape 6"/>
          <p:cNvSpPr>
            <a:spLocks noChangeArrowheads="1"/>
          </p:cNvSpPr>
          <p:nvPr/>
        </p:nvSpPr>
        <p:spPr bwMode="auto">
          <a:xfrm flipH="1">
            <a:off x="4067175" y="1844675"/>
            <a:ext cx="852488" cy="511175"/>
          </a:xfrm>
          <a:prstGeom prst="leftArrow">
            <a:avLst>
              <a:gd name="adj1" fmla="val 40722"/>
              <a:gd name="adj2" fmla="val 92828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1278" name="AutoShape 6"/>
          <p:cNvSpPr>
            <a:spLocks noChangeArrowheads="1"/>
          </p:cNvSpPr>
          <p:nvPr/>
        </p:nvSpPr>
        <p:spPr bwMode="auto">
          <a:xfrm flipH="1">
            <a:off x="4067175" y="2997200"/>
            <a:ext cx="854075" cy="511175"/>
          </a:xfrm>
          <a:prstGeom prst="leftArrow">
            <a:avLst>
              <a:gd name="adj1" fmla="val 40722"/>
              <a:gd name="adj2" fmla="val 93001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1280" name="AutoShape 3"/>
          <p:cNvSpPr>
            <a:spLocks noChangeArrowheads="1"/>
          </p:cNvSpPr>
          <p:nvPr/>
        </p:nvSpPr>
        <p:spPr bwMode="auto">
          <a:xfrm>
            <a:off x="5148263" y="4437063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0000"/>
                </a:solidFill>
              </a:rPr>
              <a:t>Цели и задачи </a:t>
            </a:r>
            <a:r>
              <a:rPr lang="ru-RU" b="1" dirty="0" smtClean="0">
                <a:solidFill>
                  <a:srgbClr val="000000"/>
                </a:solidFill>
              </a:rPr>
              <a:t>МП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1281" name="AutoShape 3"/>
          <p:cNvSpPr>
            <a:spLocks noChangeArrowheads="1"/>
          </p:cNvSpPr>
          <p:nvPr/>
        </p:nvSpPr>
        <p:spPr bwMode="auto">
          <a:xfrm>
            <a:off x="5148263" y="5589588"/>
            <a:ext cx="2735262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0000"/>
                </a:solidFill>
              </a:rPr>
              <a:t>ВЦП </a:t>
            </a:r>
            <a:r>
              <a:rPr lang="ru-RU" b="1" dirty="0" smtClean="0">
                <a:solidFill>
                  <a:srgbClr val="000000"/>
                </a:solidFill>
              </a:rPr>
              <a:t>(МП</a:t>
            </a:r>
            <a:r>
              <a:rPr lang="ru-RU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282" name="AutoShape 3"/>
          <p:cNvSpPr>
            <a:spLocks noChangeArrowheads="1"/>
          </p:cNvSpPr>
          <p:nvPr/>
        </p:nvSpPr>
        <p:spPr bwMode="auto">
          <a:xfrm>
            <a:off x="1116013" y="5589588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Прогноз СЭР</a:t>
            </a:r>
          </a:p>
        </p:txBody>
      </p:sp>
      <p:sp>
        <p:nvSpPr>
          <p:cNvPr id="11283" name="AutoShape 3"/>
          <p:cNvSpPr>
            <a:spLocks noChangeArrowheads="1"/>
          </p:cNvSpPr>
          <p:nvPr/>
        </p:nvSpPr>
        <p:spPr bwMode="auto">
          <a:xfrm>
            <a:off x="1116013" y="4437063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Стратегия СЭР </a:t>
            </a:r>
            <a:br>
              <a:rPr lang="ru-RU" b="1">
                <a:solidFill>
                  <a:srgbClr val="000000"/>
                </a:solidFill>
              </a:rPr>
            </a:br>
            <a:r>
              <a:rPr lang="ru-RU" b="1">
                <a:solidFill>
                  <a:srgbClr val="000000"/>
                </a:solidFill>
              </a:rPr>
              <a:t>до 2020 года</a:t>
            </a:r>
          </a:p>
        </p:txBody>
      </p:sp>
      <p:sp>
        <p:nvSpPr>
          <p:cNvPr id="11284" name="AutoShape 6"/>
          <p:cNvSpPr>
            <a:spLocks noChangeArrowheads="1"/>
          </p:cNvSpPr>
          <p:nvPr/>
        </p:nvSpPr>
        <p:spPr bwMode="auto">
          <a:xfrm flipH="1">
            <a:off x="4067175" y="4581525"/>
            <a:ext cx="852488" cy="511175"/>
          </a:xfrm>
          <a:prstGeom prst="leftArrow">
            <a:avLst>
              <a:gd name="adj1" fmla="val 40722"/>
              <a:gd name="adj2" fmla="val 92828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1285" name="AutoShape 6"/>
          <p:cNvSpPr>
            <a:spLocks noChangeArrowheads="1"/>
          </p:cNvSpPr>
          <p:nvPr/>
        </p:nvSpPr>
        <p:spPr bwMode="auto">
          <a:xfrm flipH="1">
            <a:off x="4067175" y="5732463"/>
            <a:ext cx="854075" cy="511175"/>
          </a:xfrm>
          <a:prstGeom prst="leftArrow">
            <a:avLst>
              <a:gd name="adj1" fmla="val 40722"/>
              <a:gd name="adj2" fmla="val 93001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2400" b="1" dirty="0" smtClean="0"/>
              <a:t>Основные мероприятия в рамках перехода к программному бюджету</a:t>
            </a:r>
            <a:endParaRPr lang="ru-RU" sz="24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4E0126-9642-4312-92DE-073C2BC4557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214282" y="1643050"/>
            <a:ext cx="8613775" cy="33338"/>
            <a:chOff x="280" y="601"/>
            <a:chExt cx="5426" cy="21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2910" y="1785927"/>
            <a:ext cx="80724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Разработка нормативных правовых актов, необходимых для перехода на программный бюджет.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Утверждение перечня муниципальных программ.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Согласование подходов по формированию муниципальных программ с отраслевыми министерствами Красноярского края.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Рассмотрение проектов муниципальных программ  на заседании рабочей группы.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Рассмотрение муниципальных программ на заседаниях профильных комиссий в городском Совете депутатов.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Утверждение муниципальных программ.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6831013" y="640873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A1E9689E-B26F-4699-B8CB-D918F1CC45D1}" type="slidenum">
              <a:rPr lang="ru-RU" sz="1400"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ru-RU" sz="1400" dirty="0">
              <a:latin typeface="Arial" charset="0"/>
              <a:cs typeface="+mn-cs"/>
            </a:endParaRPr>
          </a:p>
        </p:txBody>
      </p:sp>
      <p:sp>
        <p:nvSpPr>
          <p:cNvPr id="112" name="Rectangle 6"/>
          <p:cNvSpPr txBox="1">
            <a:spLocks noGrp="1" noChangeArrowheads="1"/>
          </p:cNvSpPr>
          <p:nvPr/>
        </p:nvSpPr>
        <p:spPr bwMode="auto">
          <a:xfrm>
            <a:off x="6659563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ru-RU" sz="1400" dirty="0">
              <a:latin typeface="Arial" charset="0"/>
              <a:cs typeface="+mn-cs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142852"/>
            <a:ext cx="9036050" cy="428628"/>
          </a:xfrm>
        </p:spPr>
        <p:txBody>
          <a:bodyPr lIns="180000" tIns="0" rIns="0" bIns="0"/>
          <a:lstStyle/>
          <a:p>
            <a:r>
              <a:rPr lang="ru-RU" sz="2600" b="1" dirty="0" smtClean="0">
                <a:solidFill>
                  <a:schemeClr val="tx1"/>
                </a:solidFill>
              </a:rPr>
              <a:t>Муниципальные программы</a:t>
            </a:r>
          </a:p>
        </p:txBody>
      </p:sp>
      <p:sp>
        <p:nvSpPr>
          <p:cNvPr id="18439" name="Text Box 87"/>
          <p:cNvSpPr txBox="1">
            <a:spLocks noChangeArrowheads="1"/>
          </p:cNvSpPr>
          <p:nvPr/>
        </p:nvSpPr>
        <p:spPr bwMode="auto">
          <a:xfrm>
            <a:off x="323850" y="6453188"/>
            <a:ext cx="6048375" cy="266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10800" rIns="0" bIns="10800">
            <a:spAutoFit/>
          </a:bodyPr>
          <a:lstStyle/>
          <a:p>
            <a:endParaRPr lang="ru-RU" sz="1600" b="1"/>
          </a:p>
        </p:txBody>
      </p:sp>
      <p:graphicFrame>
        <p:nvGraphicFramePr>
          <p:cNvPr id="38014" name="Group 126"/>
          <p:cNvGraphicFramePr>
            <a:graphicFrameLocks noGrp="1"/>
          </p:cNvGraphicFramePr>
          <p:nvPr/>
        </p:nvGraphicFramePr>
        <p:xfrm>
          <a:off x="357158" y="928671"/>
          <a:ext cx="8429684" cy="58184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75189"/>
                <a:gridCol w="7454495"/>
              </a:tblGrid>
              <a:tr h="297279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города Назарово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87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«Развитие образования города Назарово на 2014-2016 годы»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612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МП«Реформирование и модернизация </a:t>
                      </a:r>
                      <a:r>
                        <a:rPr lang="ru-RU" sz="2000" b="1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жилищно</a:t>
                      </a:r>
                      <a:r>
                        <a:rPr lang="ru-RU" sz="2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 коммунального хозяйства и повышение энергетической эффективности на 2014-2016 годы» 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742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МП «Система социальной защиты населения города Назарово на 2014-2016 годы</a:t>
                      </a: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742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МП «Развитие культуры в городе Назарово на 2014-2016 годы»</a:t>
                      </a:r>
                      <a:endParaRPr lang="ru-RU" sz="2000" b="1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176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МП«Развитие физической культуры и спорта в города Назарово на 2014 - 2016годы» </a:t>
                      </a: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176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«Молодежь города Назарово в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XXI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веке на 2014 – 2016 годы»</a:t>
                      </a:r>
                      <a:endParaRPr lang="ru-RU" sz="2000" b="1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214282" y="642918"/>
            <a:ext cx="8613775" cy="33338"/>
            <a:chOff x="280" y="601"/>
            <a:chExt cx="5426" cy="21"/>
          </a:xfrm>
        </p:grpSpPr>
        <p:sp>
          <p:nvSpPr>
            <p:cNvPr id="18539" name="Line 89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40" name="Line 90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83905"/>
          <a:ext cx="8715436" cy="646070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08247"/>
                <a:gridCol w="7707189"/>
              </a:tblGrid>
              <a:tr h="68436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МП«Развитие  малого и среднего предпринимательства на территории города Назарово на 2014-2016 годы»</a:t>
                      </a:r>
                      <a:endParaRPr lang="ru-RU" sz="20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4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МП«Развитие транспортной системы  города Назарово» на 2014-2016 годы</a:t>
                      </a:r>
                      <a:endParaRPr lang="ru-RU" sz="2000" b="1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736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МП«Управление муниципальными финансами»  на 2014-2016 годы </a:t>
                      </a:r>
                      <a:endParaRPr lang="ru-RU" sz="2000" b="1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61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«Создание условий для обеспечения доступным и комфортным жильем граждан города Назарово» на 2014-2016 годы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6917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 Защита населения и территории города Назарово от чрезвычайных ситуаций природного и техногенного характера на  2014-2016 гг.»</a:t>
                      </a:r>
                      <a:endParaRPr lang="ru-RU" sz="2000" b="1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221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МП«Управление муниципальным имуществом и земельными ресурсами на 2014-2016 годы» </a:t>
                      </a:r>
                      <a:endParaRPr lang="ru-RU" sz="2000" b="1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14430</TotalTime>
  <Words>331</Words>
  <Application>Microsoft Office PowerPoint</Application>
  <PresentationFormat>Экран (4:3)</PresentationFormat>
  <Paragraphs>60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О бюджете города Назарово на 2014 год  и плановый период 2015-2016 годы</vt:lpstr>
      <vt:lpstr>Основа составления проекта городского бюджета  на 2014 – 2016 годы</vt:lpstr>
      <vt:lpstr>Переход на программный бюджет</vt:lpstr>
      <vt:lpstr>Основные мероприятия в рамках перехода к программному бюджету</vt:lpstr>
      <vt:lpstr>Муниципальные программы</vt:lpstr>
      <vt:lpstr>Слайд 5</vt:lpstr>
    </vt:vector>
  </TitlesOfParts>
  <Company>MACROPROF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консолидированного бюджета Красноярского края на 2011 год</dc:title>
  <dc:creator>ulanov</dc:creator>
  <cp:lastModifiedBy>PC2</cp:lastModifiedBy>
  <cp:revision>585</cp:revision>
  <dcterms:created xsi:type="dcterms:W3CDTF">2010-10-07T17:17:34Z</dcterms:created>
  <dcterms:modified xsi:type="dcterms:W3CDTF">2014-04-17T02:43:03Z</dcterms:modified>
</cp:coreProperties>
</file>