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Default Extension="xlsx" ContentType="application/vnd.openxmlformats-officedocument.spreadsheetml.sheet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90" r:id="rId2"/>
    <p:sldId id="289" r:id="rId3"/>
    <p:sldId id="291" r:id="rId4"/>
    <p:sldId id="292" r:id="rId5"/>
    <p:sldId id="293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5" r:id="rId14"/>
    <p:sldId id="302" r:id="rId15"/>
    <p:sldId id="284" r:id="rId16"/>
    <p:sldId id="283" r:id="rId17"/>
    <p:sldId id="282" r:id="rId18"/>
    <p:sldId id="303" r:id="rId19"/>
    <p:sldId id="307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Владилен Ю. Прокофьев" initials="ВЮП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5050"/>
    <a:srgbClr val="1F497D"/>
    <a:srgbClr val="FFCC00"/>
    <a:srgbClr val="4F81B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2" autoAdjust="0"/>
    <p:restoredTop sz="94686" autoAdjust="0"/>
  </p:normalViewPr>
  <p:slideViewPr>
    <p:cSldViewPr>
      <p:cViewPr varScale="1">
        <p:scale>
          <a:sx n="109" d="100"/>
          <a:sy n="109" d="100"/>
        </p:scale>
        <p:origin x="-48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8;&#1080;&#1085;&#1072;\Desktop\&#1040;&#1057;&#1044;&#1043;_&#1052;&#1086;&#1085;&#1080;&#1090;&#1086;&#1088;&#1080;&#1085;&#1075;%20&#1056;&#1055;%20&#1050;&#1056;\&#1040;&#1085;&#1072;&#1083;&#1080;&#1090;&#1080;&#1082;&#1072;_&#1089;&#1087;&#1077;&#1094;&#1089;&#1095;&#1077;&#1090;&#1072;_new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8;&#1080;&#1085;&#1072;\Desktop\&#1040;&#1057;&#1044;&#1043;_&#1052;&#1086;&#1085;&#1080;&#1090;&#1086;&#1088;&#1080;&#1085;&#1075;%20&#1056;&#1055;%20&#1050;&#1056;\&#1040;&#1085;&#1072;&#1083;&#1080;&#1090;&#1080;&#1082;&#1072;_&#1089;&#1087;&#1077;&#1094;&#1089;&#1095;&#1077;&#1090;&#1072;_new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8;&#1080;&#1085;&#1072;\Desktop\&#1040;&#1057;&#1044;&#1043;_&#1052;&#1086;&#1085;&#1080;&#1090;&#1086;&#1088;&#1080;&#1085;&#1075;%20&#1056;&#1055;%20&#1050;&#1056;\&#1050;&#1085;&#1080;&#1075;&#1072;3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Gilmanova\Documents\&#1048;&#1069;&#1043;\&#1055;&#1088;&#1086;&#1082;&#1086;&#1092;&#1100;&#1077;&#1074;%20&#1042;.&#1070;\&#1041;&#1072;&#1085;&#1082;&#1080;_&#1089;&#1087;&#1077;&#1094;&#1089;&#1095;&#1077;&#1090;&#1072;\&#1040;&#1085;&#1072;&#1083;&#1080;&#1090;&#1080;&#1082;&#1072;_&#1089;&#1087;&#1077;&#1094;&#1089;&#1095;&#1077;&#1090;&#1072;_new.xlsx" TargetMode="External"/><Relationship Id="rId1" Type="http://schemas.openxmlformats.org/officeDocument/2006/relationships/themeOverride" Target="../theme/themeOverride2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3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800" b="1" i="0" baseline="0">
                <a:effectLst/>
                <a:latin typeface="Arial Narrow" panose="020B0606020202030204" pitchFamily="34" charset="0"/>
              </a:rPr>
              <a:t>Доля МКД, включенных в РП КР в наиболее крупных по численности населения регионах РФ, % </a:t>
            </a:r>
            <a:endParaRPr lang="ru-RU">
              <a:effectLst/>
              <a:latin typeface="Arial Narrow" panose="020B0606020202030204" pitchFamily="34" charset="0"/>
            </a:endParaRPr>
          </a:p>
        </c:rich>
      </c:tx>
      <c:layout/>
    </c:title>
    <c:plotArea>
      <c:layout>
        <c:manualLayout>
          <c:layoutTarget val="inner"/>
          <c:xMode val="edge"/>
          <c:yMode val="edge"/>
          <c:x val="1.3748537729343478E-2"/>
          <c:y val="0.14854280744229825"/>
          <c:w val="0.96975321699544492"/>
          <c:h val="0.44860439548269287"/>
        </c:manualLayout>
      </c:layout>
      <c:barChart>
        <c:barDir val="col"/>
        <c:grouping val="clustered"/>
        <c:ser>
          <c:idx val="0"/>
          <c:order val="0"/>
          <c:dPt>
            <c:idx val="10"/>
            <c:spPr>
              <a:solidFill>
                <a:schemeClr val="accent3"/>
              </a:solidFill>
            </c:spPr>
          </c:dPt>
          <c:dLbls>
            <c:numFmt formatCode="#,##0.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'спецсчета-крупные регионы'!$A$20:$A$30</c:f>
              <c:strCache>
                <c:ptCount val="11"/>
                <c:pt idx="0">
                  <c:v>Ростовская область</c:v>
                </c:pt>
                <c:pt idx="1">
                  <c:v>Республика Башкортостан*</c:v>
                </c:pt>
                <c:pt idx="2">
                  <c:v>Свердловская область</c:v>
                </c:pt>
                <c:pt idx="3">
                  <c:v>Республика Татарстан*</c:v>
                </c:pt>
                <c:pt idx="4">
                  <c:v>Московская область</c:v>
                </c:pt>
                <c:pt idx="5">
                  <c:v>город Москва</c:v>
                </c:pt>
                <c:pt idx="6">
                  <c:v>Нижегородская область</c:v>
                </c:pt>
                <c:pt idx="7">
                  <c:v>Краснодарский край</c:v>
                </c:pt>
                <c:pt idx="8">
                  <c:v>Челябинская область</c:v>
                </c:pt>
                <c:pt idx="9">
                  <c:v>город Санкт-Петербург</c:v>
                </c:pt>
                <c:pt idx="10">
                  <c:v>Российская Федерация</c:v>
                </c:pt>
              </c:strCache>
            </c:strRef>
          </c:cat>
          <c:val>
            <c:numRef>
              <c:f>'спецсчета-крупные регионы'!$B$20:$B$30</c:f>
              <c:numCache>
                <c:formatCode>0.0</c:formatCode>
                <c:ptCount val="11"/>
                <c:pt idx="0">
                  <c:v>19.400000000000006</c:v>
                </c:pt>
                <c:pt idx="1">
                  <c:v>23.599999999999991</c:v>
                </c:pt>
                <c:pt idx="2">
                  <c:v>32.900000000000006</c:v>
                </c:pt>
                <c:pt idx="3">
                  <c:v>35.700000000000003</c:v>
                </c:pt>
                <c:pt idx="4">
                  <c:v>54.6</c:v>
                </c:pt>
                <c:pt idx="5">
                  <c:v>80.2</c:v>
                </c:pt>
                <c:pt idx="6">
                  <c:v>89</c:v>
                </c:pt>
                <c:pt idx="7">
                  <c:v>90.6</c:v>
                </c:pt>
                <c:pt idx="8">
                  <c:v>92.4</c:v>
                </c:pt>
                <c:pt idx="9">
                  <c:v>97.8</c:v>
                </c:pt>
                <c:pt idx="10">
                  <c:v>35</c:v>
                </c:pt>
              </c:numCache>
            </c:numRef>
          </c:val>
        </c:ser>
        <c:axId val="58907264"/>
        <c:axId val="60846464"/>
      </c:barChart>
      <c:catAx>
        <c:axId val="58907264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 b="1"/>
            </a:pPr>
            <a:endParaRPr lang="ru-RU"/>
          </a:p>
        </c:txPr>
        <c:crossAx val="60846464"/>
        <c:crosses val="autoZero"/>
        <c:auto val="1"/>
        <c:lblAlgn val="ctr"/>
        <c:lblOffset val="100"/>
      </c:catAx>
      <c:valAx>
        <c:axId val="60846464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0.0" sourceLinked="1"/>
        <c:tickLblPos val="none"/>
        <c:crossAx val="58907264"/>
        <c:crosses val="autoZero"/>
        <c:crossBetween val="between"/>
      </c:valAx>
    </c:plotArea>
    <c:plotVisOnly val="1"/>
    <c:dispBlanksAs val="gap"/>
  </c:chart>
  <c:spPr>
    <a:ln>
      <a:noFill/>
    </a:ln>
  </c:spPr>
  <c:txPr>
    <a:bodyPr/>
    <a:lstStyle/>
    <a:p>
      <a:pPr>
        <a:defRPr sz="1400">
          <a:latin typeface="Arial Narrow" panose="020B0606020202030204" pitchFamily="34" charset="0"/>
          <a:cs typeface="Arial" panose="020B0604020202020204" pitchFamily="34" charset="0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600"/>
            </a:pPr>
            <a:r>
              <a:rPr lang="ru-RU" sz="1600"/>
              <a:t>Регионы с самым низким уровнем собираемости взносов на капитальный ремонт, %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2.8160016913518278E-2"/>
          <c:y val="0.12798668683457395"/>
          <c:w val="0.94561907461665362"/>
          <c:h val="0.47443045308719767"/>
        </c:manualLayout>
      </c:layout>
      <c:barChart>
        <c:barDir val="col"/>
        <c:grouping val="clustered"/>
        <c:ser>
          <c:idx val="0"/>
          <c:order val="0"/>
          <c:dLbls>
            <c:numFmt formatCode="#,##0.0" sourceLinked="0"/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'6-собираемость_по_регионам-граф'!$B$8:$B$13</c:f>
              <c:strCache>
                <c:ptCount val="6"/>
                <c:pt idx="0">
                  <c:v>Республика Дагестан</c:v>
                </c:pt>
                <c:pt idx="1">
                  <c:v>Республика Северная Осетия-Алания</c:v>
                </c:pt>
                <c:pt idx="2">
                  <c:v>Республика Ингушетия</c:v>
                </c:pt>
                <c:pt idx="3">
                  <c:v>Кабардино-Балкарская Республика</c:v>
                </c:pt>
                <c:pt idx="4">
                  <c:v>Республика Крым</c:v>
                </c:pt>
                <c:pt idx="5">
                  <c:v>Республика Тыва</c:v>
                </c:pt>
              </c:strCache>
            </c:strRef>
          </c:cat>
          <c:val>
            <c:numRef>
              <c:f>'6-собираемость_по_регионам-граф'!$C$8:$C$13</c:f>
              <c:numCache>
                <c:formatCode>General</c:formatCode>
                <c:ptCount val="6"/>
                <c:pt idx="0">
                  <c:v>10.39</c:v>
                </c:pt>
                <c:pt idx="1">
                  <c:v>18.89</c:v>
                </c:pt>
                <c:pt idx="2">
                  <c:v>31.72</c:v>
                </c:pt>
                <c:pt idx="3">
                  <c:v>37.849999999999994</c:v>
                </c:pt>
                <c:pt idx="4">
                  <c:v>45.64</c:v>
                </c:pt>
                <c:pt idx="5">
                  <c:v>50</c:v>
                </c:pt>
              </c:numCache>
            </c:numRef>
          </c:val>
        </c:ser>
        <c:axId val="60875904"/>
        <c:axId val="60877440"/>
      </c:barChart>
      <c:catAx>
        <c:axId val="60875904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 b="1"/>
            </a:pPr>
            <a:endParaRPr lang="ru-RU"/>
          </a:p>
        </c:txPr>
        <c:crossAx val="60877440"/>
        <c:crosses val="autoZero"/>
        <c:auto val="1"/>
        <c:lblAlgn val="ctr"/>
        <c:lblOffset val="100"/>
      </c:catAx>
      <c:valAx>
        <c:axId val="60877440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tickLblPos val="none"/>
        <c:crossAx val="60875904"/>
        <c:crosses val="autoZero"/>
        <c:crossBetween val="between"/>
      </c:valAx>
    </c:plotArea>
    <c:plotVisOnly val="1"/>
    <c:dispBlanksAs val="gap"/>
  </c:chart>
  <c:spPr>
    <a:ln>
      <a:noFill/>
    </a:ln>
  </c:spPr>
  <c:txPr>
    <a:bodyPr/>
    <a:lstStyle/>
    <a:p>
      <a:pPr>
        <a:defRPr sz="1200">
          <a:latin typeface="Arial Narrow" panose="020B0606020202030204" pitchFamily="34" charset="0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800">
                <a:solidFill>
                  <a:srgbClr val="1F497D"/>
                </a:solidFill>
              </a:defRPr>
            </a:pPr>
            <a:r>
              <a:rPr lang="ru-RU" sz="1800" dirty="0" smtClean="0">
                <a:solidFill>
                  <a:srgbClr val="1F497D"/>
                </a:solidFill>
              </a:rPr>
              <a:t>Остатки по счетам,</a:t>
            </a:r>
            <a:r>
              <a:rPr lang="ru-RU" sz="1800" baseline="0" dirty="0" smtClean="0">
                <a:solidFill>
                  <a:srgbClr val="1F497D"/>
                </a:solidFill>
              </a:rPr>
              <a:t> млн руб.</a:t>
            </a:r>
            <a:endParaRPr lang="ru-RU" sz="1800" dirty="0">
              <a:solidFill>
                <a:srgbClr val="1F497D"/>
              </a:solidFill>
            </a:endParaRPr>
          </a:p>
        </c:rich>
      </c:tx>
      <c:layout/>
    </c:title>
    <c:plotArea>
      <c:layout>
        <c:manualLayout>
          <c:layoutTarget val="inner"/>
          <c:xMode val="edge"/>
          <c:yMode val="edge"/>
          <c:x val="5.8808089438988416E-2"/>
          <c:y val="0.12387918436413049"/>
          <c:w val="0.93190642275485569"/>
          <c:h val="0.65316375103620949"/>
        </c:manualLayout>
      </c:layout>
      <c:barChart>
        <c:barDir val="col"/>
        <c:grouping val="clustered"/>
        <c:ser>
          <c:idx val="1"/>
          <c:order val="0"/>
          <c:tx>
            <c:strRef>
              <c:f>'5-собираемость'!$A$20</c:f>
              <c:strCache>
                <c:ptCount val="1"/>
                <c:pt idx="0">
                  <c:v>счета региональных операторов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0"/>
              <c:layout>
                <c:manualLayout>
                  <c:x val="1.6666666666666687E-2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1.6666666666666687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1.6666666666666687E-2"/>
                  <c:y val="2.1218890680033456E-17"/>
                </c:manualLayout>
              </c:layout>
              <c:showVal val="1"/>
            </c:dLbl>
            <c:numFmt formatCode="#,##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'5-собираемость'!$B$18:$C$18</c:f>
              <c:strCache>
                <c:ptCount val="2"/>
                <c:pt idx="0">
                  <c:v>1 января 2017</c:v>
                </c:pt>
                <c:pt idx="1">
                  <c:v>1 октября 2017</c:v>
                </c:pt>
              </c:strCache>
            </c:strRef>
          </c:cat>
          <c:val>
            <c:numRef>
              <c:f>'5-собираемость'!$B$20:$C$20</c:f>
              <c:numCache>
                <c:formatCode>General</c:formatCode>
                <c:ptCount val="2"/>
                <c:pt idx="0">
                  <c:v>109559.8</c:v>
                </c:pt>
                <c:pt idx="1">
                  <c:v>129177</c:v>
                </c:pt>
              </c:numCache>
            </c:numRef>
          </c:val>
        </c:ser>
        <c:ser>
          <c:idx val="2"/>
          <c:order val="1"/>
          <c:tx>
            <c:strRef>
              <c:f>'5-собираемость'!$A$21</c:f>
              <c:strCache>
                <c:ptCount val="1"/>
                <c:pt idx="0">
                  <c:v>специальные счета</c:v>
                </c:pt>
              </c:strCache>
            </c:strRef>
          </c:tx>
          <c:spPr>
            <a:solidFill>
              <a:srgbClr val="00B0F0"/>
            </a:solidFill>
          </c:spPr>
          <c:dLbls>
            <c:dLbl>
              <c:idx val="0"/>
              <c:layout>
                <c:manualLayout>
                  <c:x val="1.4825254682758371E-3"/>
                  <c:y val="8.016074227584994E-3"/>
                </c:manualLayout>
              </c:layout>
              <c:showVal val="1"/>
            </c:dLbl>
            <c:dLbl>
              <c:idx val="1"/>
              <c:layout>
                <c:manualLayout>
                  <c:x val="-2.8459946535791887E-3"/>
                  <c:y val="1.9575211184632703E-3"/>
                </c:manualLayout>
              </c:layout>
              <c:showVal val="1"/>
            </c:dLbl>
            <c:dLbl>
              <c:idx val="2"/>
              <c:layout>
                <c:manualLayout>
                  <c:x val="-3.9209202525593767E-4"/>
                  <c:y val="3.2007490085105097E-3"/>
                </c:manualLayout>
              </c:layout>
              <c:showVal val="1"/>
            </c:dLbl>
            <c:numFmt formatCode="#,##0" sourceLinked="0"/>
            <c:txPr>
              <a:bodyPr/>
              <a:lstStyle/>
              <a:p>
                <a:pPr>
                  <a:defRPr b="1">
                    <a:solidFill>
                      <a:schemeClr val="accent3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'5-собираемость'!$B$18:$C$18</c:f>
              <c:strCache>
                <c:ptCount val="2"/>
                <c:pt idx="0">
                  <c:v>1 января 2017</c:v>
                </c:pt>
                <c:pt idx="1">
                  <c:v>1 октября 2017</c:v>
                </c:pt>
              </c:strCache>
            </c:strRef>
          </c:cat>
          <c:val>
            <c:numRef>
              <c:f>'5-собираемость'!$B$21:$C$21</c:f>
              <c:numCache>
                <c:formatCode>General</c:formatCode>
                <c:ptCount val="2"/>
                <c:pt idx="0">
                  <c:v>52424.6</c:v>
                </c:pt>
                <c:pt idx="1">
                  <c:v>70276.3</c:v>
                </c:pt>
              </c:numCache>
            </c:numRef>
          </c:val>
        </c:ser>
        <c:axId val="66003712"/>
        <c:axId val="66005248"/>
      </c:barChart>
      <c:catAx>
        <c:axId val="66003712"/>
        <c:scaling>
          <c:orientation val="minMax"/>
        </c:scaling>
        <c:axPos val="b"/>
        <c:tickLblPos val="nextTo"/>
        <c:crossAx val="66005248"/>
        <c:crosses val="autoZero"/>
        <c:auto val="1"/>
        <c:lblAlgn val="ctr"/>
        <c:lblOffset val="100"/>
      </c:catAx>
      <c:valAx>
        <c:axId val="66005248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tickLblPos val="none"/>
        <c:crossAx val="66003712"/>
        <c:crosses val="autoZero"/>
        <c:crossBetween val="between"/>
      </c:valAx>
    </c:plotArea>
    <c:legend>
      <c:legendPos val="b"/>
      <c:layout/>
    </c:legend>
    <c:plotVisOnly val="1"/>
    <c:dispBlanksAs val="gap"/>
  </c:chart>
  <c:spPr>
    <a:ln>
      <a:noFill/>
    </a:ln>
  </c:spPr>
  <c:txPr>
    <a:bodyPr/>
    <a:lstStyle/>
    <a:p>
      <a:pPr>
        <a:defRPr sz="1400">
          <a:latin typeface="Arial Narrow" panose="020B0606020202030204" pitchFamily="34" charset="0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spPr>
            <a:solidFill>
              <a:schemeClr val="accent1"/>
            </a:solidFill>
          </c:spPr>
          <c:dPt>
            <c:idx val="1"/>
            <c:spPr>
              <a:solidFill>
                <a:srgbClr val="00B0F0"/>
              </a:solidFill>
            </c:spPr>
          </c:dPt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Лист1!$A$31:$A$32</c:f>
              <c:strCache>
                <c:ptCount val="2"/>
                <c:pt idx="0">
                  <c:v>Счета региональных операторов</c:v>
                </c:pt>
                <c:pt idx="1">
                  <c:v>Специальные счета</c:v>
                </c:pt>
              </c:strCache>
            </c:strRef>
          </c:cat>
          <c:val>
            <c:numRef>
              <c:f>Лист1!$B$31:$B$32</c:f>
              <c:numCache>
                <c:formatCode>0.00%</c:formatCode>
                <c:ptCount val="2"/>
                <c:pt idx="0">
                  <c:v>0.40750000000000003</c:v>
                </c:pt>
                <c:pt idx="1">
                  <c:v>7.1199999999999999E-2</c:v>
                </c:pt>
              </c:numCache>
            </c:numRef>
          </c:val>
        </c:ser>
        <c:axId val="67308160"/>
        <c:axId val="67314048"/>
      </c:barChart>
      <c:catAx>
        <c:axId val="67308160"/>
        <c:scaling>
          <c:orientation val="minMax"/>
        </c:scaling>
        <c:delete val="1"/>
        <c:axPos val="b"/>
        <c:tickLblPos val="none"/>
        <c:crossAx val="67314048"/>
        <c:crosses val="autoZero"/>
        <c:auto val="1"/>
        <c:lblAlgn val="ctr"/>
        <c:lblOffset val="100"/>
      </c:catAx>
      <c:valAx>
        <c:axId val="67314048"/>
        <c:scaling>
          <c:orientation val="minMax"/>
        </c:scaling>
        <c:delete val="1"/>
        <c:axPos val="l"/>
        <c:majorGridlines/>
        <c:numFmt formatCode="0.00%" sourceLinked="1"/>
        <c:tickLblPos val="none"/>
        <c:crossAx val="67308160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200"/>
          </a:pPr>
          <a:endParaRPr lang="ru-RU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sz="1800"/>
            </a:pPr>
            <a:r>
              <a:rPr lang="ru-RU" sz="1800" dirty="0">
                <a:solidFill>
                  <a:srgbClr val="1F497D"/>
                </a:solidFill>
              </a:rPr>
              <a:t>Доля МКД, </a:t>
            </a:r>
            <a:r>
              <a:rPr lang="ru-RU" sz="1800" dirty="0" smtClean="0">
                <a:solidFill>
                  <a:srgbClr val="1F497D"/>
                </a:solidFill>
              </a:rPr>
              <a:t>фонд </a:t>
            </a:r>
            <a:r>
              <a:rPr lang="ru-RU" sz="1800" dirty="0">
                <a:solidFill>
                  <a:srgbClr val="1F497D"/>
                </a:solidFill>
              </a:rPr>
              <a:t>капитального ремонта сформирован на специальном счете, %</a:t>
            </a:r>
          </a:p>
        </c:rich>
      </c:tx>
      <c:layout>
        <c:manualLayout>
          <c:xMode val="edge"/>
          <c:yMode val="edge"/>
          <c:x val="0.14193548150756774"/>
          <c:y val="3.2064296910339907E-2"/>
        </c:manualLayout>
      </c:layout>
    </c:title>
    <c:plotArea>
      <c:layout/>
      <c:barChart>
        <c:barDir val="col"/>
        <c:grouping val="stacked"/>
        <c:ser>
          <c:idx val="0"/>
          <c:order val="0"/>
          <c:tx>
            <c:strRef>
              <c:f>'3'!$A$2</c:f>
              <c:strCache>
                <c:ptCount val="1"/>
                <c:pt idx="0">
                  <c:v>спецсчет регионального оператора</c:v>
                </c:pt>
              </c:strCache>
            </c:strRef>
          </c:tx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4,</a:t>
                    </a:r>
                    <a:r>
                      <a:rPr lang="ru-RU" smtClean="0"/>
                      <a:t>5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'3'!$B$1:$D$1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'3'!$B$2:$D$2</c:f>
              <c:numCache>
                <c:formatCode>0.0</c:formatCode>
                <c:ptCount val="3"/>
                <c:pt idx="0">
                  <c:v>4.5999999999999996</c:v>
                </c:pt>
                <c:pt idx="1">
                  <c:v>4.4000000000000004</c:v>
                </c:pt>
                <c:pt idx="2">
                  <c:v>4.4000000000000004</c:v>
                </c:pt>
              </c:numCache>
            </c:numRef>
          </c:val>
        </c:ser>
        <c:ser>
          <c:idx val="1"/>
          <c:order val="1"/>
          <c:tx>
            <c:strRef>
              <c:f>'3'!$A$3</c:f>
              <c:strCache>
                <c:ptCount val="1"/>
                <c:pt idx="0">
                  <c:v>спецсчет УК</c:v>
                </c:pt>
              </c:strCache>
            </c:strRef>
          </c:tx>
          <c:spPr>
            <a:solidFill>
              <a:srgbClr val="00B0F0"/>
            </a:solidFill>
          </c:spPr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2,</a:t>
                    </a:r>
                    <a:r>
                      <a:rPr lang="ru-RU" smtClean="0"/>
                      <a:t>3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'3'!$B$1:$D$1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'3'!$B$3:$D$3</c:f>
              <c:numCache>
                <c:formatCode>0.0</c:formatCode>
                <c:ptCount val="3"/>
                <c:pt idx="0">
                  <c:v>0.70000000000000018</c:v>
                </c:pt>
                <c:pt idx="1">
                  <c:v>1.6</c:v>
                </c:pt>
                <c:pt idx="2">
                  <c:v>2</c:v>
                </c:pt>
              </c:numCache>
            </c:numRef>
          </c:val>
        </c:ser>
        <c:ser>
          <c:idx val="2"/>
          <c:order val="2"/>
          <c:tx>
            <c:strRef>
              <c:f>'3'!$A$4</c:f>
              <c:strCache>
                <c:ptCount val="1"/>
                <c:pt idx="0">
                  <c:v>спецсчет ТСЖ, ЖК, ЖСК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'3'!$B$1:$D$1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'3'!$B$4:$D$4</c:f>
              <c:numCache>
                <c:formatCode>0.0</c:formatCode>
                <c:ptCount val="3"/>
                <c:pt idx="0">
                  <c:v>2.8</c:v>
                </c:pt>
                <c:pt idx="1">
                  <c:v>3.9</c:v>
                </c:pt>
                <c:pt idx="2">
                  <c:v>4.3</c:v>
                </c:pt>
              </c:numCache>
            </c:numRef>
          </c:val>
        </c:ser>
        <c:overlap val="100"/>
        <c:axId val="67156608"/>
        <c:axId val="67170688"/>
      </c:barChart>
      <c:catAx>
        <c:axId val="67156608"/>
        <c:scaling>
          <c:orientation val="minMax"/>
        </c:scaling>
        <c:axPos val="b"/>
        <c:numFmt formatCode="General" sourceLinked="1"/>
        <c:tickLblPos val="nextTo"/>
        <c:crossAx val="67170688"/>
        <c:crosses val="autoZero"/>
        <c:auto val="1"/>
        <c:lblAlgn val="ctr"/>
        <c:lblOffset val="100"/>
      </c:catAx>
      <c:valAx>
        <c:axId val="67170688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0.0" sourceLinked="1"/>
        <c:tickLblPos val="none"/>
        <c:crossAx val="67156608"/>
        <c:crosses val="autoZero"/>
        <c:crossBetween val="between"/>
      </c:valAx>
    </c:plotArea>
    <c:legend>
      <c:legendPos val="b"/>
      <c:layout/>
    </c:legend>
    <c:plotVisOnly val="1"/>
    <c:dispBlanksAs val="gap"/>
  </c:chart>
  <c:spPr>
    <a:ln>
      <a:noFill/>
    </a:ln>
  </c:spPr>
  <c:txPr>
    <a:bodyPr/>
    <a:lstStyle/>
    <a:p>
      <a:pPr>
        <a:defRPr sz="1400">
          <a:latin typeface="Arial Narrow" panose="020B0606020202030204" pitchFamily="34" charset="0"/>
        </a:defRPr>
      </a:pPr>
      <a:endParaRPr lang="ru-RU"/>
    </a:p>
  </c:txPr>
  <c:externalData r:id="rId2"/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"/>
  <c:chart>
    <c:plotArea>
      <c:layout/>
      <c:barChart>
        <c:barDir val="bar"/>
        <c:grouping val="clustered"/>
        <c:ser>
          <c:idx val="0"/>
          <c:order val="0"/>
          <c:dPt>
            <c:idx val="6"/>
            <c:spPr>
              <a:solidFill>
                <a:srgbClr val="00B050"/>
              </a:solidFill>
            </c:spPr>
          </c:dPt>
          <c:dPt>
            <c:idx val="7"/>
            <c:spPr>
              <a:solidFill>
                <a:srgbClr val="4F81BD"/>
              </a:solidFill>
            </c:spPr>
          </c:dPt>
          <c:dPt>
            <c:idx val="8"/>
            <c:spPr>
              <a:solidFill>
                <a:schemeClr val="accent1"/>
              </a:solidFill>
            </c:spPr>
          </c:dPt>
          <c:dPt>
            <c:idx val="9"/>
            <c:spPr>
              <a:solidFill>
                <a:srgbClr val="4F81BD"/>
              </a:solidFill>
            </c:spPr>
          </c:dPt>
          <c:dPt>
            <c:idx val="10"/>
            <c:spPr>
              <a:solidFill>
                <a:schemeClr val="accent1"/>
              </a:solidFill>
            </c:spPr>
          </c:dPt>
          <c:dPt>
            <c:idx val="11"/>
            <c:spPr>
              <a:solidFill>
                <a:schemeClr val="accent1"/>
              </a:solidFill>
            </c:spPr>
          </c:dPt>
          <c:dLbls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200" b="1"/>
                      <a:t>45</a:t>
                    </a:r>
                    <a:r>
                      <a:rPr lang="ru-RU" sz="1200" b="1"/>
                      <a:t>%</a:t>
                    </a:r>
                    <a:endParaRPr lang="en-US" sz="1200" b="1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200" b="1"/>
                      <a:t>45</a:t>
                    </a:r>
                    <a:r>
                      <a:rPr lang="ru-RU" sz="1200" b="1"/>
                      <a:t>%</a:t>
                    </a:r>
                    <a:endParaRPr lang="en-US" sz="1200" b="1"/>
                  </a:p>
                </c:rich>
              </c:tx>
              <c:showVal val="1"/>
            </c:dLbl>
            <c:dLbl>
              <c:idx val="10"/>
              <c:spPr>
                <a:noFill/>
              </c:spPr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Лист1!$A$2:$A$13</c:f>
              <c:strCache>
                <c:ptCount val="12"/>
                <c:pt idx="0">
                  <c:v>Республика Ингушетия</c:v>
                </c:pt>
                <c:pt idx="1">
                  <c:v>Республика Дагестан</c:v>
                </c:pt>
                <c:pt idx="2">
                  <c:v>Тверская область</c:v>
                </c:pt>
                <c:pt idx="3">
                  <c:v>Иркутская область</c:v>
                </c:pt>
                <c:pt idx="4">
                  <c:v>Республика Северная Осетия -Алания</c:v>
                </c:pt>
                <c:pt idx="5">
                  <c:v>Забайкальский край</c:v>
                </c:pt>
                <c:pt idx="6">
                  <c:v>Российская Федерация</c:v>
                </c:pt>
                <c:pt idx="7">
                  <c:v>Челябинская область</c:v>
                </c:pt>
                <c:pt idx="8">
                  <c:v>Сахалинская область</c:v>
                </c:pt>
                <c:pt idx="9">
                  <c:v>Липецкая область</c:v>
                </c:pt>
                <c:pt idx="10">
                  <c:v>г. Москва</c:v>
                </c:pt>
                <c:pt idx="11">
                  <c:v>Белгородская область</c:v>
                </c:pt>
              </c:strCache>
            </c:strRef>
          </c:cat>
          <c:val>
            <c:numRef>
              <c:f>Лист1!$B$2:$B$13</c:f>
              <c:numCache>
                <c:formatCode>0%</c:formatCode>
                <c:ptCount val="12"/>
                <c:pt idx="0">
                  <c:v>0.32000000000000006</c:v>
                </c:pt>
                <c:pt idx="1">
                  <c:v>0.41000000000000003</c:v>
                </c:pt>
                <c:pt idx="2">
                  <c:v>0.44</c:v>
                </c:pt>
                <c:pt idx="3">
                  <c:v>0.44</c:v>
                </c:pt>
                <c:pt idx="4">
                  <c:v>0.45</c:v>
                </c:pt>
                <c:pt idx="5">
                  <c:v>0.45</c:v>
                </c:pt>
                <c:pt idx="6">
                  <c:v>0.66000000000000014</c:v>
                </c:pt>
                <c:pt idx="7">
                  <c:v>0.76000000000000012</c:v>
                </c:pt>
                <c:pt idx="8">
                  <c:v>0.8</c:v>
                </c:pt>
                <c:pt idx="9">
                  <c:v>0.81</c:v>
                </c:pt>
                <c:pt idx="10">
                  <c:v>0.84000000000000008</c:v>
                </c:pt>
                <c:pt idx="11">
                  <c:v>0.8600000000000001</c:v>
                </c:pt>
              </c:numCache>
            </c:numRef>
          </c:val>
        </c:ser>
        <c:axId val="67428736"/>
        <c:axId val="67430272"/>
      </c:barChart>
      <c:catAx>
        <c:axId val="67428736"/>
        <c:scaling>
          <c:orientation val="minMax"/>
        </c:scaling>
        <c:axPos val="l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67430272"/>
        <c:crosses val="autoZero"/>
        <c:auto val="1"/>
        <c:lblAlgn val="ctr"/>
        <c:lblOffset val="100"/>
      </c:catAx>
      <c:valAx>
        <c:axId val="67430272"/>
        <c:scaling>
          <c:orientation val="minMax"/>
        </c:scaling>
        <c:axPos val="b"/>
        <c:majorGridlines/>
        <c:numFmt formatCode="0%" sourceLinked="1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67428736"/>
        <c:crosses val="autoZero"/>
        <c:crossBetween val="between"/>
      </c:valAx>
    </c:plotArea>
    <c:plotVisOnly val="1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0.11415</cdr:x>
      <cdr:y>0.28785</cdr:y>
    </cdr:from>
    <cdr:to>
      <cdr:x>0.25484</cdr:x>
      <cdr:y>0.37686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4827" y="1368152"/>
          <a:ext cx="1152128" cy="423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solidFill>
                <a:srgbClr val="1F497D"/>
              </a:solidFill>
              <a:latin typeface="Arial Narrow" panose="020B0606020202030204" pitchFamily="34" charset="0"/>
            </a:rPr>
            <a:t>8,1</a:t>
          </a:r>
          <a:endParaRPr lang="ru-RU" sz="1600" b="1" dirty="0">
            <a:solidFill>
              <a:srgbClr val="1F497D"/>
            </a:solidFill>
            <a:latin typeface="Arial Narrow" panose="020B0606020202030204" pitchFamily="34" charset="0"/>
          </a:endParaRPr>
        </a:p>
      </cdr:txBody>
    </cdr:sp>
  </cdr:relSizeAnchor>
  <cdr:relSizeAnchor xmlns:cdr="http://schemas.openxmlformats.org/drawingml/2006/chartDrawing">
    <cdr:from>
      <cdr:x>0.43069</cdr:x>
      <cdr:y>0.1818</cdr:y>
    </cdr:from>
    <cdr:to>
      <cdr:x>0.57138</cdr:x>
      <cdr:y>0.27081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527113" y="864096"/>
          <a:ext cx="1152128" cy="423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600" b="1" dirty="0" smtClean="0">
              <a:solidFill>
                <a:srgbClr val="1F497D"/>
              </a:solidFill>
              <a:latin typeface="Arial Narrow" panose="020B0606020202030204" pitchFamily="34" charset="0"/>
            </a:rPr>
            <a:t>9,9</a:t>
          </a:r>
          <a:endParaRPr lang="ru-RU" sz="1600" b="1" dirty="0">
            <a:solidFill>
              <a:srgbClr val="1F497D"/>
            </a:solidFill>
            <a:latin typeface="Arial Narrow" panose="020B0606020202030204" pitchFamily="34" charset="0"/>
          </a:endParaRPr>
        </a:p>
      </cdr:txBody>
    </cdr:sp>
  </cdr:relSizeAnchor>
  <cdr:relSizeAnchor xmlns:cdr="http://schemas.openxmlformats.org/drawingml/2006/chartDrawing">
    <cdr:from>
      <cdr:x>0.74723</cdr:x>
      <cdr:y>0.13635</cdr:y>
    </cdr:from>
    <cdr:to>
      <cdr:x>0.88792</cdr:x>
      <cdr:y>0.22536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6119403" y="648072"/>
          <a:ext cx="1152128" cy="423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600" b="1" dirty="0" smtClean="0">
              <a:solidFill>
                <a:srgbClr val="1F497D"/>
              </a:solidFill>
              <a:latin typeface="Arial Narrow" panose="020B0606020202030204" pitchFamily="34" charset="0"/>
            </a:rPr>
            <a:t>11,1*</a:t>
          </a:r>
          <a:endParaRPr lang="ru-RU" sz="1600" b="1" dirty="0">
            <a:solidFill>
              <a:srgbClr val="1F497D"/>
            </a:solidFill>
            <a:latin typeface="Arial Narrow" panose="020B060602020203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BEA7C-3BF1-466A-842E-B93E12AEE6BA}" type="datetimeFigureOut">
              <a:rPr lang="ru-RU" smtClean="0"/>
              <a:pPr/>
              <a:t>29.01.2018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D839E-1E6E-45CD-B179-6EEE5969227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80216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D839E-1E6E-45CD-B179-6EEE59692274}" type="slidenum">
              <a:rPr lang="ru-RU" smtClean="0"/>
              <a:pPr/>
              <a:t>18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D839E-1E6E-45CD-B179-6EEE59692274}" type="slidenum">
              <a:rPr lang="ru-RU" smtClean="0"/>
              <a:pPr/>
              <a:t>19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596AB-2143-4F19-925F-57537FE68442}" type="datetime1">
              <a:rPr lang="ru-RU" smtClean="0"/>
              <a:pPr/>
              <a:t>29.01.2018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78808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B82F-B3C6-4D42-A620-85BF362CE0A1}" type="datetime1">
              <a:rPr lang="ru-RU" smtClean="0"/>
              <a:pPr/>
              <a:t>29.01.2018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302534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EB45-285F-4A56-AC93-0FB437AB998F}" type="datetime1">
              <a:rPr lang="ru-RU" smtClean="0"/>
              <a:pPr/>
              <a:t>29.01.2018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06606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6A77-6759-4125-9A8A-1ACAC804D3C4}" type="datetime1">
              <a:rPr lang="ru-RU" smtClean="0"/>
              <a:pPr/>
              <a:t>29.01.2018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73898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0F662-1CA9-42AA-AA6F-C66385D0C0BB}" type="datetime1">
              <a:rPr lang="ru-RU" smtClean="0"/>
              <a:pPr/>
              <a:t>29.01.2018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63715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1DF98-7637-4D84-9ADE-2946C029AB08}" type="datetime1">
              <a:rPr lang="ru-RU" smtClean="0"/>
              <a:pPr/>
              <a:t>29.01.2018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80170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F4C9-601E-4496-891E-C0C819FA8F68}" type="datetime1">
              <a:rPr lang="ru-RU" smtClean="0"/>
              <a:pPr/>
              <a:t>29.01.2018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88142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AD60A-F875-4477-911C-3399D13E87F1}" type="datetime1">
              <a:rPr lang="ru-RU" smtClean="0"/>
              <a:pPr/>
              <a:t>29.01.2018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847852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35C8E-F24B-4C7E-87A6-F8E41FDBB0AA}" type="datetime1">
              <a:rPr lang="ru-RU" smtClean="0"/>
              <a:pPr/>
              <a:t>29.01.2018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94071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B3B5E-5234-4131-8DDA-4EFB1D37B9C2}" type="datetime1">
              <a:rPr lang="ru-RU" smtClean="0"/>
              <a:pPr/>
              <a:t>29.01.2018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30638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DB52-E467-49EB-9344-EEB0C81EAA34}" type="datetime1">
              <a:rPr lang="ru-RU" smtClean="0"/>
              <a:pPr/>
              <a:t>29.01.2018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75288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24E32-D72C-473A-91D7-74F4121341E0}" type="datetime1">
              <a:rPr lang="ru-RU" smtClean="0"/>
              <a:pPr/>
              <a:t>29.01.2018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06663-6524-4EA9-B00B-80A50C1FAFA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73042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5.xml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hyperlink" Target="mailto:mailbox@urbaneconomics.r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" y="-103411"/>
            <a:ext cx="9143299" cy="6981289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539552" y="1268760"/>
            <a:ext cx="7918648" cy="2952328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Результаты мониторинга реализации региональных программ </a:t>
            </a: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капитального ремонта многоквартирных </a:t>
            </a: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домов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7231" y="5078359"/>
            <a:ext cx="4968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Ирина Валентиновна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Генцлер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</a:t>
            </a:r>
          </a:p>
          <a:p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Фонд «Институт экономики города»</a:t>
            </a:r>
            <a:endParaRPr lang="ru-RU" sz="20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223809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10</a:t>
            </a:fld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42844" y="209327"/>
            <a:ext cx="8786874" cy="706090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Собираемость взносов на капитальный ремонт в среднем по РФ – 88,6%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786578" y="1714488"/>
            <a:ext cx="2143140" cy="43577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b="1" dirty="0" smtClean="0"/>
          </a:p>
          <a:p>
            <a:pPr marL="174625" indent="-174625">
              <a:buFont typeface="Arial" pitchFamily="34" charset="0"/>
              <a:buChar char="•"/>
            </a:pPr>
            <a:r>
              <a:rPr lang="ru-RU" sz="2000" b="1" dirty="0" smtClean="0"/>
              <a:t>в 27 регионах сбор взносов превысил  90% 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ru-RU" sz="2000" b="1" dirty="0" smtClean="0"/>
              <a:t> в т.ч. в 6 из них  - сбор более 100%:</a:t>
            </a:r>
          </a:p>
          <a:p>
            <a:pPr marL="174625" indent="-174625"/>
            <a:r>
              <a:rPr lang="ru-RU" sz="1900" b="1" dirty="0" smtClean="0"/>
              <a:t>Волгоградская</a:t>
            </a:r>
          </a:p>
          <a:p>
            <a:pPr marL="174625" indent="-174625"/>
            <a:r>
              <a:rPr lang="ru-RU" sz="1900" b="1" dirty="0" smtClean="0"/>
              <a:t>Белгородская, </a:t>
            </a:r>
          </a:p>
          <a:p>
            <a:pPr marL="174625" indent="-174625"/>
            <a:r>
              <a:rPr lang="ru-RU" sz="1900" b="1" dirty="0" smtClean="0"/>
              <a:t>Самарская,</a:t>
            </a:r>
          </a:p>
          <a:p>
            <a:pPr marL="174625" indent="-174625"/>
            <a:r>
              <a:rPr lang="ru-RU" sz="1900" b="1" dirty="0" smtClean="0"/>
              <a:t>Кировская,</a:t>
            </a:r>
          </a:p>
          <a:p>
            <a:pPr marL="174625" indent="-174625"/>
            <a:r>
              <a:rPr lang="ru-RU" sz="1900" b="1" dirty="0" smtClean="0"/>
              <a:t>Липецкая обл.,</a:t>
            </a:r>
          </a:p>
          <a:p>
            <a:pPr marL="174625" indent="-174625"/>
            <a:r>
              <a:rPr lang="ru-RU" sz="1900" b="1" dirty="0" smtClean="0"/>
              <a:t>Пермский край</a:t>
            </a:r>
          </a:p>
          <a:p>
            <a:pPr marL="174625" indent="-174625"/>
            <a:endParaRPr lang="ru-RU" sz="2000" b="1" dirty="0" smtClean="0"/>
          </a:p>
          <a:p>
            <a:pPr marL="174625" indent="-174625"/>
            <a:endParaRPr lang="ru-RU" sz="2000" b="1" dirty="0" smtClean="0"/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142844" y="1214422"/>
          <a:ext cx="6643733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97680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150017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11</a:t>
            </a:fld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42844" y="142852"/>
            <a:ext cx="8786874" cy="1000131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Уплата взносов на капитальный ремонт по помещениям федеральной, региональной и муниципальной собственности – 32,3%, 95,72% и 81,9%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58" y="1643050"/>
          <a:ext cx="8501122" cy="4407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0561"/>
                <a:gridCol w="4250561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+mn-lt"/>
                          <a:ea typeface="Times New Roman"/>
                          <a:cs typeface="Times New Roman"/>
                        </a:rPr>
                        <a:t>Субъекты РФ с наиболее низкой уплатой взносов по помещениям в федеральной собственности </a:t>
                      </a:r>
                      <a:endParaRPr lang="ru-RU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Times New Roman"/>
                          <a:cs typeface="Times New Roman"/>
                        </a:rPr>
                        <a:t>Уровень собираемости взносов на капитальный ремонт </a:t>
                      </a:r>
                      <a:r>
                        <a:rPr lang="ru-RU" sz="2400" dirty="0" smtClean="0">
                          <a:latin typeface="+mn-lt"/>
                          <a:ea typeface="Times New Roman"/>
                          <a:cs typeface="Times New Roman"/>
                        </a:rPr>
                        <a:t>(%)</a:t>
                      </a:r>
                      <a:endParaRPr lang="ru-RU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Times New Roman"/>
                          <a:cs typeface="Times New Roman"/>
                        </a:rPr>
                        <a:t>Республика Татарстан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Times New Roman"/>
                          <a:cs typeface="Times New Roman"/>
                        </a:rPr>
                        <a:t>0,00%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Times New Roman"/>
                          <a:cs typeface="Times New Roman"/>
                        </a:rPr>
                        <a:t>Астраханская область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Times New Roman"/>
                          <a:cs typeface="Times New Roman"/>
                        </a:rPr>
                        <a:t>4,05%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+mn-lt"/>
                          <a:ea typeface="Times New Roman"/>
                          <a:cs typeface="Times New Roman"/>
                        </a:rPr>
                        <a:t>г. </a:t>
                      </a:r>
                      <a:r>
                        <a:rPr lang="ru-RU" sz="2400" dirty="0">
                          <a:latin typeface="+mn-lt"/>
                          <a:ea typeface="Times New Roman"/>
                          <a:cs typeface="Times New Roman"/>
                        </a:rPr>
                        <a:t>Севастополь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Times New Roman"/>
                          <a:cs typeface="Times New Roman"/>
                        </a:rPr>
                        <a:t>4,76%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+mn-lt"/>
                          <a:ea typeface="Times New Roman"/>
                          <a:cs typeface="Times New Roman"/>
                        </a:rPr>
                        <a:t>Тверская область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Times New Roman"/>
                          <a:cs typeface="Times New Roman"/>
                        </a:rPr>
                        <a:t>5,52%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+mn-lt"/>
                          <a:ea typeface="Times New Roman"/>
                          <a:cs typeface="Times New Roman"/>
                        </a:rPr>
                        <a:t>Московская область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Times New Roman"/>
                          <a:cs typeface="Times New Roman"/>
                        </a:rPr>
                        <a:t>6,52%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Times New Roman"/>
                          <a:cs typeface="Times New Roman"/>
                        </a:rPr>
                        <a:t>Саратовская область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Times New Roman"/>
                          <a:cs typeface="Times New Roman"/>
                        </a:rPr>
                        <a:t>7,14%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+mn-lt"/>
                          <a:ea typeface="Times New Roman"/>
                          <a:cs typeface="Times New Roman"/>
                        </a:rPr>
                        <a:t>Хабаровский край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Times New Roman"/>
                          <a:cs typeface="Times New Roman"/>
                        </a:rPr>
                        <a:t>9,43%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97680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-24"/>
            <a:ext cx="9144000" cy="114300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12</a:t>
            </a:fld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42844" y="142852"/>
            <a:ext cx="8786874" cy="1000131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Работа по взысканию задолженности по взносам незначительна</a:t>
            </a:r>
          </a:p>
        </p:txBody>
      </p:sp>
      <p:sp>
        <p:nvSpPr>
          <p:cNvPr id="12" name="Овал 11"/>
          <p:cNvSpPr/>
          <p:nvPr/>
        </p:nvSpPr>
        <p:spPr>
          <a:xfrm>
            <a:off x="785786" y="3000372"/>
            <a:ext cx="1071570" cy="107157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1,5 </a:t>
            </a:r>
            <a:r>
              <a:rPr lang="ru-RU" b="1" dirty="0" err="1" smtClean="0"/>
              <a:t>млрдруб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85720" y="4500570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Взыскано в 2017 г.</a:t>
            </a: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5715008" y="2786058"/>
            <a:ext cx="1571636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4,0 </a:t>
            </a:r>
          </a:p>
          <a:p>
            <a:pPr algn="ctr"/>
            <a:r>
              <a:rPr lang="ru-RU" b="1" dirty="0" err="1" smtClean="0"/>
              <a:t>млрд</a:t>
            </a:r>
            <a:r>
              <a:rPr lang="ru-RU" b="1" dirty="0" smtClean="0"/>
              <a:t> руб.</a:t>
            </a:r>
            <a:endParaRPr lang="ru-RU" b="1" dirty="0"/>
          </a:p>
        </p:txBody>
      </p:sp>
      <p:sp>
        <p:nvSpPr>
          <p:cNvPr id="15" name="Овал 14"/>
          <p:cNvSpPr/>
          <p:nvPr/>
        </p:nvSpPr>
        <p:spPr>
          <a:xfrm>
            <a:off x="2143108" y="1714488"/>
            <a:ext cx="3429024" cy="3429024"/>
          </a:xfrm>
          <a:prstGeom prst="ellipse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69,8 млрд. руб.</a:t>
            </a:r>
          </a:p>
          <a:p>
            <a:pPr algn="ctr"/>
            <a:endParaRPr lang="ru-RU" sz="2400" b="1" dirty="0" smtClean="0"/>
          </a:p>
          <a:p>
            <a:pPr algn="ctr"/>
            <a:endParaRPr lang="ru-RU" sz="2400" b="1" dirty="0" smtClean="0"/>
          </a:p>
          <a:p>
            <a:pPr algn="ctr"/>
            <a:r>
              <a:rPr lang="ru-RU" sz="2200" b="1" dirty="0" smtClean="0"/>
              <a:t>Общая задолженность</a:t>
            </a:r>
            <a:endParaRPr lang="ru-RU" sz="2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143636" y="4429132"/>
            <a:ext cx="1143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Подано исков</a:t>
            </a:r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7429520" y="3000372"/>
            <a:ext cx="1071570" cy="107157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1,1 </a:t>
            </a:r>
            <a:r>
              <a:rPr lang="ru-RU" b="1" dirty="0" err="1" smtClean="0"/>
              <a:t>млрдруб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7286644" y="4429132"/>
            <a:ext cx="18573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Получено исполнительных листов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642910" y="5429264"/>
            <a:ext cx="8001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По 94,3% текущей задолженности (независимо от формы собственности помещений) исковые заявления не предъявлялись</a:t>
            </a:r>
          </a:p>
          <a:p>
            <a:r>
              <a:rPr lang="ru-RU" sz="2000" dirty="0" smtClean="0"/>
              <a:t> 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297680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13</a:t>
            </a:fld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42844" y="209327"/>
            <a:ext cx="8786874" cy="706090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Движение денежных средств фондов капитального ремонта на 1 октября 2017 года </a:t>
            </a: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18627488"/>
              </p:ext>
            </p:extLst>
          </p:nvPr>
        </p:nvGraphicFramePr>
        <p:xfrm>
          <a:off x="357158" y="1357298"/>
          <a:ext cx="400052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/>
          <p:cNvGraphicFramePr/>
          <p:nvPr/>
        </p:nvGraphicFramePr>
        <p:xfrm>
          <a:off x="4572000" y="2071678"/>
          <a:ext cx="3214710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572000" y="1285860"/>
            <a:ext cx="3643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Доля средств, использованных на оплату КР, %</a:t>
            </a:r>
            <a:r>
              <a:rPr lang="ru-RU" dirty="0" smtClean="0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 </a:t>
            </a:r>
            <a:endParaRPr lang="ru-RU" dirty="0">
              <a:solidFill>
                <a:schemeClr val="tx2"/>
              </a:solidFill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680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-24"/>
            <a:ext cx="9144000" cy="135732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14</a:t>
            </a:fld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42844" y="142852"/>
            <a:ext cx="8786874" cy="1000131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Внутренняя задолженность региональных операторов со сроком погашения более 30 лет выросла на 34% в 2017 году и достигла 29,8 </a:t>
            </a:r>
            <a:r>
              <a:rPr lang="ru-RU" sz="2400" b="1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млрд</a:t>
            </a:r>
            <a:r>
              <a:rPr lang="ru-RU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руб.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85720" y="1500174"/>
            <a:ext cx="8715436" cy="15001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200" dirty="0" smtClean="0"/>
              <a:t>Текущая </a:t>
            </a:r>
            <a:r>
              <a:rPr lang="ru-RU" sz="2200" b="1" dirty="0" smtClean="0"/>
              <a:t>внутренняя задолженность </a:t>
            </a:r>
            <a:r>
              <a:rPr lang="ru-RU" sz="2200" dirty="0" smtClean="0"/>
              <a:t>(перед  фондами КР, </a:t>
            </a:r>
          </a:p>
          <a:p>
            <a:r>
              <a:rPr lang="ru-RU" sz="2200" dirty="0" smtClean="0"/>
              <a:t>формируемыми на счетах региональных операторов, средства которых использованы на ремонт других МКД) – </a:t>
            </a:r>
            <a:r>
              <a:rPr lang="ru-RU" sz="2200" b="1" dirty="0" smtClean="0"/>
              <a:t>154,53 </a:t>
            </a:r>
            <a:r>
              <a:rPr lang="ru-RU" sz="2200" b="1" dirty="0" err="1" smtClean="0"/>
              <a:t>млрд</a:t>
            </a:r>
            <a:r>
              <a:rPr lang="ru-RU" sz="2200" b="1" dirty="0" smtClean="0"/>
              <a:t> руб.</a:t>
            </a:r>
          </a:p>
        </p:txBody>
      </p:sp>
      <p:graphicFrame>
        <p:nvGraphicFramePr>
          <p:cNvPr id="28" name="Таблица 27"/>
          <p:cNvGraphicFramePr>
            <a:graphicFrameLocks noGrp="1"/>
          </p:cNvGraphicFramePr>
          <p:nvPr/>
        </p:nvGraphicFramePr>
        <p:xfrm>
          <a:off x="357158" y="3214686"/>
          <a:ext cx="8501122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0561"/>
                <a:gridCol w="4250561"/>
              </a:tblGrid>
              <a:tr h="12479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В 15 субъектах РФ объем внутренней задолженности со сроком погашения более 30 лет превышает 500 млн. руб., в т.ч.: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Московская обл.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9146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5 002,12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Белгородская обл.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9146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2 893,76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Ярославская обл.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2959100" algn="l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2 425,10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Республика Башкортостан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9146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1 779,64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  <a:ea typeface="Times New Roman"/>
                          <a:cs typeface="Times New Roman"/>
                        </a:rPr>
                        <a:t>Тульская обл.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9146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1 395,74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  <a:ea typeface="Times New Roman"/>
                          <a:cs typeface="Times New Roman"/>
                        </a:rPr>
                        <a:t>Приморский край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9146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1 125,97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97680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1870" y="260648"/>
            <a:ext cx="82063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Доля МКД со специальными счетами  увеличивается, структура владельцев специальных счетов меняется </a:t>
            </a:r>
            <a:endParaRPr lang="ru-RU" sz="24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15</a:t>
            </a:fld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116027660"/>
              </p:ext>
            </p:extLst>
          </p:nvPr>
        </p:nvGraphicFramePr>
        <p:xfrm>
          <a:off x="500034" y="1571612"/>
          <a:ext cx="8189404" cy="4752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1871" y="6381750"/>
            <a:ext cx="75045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smtClean="0">
                <a:latin typeface="+mj-lt"/>
              </a:rPr>
              <a:t>* Данные по итогам 2017 года</a:t>
            </a:r>
            <a:endParaRPr lang="ru-RU" sz="1400" i="1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348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1869" y="404664"/>
            <a:ext cx="82063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Доля МКД со специальными  счетами различается по регионам</a:t>
            </a:r>
            <a:endParaRPr lang="ru-RU" sz="2400" b="1" baseline="300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16</a:t>
            </a:fld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92744029"/>
              </p:ext>
            </p:extLst>
          </p:nvPr>
        </p:nvGraphicFramePr>
        <p:xfrm>
          <a:off x="285721" y="1750586"/>
          <a:ext cx="8364666" cy="4464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0336"/>
                <a:gridCol w="3654330"/>
              </a:tblGrid>
              <a:tr h="73639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ДОЛЯ МКД</a:t>
                      </a:r>
                      <a:endParaRPr lang="ru-RU" sz="20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ЧИСЛО СУБЪЕКТОВ РФ</a:t>
                      </a:r>
                      <a:endParaRPr lang="ru-RU" sz="20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621350">
                <a:tc>
                  <a:txBody>
                    <a:bodyPr/>
                    <a:lstStyle/>
                    <a:p>
                      <a:pPr marL="0" indent="180000" algn="l" defTabSz="914400" rtl="0" eaLnBrk="1" fontAlgn="b" latinLnBrk="0" hangingPunct="1"/>
                      <a:r>
                        <a:rPr lang="ru-RU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Больше или равно 20%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fontAlgn="b" latinLnBrk="0" hangingPunct="1"/>
                      <a:r>
                        <a:rPr lang="ru-RU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0" marR="0" marT="0" marB="0" anchor="ctr"/>
                </a:tc>
              </a:tr>
              <a:tr h="621350">
                <a:tc>
                  <a:txBody>
                    <a:bodyPr/>
                    <a:lstStyle/>
                    <a:p>
                      <a:pPr marL="0" indent="180000" algn="l" defTabSz="914400" rtl="0" eaLnBrk="1" fontAlgn="b" latinLnBrk="0" hangingPunct="1"/>
                      <a:r>
                        <a:rPr lang="ru-RU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Меньше 20%, но больше или равно 15%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fontAlgn="b" latinLnBrk="0" hangingPunct="1"/>
                      <a:r>
                        <a:rPr lang="ru-RU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0" marR="0" marT="0" marB="0" anchor="ctr"/>
                </a:tc>
              </a:tr>
              <a:tr h="621350">
                <a:tc>
                  <a:txBody>
                    <a:bodyPr/>
                    <a:lstStyle/>
                    <a:p>
                      <a:pPr marL="0" indent="180000" algn="l" defTabSz="914400" rtl="0" eaLnBrk="1" fontAlgn="b" latinLnBrk="0" hangingPunct="1"/>
                      <a:r>
                        <a:rPr lang="ru-RU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Меньше 15%, но больше или равно 10%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fontAlgn="b" latinLnBrk="0" hangingPunct="1"/>
                      <a:r>
                        <a:rPr lang="ru-RU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0" marR="0" marT="0" marB="0" anchor="ctr"/>
                </a:tc>
              </a:tr>
              <a:tr h="621350">
                <a:tc>
                  <a:txBody>
                    <a:bodyPr/>
                    <a:lstStyle/>
                    <a:p>
                      <a:pPr marL="0" indent="180000" algn="l" defTabSz="914400" rtl="0" eaLnBrk="1" fontAlgn="b" latinLnBrk="0" hangingPunct="1"/>
                      <a:r>
                        <a:rPr lang="ru-RU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Меньше 10%, но больше или равно 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fontAlgn="b" latinLnBrk="0" hangingPunct="1"/>
                      <a:r>
                        <a:rPr lang="ru-RU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0" marR="0" marT="0" marB="0" anchor="ctr"/>
                </a:tc>
              </a:tr>
              <a:tr h="621350">
                <a:tc>
                  <a:txBody>
                    <a:bodyPr/>
                    <a:lstStyle/>
                    <a:p>
                      <a:pPr marL="0" indent="180000" algn="l" defTabSz="914400" rtl="0" eaLnBrk="1" fontAlgn="b" latinLnBrk="0" hangingPunct="1"/>
                      <a:r>
                        <a:rPr lang="ru-RU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Меньше 5%, но больше или равно 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fontAlgn="b" latinLnBrk="0" hangingPunct="1"/>
                      <a:r>
                        <a:rPr lang="ru-RU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0" marR="0" marT="0" marB="0" anchor="ctr"/>
                </a:tc>
              </a:tr>
              <a:tr h="621350">
                <a:tc>
                  <a:txBody>
                    <a:bodyPr/>
                    <a:lstStyle/>
                    <a:p>
                      <a:pPr marL="0" indent="180000" algn="l" defTabSz="914400" rtl="0" eaLnBrk="1" fontAlgn="b" latinLnBrk="0" hangingPunct="1"/>
                      <a:r>
                        <a:rPr lang="ru-RU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 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fontAlgn="b" latinLnBrk="0" hangingPunct="1"/>
                      <a:r>
                        <a:rPr lang="ru-RU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32272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1870" y="476672"/>
            <a:ext cx="82063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24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егионы с максимальными долями МКД  со специальными счетами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17</a:t>
            </a:fld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31714879"/>
              </p:ext>
            </p:extLst>
          </p:nvPr>
        </p:nvGraphicFramePr>
        <p:xfrm>
          <a:off x="357158" y="1785926"/>
          <a:ext cx="8229629" cy="4752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004"/>
                <a:gridCol w="4104456"/>
                <a:gridCol w="3582169"/>
              </a:tblGrid>
              <a:tr h="450971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СУБЪЕКТЫ РФ</a:t>
                      </a:r>
                      <a:endParaRPr lang="ru-RU" sz="2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ДОЛЯ МКД, %</a:t>
                      </a:r>
                      <a:endParaRPr lang="ru-RU" sz="2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91089">
                <a:tc>
                  <a:txBody>
                    <a:bodyPr/>
                    <a:lstStyle/>
                    <a:p>
                      <a:pPr indent="0" algn="ctr" fontAlgn="b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Удмуртская Республика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38,4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91089">
                <a:tc>
                  <a:txBody>
                    <a:bodyPr/>
                    <a:lstStyle/>
                    <a:p>
                      <a:pPr indent="0" algn="ctr" fontAlgn="b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Костромская область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37,2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91089">
                <a:tc>
                  <a:txBody>
                    <a:bodyPr/>
                    <a:lstStyle/>
                    <a:p>
                      <a:pPr indent="0" algn="ctr" fontAlgn="b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Пензенская область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34,1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91089">
                <a:tc>
                  <a:txBody>
                    <a:bodyPr/>
                    <a:lstStyle/>
                    <a:p>
                      <a:pPr indent="0" algn="ctr" fontAlgn="b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Новосибирская область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28,8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91089">
                <a:tc>
                  <a:txBody>
                    <a:bodyPr/>
                    <a:lstStyle/>
                    <a:p>
                      <a:pPr indent="0" algn="ctr" fontAlgn="b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Забайкальский край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28,1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91089">
                <a:tc>
                  <a:txBody>
                    <a:bodyPr/>
                    <a:lstStyle/>
                    <a:p>
                      <a:pPr indent="0" algn="ctr" fontAlgn="b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Пермский край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26,9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91089">
                <a:tc>
                  <a:txBody>
                    <a:bodyPr/>
                    <a:lstStyle/>
                    <a:p>
                      <a:pPr indent="0" algn="ctr" fontAlgn="b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Ярославская область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25,4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91089">
                <a:tc>
                  <a:txBody>
                    <a:bodyPr/>
                    <a:lstStyle/>
                    <a:p>
                      <a:pPr indent="0" algn="ctr" fontAlgn="b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Саратовская область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25,4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91089">
                <a:tc>
                  <a:txBody>
                    <a:bodyPr/>
                    <a:lstStyle/>
                    <a:p>
                      <a:pPr indent="0" algn="ctr" fontAlgn="b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Новгородская область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23,6</a:t>
                      </a:r>
                    </a:p>
                  </a:txBody>
                  <a:tcPr marL="0" marR="0" marT="0" marB="0" anchor="ctr"/>
                </a:tc>
              </a:tr>
              <a:tr h="391089">
                <a:tc>
                  <a:txBody>
                    <a:bodyPr/>
                    <a:lstStyle/>
                    <a:p>
                      <a:pPr indent="0" algn="ctr" fontAlgn="b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Владимирская область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21,1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91089">
                <a:tc>
                  <a:txBody>
                    <a:bodyPr/>
                    <a:lstStyle/>
                    <a:p>
                      <a:pPr indent="0" algn="ctr" fontAlgn="b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Республика Карелия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20,9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9866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18</a:t>
            </a:fld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42844" y="209327"/>
            <a:ext cx="8786874" cy="706090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Интегральный  показатель реализации региональных программ на 1 октября  2017 года</a:t>
            </a: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142844" y="1285860"/>
          <a:ext cx="8715436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297680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" y="-103411"/>
            <a:ext cx="9143299" cy="698128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49860" y="1064889"/>
            <a:ext cx="30243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ru-RU" sz="2000" b="1" spc="50" dirty="0" smtClean="0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50" dirty="0" smtClean="0">
                <a:solidFill>
                  <a:srgbClr val="297F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НАШИ КОНТАКТЫ</a:t>
            </a:r>
            <a:endParaRPr lang="ru-RU" sz="2000" b="1" spc="50" dirty="0">
              <a:solidFill>
                <a:srgbClr val="297F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19820" y="1556791"/>
            <a:ext cx="2964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ru-RU" sz="1600" b="1" spc="50" dirty="0" smtClean="0">
                <a:solidFill>
                  <a:srgbClr val="297F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Россия, 125009 Москва </a:t>
            </a:r>
          </a:p>
          <a:p>
            <a:pPr defTabSz="914400"/>
            <a:r>
              <a:rPr lang="ru-RU" sz="1600" b="1" spc="50" dirty="0" smtClean="0">
                <a:solidFill>
                  <a:srgbClr val="297F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ул. Тверская, 20, стр. 1</a:t>
            </a:r>
            <a:endParaRPr lang="en-US" sz="1600" b="1" spc="50" dirty="0" smtClean="0">
              <a:solidFill>
                <a:srgbClr val="297F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400"/>
            <a:endParaRPr lang="en-US" sz="1600" b="1" spc="50" dirty="0">
              <a:solidFill>
                <a:srgbClr val="297F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400"/>
            <a:r>
              <a:rPr lang="en-US" sz="1600" b="1" spc="50" dirty="0" smtClean="0">
                <a:solidFill>
                  <a:srgbClr val="297F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www.urbaneconomics.ru</a:t>
            </a:r>
            <a:endParaRPr lang="ru-RU" sz="1600" b="1" spc="50" dirty="0">
              <a:solidFill>
                <a:srgbClr val="297F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8397" y="2323676"/>
            <a:ext cx="58315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600" b="1" spc="50" dirty="0" smtClean="0">
              <a:solidFill>
                <a:srgbClr val="3399FF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r>
              <a:rPr lang="ru-RU" sz="1600" b="1" spc="50" dirty="0" smtClean="0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mailbox@urbaneconomics.ru</a:t>
            </a:r>
            <a:r>
              <a:rPr lang="ru-RU" sz="1600" b="1" spc="50" dirty="0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spc="50" dirty="0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sz="1600" b="1" spc="50" dirty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./факс: </a:t>
            </a:r>
            <a:r>
              <a:rPr lang="en-US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+7</a:t>
            </a:r>
            <a:r>
              <a:rPr lang="ru-RU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(495</a:t>
            </a:r>
            <a:r>
              <a:rPr lang="ru-RU" sz="1600" b="1" spc="50" dirty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363 50 47</a:t>
            </a:r>
            <a:r>
              <a:rPr lang="en-US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+7</a:t>
            </a:r>
            <a:r>
              <a:rPr lang="ru-RU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(495</a:t>
            </a:r>
            <a:r>
              <a:rPr lang="ru-RU" sz="1600" b="1" spc="50" dirty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787 45 20   </a:t>
            </a:r>
            <a:br>
              <a:rPr lang="ru-RU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b="1" spc="50" dirty="0" smtClean="0">
              <a:solidFill>
                <a:srgbClr val="3477B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1950"/>
            <a:r>
              <a:rPr lang="en-US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facebook.com/</a:t>
            </a:r>
            <a:r>
              <a:rPr lang="en-US" sz="1600" b="1" spc="50" dirty="0" err="1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UrbanEconomics</a:t>
            </a:r>
            <a:r>
              <a:rPr lang="ru-RU" sz="1600" b="1" spc="5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b="1" spc="5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600" b="1" spc="5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55600"/>
            <a:r>
              <a:rPr lang="en-US" sz="1600" b="1" spc="5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twitter.com/</a:t>
            </a:r>
            <a:r>
              <a:rPr lang="en-US" sz="1600" b="1" spc="50" dirty="0" err="1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UrbanEconRu</a:t>
            </a:r>
            <a:r>
              <a:rPr lang="ru-RU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defTabSz="355600"/>
            <a:endParaRPr lang="ru-RU" sz="1600" b="1" spc="50" dirty="0">
              <a:solidFill>
                <a:srgbClr val="3477B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1950" defTabSz="355600"/>
            <a:r>
              <a:rPr lang="en-US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youtube.com/channel/UCq3VciO0o6y5RYqcejjRFnA</a:t>
            </a:r>
            <a:endParaRPr lang="ru-RU" sz="1600" b="1" spc="50" dirty="0">
              <a:solidFill>
                <a:srgbClr val="3477B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2" descr="C:\Users\bychkov\Desktop\Институт экономики города\Бланки\презентация\Facebook-App-Icona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558374"/>
            <a:ext cx="279805" cy="27980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bychkov\Desktop\Институт экономики города\Бланки\презентация\Twitter-Button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709" y="4077072"/>
            <a:ext cx="279806" cy="27980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s://rutcriado.files.wordpress.com/2013/07/youtube-logo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820" y="4516289"/>
            <a:ext cx="511904" cy="3619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88696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1870" y="332655"/>
            <a:ext cx="82063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 региональных программ  капитального ремонта многоквартирных домов</a:t>
            </a:r>
            <a:endParaRPr lang="ru-RU" sz="24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2</a:t>
            </a:fld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451872" y="1772816"/>
            <a:ext cx="847784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  региональных программ осуществляется Фондом ЖКХ на основании сведений, представляемых субъектами РФ  в автоматизированную информационную систему «Реформа ЖКХ» в соответствии с приказом Минстроя России от 1 декабря 2016 года № 871/</a:t>
            </a:r>
            <a:r>
              <a:rPr lang="ru-RU" sz="24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</a:t>
            </a:r>
            <a:endParaRPr lang="ru-RU" sz="2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презентации представлены результаты мониторинга реализации региональных программ по состоянию на 1 октября 2017 года</a:t>
            </a:r>
          </a:p>
          <a:p>
            <a:pPr marL="449263" indent="-271463">
              <a:spcAft>
                <a:spcPts val="1200"/>
              </a:spcAft>
            </a:pPr>
            <a:endParaRPr lang="ru-RU" sz="2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8045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</a:t>
            </a:fld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42844" y="209327"/>
            <a:ext cx="8786874" cy="706090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Региональные системы </a:t>
            </a:r>
            <a:r>
              <a:rPr lang="ru-RU" sz="24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капитального ремонта многоквартирных </a:t>
            </a:r>
            <a:r>
              <a:rPr lang="ru-RU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домов созданы во всех субъектах РФ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57158" y="1357298"/>
            <a:ext cx="2160240" cy="111577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Региональные программы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071802" y="1357298"/>
            <a:ext cx="2664296" cy="111577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744,2 тыс. МКД 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(2,43 </a:t>
            </a:r>
            <a:r>
              <a:rPr lang="ru-RU" b="1" dirty="0">
                <a:solidFill>
                  <a:schemeClr val="tx1"/>
                </a:solidFill>
              </a:rPr>
              <a:t>млрд. кв. </a:t>
            </a:r>
            <a:r>
              <a:rPr lang="ru-RU" b="1" dirty="0" smtClean="0">
                <a:solidFill>
                  <a:schemeClr val="tx1"/>
                </a:solidFill>
              </a:rPr>
              <a:t>м)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266562" y="1357298"/>
            <a:ext cx="2520280" cy="111577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89,3 млн. человек </a:t>
            </a:r>
          </a:p>
        </p:txBody>
      </p:sp>
      <p:sp>
        <p:nvSpPr>
          <p:cNvPr id="12" name="Стрелка вправо 11"/>
          <p:cNvSpPr/>
          <p:nvPr/>
        </p:nvSpPr>
        <p:spPr>
          <a:xfrm>
            <a:off x="2509786" y="1801090"/>
            <a:ext cx="554118" cy="270588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 rot="10800000">
            <a:off x="5760511" y="1785927"/>
            <a:ext cx="526001" cy="270588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403649" y="2928934"/>
            <a:ext cx="6480720" cy="52375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Фонды капитального ремонта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7" name="Стрелка вправо 16"/>
          <p:cNvSpPr/>
          <p:nvPr/>
        </p:nvSpPr>
        <p:spPr>
          <a:xfrm rot="5400000">
            <a:off x="4163858" y="2571189"/>
            <a:ext cx="412353" cy="270588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75928" y="3857628"/>
            <a:ext cx="3159968" cy="5760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На счетах региональных операторов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220072" y="3857628"/>
            <a:ext cx="3159968" cy="5760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На специальных счетах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00034" y="4572008"/>
            <a:ext cx="3159968" cy="121444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endParaRPr lang="ru-RU" sz="2000" b="1" dirty="0" smtClean="0">
              <a:solidFill>
                <a:schemeClr val="tx1"/>
              </a:solidFill>
            </a:endParaRPr>
          </a:p>
          <a:p>
            <a:pPr algn="ctr"/>
            <a:endParaRPr lang="ru-RU" sz="2000" b="1" dirty="0" smtClean="0">
              <a:solidFill>
                <a:schemeClr val="tx1"/>
              </a:solidFill>
            </a:endParaRPr>
          </a:p>
          <a:p>
            <a:pPr algn="ctr"/>
            <a:endParaRPr lang="ru-RU" sz="16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659,2 </a:t>
            </a:r>
            <a:r>
              <a:rPr lang="ru-RU" sz="2000" b="1" dirty="0">
                <a:solidFill>
                  <a:schemeClr val="tx1"/>
                </a:solidFill>
              </a:rPr>
              <a:t>тыс. </a:t>
            </a:r>
            <a:r>
              <a:rPr lang="ru-RU" sz="2000" b="1" dirty="0" smtClean="0">
                <a:solidFill>
                  <a:schemeClr val="tx1"/>
                </a:solidFill>
              </a:rPr>
              <a:t>МКД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88,58%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80,62% </a:t>
            </a:r>
            <a:r>
              <a:rPr lang="ru-RU" b="1" dirty="0" smtClean="0">
                <a:solidFill>
                  <a:schemeClr val="tx1"/>
                </a:solidFill>
              </a:rPr>
              <a:t>по площади МКД</a:t>
            </a:r>
          </a:p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256821" y="4572008"/>
            <a:ext cx="3159968" cy="114300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79,3 </a:t>
            </a:r>
            <a:r>
              <a:rPr lang="ru-RU" sz="2000" b="1" dirty="0">
                <a:solidFill>
                  <a:schemeClr val="tx1"/>
                </a:solidFill>
              </a:rPr>
              <a:t>тыс. </a:t>
            </a:r>
            <a:r>
              <a:rPr lang="ru-RU" sz="2000" b="1" dirty="0" smtClean="0">
                <a:solidFill>
                  <a:schemeClr val="tx1"/>
                </a:solidFill>
              </a:rPr>
              <a:t>МКД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10,65% 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16,43% </a:t>
            </a:r>
            <a:r>
              <a:rPr lang="ru-RU" b="1" dirty="0" smtClean="0">
                <a:solidFill>
                  <a:schemeClr val="tx1"/>
                </a:solidFill>
              </a:rPr>
              <a:t>по площади МКД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rot="5400000">
            <a:off x="4220987" y="3565700"/>
            <a:ext cx="285753" cy="12354"/>
          </a:xfrm>
          <a:prstGeom prst="line">
            <a:avLst/>
          </a:prstGeom>
          <a:ln w="66675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6800056" y="3714752"/>
            <a:ext cx="0" cy="136027"/>
          </a:xfrm>
          <a:prstGeom prst="line">
            <a:avLst/>
          </a:prstGeom>
          <a:ln w="66675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2055912" y="3714752"/>
            <a:ext cx="0" cy="136027"/>
          </a:xfrm>
          <a:prstGeom prst="line">
            <a:avLst/>
          </a:prstGeom>
          <a:ln w="66675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071670" y="3714752"/>
            <a:ext cx="4744144" cy="0"/>
          </a:xfrm>
          <a:prstGeom prst="line">
            <a:avLst/>
          </a:prstGeom>
          <a:ln w="66675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2065070" y="4429132"/>
            <a:ext cx="0" cy="136027"/>
          </a:xfrm>
          <a:prstGeom prst="line">
            <a:avLst/>
          </a:prstGeom>
          <a:ln w="66675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6876256" y="4429132"/>
            <a:ext cx="0" cy="136027"/>
          </a:xfrm>
          <a:prstGeom prst="line">
            <a:avLst/>
          </a:prstGeom>
          <a:ln w="66675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97680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4</a:t>
            </a:fld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42844" y="209327"/>
            <a:ext cx="8786874" cy="706090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В региональные программы не включены 65% МКД, учитываемых в статистике:</a:t>
            </a:r>
          </a:p>
        </p:txBody>
      </p:sp>
      <p:graphicFrame>
        <p:nvGraphicFramePr>
          <p:cNvPr id="23" name="Диаграмма 22"/>
          <p:cNvGraphicFramePr/>
          <p:nvPr/>
        </p:nvGraphicFramePr>
        <p:xfrm>
          <a:off x="214282" y="2714620"/>
          <a:ext cx="8501122" cy="3949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" name="Скругленный прямоугольник 23"/>
          <p:cNvSpPr/>
          <p:nvPr/>
        </p:nvSpPr>
        <p:spPr>
          <a:xfrm>
            <a:off x="214282" y="1285860"/>
            <a:ext cx="8643998" cy="128588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tx1"/>
                </a:solidFill>
              </a:rPr>
              <a:t>Дома блокированной застройки 				– 1 354 490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Дома, для которых определены срок и источники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срока или реконструкции 				– 48 864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Иные МКД 						– 211 480 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680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5</a:t>
            </a:fld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42844" y="209327"/>
            <a:ext cx="8786874" cy="706090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Региональные программы охватывают не все конструктивные элементы и инженерные системы МКД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14282" y="1214422"/>
          <a:ext cx="857256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3404"/>
                <a:gridCol w="44291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Доля элементов МКД, включенных в региональные</a:t>
                      </a:r>
                      <a:r>
                        <a:rPr lang="ru-RU" baseline="0" dirty="0" smtClean="0"/>
                        <a:t>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Число субъектов РФ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От 0% до 20%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Св. 20% до 40%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Св. 40% до 60%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Св. 60% до 80%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Св. 80% до 100%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Скругленный прямоугольник 10"/>
          <p:cNvSpPr/>
          <p:nvPr/>
        </p:nvSpPr>
        <p:spPr>
          <a:xfrm>
            <a:off x="285720" y="3857628"/>
            <a:ext cx="8429684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200" b="1" dirty="0" smtClean="0"/>
              <a:t>В среднем по РФ региональные программы включают 91,6% элементов МКД, подлежащих капитальному ремонту</a:t>
            </a:r>
            <a:endParaRPr lang="ru-RU" sz="2200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85720" y="4714884"/>
            <a:ext cx="8572560" cy="17859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Регионы с наименьшей долей элементов МКД в РП КР: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Ивановская область 		31%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Ямало-Ненецкий АО 		46%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г. Санкт-Петербург			47%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Ханты-Мансийский АО		58% 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680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6</a:t>
            </a:fld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42844" y="209327"/>
            <a:ext cx="8786874" cy="706090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В краткосрочные планы реализации региональных программ включается недостаточный объем работ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57158" y="1214422"/>
          <a:ext cx="8429684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2164"/>
                <a:gridCol w="2857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Доля работ, включенных в краткосрочные планы, </a:t>
                      </a:r>
                    </a:p>
                    <a:p>
                      <a:pPr algn="ctr"/>
                      <a:r>
                        <a:rPr lang="ru-RU" dirty="0" smtClean="0"/>
                        <a:t>от  расчетного</a:t>
                      </a:r>
                      <a:r>
                        <a:rPr lang="ru-RU" baseline="0" dirty="0" smtClean="0"/>
                        <a:t> показателя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Число субъектов РФ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От 0% до 20%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/>
                        <a:t>19</a:t>
                      </a:r>
                      <a:endParaRPr lang="ru-RU" sz="17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Св. 20% до 40%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/>
                        <a:t>33</a:t>
                      </a:r>
                      <a:endParaRPr lang="ru-RU" sz="17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Св. 40% до 60%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/>
                        <a:t>14</a:t>
                      </a:r>
                      <a:endParaRPr lang="ru-RU" sz="17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Св. 60% до 80%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/>
                        <a:t>9</a:t>
                      </a:r>
                      <a:endParaRPr lang="ru-RU" sz="17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Св. 80% до 100%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/>
                        <a:t>10</a:t>
                      </a:r>
                      <a:endParaRPr lang="ru-RU" sz="17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Скругленный прямоугольник 10"/>
          <p:cNvSpPr/>
          <p:nvPr/>
        </p:nvSpPr>
        <p:spPr>
          <a:xfrm>
            <a:off x="285720" y="3786190"/>
            <a:ext cx="8501122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200" b="1" dirty="0" smtClean="0"/>
              <a:t>В среднем по РФ объем работ в краткосрочных планах -  52,5%</a:t>
            </a:r>
            <a:endParaRPr lang="ru-RU" sz="2200" b="1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57158" y="4357695"/>
          <a:ext cx="8429684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3272"/>
                <a:gridCol w="1071570"/>
                <a:gridCol w="3214710"/>
                <a:gridCol w="1000132"/>
              </a:tblGrid>
              <a:tr h="268328">
                <a:tc gridSpan="2">
                  <a:txBody>
                    <a:bodyPr/>
                    <a:lstStyle/>
                    <a:p>
                      <a:r>
                        <a:rPr lang="ru-RU" sz="1600" dirty="0" smtClean="0"/>
                        <a:t>Регионы с самыми низкими</a:t>
                      </a:r>
                      <a:r>
                        <a:rPr lang="ru-RU" sz="1600" baseline="0" dirty="0" smtClean="0"/>
                        <a:t> показателями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600" dirty="0" smtClean="0"/>
                        <a:t>Регионы с самыми высокими показателями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7319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</a:rPr>
                        <a:t>Мурманская область Республика Дагестан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</a:rPr>
                        <a:t>Республика Крым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</a:rPr>
                        <a:t>Республика Северная Осетия-Алания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</a:rPr>
                        <a:t>Республика Калмыкия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b="1" dirty="0" smtClean="0">
                          <a:solidFill>
                            <a:schemeClr val="tx1"/>
                          </a:solidFill>
                        </a:rPr>
                        <a:t>5%</a:t>
                      </a:r>
                    </a:p>
                    <a:p>
                      <a:r>
                        <a:rPr lang="ru-RU" sz="1700" b="1" dirty="0" smtClean="0">
                          <a:solidFill>
                            <a:schemeClr val="tx1"/>
                          </a:solidFill>
                        </a:rPr>
                        <a:t>7%</a:t>
                      </a:r>
                    </a:p>
                    <a:p>
                      <a:r>
                        <a:rPr lang="ru-RU" sz="1700" b="1" dirty="0" smtClean="0">
                          <a:solidFill>
                            <a:schemeClr val="tx1"/>
                          </a:solidFill>
                        </a:rPr>
                        <a:t>8%</a:t>
                      </a:r>
                    </a:p>
                    <a:p>
                      <a:r>
                        <a:rPr lang="ru-RU" sz="1700" b="1" dirty="0" smtClean="0">
                          <a:solidFill>
                            <a:schemeClr val="tx1"/>
                          </a:solidFill>
                        </a:rPr>
                        <a:t>9%</a:t>
                      </a:r>
                    </a:p>
                    <a:p>
                      <a:endParaRPr lang="ru-RU" sz="17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700" b="1" dirty="0" smtClean="0">
                          <a:solidFill>
                            <a:schemeClr val="tx1"/>
                          </a:solidFill>
                        </a:rPr>
                        <a:t>9 %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Астраханская область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г. Москва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Челябинская область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Свердловская область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Псковская область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Курская область</a:t>
                      </a:r>
                      <a:endParaRPr lang="ru-RU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b="1" dirty="0" smtClean="0"/>
                        <a:t>248%</a:t>
                      </a:r>
                    </a:p>
                    <a:p>
                      <a:r>
                        <a:rPr lang="ru-RU" sz="1700" b="1" dirty="0" smtClean="0"/>
                        <a:t>148%</a:t>
                      </a:r>
                    </a:p>
                    <a:p>
                      <a:r>
                        <a:rPr lang="ru-RU" sz="1700" b="1" dirty="0" smtClean="0"/>
                        <a:t>138%</a:t>
                      </a:r>
                    </a:p>
                    <a:p>
                      <a:r>
                        <a:rPr lang="ru-RU" sz="1700" b="1" dirty="0" smtClean="0"/>
                        <a:t>120%</a:t>
                      </a:r>
                    </a:p>
                    <a:p>
                      <a:r>
                        <a:rPr lang="ru-RU" sz="1700" b="1" dirty="0" smtClean="0"/>
                        <a:t>109%</a:t>
                      </a:r>
                    </a:p>
                    <a:p>
                      <a:r>
                        <a:rPr lang="ru-RU" sz="1700" b="1" dirty="0" smtClean="0"/>
                        <a:t>108%</a:t>
                      </a:r>
                      <a:endParaRPr lang="ru-RU" sz="17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97680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78579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7</a:t>
            </a:fld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14282" y="142852"/>
            <a:ext cx="8786874" cy="706090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Низкие темпы заключения договоров подряда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57158" y="928670"/>
          <a:ext cx="8429684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2164"/>
                <a:gridCol w="2857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Доля заключенных договоров подряда  </a:t>
                      </a:r>
                    </a:p>
                    <a:p>
                      <a:pPr algn="ctr"/>
                      <a:r>
                        <a:rPr lang="ru-RU" dirty="0" smtClean="0"/>
                        <a:t>от  планового </a:t>
                      </a:r>
                      <a:r>
                        <a:rPr lang="ru-RU" baseline="0" dirty="0" smtClean="0"/>
                        <a:t> показателя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Число субъектов РФ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От 0% до 20%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</a:t>
                      </a:r>
                      <a:endParaRPr lang="ru-RU" sz="1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Св. 20% до 40%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4</a:t>
                      </a:r>
                      <a:endParaRPr lang="ru-RU" sz="1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Св. 40% до 60%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7</a:t>
                      </a:r>
                      <a:endParaRPr lang="ru-RU" sz="1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Св. 60% до 80%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18</a:t>
                      </a:r>
                      <a:endParaRPr lang="ru-RU" sz="1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Св. 80% до 100%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54</a:t>
                      </a:r>
                      <a:endParaRPr lang="ru-RU" sz="18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Скругленный прямоугольник 10"/>
          <p:cNvSpPr/>
          <p:nvPr/>
        </p:nvSpPr>
        <p:spPr>
          <a:xfrm>
            <a:off x="285720" y="3643314"/>
            <a:ext cx="8501122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200" b="1" dirty="0" smtClean="0"/>
              <a:t>В среднем по РФ доля заключенных договоров  подряда -  86,5%</a:t>
            </a:r>
            <a:endParaRPr lang="ru-RU" sz="2200" b="1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071538" y="4214818"/>
          <a:ext cx="7143800" cy="20672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6767"/>
                <a:gridCol w="3027033"/>
              </a:tblGrid>
              <a:tr h="268328">
                <a:tc gridSpan="2">
                  <a:txBody>
                    <a:bodyPr/>
                    <a:lstStyle/>
                    <a:p>
                      <a:r>
                        <a:rPr lang="ru-RU" sz="1600" dirty="0" smtClean="0"/>
                        <a:t>Регионы с самыми низкими</a:t>
                      </a:r>
                      <a:r>
                        <a:rPr lang="ru-RU" sz="1600" baseline="0" dirty="0" smtClean="0"/>
                        <a:t>  темпами заключения договоров подряда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7319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</a:rPr>
                        <a:t>Республика Северная Осетия-Алания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</a:rPr>
                        <a:t>Астраханская область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</a:rPr>
                        <a:t>Магаданская область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</a:rPr>
                        <a:t>Тверская область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</a:rPr>
                        <a:t>Псковская область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</a:rPr>
                        <a:t>Пермский край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/>
                        <a:t>10%</a:t>
                      </a:r>
                    </a:p>
                    <a:p>
                      <a:pPr algn="ctr"/>
                      <a:r>
                        <a:rPr lang="ru-RU" sz="1700" b="1" dirty="0" smtClean="0"/>
                        <a:t>12%</a:t>
                      </a:r>
                    </a:p>
                    <a:p>
                      <a:pPr algn="ctr"/>
                      <a:r>
                        <a:rPr lang="ru-RU" sz="1700" b="1" dirty="0" smtClean="0"/>
                        <a:t>30%</a:t>
                      </a:r>
                    </a:p>
                    <a:p>
                      <a:pPr algn="ctr"/>
                      <a:r>
                        <a:rPr lang="ru-RU" sz="1700" b="1" dirty="0" smtClean="0"/>
                        <a:t>33%</a:t>
                      </a:r>
                    </a:p>
                    <a:p>
                      <a:pPr algn="ctr"/>
                      <a:r>
                        <a:rPr lang="ru-RU" sz="1700" b="1" dirty="0" smtClean="0"/>
                        <a:t>37%</a:t>
                      </a:r>
                    </a:p>
                    <a:p>
                      <a:pPr algn="ctr"/>
                      <a:r>
                        <a:rPr lang="ru-RU" sz="1700" b="1" dirty="0" smtClean="0"/>
                        <a:t>38%</a:t>
                      </a:r>
                      <a:endParaRPr lang="ru-RU" sz="17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97680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8</a:t>
            </a:fld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42844" y="209327"/>
            <a:ext cx="8786874" cy="706090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Реализация региональных программ  в  2017 году* 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285720" y="1285860"/>
          <a:ext cx="8501121" cy="3506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4775"/>
                <a:gridCol w="2500330"/>
                <a:gridCol w="2286016"/>
              </a:tblGrid>
              <a:tr h="370840">
                <a:tc>
                  <a:txBody>
                    <a:bodyPr/>
                    <a:lstStyle/>
                    <a:p>
                      <a:endParaRPr lang="ru-RU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/>
                        <a:t>План</a:t>
                      </a:r>
                      <a:endParaRPr lang="ru-RU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/>
                        <a:t>Факт</a:t>
                      </a:r>
                      <a:endParaRPr lang="ru-RU" sz="2400" b="0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r>
                        <a:rPr lang="ru-RU" sz="2400" b="1" dirty="0" smtClean="0"/>
                        <a:t>Количество МКД</a:t>
                      </a:r>
                      <a:endParaRPr lang="ru-RU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03352">
                <a:tc>
                  <a:txBody>
                    <a:bodyPr/>
                    <a:lstStyle/>
                    <a:p>
                      <a:r>
                        <a:rPr lang="ru-RU" sz="2200" b="1" dirty="0" smtClean="0"/>
                        <a:t>по плану прошлых лет</a:t>
                      </a:r>
                    </a:p>
                    <a:p>
                      <a:endParaRPr lang="ru-RU" sz="2200" b="1" dirty="0" smtClean="0"/>
                    </a:p>
                    <a:p>
                      <a:r>
                        <a:rPr lang="ru-RU" sz="2200" b="1" dirty="0" smtClean="0"/>
                        <a:t>по</a:t>
                      </a:r>
                      <a:r>
                        <a:rPr lang="ru-RU" sz="2200" b="1" baseline="0" dirty="0" smtClean="0"/>
                        <a:t> плану 2017 года</a:t>
                      </a:r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6 865</a:t>
                      </a:r>
                    </a:p>
                    <a:p>
                      <a:endParaRPr lang="ru-RU" sz="2400" b="1" dirty="0" smtClean="0"/>
                    </a:p>
                    <a:p>
                      <a:r>
                        <a:rPr lang="ru-RU" sz="2400" b="1" dirty="0" smtClean="0"/>
                        <a:t>50</a:t>
                      </a:r>
                      <a:r>
                        <a:rPr lang="ru-RU" sz="2400" b="1" baseline="0" dirty="0" smtClean="0"/>
                        <a:t> 332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3 431 </a:t>
                      </a:r>
                    </a:p>
                    <a:p>
                      <a:endParaRPr lang="ru-RU" sz="2400" b="1" dirty="0" smtClean="0"/>
                    </a:p>
                    <a:p>
                      <a:r>
                        <a:rPr lang="ru-RU" sz="2400" b="1" dirty="0" smtClean="0"/>
                        <a:t>20 920</a:t>
                      </a:r>
                      <a:endParaRPr lang="ru-RU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Общая стоимость,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млн. руб.</a:t>
                      </a:r>
                    </a:p>
                    <a:p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228 312,74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97 380,13</a:t>
                      </a:r>
                      <a:endParaRPr lang="ru-RU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00034" y="5143512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* На 1 октября 2017 года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7680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9</a:t>
            </a:fld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42844" y="209327"/>
            <a:ext cx="8786874" cy="706090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Низкие размеры минимальных взносов на капитальный ремонт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28596" y="1214422"/>
            <a:ext cx="828680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200" b="1" dirty="0" smtClean="0"/>
              <a:t>В среднем по РФ размер минимального взноса -  7,41 руб./кв. м</a:t>
            </a:r>
            <a:endParaRPr lang="ru-RU" sz="2200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28596" y="1928802"/>
            <a:ext cx="8286808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В 63 регионах размер минимального взноса установлен в диапазоне </a:t>
            </a:r>
          </a:p>
          <a:p>
            <a:pPr algn="ctr"/>
            <a:r>
              <a:rPr lang="ru-RU" sz="2000" b="1" dirty="0" smtClean="0"/>
              <a:t>от 5 до 10 руб./кв.м</a:t>
            </a:r>
            <a:endParaRPr lang="ru-RU" sz="20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28596" y="3000372"/>
            <a:ext cx="8286808" cy="17859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Минимальные значения взноса на КР, руб./кв. м:</a:t>
            </a:r>
          </a:p>
          <a:p>
            <a:r>
              <a:rPr lang="ru-RU" sz="2000" b="1" dirty="0" smtClean="0"/>
              <a:t>Хабаровский край </a:t>
            </a:r>
            <a:r>
              <a:rPr lang="ru-RU" sz="2000" dirty="0" smtClean="0"/>
              <a:t>(отдельные типы МКД) </a:t>
            </a:r>
            <a:r>
              <a:rPr lang="ru-RU" sz="2000" b="1" dirty="0" smtClean="0"/>
              <a:t>	1,52 	</a:t>
            </a:r>
            <a:r>
              <a:rPr lang="en-US" sz="2000" dirty="0" smtClean="0"/>
              <a:t>(max  7,55)</a:t>
            </a:r>
            <a:endParaRPr lang="ru-RU" sz="2000" dirty="0" smtClean="0"/>
          </a:p>
          <a:p>
            <a:r>
              <a:rPr lang="ru-RU" sz="2000" b="1" dirty="0" smtClean="0"/>
              <a:t>Республика Коми 				2,33 – 2,89 </a:t>
            </a:r>
          </a:p>
          <a:p>
            <a:r>
              <a:rPr lang="ru-RU" sz="2000" b="1" dirty="0" smtClean="0"/>
              <a:t>Мурманская область  				2 	</a:t>
            </a:r>
            <a:r>
              <a:rPr lang="en-US" sz="2000" dirty="0" smtClean="0"/>
              <a:t>(max  </a:t>
            </a:r>
            <a:r>
              <a:rPr lang="ru-RU" sz="2000" dirty="0" smtClean="0"/>
              <a:t>6</a:t>
            </a:r>
            <a:r>
              <a:rPr lang="en-US" sz="2000" dirty="0" smtClean="0"/>
              <a:t>)</a:t>
            </a:r>
            <a:endParaRPr lang="ru-RU" sz="2000" b="1" dirty="0" smtClean="0"/>
          </a:p>
          <a:p>
            <a:r>
              <a:rPr lang="ru-RU" sz="2000" b="1" dirty="0" smtClean="0"/>
              <a:t>г. Санкт-Петербург				3 - 4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28596" y="4929198"/>
            <a:ext cx="8286808" cy="15001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Максимальные значения взноса на КР, руб./кв. м:</a:t>
            </a:r>
          </a:p>
          <a:p>
            <a:r>
              <a:rPr lang="ru-RU" sz="2000" b="1" dirty="0" smtClean="0"/>
              <a:t>г. Москва					17,0</a:t>
            </a:r>
          </a:p>
          <a:p>
            <a:r>
              <a:rPr lang="ru-RU" sz="2000" b="1" dirty="0" smtClean="0"/>
              <a:t>Ханты-Мансийский АО				13,85 	</a:t>
            </a:r>
            <a:r>
              <a:rPr lang="ru-RU" sz="2000" dirty="0" smtClean="0"/>
              <a:t>(</a:t>
            </a:r>
            <a:r>
              <a:rPr lang="en-US" sz="2000" dirty="0" smtClean="0"/>
              <a:t>min 8</a:t>
            </a:r>
            <a:r>
              <a:rPr lang="ru-RU" sz="2000" dirty="0" smtClean="0"/>
              <a:t>,</a:t>
            </a:r>
            <a:r>
              <a:rPr lang="en-US" sz="2000" dirty="0" smtClean="0"/>
              <a:t>55)</a:t>
            </a:r>
            <a:endParaRPr lang="ru-RU" sz="2000" dirty="0" smtClean="0"/>
          </a:p>
          <a:p>
            <a:r>
              <a:rPr lang="ru-RU" sz="2000" b="1" dirty="0" smtClean="0"/>
              <a:t>Республика Саха (Якутия)			11,84 	</a:t>
            </a:r>
            <a:r>
              <a:rPr lang="en-US" sz="2000" dirty="0" smtClean="0"/>
              <a:t>(min 3</a:t>
            </a:r>
            <a:r>
              <a:rPr lang="ru-RU" sz="2000" dirty="0" smtClean="0"/>
              <a:t>,</a:t>
            </a:r>
            <a:r>
              <a:rPr lang="en-US" sz="2000" dirty="0" smtClean="0"/>
              <a:t>60)</a:t>
            </a:r>
            <a:endParaRPr lang="ru-RU" sz="2000" dirty="0" smtClean="0"/>
          </a:p>
          <a:p>
            <a:r>
              <a:rPr lang="ru-RU" sz="2000" b="1" dirty="0" smtClean="0"/>
              <a:t>Ямало-Ненецкий АО				10,50</a:t>
            </a:r>
          </a:p>
        </p:txBody>
      </p:sp>
    </p:spTree>
    <p:extLst>
      <p:ext uri="{BB962C8B-B14F-4D97-AF65-F5344CB8AC3E}">
        <p14:creationId xmlns="" xmlns:p14="http://schemas.microsoft.com/office/powerpoint/2010/main" val="297680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1801</TotalTime>
  <Words>1116</Words>
  <Application>Microsoft Office PowerPoint</Application>
  <PresentationFormat>Экран (4:3)</PresentationFormat>
  <Paragraphs>310</Paragraphs>
  <Slides>19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   Результаты мониторинга реализации региональных программ капитального ремонта многоквартирных домов 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Аля В. Лифанова</dc:creator>
  <cp:lastModifiedBy>konotoptseva</cp:lastModifiedBy>
  <cp:revision>164</cp:revision>
  <dcterms:created xsi:type="dcterms:W3CDTF">2017-09-06T09:11:37Z</dcterms:created>
  <dcterms:modified xsi:type="dcterms:W3CDTF">2018-01-29T02:45:09Z</dcterms:modified>
</cp:coreProperties>
</file>