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4"/>
  </p:notesMasterIdLst>
  <p:handoutMasterIdLst>
    <p:handoutMasterId r:id="rId15"/>
  </p:handoutMasterIdLst>
  <p:sldIdLst>
    <p:sldId id="427" r:id="rId3"/>
    <p:sldId id="451" r:id="rId4"/>
    <p:sldId id="452" r:id="rId5"/>
    <p:sldId id="462" r:id="rId6"/>
    <p:sldId id="467" r:id="rId7"/>
    <p:sldId id="460" r:id="rId8"/>
    <p:sldId id="466" r:id="rId9"/>
    <p:sldId id="461" r:id="rId10"/>
    <p:sldId id="455" r:id="rId11"/>
    <p:sldId id="468" r:id="rId12"/>
    <p:sldId id="412" r:id="rId13"/>
  </p:sldIdLst>
  <p:sldSz cx="9144000" cy="6858000" type="screen4x3"/>
  <p:notesSz cx="67818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A0006"/>
    <a:srgbClr val="B52525"/>
    <a:srgbClr val="FF7C80"/>
    <a:srgbClr val="FF9999"/>
    <a:srgbClr val="CCFFCC"/>
    <a:srgbClr val="EEFCFB"/>
    <a:srgbClr val="0033CC"/>
    <a:srgbClr val="CCFFFF"/>
    <a:srgbClr val="66FFFF"/>
    <a:srgbClr val="00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97615" autoAdjust="0"/>
  </p:normalViewPr>
  <p:slideViewPr>
    <p:cSldViewPr>
      <p:cViewPr>
        <p:scale>
          <a:sx n="70" d="100"/>
          <a:sy n="70" d="100"/>
        </p:scale>
        <p:origin x="-1854" y="-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A2CA85-BCB0-4A1D-B10F-58F0E24961B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A22FF8-5E33-4E25-ACB4-C92087EA999F}">
      <dgm:prSet phldrT="[Текст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spcAft>
              <a:spcPts val="0"/>
            </a:spcAft>
          </a:pPr>
          <a:r>
            <a:rPr lang="ru-RU" sz="1800" b="0" dirty="0" smtClean="0">
              <a:latin typeface="Times New Roman" pitchFamily="18" charset="0"/>
              <a:cs typeface="Times New Roman" pitchFamily="18" charset="0"/>
            </a:rPr>
            <a:t>не более  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7 рабочих дней:</a:t>
          </a:r>
          <a:br>
            <a:rPr lang="ru-RU" sz="1800" b="1" dirty="0" smtClean="0">
              <a:latin typeface="Times New Roman" pitchFamily="18" charset="0"/>
              <a:cs typeface="Times New Roman" pitchFamily="18" charset="0"/>
            </a:rPr>
          </a:b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- Департамент экономики, </a:t>
          </a:r>
        </a:p>
        <a:p>
          <a:pPr algn="l">
            <a:spcAft>
              <a:spcPts val="0"/>
            </a:spcAft>
          </a:pP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- Департамент финансов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640CD570-1641-40E0-A1C3-7BECAEFECC6B}" type="parTrans" cxnId="{063DB468-3AAB-4093-9567-1C5EF2D3FB1D}">
      <dgm:prSet/>
      <dgm:spPr/>
      <dgm:t>
        <a:bodyPr/>
        <a:lstStyle/>
        <a:p>
          <a:endParaRPr lang="ru-RU" sz="1600"/>
        </a:p>
      </dgm:t>
    </dgm:pt>
    <dgm:pt modelId="{92423953-1753-434D-9329-BD120DFEE7A8}" type="sibTrans" cxnId="{063DB468-3AAB-4093-9567-1C5EF2D3FB1D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noFill/>
        <a:ln>
          <a:noFill/>
        </a:ln>
      </dgm:spPr>
      <dgm:t>
        <a:bodyPr/>
        <a:lstStyle/>
        <a:p>
          <a:endParaRPr lang="ru-RU" sz="1600"/>
        </a:p>
      </dgm:t>
    </dgm:pt>
    <dgm:pt modelId="{43E53315-A418-46F8-AE27-F2572B23C12D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не более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 10 рабочих дней:</a:t>
          </a:r>
          <a:br>
            <a:rPr lang="ru-RU" sz="1800" b="1" dirty="0" smtClean="0">
              <a:latin typeface="Times New Roman" pitchFamily="18" charset="0"/>
              <a:cs typeface="Times New Roman" pitchFamily="18" charset="0"/>
            </a:rPr>
          </a:b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800" b="1" i="1" u="sng" dirty="0" smtClean="0">
              <a:latin typeface="Times New Roman" pitchFamily="18" charset="0"/>
              <a:cs typeface="Times New Roman" pitchFamily="18" charset="0"/>
            </a:rPr>
            <a:t>Общественный (координационный) совет 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ru-RU" sz="1800" b="1" dirty="0" smtClean="0">
              <a:latin typeface="Times New Roman" pitchFamily="18" charset="0"/>
              <a:cs typeface="Times New Roman" pitchFamily="18" charset="0"/>
            </a:rPr>
          </a:b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800" b="1" i="1" u="sng" dirty="0" smtClean="0">
              <a:latin typeface="Times New Roman" pitchFamily="18" charset="0"/>
              <a:cs typeface="Times New Roman" pitchFamily="18" charset="0"/>
            </a:rPr>
            <a:t>Профильная комиссия Красноярского городского Совета депутатов</a:t>
          </a:r>
          <a:br>
            <a:rPr lang="ru-RU" sz="1800" b="1" i="1" u="sng" dirty="0" smtClean="0">
              <a:latin typeface="Times New Roman" pitchFamily="18" charset="0"/>
              <a:cs typeface="Times New Roman" pitchFamily="18" charset="0"/>
            </a:rPr>
          </a:br>
          <a:r>
            <a:rPr lang="ru-RU" sz="1800" b="1" i="1" u="sng" dirty="0" smtClean="0">
              <a:latin typeface="Times New Roman" pitchFamily="18" charset="0"/>
              <a:cs typeface="Times New Roman" pitchFamily="18" charset="0"/>
            </a:rPr>
            <a:t>- Контрольно-счетная палата города Красноярска</a:t>
          </a:r>
          <a:endParaRPr lang="ru-RU" sz="1800" i="1" u="sng" dirty="0">
            <a:latin typeface="Times New Roman" pitchFamily="18" charset="0"/>
            <a:cs typeface="Times New Roman" pitchFamily="18" charset="0"/>
          </a:endParaRPr>
        </a:p>
      </dgm:t>
    </dgm:pt>
    <dgm:pt modelId="{7B319908-9A01-4A42-87AE-577A71EBAEEA}" type="parTrans" cxnId="{93A51738-F88E-4BF5-9CA4-3FEEE0DA1BE1}">
      <dgm:prSet/>
      <dgm:spPr/>
      <dgm:t>
        <a:bodyPr/>
        <a:lstStyle/>
        <a:p>
          <a:endParaRPr lang="ru-RU" sz="1600"/>
        </a:p>
      </dgm:t>
    </dgm:pt>
    <dgm:pt modelId="{CE2CBA95-4BE3-49AC-B121-D4CBD087877B}" type="sibTrans" cxnId="{93A51738-F88E-4BF5-9CA4-3FEEE0DA1BE1}">
      <dgm:prSet custT="1"/>
      <dgm:spPr>
        <a:noFill/>
        <a:ln>
          <a:noFill/>
        </a:ln>
      </dgm:spPr>
      <dgm:t>
        <a:bodyPr/>
        <a:lstStyle/>
        <a:p>
          <a:endParaRPr lang="ru-RU" sz="1600"/>
        </a:p>
      </dgm:t>
    </dgm:pt>
    <dgm:pt modelId="{72F41D2C-AF07-44DE-AF31-D358061B8932}">
      <dgm:prSet phldrT="[Текст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7 рабочих дней:  Юридическое управление</a:t>
          </a:r>
          <a:endParaRPr lang="ru-RU" sz="1800" dirty="0" smtClean="0">
            <a:latin typeface="Times New Roman" pitchFamily="18" charset="0"/>
            <a:cs typeface="Times New Roman" pitchFamily="18" charset="0"/>
          </a:endParaRPr>
        </a:p>
      </dgm:t>
    </dgm:pt>
    <dgm:pt modelId="{D5F83D88-BF1A-42BA-A1A2-D09A81108319}" type="parTrans" cxnId="{1275CEEA-1AD7-4498-9B03-BD3E596492F4}">
      <dgm:prSet/>
      <dgm:spPr/>
      <dgm:t>
        <a:bodyPr/>
        <a:lstStyle/>
        <a:p>
          <a:endParaRPr lang="ru-RU" sz="1600"/>
        </a:p>
      </dgm:t>
    </dgm:pt>
    <dgm:pt modelId="{C72FAD41-870B-48DD-8AF2-CD67F0460EC1}" type="sibTrans" cxnId="{1275CEEA-1AD7-4498-9B03-BD3E596492F4}">
      <dgm:prSet custT="1"/>
      <dgm:spPr>
        <a:noFill/>
        <a:ln>
          <a:noFill/>
        </a:ln>
      </dgm:spPr>
      <dgm:t>
        <a:bodyPr/>
        <a:lstStyle/>
        <a:p>
          <a:endParaRPr lang="ru-RU" sz="1600"/>
        </a:p>
      </dgm:t>
    </dgm:pt>
    <dgm:pt modelId="{FB25036E-7F4B-4DAC-A5B0-B548C7ECFCA0}">
      <dgm:prSet phldrT="[Текст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Прокуратура города Красноярска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B88E899C-F1FE-464E-8724-C442625CFD36}" type="parTrans" cxnId="{1E5CA00B-2CA0-4A47-B215-08192B185BF9}">
      <dgm:prSet/>
      <dgm:spPr/>
      <dgm:t>
        <a:bodyPr/>
        <a:lstStyle/>
        <a:p>
          <a:endParaRPr lang="ru-RU" sz="1600"/>
        </a:p>
      </dgm:t>
    </dgm:pt>
    <dgm:pt modelId="{7C74B422-9594-46B4-B155-32EE49CC3004}" type="sibTrans" cxnId="{1E5CA00B-2CA0-4A47-B215-08192B185BF9}">
      <dgm:prSet custT="1"/>
      <dgm:spPr>
        <a:noFill/>
        <a:ln>
          <a:noFill/>
        </a:ln>
      </dgm:spPr>
      <dgm:t>
        <a:bodyPr/>
        <a:lstStyle/>
        <a:p>
          <a:endParaRPr lang="ru-RU" sz="1600"/>
        </a:p>
      </dgm:t>
    </dgm:pt>
    <dgm:pt modelId="{6CB23EDE-5A8D-4D29-8E70-D0FD2533F1CA}" type="pres">
      <dgm:prSet presAssocID="{B0A2CA85-BCB0-4A1D-B10F-58F0E24961B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0D179B-9B77-4DDC-88EB-6470ED931453}" type="pres">
      <dgm:prSet presAssocID="{B0A2CA85-BCB0-4A1D-B10F-58F0E24961BC}" presName="dummyMaxCanvas" presStyleCnt="0">
        <dgm:presLayoutVars/>
      </dgm:prSet>
      <dgm:spPr/>
    </dgm:pt>
    <dgm:pt modelId="{B48EECAF-C428-4CFC-AA59-DEA05C913417}" type="pres">
      <dgm:prSet presAssocID="{B0A2CA85-BCB0-4A1D-B10F-58F0E24961BC}" presName="FourNodes_1" presStyleLbl="node1" presStyleIdx="0" presStyleCnt="4" custScaleX="89379" custScaleY="75113" custLinFactNeighborX="-3089" custLinFactNeighborY="591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0DF540-9130-4237-8A86-572B09B7788E}" type="pres">
      <dgm:prSet presAssocID="{B0A2CA85-BCB0-4A1D-B10F-58F0E24961BC}" presName="FourNodes_2" presStyleLbl="node1" presStyleIdx="1" presStyleCnt="4" custScaleX="94032" custScaleY="111614" custLinFactNeighborX="-3627" custLinFactNeighborY="58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AF5199-2E25-47DC-B2BC-EE80490E6975}" type="pres">
      <dgm:prSet presAssocID="{B0A2CA85-BCB0-4A1D-B10F-58F0E24961BC}" presName="FourNodes_3" presStyleLbl="node1" presStyleIdx="2" presStyleCnt="4" custScaleX="91000" custScaleY="50226" custLinFactNeighborX="-5261" custLinFactNeighborY="498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622362-E5F3-4D7B-B2AB-8A3B37BDC179}" type="pres">
      <dgm:prSet presAssocID="{B0A2CA85-BCB0-4A1D-B10F-58F0E24961BC}" presName="FourNodes_4" presStyleLbl="node1" presStyleIdx="3" presStyleCnt="4" custScaleX="75760" custScaleY="370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2FD87B-4C39-44B9-919A-BFCBDB18C44A}" type="pres">
      <dgm:prSet presAssocID="{B0A2CA85-BCB0-4A1D-B10F-58F0E24961BC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0CD92D-A2B9-45EE-9787-BD53F445EAD8}" type="pres">
      <dgm:prSet presAssocID="{B0A2CA85-BCB0-4A1D-B10F-58F0E24961BC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469516-8813-4CE3-9B1B-6D803B3108C1}" type="pres">
      <dgm:prSet presAssocID="{B0A2CA85-BCB0-4A1D-B10F-58F0E24961BC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B54FA0-FF52-4A7D-816A-7E417CBA168A}" type="pres">
      <dgm:prSet presAssocID="{B0A2CA85-BCB0-4A1D-B10F-58F0E24961BC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25FAD6-AE7F-4F45-92B2-DF3EDF71CF6F}" type="pres">
      <dgm:prSet presAssocID="{B0A2CA85-BCB0-4A1D-B10F-58F0E24961BC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CDBBBD-7C64-4245-8D94-AA0B29469634}" type="pres">
      <dgm:prSet presAssocID="{B0A2CA85-BCB0-4A1D-B10F-58F0E24961BC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B5E786-BE4C-453E-B516-9D97BFE46963}" type="pres">
      <dgm:prSet presAssocID="{B0A2CA85-BCB0-4A1D-B10F-58F0E24961BC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9E1F441-F59F-4A2F-9988-8E623B962401}" type="presOf" srcId="{A3A22FF8-5E33-4E25-ACB4-C92087EA999F}" destId="{EDB54FA0-FF52-4A7D-816A-7E417CBA168A}" srcOrd="1" destOrd="0" presId="urn:microsoft.com/office/officeart/2005/8/layout/vProcess5"/>
    <dgm:cxn modelId="{23395A67-1A56-4C45-BE0C-BA865A8291E8}" type="presOf" srcId="{B0A2CA85-BCB0-4A1D-B10F-58F0E24961BC}" destId="{6CB23EDE-5A8D-4D29-8E70-D0FD2533F1CA}" srcOrd="0" destOrd="0" presId="urn:microsoft.com/office/officeart/2005/8/layout/vProcess5"/>
    <dgm:cxn modelId="{9EB6CE8A-938D-42AD-B7D8-5CD3B9A46E8A}" type="presOf" srcId="{FB25036E-7F4B-4DAC-A5B0-B548C7ECFCA0}" destId="{93B5E786-BE4C-453E-B516-9D97BFE46963}" srcOrd="1" destOrd="0" presId="urn:microsoft.com/office/officeart/2005/8/layout/vProcess5"/>
    <dgm:cxn modelId="{72BD3B38-A1BC-467D-AC01-7D225C09B868}" type="presOf" srcId="{92423953-1753-434D-9329-BD120DFEE7A8}" destId="{732FD87B-4C39-44B9-919A-BFCBDB18C44A}" srcOrd="0" destOrd="0" presId="urn:microsoft.com/office/officeart/2005/8/layout/vProcess5"/>
    <dgm:cxn modelId="{40487B1F-411F-4530-A2E7-4F84122C0B05}" type="presOf" srcId="{A3A22FF8-5E33-4E25-ACB4-C92087EA999F}" destId="{B48EECAF-C428-4CFC-AA59-DEA05C913417}" srcOrd="0" destOrd="0" presId="urn:microsoft.com/office/officeart/2005/8/layout/vProcess5"/>
    <dgm:cxn modelId="{1275CEEA-1AD7-4498-9B03-BD3E596492F4}" srcId="{B0A2CA85-BCB0-4A1D-B10F-58F0E24961BC}" destId="{72F41D2C-AF07-44DE-AF31-D358061B8932}" srcOrd="2" destOrd="0" parTransId="{D5F83D88-BF1A-42BA-A1A2-D09A81108319}" sibTransId="{C72FAD41-870B-48DD-8AF2-CD67F0460EC1}"/>
    <dgm:cxn modelId="{1E5CA00B-2CA0-4A47-B215-08192B185BF9}" srcId="{B0A2CA85-BCB0-4A1D-B10F-58F0E24961BC}" destId="{FB25036E-7F4B-4DAC-A5B0-B548C7ECFCA0}" srcOrd="3" destOrd="0" parTransId="{B88E899C-F1FE-464E-8724-C442625CFD36}" sibTransId="{7C74B422-9594-46B4-B155-32EE49CC3004}"/>
    <dgm:cxn modelId="{B5D6223F-0BEF-4973-9D5E-8C93BEA3D77F}" type="presOf" srcId="{72F41D2C-AF07-44DE-AF31-D358061B8932}" destId="{AFCDBBBD-7C64-4245-8D94-AA0B29469634}" srcOrd="1" destOrd="0" presId="urn:microsoft.com/office/officeart/2005/8/layout/vProcess5"/>
    <dgm:cxn modelId="{E1E4AE57-6E4A-4A65-A637-9C927DE83773}" type="presOf" srcId="{43E53315-A418-46F8-AE27-F2572B23C12D}" destId="{E90DF540-9130-4237-8A86-572B09B7788E}" srcOrd="0" destOrd="0" presId="urn:microsoft.com/office/officeart/2005/8/layout/vProcess5"/>
    <dgm:cxn modelId="{782AC983-A243-4811-9392-D55A002261E9}" type="presOf" srcId="{C72FAD41-870B-48DD-8AF2-CD67F0460EC1}" destId="{57469516-8813-4CE3-9B1B-6D803B3108C1}" srcOrd="0" destOrd="0" presId="urn:microsoft.com/office/officeart/2005/8/layout/vProcess5"/>
    <dgm:cxn modelId="{063DB468-3AAB-4093-9567-1C5EF2D3FB1D}" srcId="{B0A2CA85-BCB0-4A1D-B10F-58F0E24961BC}" destId="{A3A22FF8-5E33-4E25-ACB4-C92087EA999F}" srcOrd="0" destOrd="0" parTransId="{640CD570-1641-40E0-A1C3-7BECAEFECC6B}" sibTransId="{92423953-1753-434D-9329-BD120DFEE7A8}"/>
    <dgm:cxn modelId="{C7B959A8-9390-496C-BC60-EB2F2B663028}" type="presOf" srcId="{CE2CBA95-4BE3-49AC-B121-D4CBD087877B}" destId="{E90CD92D-A2B9-45EE-9787-BD53F445EAD8}" srcOrd="0" destOrd="0" presId="urn:microsoft.com/office/officeart/2005/8/layout/vProcess5"/>
    <dgm:cxn modelId="{FFC2E064-C19A-4791-BC95-A7C5FFBA0921}" type="presOf" srcId="{FB25036E-7F4B-4DAC-A5B0-B548C7ECFCA0}" destId="{DD622362-E5F3-4D7B-B2AB-8A3B37BDC179}" srcOrd="0" destOrd="0" presId="urn:microsoft.com/office/officeart/2005/8/layout/vProcess5"/>
    <dgm:cxn modelId="{E28C13B8-BB30-4F59-B4CB-62FDD07E37B1}" type="presOf" srcId="{43E53315-A418-46F8-AE27-F2572B23C12D}" destId="{0C25FAD6-AE7F-4F45-92B2-DF3EDF71CF6F}" srcOrd="1" destOrd="0" presId="urn:microsoft.com/office/officeart/2005/8/layout/vProcess5"/>
    <dgm:cxn modelId="{93A51738-F88E-4BF5-9CA4-3FEEE0DA1BE1}" srcId="{B0A2CA85-BCB0-4A1D-B10F-58F0E24961BC}" destId="{43E53315-A418-46F8-AE27-F2572B23C12D}" srcOrd="1" destOrd="0" parTransId="{7B319908-9A01-4A42-87AE-577A71EBAEEA}" sibTransId="{CE2CBA95-4BE3-49AC-B121-D4CBD087877B}"/>
    <dgm:cxn modelId="{502ED7A5-027E-4093-BB80-1734CD7493FA}" type="presOf" srcId="{72F41D2C-AF07-44DE-AF31-D358061B8932}" destId="{D9AF5199-2E25-47DC-B2BC-EE80490E6975}" srcOrd="0" destOrd="0" presId="urn:microsoft.com/office/officeart/2005/8/layout/vProcess5"/>
    <dgm:cxn modelId="{5A11077E-1455-4436-A48E-B50B01752E5C}" type="presParOf" srcId="{6CB23EDE-5A8D-4D29-8E70-D0FD2533F1CA}" destId="{ED0D179B-9B77-4DDC-88EB-6470ED931453}" srcOrd="0" destOrd="0" presId="urn:microsoft.com/office/officeart/2005/8/layout/vProcess5"/>
    <dgm:cxn modelId="{F0390399-0AEE-437D-AFD1-318549CB4C07}" type="presParOf" srcId="{6CB23EDE-5A8D-4D29-8E70-D0FD2533F1CA}" destId="{B48EECAF-C428-4CFC-AA59-DEA05C913417}" srcOrd="1" destOrd="0" presId="urn:microsoft.com/office/officeart/2005/8/layout/vProcess5"/>
    <dgm:cxn modelId="{C1BD4810-6927-4826-8CBE-AD30E5D95AF4}" type="presParOf" srcId="{6CB23EDE-5A8D-4D29-8E70-D0FD2533F1CA}" destId="{E90DF540-9130-4237-8A86-572B09B7788E}" srcOrd="2" destOrd="0" presId="urn:microsoft.com/office/officeart/2005/8/layout/vProcess5"/>
    <dgm:cxn modelId="{EE8CFF69-383C-4AAB-B393-463C9D043B1B}" type="presParOf" srcId="{6CB23EDE-5A8D-4D29-8E70-D0FD2533F1CA}" destId="{D9AF5199-2E25-47DC-B2BC-EE80490E6975}" srcOrd="3" destOrd="0" presId="urn:microsoft.com/office/officeart/2005/8/layout/vProcess5"/>
    <dgm:cxn modelId="{659AEB27-023B-4192-A702-939F90AE7899}" type="presParOf" srcId="{6CB23EDE-5A8D-4D29-8E70-D0FD2533F1CA}" destId="{DD622362-E5F3-4D7B-B2AB-8A3B37BDC179}" srcOrd="4" destOrd="0" presId="urn:microsoft.com/office/officeart/2005/8/layout/vProcess5"/>
    <dgm:cxn modelId="{0AAA3707-D465-4EA9-87C9-EB2363D5BC4C}" type="presParOf" srcId="{6CB23EDE-5A8D-4D29-8E70-D0FD2533F1CA}" destId="{732FD87B-4C39-44B9-919A-BFCBDB18C44A}" srcOrd="5" destOrd="0" presId="urn:microsoft.com/office/officeart/2005/8/layout/vProcess5"/>
    <dgm:cxn modelId="{08EF69CE-DA53-4D66-B7E7-645E33FC5CCF}" type="presParOf" srcId="{6CB23EDE-5A8D-4D29-8E70-D0FD2533F1CA}" destId="{E90CD92D-A2B9-45EE-9787-BD53F445EAD8}" srcOrd="6" destOrd="0" presId="urn:microsoft.com/office/officeart/2005/8/layout/vProcess5"/>
    <dgm:cxn modelId="{D4124DC7-39F0-446F-8F10-EEE8B46BBCBE}" type="presParOf" srcId="{6CB23EDE-5A8D-4D29-8E70-D0FD2533F1CA}" destId="{57469516-8813-4CE3-9B1B-6D803B3108C1}" srcOrd="7" destOrd="0" presId="urn:microsoft.com/office/officeart/2005/8/layout/vProcess5"/>
    <dgm:cxn modelId="{D747A6DF-4834-4127-86AB-FCF83886E89F}" type="presParOf" srcId="{6CB23EDE-5A8D-4D29-8E70-D0FD2533F1CA}" destId="{EDB54FA0-FF52-4A7D-816A-7E417CBA168A}" srcOrd="8" destOrd="0" presId="urn:microsoft.com/office/officeart/2005/8/layout/vProcess5"/>
    <dgm:cxn modelId="{01210A55-A252-4A04-BA08-8C8C6B7B5809}" type="presParOf" srcId="{6CB23EDE-5A8D-4D29-8E70-D0FD2533F1CA}" destId="{0C25FAD6-AE7F-4F45-92B2-DF3EDF71CF6F}" srcOrd="9" destOrd="0" presId="urn:microsoft.com/office/officeart/2005/8/layout/vProcess5"/>
    <dgm:cxn modelId="{628E649D-568F-4092-AD8C-3AD962306C93}" type="presParOf" srcId="{6CB23EDE-5A8D-4D29-8E70-D0FD2533F1CA}" destId="{AFCDBBBD-7C64-4245-8D94-AA0B29469634}" srcOrd="10" destOrd="0" presId="urn:microsoft.com/office/officeart/2005/8/layout/vProcess5"/>
    <dgm:cxn modelId="{BDB46605-09D2-4A3E-94FE-2F8133B76627}" type="presParOf" srcId="{6CB23EDE-5A8D-4D29-8E70-D0FD2533F1CA}" destId="{93B5E786-BE4C-453E-B516-9D97BFE46963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A2DB7C-CFEC-4257-AF88-B664EBE3B1B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73199A-6824-4D57-A9F4-E637FBF433F8}">
      <dgm:prSet phldrT="[Текст]"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Проект программы, разработанный ответственным исполнителем </a:t>
          </a:r>
          <a:br>
            <a:rPr lang="ru-RU" sz="2000" b="1" dirty="0" smtClean="0">
              <a:latin typeface="Times New Roman" pitchFamily="18" charset="0"/>
              <a:cs typeface="Times New Roman" pitchFamily="18" charset="0"/>
            </a:rPr>
          </a:b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и соисполнителями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B908E8B0-B242-44CC-A83C-5D4DEC9846CF}" type="parTrans" cxnId="{71BFF7D0-7481-4DD6-80F8-654C3239785E}">
      <dgm:prSet/>
      <dgm:spPr/>
      <dgm:t>
        <a:bodyPr/>
        <a:lstStyle/>
        <a:p>
          <a:endParaRPr lang="ru-RU" sz="2000"/>
        </a:p>
      </dgm:t>
    </dgm:pt>
    <dgm:pt modelId="{36CB1F65-436D-4171-ABC6-71E0FCD9C12D}" type="sibTrans" cxnId="{71BFF7D0-7481-4DD6-80F8-654C3239785E}">
      <dgm:prSet/>
      <dgm:spPr/>
      <dgm:t>
        <a:bodyPr/>
        <a:lstStyle/>
        <a:p>
          <a:endParaRPr lang="ru-RU" sz="2000"/>
        </a:p>
      </dgm:t>
    </dgm:pt>
    <dgm:pt modelId="{BDC7C22F-B2DA-414A-BF28-EC2B4028AE51}" type="pres">
      <dgm:prSet presAssocID="{DEA2DB7C-CFEC-4257-AF88-B664EBE3B1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451D20-D53B-45A6-9C88-2FBF8B1E5953}" type="pres">
      <dgm:prSet presAssocID="{B773199A-6824-4D57-A9F4-E637FBF433F8}" presName="parentText" presStyleLbl="node1" presStyleIdx="0" presStyleCnt="1" custScaleY="75605" custLinFactNeighborX="399" custLinFactNeighborY="1543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E1B2AA1-8AAE-4597-9024-4C8581FDA7A6}" type="presOf" srcId="{B773199A-6824-4D57-A9F4-E637FBF433F8}" destId="{D0451D20-D53B-45A6-9C88-2FBF8B1E5953}" srcOrd="0" destOrd="0" presId="urn:microsoft.com/office/officeart/2005/8/layout/vList2"/>
    <dgm:cxn modelId="{71BFF7D0-7481-4DD6-80F8-654C3239785E}" srcId="{DEA2DB7C-CFEC-4257-AF88-B664EBE3B1BE}" destId="{B773199A-6824-4D57-A9F4-E637FBF433F8}" srcOrd="0" destOrd="0" parTransId="{B908E8B0-B242-44CC-A83C-5D4DEC9846CF}" sibTransId="{36CB1F65-436D-4171-ABC6-71E0FCD9C12D}"/>
    <dgm:cxn modelId="{D59BF213-6718-435F-ABF3-6F80B65A58E4}" type="presOf" srcId="{DEA2DB7C-CFEC-4257-AF88-B664EBE3B1BE}" destId="{BDC7C22F-B2DA-414A-BF28-EC2B4028AE51}" srcOrd="0" destOrd="0" presId="urn:microsoft.com/office/officeart/2005/8/layout/vList2"/>
    <dgm:cxn modelId="{4CC30D36-1148-4BFD-BFA0-8B6D02881724}" type="presParOf" srcId="{BDC7C22F-B2DA-414A-BF28-EC2B4028AE51}" destId="{D0451D20-D53B-45A6-9C88-2FBF8B1E595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48EECAF-C428-4CFC-AA59-DEA05C913417}">
      <dsp:nvSpPr>
        <dsp:cNvPr id="0" name=""/>
        <dsp:cNvSpPr/>
      </dsp:nvSpPr>
      <dsp:spPr>
        <a:xfrm>
          <a:off x="158290" y="828087"/>
          <a:ext cx="6368612" cy="86930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0" kern="1200" dirty="0" smtClean="0">
              <a:latin typeface="Times New Roman" pitchFamily="18" charset="0"/>
              <a:cs typeface="Times New Roman" pitchFamily="18" charset="0"/>
            </a:rPr>
            <a:t>не более  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7 рабочих дней:</a:t>
          </a:r>
          <a:br>
            <a:rPr lang="ru-RU" sz="1800" b="1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- Департамент экономики,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- Департамент финансов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8290" y="828087"/>
        <a:ext cx="5225588" cy="869305"/>
      </dsp:txXfrm>
    </dsp:sp>
    <dsp:sp modelId="{E90DF540-9130-4237-8A86-572B09B7788E}">
      <dsp:nvSpPr>
        <dsp:cNvPr id="0" name=""/>
        <dsp:cNvSpPr/>
      </dsp:nvSpPr>
      <dsp:spPr>
        <a:xfrm>
          <a:off x="550936" y="1980225"/>
          <a:ext cx="6700157" cy="129174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не более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10 рабочих дней:</a:t>
          </a:r>
          <a:br>
            <a:rPr lang="ru-RU" sz="1800" b="1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800" b="1" i="1" u="sng" kern="1200" dirty="0" smtClean="0">
              <a:latin typeface="Times New Roman" pitchFamily="18" charset="0"/>
              <a:cs typeface="Times New Roman" pitchFamily="18" charset="0"/>
            </a:rPr>
            <a:t>Общественный (координационный) совет 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ru-RU" sz="1800" b="1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800" b="1" i="1" u="sng" kern="1200" dirty="0" smtClean="0">
              <a:latin typeface="Times New Roman" pitchFamily="18" charset="0"/>
              <a:cs typeface="Times New Roman" pitchFamily="18" charset="0"/>
            </a:rPr>
            <a:t>Профильная комиссия Красноярского городского Совета депутатов</a:t>
          </a:r>
          <a:br>
            <a:rPr lang="ru-RU" sz="1800" b="1" i="1" u="sng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1800" b="1" i="1" u="sng" kern="1200" dirty="0" smtClean="0">
              <a:latin typeface="Times New Roman" pitchFamily="18" charset="0"/>
              <a:cs typeface="Times New Roman" pitchFamily="18" charset="0"/>
            </a:rPr>
            <a:t>- Контрольно-счетная палата города Красноярска</a:t>
          </a:r>
          <a:endParaRPr lang="ru-RU" sz="1800" i="1" u="sng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0936" y="1980225"/>
        <a:ext cx="5431649" cy="1291743"/>
      </dsp:txXfrm>
    </dsp:sp>
    <dsp:sp modelId="{D9AF5199-2E25-47DC-B2BC-EE80490E6975}">
      <dsp:nvSpPr>
        <dsp:cNvPr id="0" name=""/>
        <dsp:cNvSpPr/>
      </dsp:nvSpPr>
      <dsp:spPr>
        <a:xfrm>
          <a:off x="1130373" y="3600405"/>
          <a:ext cx="6484115" cy="58128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7 рабочих дней:  Юридическое управление</a:t>
          </a: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1130373" y="3600405"/>
        <a:ext cx="5264614" cy="581280"/>
      </dsp:txXfrm>
    </dsp:sp>
    <dsp:sp modelId="{DD622362-E5F3-4D7B-B2AB-8A3B37BDC179}">
      <dsp:nvSpPr>
        <dsp:cNvPr id="0" name=""/>
        <dsp:cNvSpPr/>
      </dsp:nvSpPr>
      <dsp:spPr>
        <a:xfrm>
          <a:off x="2644949" y="4467313"/>
          <a:ext cx="5398204" cy="42923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Прокуратура города Красноярска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44949" y="4467313"/>
        <a:ext cx="4376188" cy="429230"/>
      </dsp:txXfrm>
    </dsp:sp>
    <dsp:sp modelId="{732FD87B-4C39-44B9-919A-BFCBDB18C44A}">
      <dsp:nvSpPr>
        <dsp:cNvPr id="0" name=""/>
        <dsp:cNvSpPr/>
      </dsp:nvSpPr>
      <dsp:spPr>
        <a:xfrm>
          <a:off x="6373136" y="886410"/>
          <a:ext cx="752264" cy="752264"/>
        </a:xfrm>
        <a:prstGeom prst="downArrow">
          <a:avLst>
            <a:gd name="adj1" fmla="val 55000"/>
            <a:gd name="adj2" fmla="val 45000"/>
          </a:avLst>
        </a:prstGeom>
        <a:noFill/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6373136" y="886410"/>
        <a:ext cx="752264" cy="752264"/>
      </dsp:txXfrm>
    </dsp:sp>
    <dsp:sp modelId="{E90CD92D-A2B9-45EE-9787-BD53F445EAD8}">
      <dsp:nvSpPr>
        <dsp:cNvPr id="0" name=""/>
        <dsp:cNvSpPr/>
      </dsp:nvSpPr>
      <dsp:spPr>
        <a:xfrm>
          <a:off x="6969889" y="2254164"/>
          <a:ext cx="752264" cy="752264"/>
        </a:xfrm>
        <a:prstGeom prst="downArrow">
          <a:avLst>
            <a:gd name="adj1" fmla="val 55000"/>
            <a:gd name="adj2" fmla="val 45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6969889" y="2254164"/>
        <a:ext cx="752264" cy="752264"/>
      </dsp:txXfrm>
    </dsp:sp>
    <dsp:sp modelId="{57469516-8813-4CE3-9B1B-6D803B3108C1}">
      <dsp:nvSpPr>
        <dsp:cNvPr id="0" name=""/>
        <dsp:cNvSpPr/>
      </dsp:nvSpPr>
      <dsp:spPr>
        <a:xfrm>
          <a:off x="7557734" y="3621918"/>
          <a:ext cx="752264" cy="752264"/>
        </a:xfrm>
        <a:prstGeom prst="downArrow">
          <a:avLst>
            <a:gd name="adj1" fmla="val 55000"/>
            <a:gd name="adj2" fmla="val 45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7557734" y="3621918"/>
        <a:ext cx="752264" cy="75226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451D20-D53B-45A6-9C88-2FBF8B1E5953}">
      <dsp:nvSpPr>
        <dsp:cNvPr id="0" name=""/>
        <dsp:cNvSpPr/>
      </dsp:nvSpPr>
      <dsp:spPr>
        <a:xfrm>
          <a:off x="0" y="807"/>
          <a:ext cx="8856476" cy="703347"/>
        </a:xfrm>
        <a:prstGeom prst="roundRect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Проект программы, разработанный ответственным исполнителем </a:t>
          </a:r>
          <a:br>
            <a:rPr lang="ru-RU" sz="2000" b="1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и соисполнителями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807"/>
        <a:ext cx="8856476" cy="7033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293808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2105" y="5"/>
            <a:ext cx="293808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B00BE3-5A51-4530-B9B0-36A832531485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247"/>
            <a:ext cx="293808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2105" y="9428247"/>
            <a:ext cx="293808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06CCD-0A64-4B20-A406-5F20920DF8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38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452" y="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FF25C-8F2C-40A9-96DE-5B4DB2F805E6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180" y="4715157"/>
            <a:ext cx="54254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9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452" y="942859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70325-A45A-4738-816C-9616DFDD89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3386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842282" y="9428166"/>
            <a:ext cx="2937936" cy="49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18" tIns="46559" rIns="93118" bIns="46559" anchor="b"/>
          <a:lstStyle/>
          <a:p>
            <a:pPr algn="r" defTabSz="923477"/>
            <a:fld id="{4D4151F3-95E0-4672-A4DF-61DC9FA6B99C}" type="slidenum">
              <a:rPr lang="ru-RU" sz="1200">
                <a:solidFill>
                  <a:prstClr val="black"/>
                </a:solidFill>
                <a:latin typeface="Calibri"/>
              </a:rPr>
              <a:pPr algn="r" defTabSz="923477"/>
              <a:t>2</a:t>
            </a:fld>
            <a:endParaRPr lang="ru-RU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59350" cy="37211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49" y="4714880"/>
            <a:ext cx="5424490" cy="4465638"/>
          </a:xfrm>
          <a:noFill/>
        </p:spPr>
        <p:txBody>
          <a:bodyPr lIns="93118" tIns="46559" rIns="93118" bIns="46559"/>
          <a:lstStyle/>
          <a:p>
            <a:pPr eaLnBrk="1" hangingPunct="1"/>
            <a:r>
              <a:rPr lang="ru-RU" dirty="0" smtClean="0">
                <a:latin typeface="Arial" charset="0"/>
              </a:rPr>
              <a:t>Бюджетное</a:t>
            </a:r>
            <a:r>
              <a:rPr lang="ru-RU" baseline="0" dirty="0" smtClean="0">
                <a:latin typeface="Arial" charset="0"/>
              </a:rPr>
              <a:t> послание президента 2013</a:t>
            </a:r>
          </a:p>
          <a:p>
            <a:pPr eaLnBrk="1" hangingPunct="1"/>
            <a:r>
              <a:rPr lang="ru-RU" baseline="0" dirty="0" smtClean="0">
                <a:latin typeface="Arial" charset="0"/>
              </a:rPr>
              <a:t>Послание ГТО 2013</a:t>
            </a:r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0E7A9-034D-4422-9B53-807D1D589C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1774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1778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7983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0542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2245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8817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3820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8630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8567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0885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5093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0E7A9-034D-4422-9B53-807D1D589C9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7066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alphaModFix amt="40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48D16-4279-4883-ACDC-0B3E354ED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alphaModFix amt="40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48D16-4279-4883-ACDC-0B3E354ED7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4149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pics.top.rbc.ru/top_pics/uniora/15/1368615567_0515.1000x800.jpeg" TargetMode="Externa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1.xml"/><Relationship Id="rId6" Type="http://schemas.openxmlformats.org/officeDocument/2006/relationships/hyperlink" Target="http://www.upmonitor.ru/imgnews/http:/image.newsru.com/pict/id/large/1518226_20121115095037.gif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1.jpeg"/><Relationship Id="rId9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Герб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47964" y="332656"/>
            <a:ext cx="674341" cy="1060835"/>
          </a:xfrm>
          <a:prstGeom prst="rect">
            <a:avLst/>
          </a:prstGeom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556792"/>
            <a:ext cx="5643602" cy="18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07604" y="1450653"/>
            <a:ext cx="734481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200" b="1" dirty="0" smtClean="0">
              <a:solidFill>
                <a:srgbClr val="B52525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B52525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400" b="1" dirty="0" smtClean="0"/>
              <a:t>Формирование  программного бюджета в г.Красноярске – политика муниципалитета</a:t>
            </a:r>
            <a:r>
              <a:rPr lang="ru-RU" sz="4400" b="1" dirty="0" smtClean="0">
                <a:solidFill>
                  <a:srgbClr val="B52525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endParaRPr lang="ru-RU" sz="2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Красноярск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2014 год</a:t>
            </a:r>
            <a:endParaRPr lang="ru-RU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8244408" y="0"/>
            <a:ext cx="8995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Слайд 1</a:t>
            </a:r>
          </a:p>
        </p:txBody>
      </p:sp>
    </p:spTree>
    <p:extLst>
      <p:ext uri="{BB962C8B-B14F-4D97-AF65-F5344CB8AC3E}">
        <p14:creationId xmlns:p14="http://schemas.microsoft.com/office/powerpoint/2010/main" xmlns="" val="1223632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562749" cy="917283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B52525"/>
                </a:solidFill>
                <a:latin typeface="Times New Roman" pitchFamily="18" charset="0"/>
                <a:cs typeface="Times New Roman" pitchFamily="18" charset="0"/>
              </a:rPr>
              <a:t>Проблемы, возникающие в ходе формирования  и реализации муниципальных программ  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662439" y="1088740"/>
            <a:ext cx="6997458" cy="0"/>
          </a:xfrm>
          <a:prstGeom prst="line">
            <a:avLst/>
          </a:prstGeom>
          <a:ln w="38100">
            <a:solidFill>
              <a:srgbClr val="B525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Нашивка 13"/>
          <p:cNvSpPr/>
          <p:nvPr/>
        </p:nvSpPr>
        <p:spPr>
          <a:xfrm>
            <a:off x="41310" y="157597"/>
            <a:ext cx="612068" cy="858857"/>
          </a:xfrm>
          <a:prstGeom prst="chevron">
            <a:avLst/>
          </a:prstGeom>
          <a:solidFill>
            <a:srgbClr val="B5252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B52525"/>
              </a:solidFill>
            </a:endParaRPr>
          </a:p>
        </p:txBody>
      </p:sp>
      <p:sp>
        <p:nvSpPr>
          <p:cNvPr id="15" name="TextBox 7"/>
          <p:cNvSpPr txBox="1">
            <a:spLocks noChangeArrowheads="1"/>
          </p:cNvSpPr>
          <p:nvPr/>
        </p:nvSpPr>
        <p:spPr bwMode="auto">
          <a:xfrm>
            <a:off x="8243451" y="19485"/>
            <a:ext cx="8995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10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647564" y="1196752"/>
            <a:ext cx="7562749" cy="52565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B52525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827584" y="1718130"/>
            <a:ext cx="802889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В части разработки: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сложность формирования муниципальных программ в полном соответствии с действующими отраслевыми концепциями развития и прогнозом социально-экономического развития города до 2020 года;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необходимость пересмотра прогноза социально-экономического развития города до 2020 года  в связи с изменяющейся экономической и политической ситуацией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В части реализации: 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высокая периодичность внесения изменений в муниципальные программы в связи с корректировками бюджета; 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трудоемкость внесения изменений в 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муниципальные 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программы,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значительная продолжительность  сроков согласования;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В части оценки эффективности: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отсутствие методических рекомендаций по оценке эффективности государственных (муниципальных) программ на федеральном уровне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 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277130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2276872"/>
            <a:ext cx="8507288" cy="3849291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800" b="1" dirty="0" smtClean="0">
              <a:solidFill>
                <a:srgbClr val="B52525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800" b="1" dirty="0" smtClean="0">
                <a:solidFill>
                  <a:srgbClr val="B52525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8244409" y="0"/>
            <a:ext cx="8995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alphaModFix amt="40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www.ksonline.ru/files/stats/933_file_akbulatov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33" y="2259053"/>
            <a:ext cx="2098899" cy="142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Скругленный прямоугольник 17"/>
          <p:cNvSpPr/>
          <p:nvPr/>
        </p:nvSpPr>
        <p:spPr bwMode="auto">
          <a:xfrm>
            <a:off x="2051720" y="686083"/>
            <a:ext cx="6941445" cy="1302757"/>
          </a:xfrm>
          <a:prstGeom prst="roundRect">
            <a:avLst>
              <a:gd name="adj" fmla="val 6336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600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«Государственные </a:t>
            </a:r>
            <a:r>
              <a:rPr lang="ru-RU" sz="1600" b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программы Российской Федерации должны стать ключевым механизмом, с помощью которого увязываются стратегическое и бюджетное </a:t>
            </a:r>
            <a:r>
              <a:rPr lang="ru-RU" sz="1600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планирование»</a:t>
            </a:r>
            <a:endParaRPr lang="ru-RU" sz="1600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Бюджетное </a:t>
            </a:r>
            <a:r>
              <a:rPr lang="ru-RU" sz="1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послание Президента РФ Федеральному собранию от </a:t>
            </a:r>
            <a:r>
              <a:rPr lang="ru-RU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13.06.2013 «О </a:t>
            </a:r>
            <a:r>
              <a:rPr lang="ru-RU" sz="1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бюджетной политике в 2014 - 2016 </a:t>
            </a:r>
            <a:r>
              <a:rPr lang="ru-RU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годах»</a:t>
            </a:r>
            <a:endParaRPr lang="ru-RU" b="0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www.upmonitor.ru/imgnews/http%253A%252F%252Fimage.newsru.com%252Fpict%252Fid%252Flarge%252F1518226_20121115095037.gif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524" y="702536"/>
            <a:ext cx="1832666" cy="147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Скругленный прямоугольник 19"/>
          <p:cNvSpPr/>
          <p:nvPr/>
        </p:nvSpPr>
        <p:spPr bwMode="auto">
          <a:xfrm>
            <a:off x="2267744" y="2177112"/>
            <a:ext cx="4968552" cy="1566174"/>
          </a:xfrm>
          <a:prstGeom prst="roundRect">
            <a:avLst>
              <a:gd name="adj" fmla="val 433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Webdings" pitchFamily="18" charset="2"/>
              <a:buNone/>
            </a:pPr>
            <a:r>
              <a:rPr lang="ru-RU" sz="1600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«Переход </a:t>
            </a:r>
            <a:r>
              <a:rPr lang="ru-RU" sz="1600" b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 программному бюджету дает больше возможностей ответственным исполнителям программ управлять ресурсами, выделяемыми на </a:t>
            </a:r>
            <a:r>
              <a:rPr lang="ru-RU" sz="1600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отрасль»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ru-RU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выступление </a:t>
            </a:r>
            <a:r>
              <a:rPr lang="ru-RU" sz="1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А.Г</a:t>
            </a:r>
            <a:r>
              <a:rPr lang="ru-RU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Силуанова </a:t>
            </a:r>
            <a:r>
              <a:rPr lang="en-US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08.04.2013 на  расширенном заседании </a:t>
            </a:r>
            <a:r>
              <a:rPr lang="ru-RU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коллегии Министерства </a:t>
            </a:r>
            <a:r>
              <a:rPr lang="ru-RU" sz="1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финансов РФ</a:t>
            </a:r>
          </a:p>
        </p:txBody>
      </p:sp>
      <p:pic>
        <p:nvPicPr>
          <p:cNvPr id="1028" name="Picture 4" descr="http://pics.top.rbc.ru/top_pics/uniora/15/1368615567_0515.1000x800.jpe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4409" y="2289999"/>
            <a:ext cx="1548840" cy="135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Заголовок 1"/>
          <p:cNvSpPr txBox="1">
            <a:spLocks/>
          </p:cNvSpPr>
          <p:nvPr/>
        </p:nvSpPr>
        <p:spPr>
          <a:xfrm>
            <a:off x="60833" y="3940116"/>
            <a:ext cx="8890641" cy="28169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Федеральный закон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от 07.05.2013 № 104-ФЗ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«О внесении изменений в Бюджетный кодекс Российской Федерации и отдельные законодательные акты Российской Федерации в связи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совершенствованием бюджетного процесса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just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1800" b="1" dirty="0" smtClean="0">
                <a:solidFill>
                  <a:srgbClr val="B52525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Статья 172 БК РФ. Составление проекта бюджета основывается, в том числе на муниципальных программах</a:t>
            </a:r>
          </a:p>
          <a:p>
            <a:pPr algn="l"/>
            <a:r>
              <a:rPr lang="ru-RU" sz="1800" b="1" dirty="0" smtClean="0">
                <a:solidFill>
                  <a:srgbClr val="B52525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Статья 179 </a:t>
            </a:r>
            <a:r>
              <a:rPr lang="ru-RU" sz="1800" b="1" dirty="0">
                <a:solidFill>
                  <a:srgbClr val="B52525"/>
                </a:solidFill>
                <a:latin typeface="Times New Roman" pitchFamily="18" charset="0"/>
                <a:cs typeface="Times New Roman" pitchFamily="18" charset="0"/>
              </a:rPr>
              <a:t>БК РФ</a:t>
            </a:r>
            <a:r>
              <a:rPr lang="ru-RU" sz="1800" b="1" dirty="0" smtClean="0">
                <a:solidFill>
                  <a:srgbClr val="B52525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 Муниципальные программы</a:t>
            </a:r>
          </a:p>
          <a:p>
            <a:pPr algn="l"/>
            <a:endParaRPr lang="ru-RU" sz="1800" b="1" dirty="0" smtClean="0">
              <a:solidFill>
                <a:srgbClr val="B52525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l"/>
            <a:endParaRPr lang="ru-RU" sz="1800" b="1" dirty="0" smtClean="0">
              <a:solidFill>
                <a:srgbClr val="B52525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341613" y="7461448"/>
            <a:ext cx="2410982" cy="810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800" b="1" dirty="0" smtClean="0">
              <a:solidFill>
                <a:srgbClr val="B52525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102524" y="6033611"/>
            <a:ext cx="8848950" cy="62280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numCol="2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800" b="1" dirty="0" smtClean="0">
              <a:solidFill>
                <a:srgbClr val="B52525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l"/>
            <a:endParaRPr lang="ru-RU" sz="1800" b="1" dirty="0" smtClean="0">
              <a:solidFill>
                <a:srgbClr val="B52525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l"/>
            <a:r>
              <a:rPr lang="ru-RU" sz="1800" b="1" dirty="0" smtClean="0">
                <a:solidFill>
                  <a:srgbClr val="B52525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Долгосрочные целевые программы </a:t>
            </a:r>
          </a:p>
          <a:p>
            <a:pPr algn="l"/>
            <a:endParaRPr lang="ru-RU" sz="1800" b="1" dirty="0" smtClean="0">
              <a:solidFill>
                <a:srgbClr val="B52525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l"/>
            <a:endParaRPr lang="ru-RU" sz="1800" b="1" dirty="0" smtClean="0">
              <a:solidFill>
                <a:srgbClr val="B52525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r"/>
            <a:endParaRPr lang="ru-RU" sz="1800" b="1" dirty="0" smtClean="0">
              <a:solidFill>
                <a:srgbClr val="B52525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r"/>
            <a:endParaRPr lang="ru-RU" sz="1800" b="1" dirty="0" smtClean="0">
              <a:solidFill>
                <a:srgbClr val="B52525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r"/>
            <a:r>
              <a:rPr lang="ru-RU" sz="1800" b="1" dirty="0" smtClean="0">
                <a:solidFill>
                  <a:srgbClr val="B52525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Муниципальные программы</a:t>
            </a:r>
          </a:p>
          <a:p>
            <a:pPr algn="l"/>
            <a:r>
              <a:rPr lang="ru-RU" sz="1800" b="1" dirty="0" smtClean="0">
                <a:solidFill>
                  <a:srgbClr val="B52525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                   </a:t>
            </a:r>
          </a:p>
          <a:p>
            <a:pPr algn="l"/>
            <a:endParaRPr lang="ru-RU" sz="1800" b="1" dirty="0" smtClean="0">
              <a:solidFill>
                <a:srgbClr val="B52525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9" name="Нашивка 18"/>
          <p:cNvSpPr/>
          <p:nvPr/>
        </p:nvSpPr>
        <p:spPr>
          <a:xfrm>
            <a:off x="-27452" y="19485"/>
            <a:ext cx="580703" cy="498620"/>
          </a:xfrm>
          <a:prstGeom prst="chevron">
            <a:avLst/>
          </a:prstGeom>
          <a:solidFill>
            <a:srgbClr val="B5252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B52525"/>
              </a:solidFill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647564" y="620688"/>
            <a:ext cx="6997458" cy="0"/>
          </a:xfrm>
          <a:prstGeom prst="line">
            <a:avLst/>
          </a:prstGeom>
          <a:ln w="38100">
            <a:solidFill>
              <a:srgbClr val="B525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7"/>
          <p:cNvSpPr txBox="1">
            <a:spLocks noChangeArrowheads="1"/>
          </p:cNvSpPr>
          <p:nvPr/>
        </p:nvSpPr>
        <p:spPr bwMode="auto">
          <a:xfrm>
            <a:off x="8254957" y="-29134"/>
            <a:ext cx="8995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53251" y="19485"/>
            <a:ext cx="854774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 smtClean="0">
                <a:solidFill>
                  <a:srgbClr val="B52525"/>
                </a:solidFill>
                <a:latin typeface="Times New Roman" pitchFamily="18" charset="0"/>
                <a:cs typeface="Times New Roman" pitchFamily="18" charset="0"/>
              </a:rPr>
              <a:t>Переход </a:t>
            </a:r>
            <a:r>
              <a:rPr lang="ru-RU" sz="2600" b="1" dirty="0">
                <a:solidFill>
                  <a:srgbClr val="B52525"/>
                </a:solidFill>
                <a:latin typeface="Times New Roman" pitchFamily="18" charset="0"/>
                <a:cs typeface="Times New Roman" pitchFamily="18" charset="0"/>
              </a:rPr>
              <a:t>на программный бюджет на местном уровне</a:t>
            </a:r>
            <a:endParaRPr lang="ru-RU" sz="2600" dirty="0">
              <a:solidFill>
                <a:srgbClr val="B5252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6125340" y="4986816"/>
            <a:ext cx="396044" cy="260585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>
            <a:off x="4492294" y="6182995"/>
            <a:ext cx="669657" cy="32403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49891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666" y="-1"/>
            <a:ext cx="6443618" cy="476615"/>
          </a:xfrm>
        </p:spPr>
        <p:txBody>
          <a:bodyPr>
            <a:noAutofit/>
          </a:bodyPr>
          <a:lstStyle/>
          <a:p>
            <a:pPr algn="l"/>
            <a:r>
              <a:rPr lang="ru-RU" sz="2600" b="1" dirty="0">
                <a:solidFill>
                  <a:srgbClr val="B52525"/>
                </a:solidFill>
                <a:latin typeface="Times New Roman" pitchFamily="18" charset="0"/>
                <a:cs typeface="Times New Roman" pitchFamily="18" charset="0"/>
              </a:rPr>
              <a:t>Предпосылки перехода на </a:t>
            </a:r>
            <a:r>
              <a:rPr lang="ru-RU" sz="2600" b="1" dirty="0" smtClean="0">
                <a:solidFill>
                  <a:srgbClr val="B52525"/>
                </a:solidFill>
                <a:latin typeface="Times New Roman" pitchFamily="18" charset="0"/>
                <a:cs typeface="Times New Roman" pitchFamily="18" charset="0"/>
              </a:rPr>
              <a:t>МП</a:t>
            </a:r>
            <a:endParaRPr lang="ru-RU" sz="2600" b="1" dirty="0" smtClean="0">
              <a:solidFill>
                <a:srgbClr val="B52525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56724" y="558824"/>
            <a:ext cx="6997458" cy="0"/>
          </a:xfrm>
          <a:prstGeom prst="line">
            <a:avLst/>
          </a:prstGeom>
          <a:ln w="38100">
            <a:solidFill>
              <a:srgbClr val="B525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8243451" y="19485"/>
            <a:ext cx="8995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-23945" y="0"/>
            <a:ext cx="612068" cy="558824"/>
          </a:xfrm>
          <a:prstGeom prst="chevron">
            <a:avLst/>
          </a:prstGeom>
          <a:solidFill>
            <a:srgbClr val="B5252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B52525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7514" y="676603"/>
            <a:ext cx="2933701" cy="431800"/>
          </a:xfrm>
          <a:prstGeom prst="roundRect">
            <a:avLst>
              <a:gd name="adj" fmla="val 8717"/>
            </a:avLst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l"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Внешние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82558" y="1167160"/>
            <a:ext cx="7829549" cy="936626"/>
          </a:xfrm>
          <a:prstGeom prst="roundRect">
            <a:avLst>
              <a:gd name="adj" fmla="val 871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l"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Бюджетное послание Президента РФ</a:t>
            </a:r>
          </a:p>
          <a:p>
            <a:pPr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Изменения Бюджетного кодекса Российской Федерации в рамках перехода на программный бюджет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45392" y="2384426"/>
            <a:ext cx="2933701" cy="431800"/>
          </a:xfrm>
          <a:prstGeom prst="roundRect">
            <a:avLst>
              <a:gd name="adj" fmla="val 8717"/>
            </a:avLst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l"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Внутренние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93775" y="2963407"/>
            <a:ext cx="7829549" cy="876300"/>
          </a:xfrm>
          <a:prstGeom prst="roundRect">
            <a:avLst>
              <a:gd name="adj" fmla="val 8717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Внедрение БОР (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Бюджетирование, ориентированное на результат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с 2006 года – наличие опыта формирования программных документов (в 2013 г.: 10 ВЦП и 28 ДГЦП)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981075" y="3933825"/>
            <a:ext cx="7829549" cy="603250"/>
          </a:xfrm>
          <a:prstGeom prst="roundRect">
            <a:avLst>
              <a:gd name="adj" fmla="val 871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l"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Отсутствие единого документа увязывающего весь комплекс инструментов ОМСУ с  бюджетом, а так же стратегическими целями развития города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981074" y="4641850"/>
            <a:ext cx="7829549" cy="392113"/>
          </a:xfrm>
          <a:prstGeom prst="roundRect">
            <a:avLst>
              <a:gd name="adj" fmla="val 871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l"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Сложность одновременного администрирования ВЦП и ДГЦП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81075" y="5186363"/>
            <a:ext cx="7829549" cy="603250"/>
          </a:xfrm>
          <a:prstGeom prst="roundRect">
            <a:avLst>
              <a:gd name="adj" fmla="val 871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l"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Фактическое планирование и исполнение бюджета в разрезе КБК, только затем их закрепление в ДГЦП и ВЦП, отсутствие «программной» философии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81075" y="5949950"/>
            <a:ext cx="7829549" cy="603250"/>
          </a:xfrm>
          <a:prstGeom prst="roundRect">
            <a:avLst>
              <a:gd name="adj" fmla="val 871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l"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Наличие в ВЦП и ДГЦП большого количества «исторически сложившихся мероприятий» – необходимость ревизии расходов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383335" y="3196769"/>
            <a:ext cx="409575" cy="409575"/>
            <a:chOff x="-1962150" y="1552575"/>
            <a:chExt cx="590550" cy="590550"/>
          </a:xfrm>
        </p:grpSpPr>
        <p:sp>
          <p:nvSpPr>
            <p:cNvPr id="20" name="Овал 19"/>
            <p:cNvSpPr/>
            <p:nvPr/>
          </p:nvSpPr>
          <p:spPr>
            <a:xfrm>
              <a:off x="-1962150" y="1552575"/>
              <a:ext cx="590550" cy="590550"/>
            </a:xfrm>
            <a:prstGeom prst="ellipse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люс 20"/>
            <p:cNvSpPr/>
            <p:nvPr/>
          </p:nvSpPr>
          <p:spPr>
            <a:xfrm>
              <a:off x="-1915716" y="1599009"/>
              <a:ext cx="497681" cy="497681"/>
            </a:xfrm>
            <a:prstGeom prst="mathPlus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372624" y="5283200"/>
            <a:ext cx="409575" cy="409575"/>
            <a:chOff x="-1962150" y="2292748"/>
            <a:chExt cx="590550" cy="590550"/>
          </a:xfrm>
        </p:grpSpPr>
        <p:sp>
          <p:nvSpPr>
            <p:cNvPr id="23" name="Овал 22"/>
            <p:cNvSpPr/>
            <p:nvPr/>
          </p:nvSpPr>
          <p:spPr>
            <a:xfrm>
              <a:off x="-1962150" y="2292748"/>
              <a:ext cx="590550" cy="59055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Минус 23"/>
            <p:cNvSpPr/>
            <p:nvPr/>
          </p:nvSpPr>
          <p:spPr>
            <a:xfrm>
              <a:off x="-1915716" y="2339182"/>
              <a:ext cx="497681" cy="497681"/>
            </a:xfrm>
            <a:prstGeom prst="mathMinus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372626" y="4030662"/>
            <a:ext cx="409575" cy="409575"/>
            <a:chOff x="-1962150" y="2292748"/>
            <a:chExt cx="590550" cy="590550"/>
          </a:xfrm>
        </p:grpSpPr>
        <p:sp>
          <p:nvSpPr>
            <p:cNvPr id="26" name="Овал 25"/>
            <p:cNvSpPr/>
            <p:nvPr/>
          </p:nvSpPr>
          <p:spPr>
            <a:xfrm>
              <a:off x="-1962150" y="2292748"/>
              <a:ext cx="590550" cy="59055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Минус 26"/>
            <p:cNvSpPr/>
            <p:nvPr/>
          </p:nvSpPr>
          <p:spPr>
            <a:xfrm>
              <a:off x="-1915716" y="2339182"/>
              <a:ext cx="497681" cy="497681"/>
            </a:xfrm>
            <a:prstGeom prst="mathMinus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372625" y="4643891"/>
            <a:ext cx="409575" cy="409575"/>
            <a:chOff x="-1962150" y="2292748"/>
            <a:chExt cx="590550" cy="590550"/>
          </a:xfrm>
        </p:grpSpPr>
        <p:sp>
          <p:nvSpPr>
            <p:cNvPr id="29" name="Овал 28"/>
            <p:cNvSpPr/>
            <p:nvPr/>
          </p:nvSpPr>
          <p:spPr>
            <a:xfrm>
              <a:off x="-1962150" y="2292748"/>
              <a:ext cx="590550" cy="59055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Минус 29"/>
            <p:cNvSpPr/>
            <p:nvPr/>
          </p:nvSpPr>
          <p:spPr>
            <a:xfrm>
              <a:off x="-1915716" y="2339182"/>
              <a:ext cx="497681" cy="497681"/>
            </a:xfrm>
            <a:prstGeom prst="mathMinus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383334" y="6046787"/>
            <a:ext cx="409575" cy="409575"/>
            <a:chOff x="-1962150" y="2292748"/>
            <a:chExt cx="590550" cy="590550"/>
          </a:xfrm>
        </p:grpSpPr>
        <p:sp>
          <p:nvSpPr>
            <p:cNvPr id="32" name="Овал 31"/>
            <p:cNvSpPr/>
            <p:nvPr/>
          </p:nvSpPr>
          <p:spPr>
            <a:xfrm>
              <a:off x="-1962150" y="2292748"/>
              <a:ext cx="590550" cy="59055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Минус 32"/>
            <p:cNvSpPr/>
            <p:nvPr/>
          </p:nvSpPr>
          <p:spPr>
            <a:xfrm>
              <a:off x="-1915716" y="2339182"/>
              <a:ext cx="497681" cy="497681"/>
            </a:xfrm>
            <a:prstGeom prst="mathMinus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2934192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трелка вправо 8"/>
          <p:cNvSpPr/>
          <p:nvPr/>
        </p:nvSpPr>
        <p:spPr>
          <a:xfrm>
            <a:off x="343552" y="480382"/>
            <a:ext cx="8703294" cy="3308658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sp>
      <p:sp>
        <p:nvSpPr>
          <p:cNvPr id="10" name="Полилиния 9"/>
          <p:cNvSpPr/>
          <p:nvPr/>
        </p:nvSpPr>
        <p:spPr>
          <a:xfrm>
            <a:off x="140723" y="2110244"/>
            <a:ext cx="2779131" cy="1972800"/>
          </a:xfrm>
          <a:custGeom>
            <a:avLst/>
            <a:gdLst>
              <a:gd name="connsiteX0" fmla="*/ 0 w 2677009"/>
              <a:gd name="connsiteY0" fmla="*/ 414125 h 2484702"/>
              <a:gd name="connsiteX1" fmla="*/ 121295 w 2677009"/>
              <a:gd name="connsiteY1" fmla="*/ 121294 h 2484702"/>
              <a:gd name="connsiteX2" fmla="*/ 414126 w 2677009"/>
              <a:gd name="connsiteY2" fmla="*/ 0 h 2484702"/>
              <a:gd name="connsiteX3" fmla="*/ 2262884 w 2677009"/>
              <a:gd name="connsiteY3" fmla="*/ 0 h 2484702"/>
              <a:gd name="connsiteX4" fmla="*/ 2555715 w 2677009"/>
              <a:gd name="connsiteY4" fmla="*/ 121295 h 2484702"/>
              <a:gd name="connsiteX5" fmla="*/ 2677009 w 2677009"/>
              <a:gd name="connsiteY5" fmla="*/ 414126 h 2484702"/>
              <a:gd name="connsiteX6" fmla="*/ 2677009 w 2677009"/>
              <a:gd name="connsiteY6" fmla="*/ 2070577 h 2484702"/>
              <a:gd name="connsiteX7" fmla="*/ 2555715 w 2677009"/>
              <a:gd name="connsiteY7" fmla="*/ 2363408 h 2484702"/>
              <a:gd name="connsiteX8" fmla="*/ 2262884 w 2677009"/>
              <a:gd name="connsiteY8" fmla="*/ 2484702 h 2484702"/>
              <a:gd name="connsiteX9" fmla="*/ 414125 w 2677009"/>
              <a:gd name="connsiteY9" fmla="*/ 2484702 h 2484702"/>
              <a:gd name="connsiteX10" fmla="*/ 121294 w 2677009"/>
              <a:gd name="connsiteY10" fmla="*/ 2363407 h 2484702"/>
              <a:gd name="connsiteX11" fmla="*/ 0 w 2677009"/>
              <a:gd name="connsiteY11" fmla="*/ 2070576 h 2484702"/>
              <a:gd name="connsiteX12" fmla="*/ 0 w 2677009"/>
              <a:gd name="connsiteY12" fmla="*/ 414125 h 2484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77009" h="2484702">
                <a:moveTo>
                  <a:pt x="0" y="414125"/>
                </a:moveTo>
                <a:cubicBezTo>
                  <a:pt x="0" y="304292"/>
                  <a:pt x="43631" y="198958"/>
                  <a:pt x="121295" y="121294"/>
                </a:cubicBezTo>
                <a:cubicBezTo>
                  <a:pt x="198959" y="43631"/>
                  <a:pt x="304293" y="0"/>
                  <a:pt x="414126" y="0"/>
                </a:cubicBezTo>
                <a:lnTo>
                  <a:pt x="2262884" y="0"/>
                </a:lnTo>
                <a:cubicBezTo>
                  <a:pt x="2372717" y="0"/>
                  <a:pt x="2478051" y="43631"/>
                  <a:pt x="2555715" y="121295"/>
                </a:cubicBezTo>
                <a:cubicBezTo>
                  <a:pt x="2633378" y="198959"/>
                  <a:pt x="2677009" y="304293"/>
                  <a:pt x="2677009" y="414126"/>
                </a:cubicBezTo>
                <a:lnTo>
                  <a:pt x="2677009" y="2070577"/>
                </a:lnTo>
                <a:cubicBezTo>
                  <a:pt x="2677009" y="2180410"/>
                  <a:pt x="2633378" y="2285744"/>
                  <a:pt x="2555715" y="2363408"/>
                </a:cubicBezTo>
                <a:cubicBezTo>
                  <a:pt x="2478051" y="2441072"/>
                  <a:pt x="2372717" y="2484702"/>
                  <a:pt x="2262884" y="2484702"/>
                </a:cubicBezTo>
                <a:lnTo>
                  <a:pt x="414125" y="2484702"/>
                </a:lnTo>
                <a:cubicBezTo>
                  <a:pt x="304292" y="2484702"/>
                  <a:pt x="198958" y="2441071"/>
                  <a:pt x="121294" y="2363407"/>
                </a:cubicBezTo>
                <a:cubicBezTo>
                  <a:pt x="43631" y="2285743"/>
                  <a:pt x="0" y="2180409"/>
                  <a:pt x="0" y="2070576"/>
                </a:cubicBezTo>
                <a:lnTo>
                  <a:pt x="0" y="414125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89873" tIns="189873" rIns="189873" bIns="189873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kern="1200" dirty="0" smtClean="0">
                <a:latin typeface="Times New Roman" pitchFamily="18" charset="0"/>
                <a:cs typeface="Times New Roman" pitchFamily="18" charset="0"/>
              </a:rPr>
              <a:t>1. Подготовка и утверждение порядка разработки, формирования и реализации муниципальных программ</a:t>
            </a:r>
            <a:endParaRPr lang="ru-RU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олилиния 10"/>
          <p:cNvSpPr/>
          <p:nvPr/>
        </p:nvSpPr>
        <p:spPr>
          <a:xfrm>
            <a:off x="3040437" y="2422851"/>
            <a:ext cx="2779131" cy="1972800"/>
          </a:xfrm>
          <a:custGeom>
            <a:avLst/>
            <a:gdLst>
              <a:gd name="connsiteX0" fmla="*/ 0 w 2677009"/>
              <a:gd name="connsiteY0" fmla="*/ 328807 h 1972800"/>
              <a:gd name="connsiteX1" fmla="*/ 96306 w 2677009"/>
              <a:gd name="connsiteY1" fmla="*/ 96305 h 1972800"/>
              <a:gd name="connsiteX2" fmla="*/ 328808 w 2677009"/>
              <a:gd name="connsiteY2" fmla="*/ 0 h 1972800"/>
              <a:gd name="connsiteX3" fmla="*/ 2348202 w 2677009"/>
              <a:gd name="connsiteY3" fmla="*/ 0 h 1972800"/>
              <a:gd name="connsiteX4" fmla="*/ 2580704 w 2677009"/>
              <a:gd name="connsiteY4" fmla="*/ 96306 h 1972800"/>
              <a:gd name="connsiteX5" fmla="*/ 2677009 w 2677009"/>
              <a:gd name="connsiteY5" fmla="*/ 328808 h 1972800"/>
              <a:gd name="connsiteX6" fmla="*/ 2677009 w 2677009"/>
              <a:gd name="connsiteY6" fmla="*/ 1643993 h 1972800"/>
              <a:gd name="connsiteX7" fmla="*/ 2580704 w 2677009"/>
              <a:gd name="connsiteY7" fmla="*/ 1876495 h 1972800"/>
              <a:gd name="connsiteX8" fmla="*/ 2348202 w 2677009"/>
              <a:gd name="connsiteY8" fmla="*/ 1972800 h 1972800"/>
              <a:gd name="connsiteX9" fmla="*/ 328807 w 2677009"/>
              <a:gd name="connsiteY9" fmla="*/ 1972800 h 1972800"/>
              <a:gd name="connsiteX10" fmla="*/ 96305 w 2677009"/>
              <a:gd name="connsiteY10" fmla="*/ 1876494 h 1972800"/>
              <a:gd name="connsiteX11" fmla="*/ 0 w 2677009"/>
              <a:gd name="connsiteY11" fmla="*/ 1643992 h 1972800"/>
              <a:gd name="connsiteX12" fmla="*/ 0 w 2677009"/>
              <a:gd name="connsiteY12" fmla="*/ 328807 h 197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77009" h="1972800">
                <a:moveTo>
                  <a:pt x="0" y="328807"/>
                </a:moveTo>
                <a:cubicBezTo>
                  <a:pt x="0" y="241602"/>
                  <a:pt x="34642" y="157969"/>
                  <a:pt x="96306" y="96305"/>
                </a:cubicBezTo>
                <a:cubicBezTo>
                  <a:pt x="157969" y="34642"/>
                  <a:pt x="241603" y="0"/>
                  <a:pt x="328808" y="0"/>
                </a:cubicBezTo>
                <a:lnTo>
                  <a:pt x="2348202" y="0"/>
                </a:lnTo>
                <a:cubicBezTo>
                  <a:pt x="2435407" y="0"/>
                  <a:pt x="2519040" y="34642"/>
                  <a:pt x="2580704" y="96306"/>
                </a:cubicBezTo>
                <a:cubicBezTo>
                  <a:pt x="2642367" y="157969"/>
                  <a:pt x="2677009" y="241603"/>
                  <a:pt x="2677009" y="328808"/>
                </a:cubicBezTo>
                <a:lnTo>
                  <a:pt x="2677009" y="1643993"/>
                </a:lnTo>
                <a:cubicBezTo>
                  <a:pt x="2677009" y="1731198"/>
                  <a:pt x="2642367" y="1814831"/>
                  <a:pt x="2580704" y="1876495"/>
                </a:cubicBezTo>
                <a:cubicBezTo>
                  <a:pt x="2519041" y="1938158"/>
                  <a:pt x="2435407" y="1972800"/>
                  <a:pt x="2348202" y="1972800"/>
                </a:cubicBezTo>
                <a:lnTo>
                  <a:pt x="328807" y="1972800"/>
                </a:lnTo>
                <a:cubicBezTo>
                  <a:pt x="241602" y="1972800"/>
                  <a:pt x="157969" y="1938158"/>
                  <a:pt x="96305" y="1876494"/>
                </a:cubicBezTo>
                <a:cubicBezTo>
                  <a:pt x="34642" y="1814831"/>
                  <a:pt x="0" y="1731197"/>
                  <a:pt x="0" y="1643992"/>
                </a:cubicBezTo>
                <a:lnTo>
                  <a:pt x="0" y="328807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83934" tIns="183934" rIns="183934" bIns="183934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300" kern="1200" dirty="0" smtClean="0">
                <a:latin typeface="Times New Roman" pitchFamily="18" charset="0"/>
                <a:cs typeface="Times New Roman" pitchFamily="18" charset="0"/>
              </a:rPr>
              <a:t>2. Формирование и утверждение перечня муниципальных программ</a:t>
            </a:r>
            <a:endParaRPr lang="ru-RU" sz="230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5924671" y="2715828"/>
            <a:ext cx="2779131" cy="1972800"/>
          </a:xfrm>
          <a:custGeom>
            <a:avLst/>
            <a:gdLst>
              <a:gd name="connsiteX0" fmla="*/ 0 w 2677009"/>
              <a:gd name="connsiteY0" fmla="*/ 328807 h 1972800"/>
              <a:gd name="connsiteX1" fmla="*/ 96306 w 2677009"/>
              <a:gd name="connsiteY1" fmla="*/ 96305 h 1972800"/>
              <a:gd name="connsiteX2" fmla="*/ 328808 w 2677009"/>
              <a:gd name="connsiteY2" fmla="*/ 0 h 1972800"/>
              <a:gd name="connsiteX3" fmla="*/ 2348202 w 2677009"/>
              <a:gd name="connsiteY3" fmla="*/ 0 h 1972800"/>
              <a:gd name="connsiteX4" fmla="*/ 2580704 w 2677009"/>
              <a:gd name="connsiteY4" fmla="*/ 96306 h 1972800"/>
              <a:gd name="connsiteX5" fmla="*/ 2677009 w 2677009"/>
              <a:gd name="connsiteY5" fmla="*/ 328808 h 1972800"/>
              <a:gd name="connsiteX6" fmla="*/ 2677009 w 2677009"/>
              <a:gd name="connsiteY6" fmla="*/ 1643993 h 1972800"/>
              <a:gd name="connsiteX7" fmla="*/ 2580704 w 2677009"/>
              <a:gd name="connsiteY7" fmla="*/ 1876495 h 1972800"/>
              <a:gd name="connsiteX8" fmla="*/ 2348202 w 2677009"/>
              <a:gd name="connsiteY8" fmla="*/ 1972800 h 1972800"/>
              <a:gd name="connsiteX9" fmla="*/ 328807 w 2677009"/>
              <a:gd name="connsiteY9" fmla="*/ 1972800 h 1972800"/>
              <a:gd name="connsiteX10" fmla="*/ 96305 w 2677009"/>
              <a:gd name="connsiteY10" fmla="*/ 1876494 h 1972800"/>
              <a:gd name="connsiteX11" fmla="*/ 0 w 2677009"/>
              <a:gd name="connsiteY11" fmla="*/ 1643992 h 1972800"/>
              <a:gd name="connsiteX12" fmla="*/ 0 w 2677009"/>
              <a:gd name="connsiteY12" fmla="*/ 328807 h 197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77009" h="1972800">
                <a:moveTo>
                  <a:pt x="0" y="328807"/>
                </a:moveTo>
                <a:cubicBezTo>
                  <a:pt x="0" y="241602"/>
                  <a:pt x="34642" y="157969"/>
                  <a:pt x="96306" y="96305"/>
                </a:cubicBezTo>
                <a:cubicBezTo>
                  <a:pt x="157969" y="34642"/>
                  <a:pt x="241603" y="0"/>
                  <a:pt x="328808" y="0"/>
                </a:cubicBezTo>
                <a:lnTo>
                  <a:pt x="2348202" y="0"/>
                </a:lnTo>
                <a:cubicBezTo>
                  <a:pt x="2435407" y="0"/>
                  <a:pt x="2519040" y="34642"/>
                  <a:pt x="2580704" y="96306"/>
                </a:cubicBezTo>
                <a:cubicBezTo>
                  <a:pt x="2642367" y="157969"/>
                  <a:pt x="2677009" y="241603"/>
                  <a:pt x="2677009" y="328808"/>
                </a:cubicBezTo>
                <a:lnTo>
                  <a:pt x="2677009" y="1643993"/>
                </a:lnTo>
                <a:cubicBezTo>
                  <a:pt x="2677009" y="1731198"/>
                  <a:pt x="2642367" y="1814831"/>
                  <a:pt x="2580704" y="1876495"/>
                </a:cubicBezTo>
                <a:cubicBezTo>
                  <a:pt x="2519041" y="1938158"/>
                  <a:pt x="2435407" y="1972800"/>
                  <a:pt x="2348202" y="1972800"/>
                </a:cubicBezTo>
                <a:lnTo>
                  <a:pt x="328807" y="1972800"/>
                </a:lnTo>
                <a:cubicBezTo>
                  <a:pt x="241602" y="1972800"/>
                  <a:pt x="157969" y="1938158"/>
                  <a:pt x="96305" y="1876494"/>
                </a:cubicBezTo>
                <a:cubicBezTo>
                  <a:pt x="34642" y="1814831"/>
                  <a:pt x="0" y="1731197"/>
                  <a:pt x="0" y="1643992"/>
                </a:cubicBezTo>
                <a:lnTo>
                  <a:pt x="0" y="328807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83934" tIns="183934" rIns="183934" bIns="183934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300" kern="1200" dirty="0" smtClean="0">
                <a:latin typeface="Times New Roman" pitchFamily="18" charset="0"/>
                <a:cs typeface="Times New Roman" pitchFamily="18" charset="0"/>
              </a:rPr>
              <a:t>3. Подготовка и утверждение проектов муниципальных программ</a:t>
            </a:r>
            <a:endParaRPr lang="ru-RU" sz="230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1691" y="4395651"/>
            <a:ext cx="2592288" cy="1620180"/>
          </a:xfrm>
          <a:prstGeom prst="roundRect">
            <a:avLst/>
          </a:prstGeom>
          <a:solidFill>
            <a:schemeClr val="bg1">
              <a:alpha val="60000"/>
            </a:schemeClr>
          </a:solidFill>
          <a:ln>
            <a:solidFill>
              <a:srgbClr val="B525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Постановление администрации города от 27.08.2013 №425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46430" y="4637041"/>
            <a:ext cx="2592288" cy="1620180"/>
          </a:xfrm>
          <a:prstGeom prst="roundRect">
            <a:avLst/>
          </a:prstGeom>
          <a:solidFill>
            <a:schemeClr val="bg1">
              <a:alpha val="60000"/>
            </a:schemeClr>
          </a:solidFill>
          <a:ln>
            <a:solidFill>
              <a:srgbClr val="B525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Распоряжение администрации города от 27.08.2013 №185-р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7076" y="19485"/>
            <a:ext cx="8229600" cy="59133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600" b="1" dirty="0">
                <a:solidFill>
                  <a:srgbClr val="B52525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Нормативное обеспечение и </a:t>
            </a:r>
            <a:r>
              <a:rPr lang="ru-RU" sz="2600" b="1" dirty="0" smtClean="0">
                <a:solidFill>
                  <a:srgbClr val="B52525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этапы </a:t>
            </a:r>
            <a:r>
              <a:rPr lang="ru-RU" sz="2600" b="1" dirty="0">
                <a:solidFill>
                  <a:srgbClr val="B52525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перехода к программному бюджету в </a:t>
            </a:r>
            <a:r>
              <a:rPr lang="ru-RU" sz="2600" b="1" dirty="0" smtClean="0">
                <a:solidFill>
                  <a:srgbClr val="B52525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городе</a:t>
            </a:r>
            <a:endParaRPr lang="ru-RU" sz="2600" b="1" dirty="0">
              <a:solidFill>
                <a:srgbClr val="B52525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7" name="Нашивка 16"/>
          <p:cNvSpPr/>
          <p:nvPr/>
        </p:nvSpPr>
        <p:spPr>
          <a:xfrm>
            <a:off x="0" y="-2158"/>
            <a:ext cx="683568" cy="612973"/>
          </a:xfrm>
          <a:prstGeom prst="chevron">
            <a:avLst/>
          </a:prstGeom>
          <a:solidFill>
            <a:srgbClr val="B5252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B52525"/>
              </a:solidFill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343552" y="653112"/>
            <a:ext cx="8204874" cy="42297"/>
          </a:xfrm>
          <a:prstGeom prst="line">
            <a:avLst/>
          </a:prstGeom>
          <a:ln w="38100">
            <a:solidFill>
              <a:srgbClr val="B525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7"/>
          <p:cNvSpPr txBox="1">
            <a:spLocks noChangeArrowheads="1"/>
          </p:cNvSpPr>
          <p:nvPr/>
        </p:nvSpPr>
        <p:spPr bwMode="auto">
          <a:xfrm>
            <a:off x="8247703" y="165828"/>
            <a:ext cx="8995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3" name="TextBox 7"/>
          <p:cNvSpPr txBox="1">
            <a:spLocks noChangeArrowheads="1"/>
          </p:cNvSpPr>
          <p:nvPr/>
        </p:nvSpPr>
        <p:spPr bwMode="auto">
          <a:xfrm>
            <a:off x="8244409" y="0"/>
            <a:ext cx="8995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ятиугольник 23"/>
          <p:cNvSpPr/>
          <p:nvPr>
            <p:custDataLst>
              <p:tags r:id="rId1"/>
            </p:custDataLst>
          </p:nvPr>
        </p:nvSpPr>
        <p:spPr bwMode="auto">
          <a:xfrm>
            <a:off x="121365" y="855436"/>
            <a:ext cx="2059985" cy="1250521"/>
          </a:xfrm>
          <a:prstGeom prst="homePlate">
            <a:avLst>
              <a:gd name="adj" fmla="val 28882"/>
            </a:avLst>
          </a:prstGeom>
          <a:noFill/>
          <a:ln w="50800">
            <a:solidFill>
              <a:srgbClr val="4F81BD"/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Calibri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5541" y="1060581"/>
            <a:ext cx="1578271" cy="84023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dirty="0"/>
              <a:t>Развитие социального потенциала</a:t>
            </a:r>
          </a:p>
        </p:txBody>
      </p:sp>
      <p:sp>
        <p:nvSpPr>
          <p:cNvPr id="25" name="Пятиугольник 24"/>
          <p:cNvSpPr/>
          <p:nvPr>
            <p:custDataLst>
              <p:tags r:id="rId2"/>
            </p:custDataLst>
          </p:nvPr>
        </p:nvSpPr>
        <p:spPr bwMode="auto">
          <a:xfrm>
            <a:off x="107480" y="2543853"/>
            <a:ext cx="2078927" cy="1250521"/>
          </a:xfrm>
          <a:prstGeom prst="homePlate">
            <a:avLst>
              <a:gd name="adj" fmla="val 28882"/>
            </a:avLst>
          </a:prstGeom>
          <a:noFill/>
          <a:ln w="50800">
            <a:solidFill>
              <a:srgbClr val="4F81BD"/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Calibri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624348"/>
            <a:ext cx="2049355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dirty="0"/>
              <a:t>Развитие финансово-экономического потенциала</a:t>
            </a:r>
          </a:p>
        </p:txBody>
      </p:sp>
      <p:sp>
        <p:nvSpPr>
          <p:cNvPr id="26" name="Пятиугольник 25"/>
          <p:cNvSpPr/>
          <p:nvPr>
            <p:custDataLst>
              <p:tags r:id="rId3"/>
            </p:custDataLst>
          </p:nvPr>
        </p:nvSpPr>
        <p:spPr bwMode="auto">
          <a:xfrm>
            <a:off x="131778" y="5805263"/>
            <a:ext cx="2155650" cy="889211"/>
          </a:xfrm>
          <a:prstGeom prst="homePlate">
            <a:avLst>
              <a:gd name="adj" fmla="val 28882"/>
            </a:avLst>
          </a:prstGeom>
          <a:noFill/>
          <a:ln w="50800">
            <a:solidFill>
              <a:srgbClr val="4F81BD"/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Calibri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0965" y="4174831"/>
            <a:ext cx="168284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dirty="0"/>
              <a:t>Развитие  и повышение качества городской среды</a:t>
            </a:r>
          </a:p>
        </p:txBody>
      </p:sp>
      <p:sp>
        <p:nvSpPr>
          <p:cNvPr id="28" name="Пятиугольник 27"/>
          <p:cNvSpPr/>
          <p:nvPr>
            <p:custDataLst>
              <p:tags r:id="rId4"/>
            </p:custDataLst>
          </p:nvPr>
        </p:nvSpPr>
        <p:spPr bwMode="auto">
          <a:xfrm>
            <a:off x="131778" y="4122220"/>
            <a:ext cx="2054629" cy="1391439"/>
          </a:xfrm>
          <a:prstGeom prst="homePlate">
            <a:avLst>
              <a:gd name="adj" fmla="val 28882"/>
            </a:avLst>
          </a:prstGeom>
          <a:noFill/>
          <a:ln w="50800">
            <a:solidFill>
              <a:srgbClr val="4F81BD"/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endParaRPr lang="ru-RU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6593" y="5866631"/>
            <a:ext cx="1987101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/>
              <a:t>Создание единого </a:t>
            </a:r>
            <a:r>
              <a:rPr lang="ru-RU" sz="1600" dirty="0" smtClean="0"/>
              <a:t>информационного </a:t>
            </a:r>
            <a:r>
              <a:rPr lang="ru-RU" sz="1600" dirty="0"/>
              <a:t>пространства</a:t>
            </a:r>
          </a:p>
        </p:txBody>
      </p:sp>
      <p:sp>
        <p:nvSpPr>
          <p:cNvPr id="30" name="Нашивка 29"/>
          <p:cNvSpPr/>
          <p:nvPr>
            <p:custDataLst>
              <p:tags r:id="rId5"/>
            </p:custDataLst>
          </p:nvPr>
        </p:nvSpPr>
        <p:spPr bwMode="auto">
          <a:xfrm>
            <a:off x="2144249" y="512677"/>
            <a:ext cx="6971786" cy="1800200"/>
          </a:xfrm>
          <a:prstGeom prst="chevron">
            <a:avLst>
              <a:gd name="adj" fmla="val 18264"/>
            </a:avLst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Calibri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375756" y="512676"/>
            <a:ext cx="6516723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«Развитие образования в городе Красноярске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«Развитие молодежной политики города Красноярска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«Развитие системы социальной защиты населения города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Красноярска»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«Развитие культуры в городе Красноярске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«Развитие физической культуры, спорта и туризма в городе Красноярске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Нашивка 33"/>
          <p:cNvSpPr/>
          <p:nvPr>
            <p:custDataLst>
              <p:tags r:id="rId6"/>
            </p:custDataLst>
          </p:nvPr>
        </p:nvSpPr>
        <p:spPr bwMode="auto">
          <a:xfrm>
            <a:off x="2330208" y="5949280"/>
            <a:ext cx="6813792" cy="663739"/>
          </a:xfrm>
          <a:prstGeom prst="chevron">
            <a:avLst>
              <a:gd name="adj" fmla="val 46965"/>
            </a:avLst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Calibri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663788" y="6032366"/>
            <a:ext cx="4686609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«Информатизация города Красноярска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Нашивка 35"/>
          <p:cNvSpPr/>
          <p:nvPr>
            <p:custDataLst>
              <p:tags r:id="rId7"/>
            </p:custDataLst>
          </p:nvPr>
        </p:nvSpPr>
        <p:spPr bwMode="auto">
          <a:xfrm>
            <a:off x="2214372" y="3933056"/>
            <a:ext cx="6929628" cy="1711900"/>
          </a:xfrm>
          <a:prstGeom prst="chevron">
            <a:avLst>
              <a:gd name="adj" fmla="val 18264"/>
            </a:avLst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endParaRPr lang="ru-RU" dirty="0">
              <a:solidFill>
                <a:schemeClr val="tx1"/>
              </a:solidFill>
              <a:latin typeface="Arial" pitchFamily="34" charset="0"/>
              <a:sym typeface="Calibri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555776" y="3969060"/>
            <a:ext cx="6157891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Обеспечение пассажирских перевозок транспортом общего пользования в городе Красноярске»</a:t>
            </a:r>
          </a:p>
          <a:p>
            <a:pPr marL="171450" lvl="1" indent="-171450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Обеспечение граждан города Красноярска жилыми помещениями и объектами инженерно-транспортной и коммунальной инфраструктуры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171450" lvl="1" indent="-171450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«Развитие жилищно-коммунального хозяйства и дорожного комплекса города Красноярска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Нашивка 37"/>
          <p:cNvSpPr/>
          <p:nvPr>
            <p:custDataLst>
              <p:tags r:id="rId8"/>
            </p:custDataLst>
          </p:nvPr>
        </p:nvSpPr>
        <p:spPr bwMode="auto">
          <a:xfrm>
            <a:off x="2174779" y="2492896"/>
            <a:ext cx="6969221" cy="1298352"/>
          </a:xfrm>
          <a:prstGeom prst="chevron">
            <a:avLst>
              <a:gd name="adj" fmla="val 18264"/>
            </a:avLst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«Поддержка и развитие малого и среднего предпринимательства в городе Красноярске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«Управление земельно-имущественными отношениями на территории города Красноярска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«Управление муниципальными финансами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Заголовок 1"/>
          <p:cNvSpPr>
            <a:spLocks noGrp="1"/>
          </p:cNvSpPr>
          <p:nvPr>
            <p:ph type="title"/>
          </p:nvPr>
        </p:nvSpPr>
        <p:spPr>
          <a:xfrm>
            <a:off x="594751" y="-26469"/>
            <a:ext cx="8229600" cy="5913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ru-RU" sz="2400" b="1" dirty="0" smtClean="0">
                <a:solidFill>
                  <a:srgbClr val="B52525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Перечень МП города Красноярска</a:t>
            </a:r>
            <a:endParaRPr lang="ru-RU" sz="2400" b="1" dirty="0">
              <a:solidFill>
                <a:srgbClr val="B52525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3" name="Нашивка 42"/>
          <p:cNvSpPr/>
          <p:nvPr/>
        </p:nvSpPr>
        <p:spPr>
          <a:xfrm>
            <a:off x="0" y="100887"/>
            <a:ext cx="563382" cy="442826"/>
          </a:xfrm>
          <a:prstGeom prst="chevron">
            <a:avLst/>
          </a:prstGeom>
          <a:solidFill>
            <a:srgbClr val="B5252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B52525"/>
              </a:solidFill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flipV="1">
            <a:off x="287524" y="404664"/>
            <a:ext cx="8204874" cy="42297"/>
          </a:xfrm>
          <a:prstGeom prst="line">
            <a:avLst/>
          </a:prstGeom>
          <a:ln w="38100">
            <a:solidFill>
              <a:srgbClr val="B525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016" y="7209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ru-RU" sz="2600" b="1" dirty="0" smtClean="0">
                <a:solidFill>
                  <a:srgbClr val="B52525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Основные параметры муниципальной программы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11660" y="1016732"/>
            <a:ext cx="1933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B52525"/>
                </a:solidFill>
                <a:latin typeface="Times New Roman" pitchFamily="18" charset="0"/>
                <a:cs typeface="Times New Roman" pitchFamily="18" charset="0"/>
              </a:rPr>
              <a:t>Структура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84068" y="1016732"/>
            <a:ext cx="3522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B52525"/>
                </a:solidFill>
                <a:latin typeface="Times New Roman" pitchFamily="18" charset="0"/>
                <a:cs typeface="Times New Roman" pitchFamily="18" charset="0"/>
              </a:rPr>
              <a:t>Целевые ориентиры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3528" y="3320988"/>
            <a:ext cx="2016224" cy="936104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Подпрограммы (1-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n)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411760" y="3320988"/>
            <a:ext cx="2016224" cy="936104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Отдельные мероприятия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3528" y="5013176"/>
            <a:ext cx="2052228" cy="936104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мероприятия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292080" y="1700808"/>
            <a:ext cx="3384376" cy="900100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Цели программы = приоритеты муниципальной политики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364088" y="4977172"/>
            <a:ext cx="3312368" cy="972108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подпрограммы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3528" y="1700808"/>
            <a:ext cx="4104456" cy="936104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трелка вверх 15"/>
          <p:cNvSpPr/>
          <p:nvPr/>
        </p:nvSpPr>
        <p:spPr>
          <a:xfrm>
            <a:off x="1223628" y="4401108"/>
            <a:ext cx="288032" cy="396044"/>
          </a:xfrm>
          <a:prstGeom prst="up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верх 16"/>
          <p:cNvSpPr/>
          <p:nvPr/>
        </p:nvSpPr>
        <p:spPr>
          <a:xfrm>
            <a:off x="1223628" y="2672916"/>
            <a:ext cx="288032" cy="396044"/>
          </a:xfrm>
          <a:prstGeom prst="up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верх 17"/>
          <p:cNvSpPr/>
          <p:nvPr/>
        </p:nvSpPr>
        <p:spPr>
          <a:xfrm>
            <a:off x="3275856" y="2708920"/>
            <a:ext cx="288032" cy="396044"/>
          </a:xfrm>
          <a:prstGeom prst="up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верх 18"/>
          <p:cNvSpPr/>
          <p:nvPr/>
        </p:nvSpPr>
        <p:spPr>
          <a:xfrm>
            <a:off x="6804248" y="2708920"/>
            <a:ext cx="288032" cy="396044"/>
          </a:xfrm>
          <a:prstGeom prst="up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92080" y="3356992"/>
            <a:ext cx="3348372" cy="900100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программы → цели подпрограммы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верх 20"/>
          <p:cNvSpPr/>
          <p:nvPr/>
        </p:nvSpPr>
        <p:spPr>
          <a:xfrm>
            <a:off x="6840252" y="4401108"/>
            <a:ext cx="288032" cy="396044"/>
          </a:xfrm>
          <a:prstGeom prst="up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войная стрелка влево/вправо 21"/>
          <p:cNvSpPr/>
          <p:nvPr/>
        </p:nvSpPr>
        <p:spPr>
          <a:xfrm>
            <a:off x="4572000" y="2024844"/>
            <a:ext cx="612068" cy="252028"/>
          </a:xfrm>
          <a:prstGeom prst="left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войная стрелка влево/вправо 22"/>
          <p:cNvSpPr/>
          <p:nvPr/>
        </p:nvSpPr>
        <p:spPr>
          <a:xfrm>
            <a:off x="4535996" y="3573016"/>
            <a:ext cx="612068" cy="252028"/>
          </a:xfrm>
          <a:prstGeom prst="left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Двойная стрелка влево/вправо 23"/>
          <p:cNvSpPr/>
          <p:nvPr/>
        </p:nvSpPr>
        <p:spPr>
          <a:xfrm>
            <a:off x="2987824" y="5337212"/>
            <a:ext cx="2052228" cy="396044"/>
          </a:xfrm>
          <a:prstGeom prst="left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7"/>
          <p:cNvSpPr txBox="1">
            <a:spLocks noChangeArrowheads="1"/>
          </p:cNvSpPr>
          <p:nvPr/>
        </p:nvSpPr>
        <p:spPr bwMode="auto">
          <a:xfrm>
            <a:off x="8244409" y="0"/>
            <a:ext cx="8995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6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Нашивка 25"/>
          <p:cNvSpPr/>
          <p:nvPr/>
        </p:nvSpPr>
        <p:spPr>
          <a:xfrm>
            <a:off x="0" y="101231"/>
            <a:ext cx="539552" cy="468052"/>
          </a:xfrm>
          <a:prstGeom prst="chevron">
            <a:avLst/>
          </a:prstGeom>
          <a:solidFill>
            <a:srgbClr val="B5252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B52525"/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503548" y="570423"/>
            <a:ext cx="7740861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6830" y="0"/>
            <a:ext cx="8095986" cy="69269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B52525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Механизм формирования и согласования  муниципальной программы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16632" y="20895"/>
            <a:ext cx="495100" cy="510659"/>
          </a:xfrm>
          <a:prstGeom prst="chevron">
            <a:avLst/>
          </a:prstGeom>
          <a:solidFill>
            <a:srgbClr val="B5252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B52525"/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75556" y="728700"/>
            <a:ext cx="7407267" cy="0"/>
          </a:xfrm>
          <a:prstGeom prst="line">
            <a:avLst/>
          </a:prstGeom>
          <a:ln w="38100">
            <a:solidFill>
              <a:srgbClr val="B525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821643638"/>
              </p:ext>
            </p:extLst>
          </p:nvPr>
        </p:nvGraphicFramePr>
        <p:xfrm>
          <a:off x="237248" y="1376772"/>
          <a:ext cx="8906752" cy="526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xmlns="" val="866983618"/>
              </p:ext>
            </p:extLst>
          </p:nvPr>
        </p:nvGraphicFramePr>
        <p:xfrm>
          <a:off x="287524" y="1124744"/>
          <a:ext cx="8856476" cy="7041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5" name="TextBox 7"/>
          <p:cNvSpPr txBox="1">
            <a:spLocks noChangeArrowheads="1"/>
          </p:cNvSpPr>
          <p:nvPr/>
        </p:nvSpPr>
        <p:spPr bwMode="auto">
          <a:xfrm>
            <a:off x="8244409" y="0"/>
            <a:ext cx="8995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4103948" y="4653136"/>
            <a:ext cx="432048" cy="396044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3707904" y="3068960"/>
            <a:ext cx="396044" cy="360040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5328084" y="5553236"/>
            <a:ext cx="432048" cy="360040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2663788" y="1808820"/>
            <a:ext cx="468052" cy="360040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2199"/>
            <a:ext cx="8229600" cy="429305"/>
          </a:xfrm>
        </p:spPr>
        <p:txBody>
          <a:bodyPr>
            <a:normAutofit fontScale="90000"/>
          </a:bodyPr>
          <a:lstStyle/>
          <a:p>
            <a:pPr algn="l"/>
            <a:r>
              <a:rPr lang="ru-RU" sz="2600" b="1" dirty="0" smtClean="0">
                <a:solidFill>
                  <a:srgbClr val="B52525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Система оценочных показателей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07904" y="908720"/>
            <a:ext cx="2124236" cy="115212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Целевые индикаторы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635896" y="2636912"/>
            <a:ext cx="2268252" cy="1116124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</a:t>
            </a:r>
          </a:p>
        </p:txBody>
      </p:sp>
      <p:sp>
        <p:nvSpPr>
          <p:cNvPr id="7" name="Стрелка вверх 6"/>
          <p:cNvSpPr/>
          <p:nvPr/>
        </p:nvSpPr>
        <p:spPr>
          <a:xfrm>
            <a:off x="4648701" y="2137511"/>
            <a:ext cx="288032" cy="396044"/>
          </a:xfrm>
          <a:prstGeom prst="up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11560" y="4365102"/>
            <a:ext cx="8229600" cy="5040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B52525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Преимущества наличия системы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74440" y="4880887"/>
            <a:ext cx="8229600" cy="18362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514350" lvl="0" indent="-514350">
              <a:buFont typeface="Wingdings" pitchFamily="2" charset="2"/>
              <a:buChar char="§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обеспечение взаимосвязи между объемом средств, направляемых на реализацию, и получаемым эффектом;</a:t>
            </a:r>
          </a:p>
          <a:p>
            <a:pPr marL="514350" lvl="0" indent="-514350">
              <a:buFont typeface="Wingdings" pitchFamily="2" charset="2"/>
              <a:buChar char="§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возможность контроля за ходом выполнения мероприятий, выявление недостатков принимаемых решений и их своевременная корректировка;</a:t>
            </a:r>
          </a:p>
          <a:p>
            <a:pPr marL="514350" lvl="0" indent="-514350">
              <a:buFont typeface="Wingdings" pitchFamily="2" charset="2"/>
              <a:buChar char="§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наглядная интерпретация происходящих в отрасли изменений и ожидаемых результатов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660232" y="908720"/>
            <a:ext cx="2232248" cy="108012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Степень достижения целей программы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660232" y="2672916"/>
            <a:ext cx="2268252" cy="108012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реализации мероприятий</a:t>
            </a:r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5940152" y="1340768"/>
            <a:ext cx="612068" cy="252028"/>
          </a:xfrm>
          <a:prstGeom prst="left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войная стрелка влево/вправо 12"/>
          <p:cNvSpPr/>
          <p:nvPr/>
        </p:nvSpPr>
        <p:spPr>
          <a:xfrm>
            <a:off x="5940152" y="3032956"/>
            <a:ext cx="612068" cy="252028"/>
          </a:xfrm>
          <a:prstGeom prst="left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7"/>
          <p:cNvSpPr txBox="1">
            <a:spLocks noChangeArrowheads="1"/>
          </p:cNvSpPr>
          <p:nvPr/>
        </p:nvSpPr>
        <p:spPr bwMode="auto">
          <a:xfrm>
            <a:off x="8244409" y="0"/>
            <a:ext cx="8995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Слайд 8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Нашивка 14"/>
          <p:cNvSpPr/>
          <p:nvPr/>
        </p:nvSpPr>
        <p:spPr>
          <a:xfrm>
            <a:off x="31650" y="42199"/>
            <a:ext cx="579910" cy="468052"/>
          </a:xfrm>
          <a:prstGeom prst="chevron">
            <a:avLst/>
          </a:prstGeom>
          <a:solidFill>
            <a:srgbClr val="B5252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B52525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79512" y="692696"/>
            <a:ext cx="2843808" cy="3746461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Правовые нормы:</a:t>
            </a:r>
          </a:p>
          <a:p>
            <a:pPr lvl="0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Указ Президента РФ от 28.04.2008 № 607</a:t>
            </a:r>
          </a:p>
          <a:p>
            <a:pPr>
              <a:buFontTx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РФ от 17.12.2012  № 1317</a:t>
            </a:r>
          </a:p>
          <a:p>
            <a:pPr>
              <a:buFontTx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Программа социально-экономического развития города Красноярска до 2020 года</a:t>
            </a:r>
          </a:p>
          <a:p>
            <a:pPr>
              <a:buFontTx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Целевые показатели государственных программ РФ и Красноярского края</a:t>
            </a:r>
          </a:p>
          <a:p>
            <a:pPr>
              <a:buFontTx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Иные нормативные правовые акты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3147310" y="1286762"/>
            <a:ext cx="432048" cy="324036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3147310" y="3024853"/>
            <a:ext cx="432048" cy="324036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авая фигурная скобка 19"/>
          <p:cNvSpPr/>
          <p:nvPr/>
        </p:nvSpPr>
        <p:spPr>
          <a:xfrm>
            <a:off x="2903732" y="978683"/>
            <a:ext cx="411514" cy="2880320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Нашивка 20"/>
          <p:cNvSpPr/>
          <p:nvPr/>
        </p:nvSpPr>
        <p:spPr>
          <a:xfrm>
            <a:off x="31650" y="4412835"/>
            <a:ext cx="579910" cy="468052"/>
          </a:xfrm>
          <a:prstGeom prst="chevron">
            <a:avLst/>
          </a:prstGeom>
          <a:solidFill>
            <a:srgbClr val="B5252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B52525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503933" y="4869159"/>
            <a:ext cx="547260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287524" y="440668"/>
            <a:ext cx="8352928" cy="6294"/>
          </a:xfrm>
          <a:prstGeom prst="line">
            <a:avLst/>
          </a:prstGeom>
          <a:ln w="38100">
            <a:solidFill>
              <a:srgbClr val="B525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D16-4279-4883-ACDC-0B3E354ED7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88385" y="1297245"/>
            <a:ext cx="5267548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развития города: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комплексной безопасности в сфере дорожного хозяйства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088385" y="2377365"/>
            <a:ext cx="5286164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endParaRPr lang="ru-RU" b="1" dirty="0" smtClean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совершенствования и сохранности автомобильных дорог и сооружений города в целях создания комфортных и благоприятных условий жизни населения города Красноярска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94809" y="4067705"/>
            <a:ext cx="5250160" cy="25853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Мероприятия:</a:t>
            </a:r>
          </a:p>
          <a:p>
            <a:r>
              <a:rPr lang="ru-RU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Текущее содержание автомобильных дорог и инженерных сооружений на них</a:t>
            </a:r>
          </a:p>
          <a:p>
            <a:r>
              <a:rPr lang="ru-RU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Ремонт и капитальный ремонт дорог</a:t>
            </a:r>
          </a:p>
          <a:p>
            <a:r>
              <a:rPr lang="ru-RU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Капитальный ремонт проездов к дворовым территориям</a:t>
            </a:r>
          </a:p>
          <a:p>
            <a:r>
              <a:rPr lang="ru-RU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Обеспечение безопасности дорожного движения</a:t>
            </a:r>
          </a:p>
          <a:p>
            <a:r>
              <a:rPr lang="ru-RU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Техническое оснащение промежуточных остановочных пунктов</a:t>
            </a:r>
          </a:p>
        </p:txBody>
      </p:sp>
      <p:sp>
        <p:nvSpPr>
          <p:cNvPr id="8" name="Выгнутая вниз стрелка 7"/>
          <p:cNvSpPr/>
          <p:nvPr/>
        </p:nvSpPr>
        <p:spPr>
          <a:xfrm rot="15978015">
            <a:off x="6906633" y="4076114"/>
            <a:ext cx="2280825" cy="1187445"/>
          </a:xfrm>
          <a:prstGeom prst="curvedUpArrow">
            <a:avLst>
              <a:gd name="adj1" fmla="val 25000"/>
              <a:gd name="adj2" fmla="val 49722"/>
              <a:gd name="adj3" fmla="val 25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низ стрелка 8"/>
          <p:cNvSpPr/>
          <p:nvPr/>
        </p:nvSpPr>
        <p:spPr>
          <a:xfrm rot="4733375">
            <a:off x="238681" y="1538496"/>
            <a:ext cx="1793421" cy="1361103"/>
          </a:xfrm>
          <a:prstGeom prst="curvedUpArrow">
            <a:avLst>
              <a:gd name="adj1" fmla="val 25000"/>
              <a:gd name="adj2" fmla="val 30355"/>
              <a:gd name="adj3" fmla="val 1720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низ стрелка 9"/>
          <p:cNvSpPr/>
          <p:nvPr/>
        </p:nvSpPr>
        <p:spPr>
          <a:xfrm rot="5222452">
            <a:off x="-18433" y="3977296"/>
            <a:ext cx="2425270" cy="1546406"/>
          </a:xfrm>
          <a:prstGeom prst="curved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низ стрелка 10"/>
          <p:cNvSpPr/>
          <p:nvPr/>
        </p:nvSpPr>
        <p:spPr>
          <a:xfrm rot="15978015">
            <a:off x="7140458" y="1664564"/>
            <a:ext cx="1936084" cy="972108"/>
          </a:xfrm>
          <a:prstGeom prst="curved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683568" y="440668"/>
            <a:ext cx="7562749" cy="476615"/>
          </a:xfrm>
        </p:spPr>
        <p:txBody>
          <a:bodyPr>
            <a:noAutofit/>
          </a:bodyPr>
          <a:lstStyle/>
          <a:p>
            <a:pPr algn="l"/>
            <a:r>
              <a:rPr lang="ru-RU" sz="2600" b="1" dirty="0" smtClean="0">
                <a:solidFill>
                  <a:srgbClr val="B52525"/>
                </a:solidFill>
                <a:latin typeface="Times New Roman" pitchFamily="18" charset="0"/>
                <a:cs typeface="Times New Roman" pitchFamily="18" charset="0"/>
              </a:rPr>
              <a:t>Принципы</a:t>
            </a:r>
            <a:r>
              <a:rPr lang="ru-RU" sz="2000" b="1" dirty="0" smtClean="0">
                <a:solidFill>
                  <a:srgbClr val="B52525"/>
                </a:solidFill>
                <a:latin typeface="Times New Roman" pitchFamily="18" charset="0"/>
                <a:cs typeface="Times New Roman" pitchFamily="18" charset="0"/>
              </a:rPr>
              <a:t> построения МП на примере программы «Развитие жилищно-коммунального хозяйства  и дорожного комплекса города Красноярска»</a:t>
            </a:r>
            <a:br>
              <a:rPr lang="ru-RU" sz="2000" b="1" dirty="0" smtClean="0">
                <a:solidFill>
                  <a:srgbClr val="B52525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 smtClean="0">
              <a:solidFill>
                <a:srgbClr val="B5252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662439" y="1088740"/>
            <a:ext cx="6997458" cy="0"/>
          </a:xfrm>
          <a:prstGeom prst="line">
            <a:avLst/>
          </a:prstGeom>
          <a:ln w="38100">
            <a:solidFill>
              <a:srgbClr val="B525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Нашивка 13"/>
          <p:cNvSpPr/>
          <p:nvPr/>
        </p:nvSpPr>
        <p:spPr>
          <a:xfrm>
            <a:off x="41310" y="157597"/>
            <a:ext cx="612068" cy="858857"/>
          </a:xfrm>
          <a:prstGeom prst="chevron">
            <a:avLst/>
          </a:prstGeom>
          <a:solidFill>
            <a:srgbClr val="B5252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B52525"/>
              </a:solidFill>
            </a:endParaRPr>
          </a:p>
        </p:txBody>
      </p:sp>
      <p:sp>
        <p:nvSpPr>
          <p:cNvPr id="15" name="TextBox 7"/>
          <p:cNvSpPr txBox="1">
            <a:spLocks noChangeArrowheads="1"/>
          </p:cNvSpPr>
          <p:nvPr/>
        </p:nvSpPr>
        <p:spPr bwMode="auto">
          <a:xfrm>
            <a:off x="8243451" y="19485"/>
            <a:ext cx="8995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130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WX2W4jxi0KavvXNSnrDW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WX2W4jxi0KavvXNSnrDW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WX2W4jxi0KavvXNSnrDW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WX2W4jxi0KavvXNSnrDW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eU8Zb1pRkyIkbeaV_SyQ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eU8Zb1pRkyIkbeaV_SyQ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eU8Zb1pRkyIkbeaV_SyQ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eU8Zb1pRkyIkbeaV_SyQw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11149</TotalTime>
  <Words>736</Words>
  <Application>Microsoft Office PowerPoint</Application>
  <PresentationFormat>Экран (4:3)</PresentationFormat>
  <Paragraphs>139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1_Тема Office</vt:lpstr>
      <vt:lpstr>Слайд 1</vt:lpstr>
      <vt:lpstr>Слайд 2</vt:lpstr>
      <vt:lpstr>Предпосылки перехода на МП</vt:lpstr>
      <vt:lpstr>Нормативное обеспечение и этапы перехода к программному бюджету в городе</vt:lpstr>
      <vt:lpstr>Перечень МП города Красноярска</vt:lpstr>
      <vt:lpstr>Основные параметры муниципальной программы</vt:lpstr>
      <vt:lpstr>Механизм формирования и согласования  муниципальной программы</vt:lpstr>
      <vt:lpstr>Система оценочных показателей</vt:lpstr>
      <vt:lpstr>Принципы построения МП на примере программы «Развитие жилищно-коммунального хозяйства  и дорожного комплекса города Красноярска» </vt:lpstr>
      <vt:lpstr>Проблемы, возникающие в ходе формирования  и реализации муниципальных программ  </vt:lpstr>
      <vt:lpstr>Слайд 11</vt:lpstr>
    </vt:vector>
  </TitlesOfParts>
  <Company>DF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skok</dc:creator>
  <cp:lastModifiedBy>KozlovskayaMV</cp:lastModifiedBy>
  <cp:revision>1125</cp:revision>
  <dcterms:created xsi:type="dcterms:W3CDTF">2009-09-01T03:16:41Z</dcterms:created>
  <dcterms:modified xsi:type="dcterms:W3CDTF">2014-04-16T08:02:12Z</dcterms:modified>
</cp:coreProperties>
</file>