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5" r:id="rId3"/>
    <p:sldId id="268" r:id="rId4"/>
    <p:sldId id="258" r:id="rId5"/>
    <p:sldId id="257" r:id="rId6"/>
    <p:sldId id="262" r:id="rId7"/>
    <p:sldId id="263" r:id="rId8"/>
    <p:sldId id="269" r:id="rId9"/>
    <p:sldId id="264" r:id="rId10"/>
    <p:sldId id="259" r:id="rId11"/>
    <p:sldId id="270" r:id="rId12"/>
    <p:sldId id="267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kolchenko\Desktop\&#1050;&#1086;&#1087;&#1080;&#1103;%20&#1058;&#1072;&#1073;&#1083;&#1080;&#1094;&#1072;%201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kolchenko\AppData\Local\Microsoft\Windows\Temporary%20Internet%20Files\Content.Outlook\TAIT01D5\&#1058;&#1072;&#1073;&#1083;&#1080;&#1094;&#1072;%202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kolchenko\AppData\Local\Microsoft\Windows\Temporary%20Internet%20Files\Content.Outlook\TAIT01D5\&#1058;&#1072;&#1073;&#1083;&#1080;&#1094;&#1072;%202%20(2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kolchenko\Desktop\&#1050;&#1086;&#1087;&#1080;&#1103;%20&#1058;&#1072;&#1073;&#1083;&#1080;&#1094;&#1072;%203%20(2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kolchenko\Desktop\&#1050;&#1086;&#1087;&#1080;&#1103;%20&#1058;&#1072;&#1073;&#1083;&#1080;&#1094;&#1072;%203%20(2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kolchenko\Desktop\&#1050;&#1086;&#1087;&#1080;&#1103;%20&#1058;&#1072;&#1073;&#1083;&#1080;&#1094;&#1072;%203%20(2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kolchenko\AppData\Local\Microsoft\Windows\Temporary%20Internet%20Files\Content.Outlook\TAIT01D5\&#1058;&#1072;&#1073;&#1083;&#1080;&#1094;&#1072;%202%20(2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kolchenko\Desktop\&#1050;&#1086;&#1087;&#1080;&#1103;%20&#1058;&#1072;&#1073;&#1083;&#1080;&#1094;&#1072;%202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Лист1!$K$5</c:f>
              <c:strCache>
                <c:ptCount val="1"/>
                <c:pt idx="0">
                  <c:v>Количество работников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888E-2"/>
                  <c:y val="-3.2305433186490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17E-2"/>
                  <c:y val="-2.9368575624082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155E-2"/>
                  <c:y val="-2.643171806167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78E-2"/>
                  <c:y val="-2.643171806167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8518518518518517E-2"/>
                  <c:y val="-1.762114537444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098E-2"/>
                  <c:y val="-2.643171806167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Лист1!$J$6:$J$11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Лист1!$K$6:$K$11</c:f>
              <c:numCache>
                <c:formatCode>General</c:formatCode>
                <c:ptCount val="6"/>
                <c:pt idx="0">
                  <c:v>330</c:v>
                </c:pt>
                <c:pt idx="1">
                  <c:v>332</c:v>
                </c:pt>
                <c:pt idx="2">
                  <c:v>297</c:v>
                </c:pt>
                <c:pt idx="3">
                  <c:v>236</c:v>
                </c:pt>
                <c:pt idx="4">
                  <c:v>340</c:v>
                </c:pt>
                <c:pt idx="5">
                  <c:v>352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627840"/>
        <c:axId val="108646400"/>
        <c:axId val="0"/>
      </c:bar3DChart>
      <c:catAx>
        <c:axId val="108627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8646400"/>
        <c:crosses val="autoZero"/>
        <c:auto val="1"/>
        <c:lblAlgn val="ctr"/>
        <c:lblOffset val="100"/>
        <c:noMultiLvlLbl val="0"/>
      </c:catAx>
      <c:valAx>
        <c:axId val="1086464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 smtClean="0"/>
                  <a:t>Количество работников</a:t>
                </a:r>
                <a:endParaRPr lang="ru-RU" sz="1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627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Лист1!$O$27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296296296296294E-3"/>
                  <c:y val="-1.762114537444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16049382716049E-3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59259259259316E-3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864197530864196E-3"/>
                  <c:y val="-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-2.936857562408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Лист1!$N$28:$N$33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Лист1!$O$28:$O$33</c:f>
              <c:numCache>
                <c:formatCode>General</c:formatCode>
                <c:ptCount val="6"/>
                <c:pt idx="0">
                  <c:v>377</c:v>
                </c:pt>
                <c:pt idx="1">
                  <c:v>411</c:v>
                </c:pt>
                <c:pt idx="2">
                  <c:v>425</c:v>
                </c:pt>
                <c:pt idx="3">
                  <c:v>372</c:v>
                </c:pt>
                <c:pt idx="4">
                  <c:v>374</c:v>
                </c:pt>
                <c:pt idx="5">
                  <c:v>385</c:v>
                </c:pt>
              </c:numCache>
            </c:numRef>
          </c:val>
        </c:ser>
        <c:ser>
          <c:idx val="2"/>
          <c:order val="1"/>
          <c:tx>
            <c:strRef>
              <c:f>Лист1!$P$27</c:f>
              <c:strCache>
                <c:ptCount val="1"/>
                <c:pt idx="0">
                  <c:v>в т.ч. МС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75308641975308E-2"/>
                  <c:y val="-1.4684519060668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75308641975308E-2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148148148148147E-2"/>
                  <c:y val="-1.4684287812041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77777777777776E-2"/>
                  <c:y val="-1.4684287812041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604938271604937E-2"/>
                  <c:y val="-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6234567901234566E-2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Лист1!$N$28:$N$33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Лист1!$P$28:$P$33</c:f>
              <c:numCache>
                <c:formatCode>General</c:formatCode>
                <c:ptCount val="6"/>
                <c:pt idx="0">
                  <c:v>320</c:v>
                </c:pt>
                <c:pt idx="1">
                  <c:v>371</c:v>
                </c:pt>
                <c:pt idx="2">
                  <c:v>379</c:v>
                </c:pt>
                <c:pt idx="3">
                  <c:v>349</c:v>
                </c:pt>
                <c:pt idx="4">
                  <c:v>355</c:v>
                </c:pt>
                <c:pt idx="5">
                  <c:v>353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560384"/>
        <c:axId val="112591232"/>
        <c:axId val="0"/>
      </c:bar3DChart>
      <c:catAx>
        <c:axId val="1125603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2591232"/>
        <c:crosses val="autoZero"/>
        <c:auto val="1"/>
        <c:lblAlgn val="ctr"/>
        <c:lblOffset val="100"/>
        <c:noMultiLvlLbl val="0"/>
      </c:catAx>
      <c:valAx>
        <c:axId val="1125912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 smtClean="0"/>
                  <a:t>Количество работников</a:t>
                </a:r>
                <a:endParaRPr lang="ru-RU" sz="1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25603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Лист1!$O$19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296296296296294E-3"/>
                  <c:y val="-1.1747661498259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2882E-3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71604938271604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296296296296866E-3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0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Лист1!$N$20:$N$25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Лист1!$O$20:$O$25</c:f>
              <c:numCache>
                <c:formatCode>General</c:formatCode>
                <c:ptCount val="6"/>
                <c:pt idx="0">
                  <c:v>1114</c:v>
                </c:pt>
                <c:pt idx="1">
                  <c:v>289</c:v>
                </c:pt>
                <c:pt idx="2">
                  <c:v>306</c:v>
                </c:pt>
                <c:pt idx="3">
                  <c:v>213</c:v>
                </c:pt>
                <c:pt idx="4">
                  <c:v>111</c:v>
                </c:pt>
                <c:pt idx="5">
                  <c:v>176</c:v>
                </c:pt>
              </c:numCache>
            </c:numRef>
          </c:val>
        </c:ser>
        <c:ser>
          <c:idx val="2"/>
          <c:order val="1"/>
          <c:tx>
            <c:strRef>
              <c:f>Лист1!$P$19</c:f>
              <c:strCache>
                <c:ptCount val="1"/>
                <c:pt idx="0">
                  <c:v>в т.ч. МС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02469135802469E-2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234567901234566E-2"/>
                  <c:y val="-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234567901234566E-2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234567901234566E-2"/>
                  <c:y val="-1.762114537444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098E-2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0617283950617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Лист1!$N$20:$N$25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Лист1!$P$20:$P$25</c:f>
              <c:numCache>
                <c:formatCode>General</c:formatCode>
                <c:ptCount val="6"/>
                <c:pt idx="0">
                  <c:v>416</c:v>
                </c:pt>
                <c:pt idx="1">
                  <c:v>271</c:v>
                </c:pt>
                <c:pt idx="2">
                  <c:v>265</c:v>
                </c:pt>
                <c:pt idx="3">
                  <c:v>202</c:v>
                </c:pt>
                <c:pt idx="4">
                  <c:v>81</c:v>
                </c:pt>
                <c:pt idx="5">
                  <c:v>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622592"/>
        <c:axId val="112653440"/>
        <c:axId val="0"/>
      </c:bar3DChart>
      <c:catAx>
        <c:axId val="112622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2653440"/>
        <c:crosses val="autoZero"/>
        <c:auto val="1"/>
        <c:lblAlgn val="ctr"/>
        <c:lblOffset val="100"/>
        <c:noMultiLvlLbl val="0"/>
      </c:catAx>
      <c:valAx>
        <c:axId val="1126534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 smtClean="0"/>
                  <a:t>Количество работников</a:t>
                </a:r>
                <a:endParaRPr lang="ru-RU" sz="1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26225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888E-2"/>
                  <c:y val="-1.762114537444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17E-2"/>
                  <c:y val="-2.0558002936857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975308641975367E-2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45679012345678E-2"/>
                  <c:y val="-2.349486049926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587E-3"/>
                  <c:y val="-1.762114537444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888888888888888E-2"/>
                  <c:y val="-1.762114537444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Лист1!$H$12:$H$17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Лист1!$I$12:$I$17</c:f>
              <c:numCache>
                <c:formatCode>General</c:formatCode>
                <c:ptCount val="6"/>
                <c:pt idx="0">
                  <c:v>23</c:v>
                </c:pt>
                <c:pt idx="1">
                  <c:v>16</c:v>
                </c:pt>
                <c:pt idx="2">
                  <c:v>26</c:v>
                </c:pt>
                <c:pt idx="3">
                  <c:v>58</c:v>
                </c:pt>
                <c:pt idx="4">
                  <c:v>99</c:v>
                </c:pt>
                <c:pt idx="5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33504"/>
        <c:axId val="112935680"/>
        <c:axId val="0"/>
      </c:bar3DChart>
      <c:catAx>
        <c:axId val="112933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2935680"/>
        <c:crosses val="autoZero"/>
        <c:auto val="1"/>
        <c:lblAlgn val="ctr"/>
        <c:lblOffset val="100"/>
        <c:noMultiLvlLbl val="0"/>
      </c:catAx>
      <c:valAx>
        <c:axId val="1129356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sz="1400" dirty="0" smtClean="0"/>
                  <a:t>Количестве работников</a:t>
                </a:r>
                <a:endParaRPr lang="ru-RU" sz="1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2933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Лист1!$I$20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2345679012345678E-2"/>
                  <c:y val="-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587E-3"/>
                  <c:y val="-1.4684287812041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49E-3"/>
                  <c:y val="-2.936857562408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587E-3"/>
                  <c:y val="2.936857562408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888888888888888E-2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Лист1!$H$21:$H$26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Лист1!$I$21:$I$26</c:f>
              <c:numCache>
                <c:formatCode>General</c:formatCode>
                <c:ptCount val="6"/>
                <c:pt idx="0">
                  <c:v>253</c:v>
                </c:pt>
                <c:pt idx="1">
                  <c:v>312</c:v>
                </c:pt>
                <c:pt idx="2">
                  <c:v>340</c:v>
                </c:pt>
                <c:pt idx="3">
                  <c:v>277</c:v>
                </c:pt>
                <c:pt idx="4">
                  <c:v>281</c:v>
                </c:pt>
                <c:pt idx="5">
                  <c:v>289</c:v>
                </c:pt>
              </c:numCache>
            </c:numRef>
          </c:val>
        </c:ser>
        <c:ser>
          <c:idx val="2"/>
          <c:order val="1"/>
          <c:tx>
            <c:strRef>
              <c:f>Лист1!$J$20</c:f>
              <c:strCache>
                <c:ptCount val="1"/>
                <c:pt idx="0">
                  <c:v>в т.ч. МС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2345679012345678E-2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975308641975308E-2"/>
                  <c:y val="-2.936857562408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061728395061727E-2"/>
                  <c:y val="-2.936857562408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16049382716049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Лист1!$H$21:$H$26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Лист1!$J$21:$J$26</c:f>
              <c:numCache>
                <c:formatCode>General</c:formatCode>
                <c:ptCount val="6"/>
                <c:pt idx="0">
                  <c:v>176</c:v>
                </c:pt>
                <c:pt idx="1">
                  <c:v>199</c:v>
                </c:pt>
                <c:pt idx="2">
                  <c:v>240</c:v>
                </c:pt>
                <c:pt idx="3">
                  <c:v>194</c:v>
                </c:pt>
                <c:pt idx="4">
                  <c:v>188</c:v>
                </c:pt>
                <c:pt idx="5">
                  <c:v>210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658688"/>
        <c:axId val="112673152"/>
        <c:axId val="0"/>
      </c:bar3DChart>
      <c:catAx>
        <c:axId val="112658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2673152"/>
        <c:crosses val="autoZero"/>
        <c:auto val="1"/>
        <c:lblAlgn val="ctr"/>
        <c:lblOffset val="100"/>
        <c:noMultiLvlLbl val="0"/>
      </c:catAx>
      <c:valAx>
        <c:axId val="1126731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 smtClean="0"/>
                  <a:t>Количество работников</a:t>
                </a:r>
                <a:endParaRPr lang="ru-RU" sz="1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2658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Лист1!$I$35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294E-3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432098765432098E-3"/>
                  <c:y val="-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02469135802469E-2"/>
                  <c:y val="-2.936857562408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Лист1!$H$36:$H$41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Лист1!$I$36:$I$41</c:f>
              <c:numCache>
                <c:formatCode>General</c:formatCode>
                <c:ptCount val="6"/>
                <c:pt idx="0">
                  <c:v>0</c:v>
                </c:pt>
                <c:pt idx="1">
                  <c:v>40</c:v>
                </c:pt>
                <c:pt idx="2">
                  <c:v>86</c:v>
                </c:pt>
                <c:pt idx="3">
                  <c:v>177</c:v>
                </c:pt>
                <c:pt idx="4">
                  <c:v>158</c:v>
                </c:pt>
                <c:pt idx="5">
                  <c:v>180</c:v>
                </c:pt>
              </c:numCache>
            </c:numRef>
          </c:val>
        </c:ser>
        <c:ser>
          <c:idx val="2"/>
          <c:order val="1"/>
          <c:tx>
            <c:strRef>
              <c:f>Лист1!$J$35</c:f>
              <c:strCache>
                <c:ptCount val="1"/>
                <c:pt idx="0">
                  <c:v>в т.ч. МС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18518518518517E-2"/>
                  <c:y val="-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0617283950617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1604938271604937E-2"/>
                  <c:y val="-2.936857562408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Лист1!$H$36:$H$41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Лист1!$J$36:$J$41</c:f>
              <c:numCache>
                <c:formatCode>General</c:formatCode>
                <c:ptCount val="6"/>
                <c:pt idx="0">
                  <c:v>0</c:v>
                </c:pt>
                <c:pt idx="1">
                  <c:v>40</c:v>
                </c:pt>
                <c:pt idx="2">
                  <c:v>86</c:v>
                </c:pt>
                <c:pt idx="3">
                  <c:v>177</c:v>
                </c:pt>
                <c:pt idx="4">
                  <c:v>132</c:v>
                </c:pt>
                <c:pt idx="5">
                  <c:v>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716800"/>
        <c:axId val="108541056"/>
        <c:axId val="0"/>
      </c:bar3DChart>
      <c:catAx>
        <c:axId val="112716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8541056"/>
        <c:crosses val="autoZero"/>
        <c:auto val="1"/>
        <c:lblAlgn val="ctr"/>
        <c:lblOffset val="100"/>
        <c:noMultiLvlLbl val="0"/>
      </c:catAx>
      <c:valAx>
        <c:axId val="1085410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работников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27168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Лист1!$O$40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1604938271604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4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6294E-3"/>
                  <c:y val="-5.71945574199580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Лист1!$N$41:$N$46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Лист1!$O$41:$O$46</c:f>
              <c:numCache>
                <c:formatCode>General</c:formatCode>
                <c:ptCount val="6"/>
                <c:pt idx="0">
                  <c:v>375</c:v>
                </c:pt>
                <c:pt idx="1">
                  <c:v>517</c:v>
                </c:pt>
                <c:pt idx="2">
                  <c:v>563</c:v>
                </c:pt>
                <c:pt idx="3">
                  <c:v>605</c:v>
                </c:pt>
                <c:pt idx="4">
                  <c:v>641</c:v>
                </c:pt>
                <c:pt idx="5">
                  <c:v>991</c:v>
                </c:pt>
              </c:numCache>
            </c:numRef>
          </c:val>
        </c:ser>
        <c:ser>
          <c:idx val="2"/>
          <c:order val="1"/>
          <c:tx>
            <c:strRef>
              <c:f>Лист1!$P$40</c:f>
              <c:strCache>
                <c:ptCount val="1"/>
                <c:pt idx="0">
                  <c:v>в т.ч. МС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17E-2"/>
                  <c:y val="-1.1438911483991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098E-2"/>
                  <c:y val="-1.1438911483991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727E-2"/>
                  <c:y val="-1.4298639354989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604938271604937E-2"/>
                  <c:y val="-8.57918361299370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6234567901234566E-2"/>
                  <c:y val="-1.4298639354989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Лист1!$N$41:$N$46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Лист1!$P$41:$P$46</c:f>
              <c:numCache>
                <c:formatCode>General</c:formatCode>
                <c:ptCount val="6"/>
                <c:pt idx="0">
                  <c:v>294</c:v>
                </c:pt>
                <c:pt idx="1">
                  <c:v>398</c:v>
                </c:pt>
                <c:pt idx="2">
                  <c:v>459</c:v>
                </c:pt>
                <c:pt idx="3">
                  <c:v>521</c:v>
                </c:pt>
                <c:pt idx="4">
                  <c:v>528</c:v>
                </c:pt>
                <c:pt idx="5">
                  <c:v>854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726016"/>
        <c:axId val="112727936"/>
        <c:axId val="0"/>
      </c:bar3DChart>
      <c:catAx>
        <c:axId val="1127260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2727936"/>
        <c:crosses val="autoZero"/>
        <c:auto val="1"/>
        <c:lblAlgn val="ctr"/>
        <c:lblOffset val="100"/>
        <c:noMultiLvlLbl val="0"/>
      </c:catAx>
      <c:valAx>
        <c:axId val="1127279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 smtClean="0"/>
                  <a:t>Количество</a:t>
                </a:r>
                <a:r>
                  <a:rPr lang="ru-RU" sz="1400" baseline="0" dirty="0" smtClean="0"/>
                  <a:t> работников</a:t>
                </a:r>
                <a:endParaRPr lang="ru-RU" sz="1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27260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Лист1!$E$19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16049382716049E-3"/>
                  <c:y val="-5.8737151248164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16049382716049E-3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587E-3"/>
                  <c:y val="-1.4684287812041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592592592592032E-3"/>
                  <c:y val="-2.0558002936857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2587E-3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802469135802469E-2"/>
                  <c:y val="-1.4684287812041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Лист1!$D$20:$D$25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Лист1!$E$20:$E$25</c:f>
              <c:numCache>
                <c:formatCode>General</c:formatCode>
                <c:ptCount val="6"/>
                <c:pt idx="0">
                  <c:v>1877</c:v>
                </c:pt>
                <c:pt idx="1">
                  <c:v>1221</c:v>
                </c:pt>
                <c:pt idx="2">
                  <c:v>1297</c:v>
                </c:pt>
                <c:pt idx="3">
                  <c:v>1193</c:v>
                </c:pt>
                <c:pt idx="4">
                  <c:v>1127</c:v>
                </c:pt>
                <c:pt idx="5">
                  <c:v>1553</c:v>
                </c:pt>
              </c:numCache>
            </c:numRef>
          </c:val>
        </c:ser>
        <c:ser>
          <c:idx val="1"/>
          <c:order val="1"/>
          <c:tx>
            <c:strRef>
              <c:f>Лист1!$F$19</c:f>
              <c:strCache>
                <c:ptCount val="1"/>
                <c:pt idx="0">
                  <c:v>в т.ч. МС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691358024691357E-2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7776E-2"/>
                  <c:y val="-1.1747430249632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234567901234566E-2"/>
                  <c:y val="-2.936857562408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77777777777776E-2"/>
                  <c:y val="-1.4684287812041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148148148148147E-2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864197530864196E-2"/>
                  <c:y val="-1.468428781204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Лист1!$D$20:$D$25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Лист1!$F$20:$F$25</c:f>
              <c:numCache>
                <c:formatCode>General</c:formatCode>
                <c:ptCount val="6"/>
                <c:pt idx="0">
                  <c:v>1041</c:v>
                </c:pt>
                <c:pt idx="1">
                  <c:v>1044</c:v>
                </c:pt>
                <c:pt idx="2">
                  <c:v>1106</c:v>
                </c:pt>
                <c:pt idx="3">
                  <c:v>1075</c:v>
                </c:pt>
                <c:pt idx="4">
                  <c:v>965</c:v>
                </c:pt>
                <c:pt idx="5">
                  <c:v>1383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771840"/>
        <c:axId val="112773760"/>
        <c:axId val="0"/>
      </c:bar3DChart>
      <c:catAx>
        <c:axId val="112771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2773760"/>
        <c:crosses val="autoZero"/>
        <c:auto val="1"/>
        <c:lblAlgn val="ctr"/>
        <c:lblOffset val="100"/>
        <c:noMultiLvlLbl val="0"/>
      </c:catAx>
      <c:valAx>
        <c:axId val="1127737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 smtClean="0"/>
                  <a:t>Количество работников</a:t>
                </a:r>
                <a:endParaRPr lang="ru-RU" sz="1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27718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D82D1B-BF71-4214-A832-1CA52DCF3B3E}" type="datetimeFigureOut">
              <a:rPr lang="ru-RU" smtClean="0"/>
              <a:t>02.03.2016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15FEB88-20C6-4AD7-93DD-B25B464D0E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916833"/>
            <a:ext cx="8458200" cy="1955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Обеспечение права муниципальных служащих ОМСУ на дополнительное профессиональное образование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мэрия города Новосибирска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2339752" y="4475854"/>
            <a:ext cx="5207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48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Внутриорганизационные семинары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660542"/>
              </p:ext>
            </p:extLst>
          </p:nvPr>
        </p:nvGraphicFramePr>
        <p:xfrm>
          <a:off x="457200" y="2132856"/>
          <a:ext cx="8229600" cy="4440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1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Профессиональная переподготовка муниципальных служащих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</a:t>
            </a:r>
            <a:r>
              <a:rPr lang="ru-RU" dirty="0" smtClean="0"/>
              <a:t>эрии города Новосибирска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761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Всего вовлечены в процесс обучения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989376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9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мэрия города Новосибирска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2339752" y="4475854"/>
            <a:ext cx="5207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94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Обучение в рамках муниципальных контрактов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88554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42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 обучения: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«Управление городской инфраструктурой»;</a:t>
            </a:r>
          </a:p>
          <a:p>
            <a:r>
              <a:rPr lang="ru-RU" dirty="0"/>
              <a:t>«Развитие городского строительного комплекса»;</a:t>
            </a:r>
          </a:p>
          <a:p>
            <a:r>
              <a:rPr lang="ru-RU" dirty="0"/>
              <a:t>«Формирование и реализация муниципальной социальной политики»;</a:t>
            </a:r>
          </a:p>
          <a:p>
            <a:r>
              <a:rPr lang="ru-RU" dirty="0"/>
              <a:t>«Совершенствование системы управления»;</a:t>
            </a:r>
          </a:p>
          <a:p>
            <a:r>
              <a:rPr lang="ru-RU" dirty="0"/>
              <a:t>«Социально-экономическое развитие муниципального </a:t>
            </a:r>
            <a:r>
              <a:rPr lang="ru-RU"/>
              <a:t>образования</a:t>
            </a:r>
            <a:r>
              <a:rPr lang="ru-RU" smtClean="0"/>
              <a:t>»;</a:t>
            </a:r>
            <a:endParaRPr lang="ru-RU" dirty="0"/>
          </a:p>
          <a:p>
            <a:r>
              <a:rPr lang="ru-RU" dirty="0"/>
              <a:t>«Жилищная политика»;</a:t>
            </a:r>
          </a:p>
          <a:p>
            <a:r>
              <a:rPr lang="ru-RU" dirty="0"/>
              <a:t>«Социальная политика»;</a:t>
            </a:r>
          </a:p>
          <a:p>
            <a:r>
              <a:rPr lang="ru-RU" dirty="0"/>
              <a:t>«Земельные и имущественные отношения»</a:t>
            </a:r>
          </a:p>
          <a:p>
            <a:r>
              <a:rPr lang="ru-RU" dirty="0"/>
              <a:t>«Предоставление муниципальных услуг»;</a:t>
            </a:r>
          </a:p>
          <a:p>
            <a:r>
              <a:rPr lang="ru-RU" dirty="0"/>
              <a:t>«Жилищно-коммунальное хозяйство»;</a:t>
            </a:r>
          </a:p>
          <a:p>
            <a:r>
              <a:rPr lang="ru-RU" dirty="0"/>
              <a:t>«Муниципальные закупки»;</a:t>
            </a:r>
          </a:p>
          <a:p>
            <a:r>
              <a:rPr lang="ru-RU" dirty="0"/>
              <a:t>«Противодействие коррупции».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13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Повышение квалификации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163809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33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Краткосрочное обучение</a:t>
            </a:r>
            <a:endParaRPr lang="ru-RU" sz="2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734331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596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 по 94-ФЗ и 44-ФЗ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42666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10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Адаптационный семинар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68625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614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Семинар «Кадровик»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</a:t>
            </a:r>
            <a:r>
              <a:rPr lang="ru-RU" dirty="0" smtClean="0"/>
              <a:t> мэрии города Новосибирска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757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Семинары с прокуратурой города Новосибирска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783547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30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131</TotalTime>
  <Words>232</Words>
  <Application>Microsoft Office PowerPoint</Application>
  <PresentationFormat>Экран (4:3)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Обеспечение права муниципальных служащих ОМСУ на дополнительное профессиональное образование</vt:lpstr>
      <vt:lpstr>Обучение в рамках муниципальных контрактов</vt:lpstr>
      <vt:lpstr>Основные направления обучения:</vt:lpstr>
      <vt:lpstr>Повышение квалификации</vt:lpstr>
      <vt:lpstr>Краткосрочное обучение</vt:lpstr>
      <vt:lpstr>Обучение по 94-ФЗ и 44-ФЗ</vt:lpstr>
      <vt:lpstr>Адаптационный семинар</vt:lpstr>
      <vt:lpstr>Семинар «Кадровик»</vt:lpstr>
      <vt:lpstr>Семинары с прокуратурой города Новосибирска</vt:lpstr>
      <vt:lpstr>Внутриорганизационные семинары</vt:lpstr>
      <vt:lpstr>Профессиональная переподготовка муниципальных служащих</vt:lpstr>
      <vt:lpstr>Всего вовлечены в процесс обучения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Дополнительное профессиональное образование муниципальных служащих</dc:title>
  <dc:creator>Кольченко Анастасия Валерьевна</dc:creator>
  <cp:lastModifiedBy>Кольченко Анастасия Валерьевна</cp:lastModifiedBy>
  <cp:revision>25</cp:revision>
  <dcterms:created xsi:type="dcterms:W3CDTF">2016-02-26T09:28:48Z</dcterms:created>
  <dcterms:modified xsi:type="dcterms:W3CDTF">2016-03-02T10:27:47Z</dcterms:modified>
</cp:coreProperties>
</file>