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5" r:id="rId20"/>
    <p:sldId id="279" r:id="rId21"/>
    <p:sldId id="278" r:id="rId22"/>
    <p:sldId id="277" r:id="rId23"/>
    <p:sldId id="280" r:id="rId24"/>
    <p:sldId id="286" r:id="rId25"/>
    <p:sldId id="287" r:id="rId26"/>
    <p:sldId id="283" r:id="rId27"/>
    <p:sldId id="284" r:id="rId28"/>
    <p:sldId id="285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>
        <p:scale>
          <a:sx n="95" d="100"/>
          <a:sy n="95" d="100"/>
        </p:scale>
        <p:origin x="-1074" y="-1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902D37-D31B-458D-BC63-401A34C0690E}" type="datetimeFigureOut">
              <a:rPr lang="ru-RU" smtClean="0"/>
              <a:t>12.10.2016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5BB94B-51E2-4F32-A8CA-7790AB5AA0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23890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5BB94B-51E2-4F32-A8CA-7790AB5AA0A2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44969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5BB94B-51E2-4F32-A8CA-7790AB5AA0A2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1967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1C92A-4442-4EBF-A4C6-0C5C94FED5E6}" type="datetime1">
              <a:rPr lang="ru-RU" smtClean="0"/>
              <a:t>12.10.2016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B8567-1C56-440D-A82F-C2FD1E626C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8737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F4048-21C9-47EE-B5B9-D236521A5AC4}" type="datetime1">
              <a:rPr lang="ru-RU" smtClean="0"/>
              <a:t>12.10.2016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B8567-1C56-440D-A82F-C2FD1E626C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8710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32FBE-70A5-4EF7-BC39-1E2B73B966AB}" type="datetime1">
              <a:rPr lang="ru-RU" smtClean="0"/>
              <a:t>12.10.2016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B8567-1C56-440D-A82F-C2FD1E626C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2811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A618B-C310-4CF2-B2AF-0D958EA0DF53}" type="datetime1">
              <a:rPr lang="ru-RU" smtClean="0"/>
              <a:t>12.10.2016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B8567-1C56-440D-A82F-C2FD1E626C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1633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20556-09FD-4FBA-BB6A-F18BCF0F7B80}" type="datetime1">
              <a:rPr lang="ru-RU" smtClean="0"/>
              <a:t>12.10.2016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B8567-1C56-440D-A82F-C2FD1E626C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3724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F7ED5-4E3A-4FBC-AFF1-76FAE8613442}" type="datetime1">
              <a:rPr lang="ru-RU" smtClean="0"/>
              <a:t>12.10.2016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B8567-1C56-440D-A82F-C2FD1E626C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56838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AD06-0CAE-48AF-8FDE-738E95279442}" type="datetime1">
              <a:rPr lang="ru-RU" smtClean="0"/>
              <a:t>12.10.2016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B8567-1C56-440D-A82F-C2FD1E626C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0374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DD229-84D9-4042-8316-3C836D30819E}" type="datetime1">
              <a:rPr lang="ru-RU" smtClean="0"/>
              <a:t>12.10.2016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B8567-1C56-440D-A82F-C2FD1E626C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1010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0D7C8-B1CE-4F07-BA1B-4F3F8C8D9EDE}" type="datetime1">
              <a:rPr lang="ru-RU" smtClean="0"/>
              <a:t>12.10.2016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B8567-1C56-440D-A82F-C2FD1E626C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7940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07BE8-A607-4CD0-B295-890C1EA4D2EC}" type="datetime1">
              <a:rPr lang="ru-RU" smtClean="0"/>
              <a:t>12.10.2016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B8567-1C56-440D-A82F-C2FD1E626C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54041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2D1B5-D875-42E8-91AA-6B0CE4A374AB}" type="datetime1">
              <a:rPr lang="ru-RU" smtClean="0"/>
              <a:t>12.10.2016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B8567-1C56-440D-A82F-C2FD1E626C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9460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68A576-0E5B-4022-962C-032B62853305}" type="datetime1">
              <a:rPr lang="ru-RU" smtClean="0"/>
              <a:t>12.10.2016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4B8567-1C56-440D-A82F-C2FD1E626C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2853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4.png"/><Relationship Id="rId3" Type="http://schemas.openxmlformats.org/officeDocument/2006/relationships/image" Target="../media/image20.jpeg"/><Relationship Id="rId7" Type="http://schemas.openxmlformats.org/officeDocument/2006/relationships/image" Target="../media/image23.png"/><Relationship Id="rId12" Type="http://schemas.microsoft.com/office/2007/relationships/hdphoto" Target="../media/hdphoto4.wdp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25.pn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21.png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microsoft.com/office/2007/relationships/hdphoto" Target="../media/hdphoto8.wdp"/><Relationship Id="rId18" Type="http://schemas.openxmlformats.org/officeDocument/2006/relationships/image" Target="../media/image35.png"/><Relationship Id="rId3" Type="http://schemas.openxmlformats.org/officeDocument/2006/relationships/image" Target="../media/image26.jpeg"/><Relationship Id="rId21" Type="http://schemas.microsoft.com/office/2007/relationships/hdphoto" Target="../media/hdphoto12.wdp"/><Relationship Id="rId7" Type="http://schemas.openxmlformats.org/officeDocument/2006/relationships/image" Target="../media/image29.png"/><Relationship Id="rId12" Type="http://schemas.openxmlformats.org/officeDocument/2006/relationships/image" Target="../media/image32.png"/><Relationship Id="rId17" Type="http://schemas.microsoft.com/office/2007/relationships/hdphoto" Target="../media/hdphoto10.wdp"/><Relationship Id="rId2" Type="http://schemas.openxmlformats.org/officeDocument/2006/relationships/image" Target="../media/image2.jpg"/><Relationship Id="rId16" Type="http://schemas.openxmlformats.org/officeDocument/2006/relationships/image" Target="../media/image34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11" Type="http://schemas.openxmlformats.org/officeDocument/2006/relationships/image" Target="../media/image31.png"/><Relationship Id="rId5" Type="http://schemas.openxmlformats.org/officeDocument/2006/relationships/image" Target="../media/image28.png"/><Relationship Id="rId15" Type="http://schemas.microsoft.com/office/2007/relationships/hdphoto" Target="../media/hdphoto9.wdp"/><Relationship Id="rId10" Type="http://schemas.microsoft.com/office/2007/relationships/hdphoto" Target="../media/hdphoto7.wdp"/><Relationship Id="rId19" Type="http://schemas.microsoft.com/office/2007/relationships/hdphoto" Target="../media/hdphoto11.wdp"/><Relationship Id="rId4" Type="http://schemas.openxmlformats.org/officeDocument/2006/relationships/image" Target="../media/image27.jpeg"/><Relationship Id="rId9" Type="http://schemas.openxmlformats.org/officeDocument/2006/relationships/image" Target="../media/image30.png"/><Relationship Id="rId14" Type="http://schemas.openxmlformats.org/officeDocument/2006/relationships/image" Target="../media/image33.png"/><Relationship Id="rId22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4.png"/><Relationship Id="rId7" Type="http://schemas.openxmlformats.org/officeDocument/2006/relationships/image" Target="../media/image5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Relationship Id="rId9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3.tif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tiff"/><Relationship Id="rId5" Type="http://schemas.openxmlformats.org/officeDocument/2006/relationships/image" Target="../media/image4.png"/><Relationship Id="rId4" Type="http://schemas.openxmlformats.org/officeDocument/2006/relationships/image" Target="../media/image8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3568" y="3181618"/>
            <a:ext cx="78488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kern="0" dirty="0" smtClean="0">
                <a:ln w="12700">
                  <a:noFill/>
                  <a:prstDash val="solid"/>
                </a:ln>
                <a:solidFill>
                  <a:srgbClr val="0070C0"/>
                </a:solidFill>
                <a:latin typeface="Calibri" pitchFamily="34" charset="0"/>
                <a:ea typeface="Arial Unicode MS" panose="020B0604020202020204" pitchFamily="34" charset="-128"/>
                <a:cs typeface="Lucida Sans Unicode" panose="020B0602030504020204" pitchFamily="34" charset="0"/>
              </a:rPr>
              <a:t>«Создание и внедрение Единой муниципальной геоинформационной системы (ЕМГИС)»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95536" y="2636912"/>
            <a:ext cx="8568952" cy="36933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ru-RU" b="1" kern="0" dirty="0" smtClean="0">
                <a:ln w="12700">
                  <a:noFill/>
                  <a:prstDash val="solid"/>
                </a:ln>
                <a:solidFill>
                  <a:srgbClr val="0070C0"/>
                </a:solidFill>
                <a:latin typeface="+mj-lt"/>
                <a:ea typeface="Arial Unicode MS" panose="020B0604020202020204" pitchFamily="34" charset="-128"/>
                <a:cs typeface="Lucida Sans Unicode" panose="020B0602030504020204" pitchFamily="34" charset="0"/>
              </a:rPr>
              <a:t>«Информационные технологии, используемые в градостроительной сфере»</a:t>
            </a:r>
            <a:endParaRPr lang="ru-RU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19872" y="6093296"/>
            <a:ext cx="2304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г. Красноярск </a:t>
            </a:r>
          </a:p>
          <a:p>
            <a:pPr algn="ctr"/>
            <a:r>
              <a:rPr lang="ru-RU" sz="1600" dirty="0" smtClean="0"/>
              <a:t>2016</a:t>
            </a:r>
            <a:endParaRPr lang="ru-RU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1115739" y="4189730"/>
            <a:ext cx="68828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kern="0" dirty="0" smtClean="0">
                <a:ln w="12700">
                  <a:noFill/>
                  <a:prstDash val="solid"/>
                </a:ln>
                <a:solidFill>
                  <a:schemeClr val="tx1"/>
                </a:solidFill>
                <a:latin typeface="Calibri" pitchFamily="34" charset="0"/>
                <a:ea typeface="Arial Unicode MS" panose="020B0604020202020204" pitchFamily="34" charset="-128"/>
                <a:cs typeface="Lucida Sans Unicode" panose="020B0602030504020204" pitchFamily="34" charset="0"/>
              </a:rPr>
              <a:t>на основе интеграции пространственных данных </a:t>
            </a:r>
          </a:p>
          <a:p>
            <a:pPr algn="ctr"/>
            <a:r>
              <a:rPr lang="ru-RU" sz="1600" kern="0" dirty="0" smtClean="0">
                <a:ln w="12700">
                  <a:noFill/>
                  <a:prstDash val="solid"/>
                </a:ln>
                <a:solidFill>
                  <a:schemeClr val="tx1"/>
                </a:solidFill>
                <a:latin typeface="Calibri" pitchFamily="34" charset="0"/>
                <a:ea typeface="Arial Unicode MS" panose="020B0604020202020204" pitchFamily="34" charset="-128"/>
                <a:cs typeface="Lucida Sans Unicode" panose="020B0602030504020204" pitchFamily="34" charset="0"/>
              </a:rPr>
              <a:t>Информационной системы обеспечения градостроительной деятельности,</a:t>
            </a:r>
          </a:p>
          <a:p>
            <a:pPr algn="ctr"/>
            <a:r>
              <a:rPr lang="ru-RU" sz="1600" kern="0" dirty="0" smtClean="0">
                <a:ln w="12700">
                  <a:noFill/>
                  <a:prstDash val="solid"/>
                </a:ln>
                <a:solidFill>
                  <a:schemeClr val="tx1"/>
                </a:solidFill>
                <a:latin typeface="Calibri" pitchFamily="34" charset="0"/>
                <a:ea typeface="Arial Unicode MS" panose="020B0604020202020204" pitchFamily="34" charset="-128"/>
                <a:cs typeface="Lucida Sans Unicode" panose="020B0602030504020204" pitchFamily="34" charset="0"/>
              </a:rPr>
              <a:t> как инструмент комплексного управления территорией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74228" y="836712"/>
            <a:ext cx="37364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Департамент градостроительства</a:t>
            </a:r>
            <a:endParaRPr lang="en-US" dirty="0"/>
          </a:p>
          <a:p>
            <a:r>
              <a:rPr lang="ru-RU" dirty="0" smtClean="0"/>
              <a:t>Администрации </a:t>
            </a:r>
            <a:r>
              <a:rPr lang="ru-RU" dirty="0" err="1" smtClean="0"/>
              <a:t>г.Красноярска</a:t>
            </a:r>
            <a:endParaRPr lang="ru-RU" dirty="0"/>
          </a:p>
        </p:txBody>
      </p:sp>
      <p:pic>
        <p:nvPicPr>
          <p:cNvPr id="10" name="Герб" descr="C:\Users\dima.KRASGP\Documents\p\300px-Coat_of_Arms_of_Krasnoyars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92257"/>
            <a:ext cx="2304256" cy="1720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735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1556792"/>
            <a:ext cx="9144000" cy="5113337"/>
          </a:xfrm>
          <a:prstGeom prst="rect">
            <a:avLst/>
          </a:prstGeom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556792"/>
            <a:ext cx="9144000" cy="5113337"/>
          </a:xfrm>
          <a:prstGeom prst="rect">
            <a:avLst/>
          </a:prstGeom>
          <a:ln w="3175"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56792"/>
            <a:ext cx="9144000" cy="5113337"/>
          </a:xfrm>
          <a:prstGeom prst="rect">
            <a:avLst/>
          </a:prstGeom>
          <a:ln w="3175">
            <a:noFill/>
          </a:ln>
        </p:spPr>
      </p:pic>
      <p:pic>
        <p:nvPicPr>
          <p:cNvPr id="7" name="Picture 2" descr="C:\Users\dima.KRASGP\Documents\p\300px-Coat_of_Arms_of_Krasnoyarsk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92257"/>
            <a:ext cx="1637927" cy="1222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063626" y="692696"/>
            <a:ext cx="55408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>
              <a:buClr>
                <a:schemeClr val="tx2"/>
              </a:buClr>
              <a:buSzPct val="115000"/>
              <a:defRPr/>
            </a:pPr>
            <a:r>
              <a:rPr lang="ru-RU" kern="0" dirty="0" smtClean="0"/>
              <a:t>Цифровой топографический план территории города </a:t>
            </a:r>
            <a:r>
              <a:rPr lang="ru-RU" kern="0" dirty="0"/>
              <a:t>масштаба 1:2 </a:t>
            </a:r>
            <a:r>
              <a:rPr lang="ru-RU" kern="0" dirty="0" smtClean="0"/>
              <a:t>000 и векторный цифровой план</a:t>
            </a:r>
            <a:endParaRPr lang="ru-RU" kern="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8739336" y="6460950"/>
            <a:ext cx="404664" cy="4046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8703840" y="6480720"/>
            <a:ext cx="404664" cy="365125"/>
          </a:xfrm>
        </p:spPr>
        <p:txBody>
          <a:bodyPr/>
          <a:lstStyle/>
          <a:p>
            <a:fld id="{0A4B8567-1C56-440D-A82F-C2FD1E626C1A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97570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План" descr="D:\Презентация красноярск\3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5034" y="986564"/>
            <a:ext cx="7902193" cy="5898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План фото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40568" y="786853"/>
            <a:ext cx="11809312" cy="6094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План места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6370" y="1584700"/>
            <a:ext cx="9200370" cy="54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фигура красные линии"/>
          <p:cNvSpPr/>
          <p:nvPr/>
        </p:nvSpPr>
        <p:spPr bwMode="auto">
          <a:xfrm>
            <a:off x="3231042" y="2828438"/>
            <a:ext cx="3683699" cy="3380356"/>
          </a:xfrm>
          <a:custGeom>
            <a:avLst/>
            <a:gdLst>
              <a:gd name="connsiteX0" fmla="*/ 266700 w 3556000"/>
              <a:gd name="connsiteY0" fmla="*/ 3263900 h 3263900"/>
              <a:gd name="connsiteX1" fmla="*/ 1765300 w 3556000"/>
              <a:gd name="connsiteY1" fmla="*/ 3136900 h 3263900"/>
              <a:gd name="connsiteX2" fmla="*/ 1631950 w 3556000"/>
              <a:gd name="connsiteY2" fmla="*/ 1898650 h 3263900"/>
              <a:gd name="connsiteX3" fmla="*/ 3556000 w 3556000"/>
              <a:gd name="connsiteY3" fmla="*/ 1733550 h 3263900"/>
              <a:gd name="connsiteX4" fmla="*/ 3422650 w 3556000"/>
              <a:gd name="connsiteY4" fmla="*/ 0 h 3263900"/>
              <a:gd name="connsiteX5" fmla="*/ 0 w 3556000"/>
              <a:gd name="connsiteY5" fmla="*/ 317500 h 3263900"/>
              <a:gd name="connsiteX6" fmla="*/ 266700 w 3556000"/>
              <a:gd name="connsiteY6" fmla="*/ 3263900 h 326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56000" h="3263900">
                <a:moveTo>
                  <a:pt x="266700" y="3263900"/>
                </a:moveTo>
                <a:lnTo>
                  <a:pt x="1765300" y="3136900"/>
                </a:lnTo>
                <a:lnTo>
                  <a:pt x="1631950" y="1898650"/>
                </a:lnTo>
                <a:lnTo>
                  <a:pt x="3556000" y="1733550"/>
                </a:lnTo>
                <a:lnTo>
                  <a:pt x="3422650" y="0"/>
                </a:lnTo>
                <a:lnTo>
                  <a:pt x="0" y="317500"/>
                </a:lnTo>
                <a:lnTo>
                  <a:pt x="266700" y="3263900"/>
                </a:lnTo>
                <a:close/>
              </a:path>
            </a:pathLst>
          </a:cu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фигура кадастровый участок"/>
          <p:cNvSpPr/>
          <p:nvPr/>
        </p:nvSpPr>
        <p:spPr bwMode="auto">
          <a:xfrm>
            <a:off x="3394372" y="2756716"/>
            <a:ext cx="1914208" cy="1861168"/>
          </a:xfrm>
          <a:custGeom>
            <a:avLst/>
            <a:gdLst>
              <a:gd name="connsiteX0" fmla="*/ 0 w 1847850"/>
              <a:gd name="connsiteY0" fmla="*/ 1035050 h 1797050"/>
              <a:gd name="connsiteX1" fmla="*/ 1066800 w 1847850"/>
              <a:gd name="connsiteY1" fmla="*/ 1797050 h 1797050"/>
              <a:gd name="connsiteX2" fmla="*/ 1295400 w 1847850"/>
              <a:gd name="connsiteY2" fmla="*/ 1771650 h 1797050"/>
              <a:gd name="connsiteX3" fmla="*/ 1276350 w 1847850"/>
              <a:gd name="connsiteY3" fmla="*/ 1270000 h 1797050"/>
              <a:gd name="connsiteX4" fmla="*/ 1847850 w 1847850"/>
              <a:gd name="connsiteY4" fmla="*/ 895350 h 1797050"/>
              <a:gd name="connsiteX5" fmla="*/ 1270000 w 1847850"/>
              <a:gd name="connsiteY5" fmla="*/ 933450 h 1797050"/>
              <a:gd name="connsiteX6" fmla="*/ 1168400 w 1847850"/>
              <a:gd name="connsiteY6" fmla="*/ 0 h 1797050"/>
              <a:gd name="connsiteX7" fmla="*/ 298450 w 1847850"/>
              <a:gd name="connsiteY7" fmla="*/ 63500 h 1797050"/>
              <a:gd name="connsiteX8" fmla="*/ 387350 w 1847850"/>
              <a:gd name="connsiteY8" fmla="*/ 736600 h 1797050"/>
              <a:gd name="connsiteX9" fmla="*/ 393700 w 1847850"/>
              <a:gd name="connsiteY9" fmla="*/ 844550 h 1797050"/>
              <a:gd name="connsiteX10" fmla="*/ 361950 w 1847850"/>
              <a:gd name="connsiteY10" fmla="*/ 908050 h 1797050"/>
              <a:gd name="connsiteX11" fmla="*/ 266700 w 1847850"/>
              <a:gd name="connsiteY11" fmla="*/ 977900 h 1797050"/>
              <a:gd name="connsiteX12" fmla="*/ 127000 w 1847850"/>
              <a:gd name="connsiteY12" fmla="*/ 996950 h 1797050"/>
              <a:gd name="connsiteX13" fmla="*/ 0 w 1847850"/>
              <a:gd name="connsiteY13" fmla="*/ 103505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47850" h="1797050">
                <a:moveTo>
                  <a:pt x="0" y="1035050"/>
                </a:moveTo>
                <a:lnTo>
                  <a:pt x="1066800" y="1797050"/>
                </a:lnTo>
                <a:lnTo>
                  <a:pt x="1295400" y="1771650"/>
                </a:lnTo>
                <a:lnTo>
                  <a:pt x="1276350" y="1270000"/>
                </a:lnTo>
                <a:lnTo>
                  <a:pt x="1847850" y="895350"/>
                </a:lnTo>
                <a:lnTo>
                  <a:pt x="1270000" y="933450"/>
                </a:lnTo>
                <a:lnTo>
                  <a:pt x="1168400" y="0"/>
                </a:lnTo>
                <a:lnTo>
                  <a:pt x="298450" y="63500"/>
                </a:lnTo>
                <a:lnTo>
                  <a:pt x="387350" y="736600"/>
                </a:lnTo>
                <a:lnTo>
                  <a:pt x="393700" y="844550"/>
                </a:lnTo>
                <a:lnTo>
                  <a:pt x="361950" y="908050"/>
                </a:lnTo>
                <a:lnTo>
                  <a:pt x="266700" y="977900"/>
                </a:lnTo>
                <a:lnTo>
                  <a:pt x="127000" y="996950"/>
                </a:lnTo>
                <a:lnTo>
                  <a:pt x="0" y="1035050"/>
                </a:lnTo>
                <a:close/>
              </a:path>
            </a:pathLst>
          </a:cu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 w="38100">
                <a:solidFill>
                  <a:schemeClr val="tx1"/>
                </a:solidFill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фигура участка стройки"/>
          <p:cNvSpPr/>
          <p:nvPr/>
        </p:nvSpPr>
        <p:spPr bwMode="auto">
          <a:xfrm>
            <a:off x="3400644" y="3024193"/>
            <a:ext cx="1907630" cy="1598103"/>
          </a:xfrm>
          <a:custGeom>
            <a:avLst/>
            <a:gdLst>
              <a:gd name="connsiteX0" fmla="*/ 323850 w 1841500"/>
              <a:gd name="connsiteY0" fmla="*/ 69850 h 1543050"/>
              <a:gd name="connsiteX1" fmla="*/ 368300 w 1841500"/>
              <a:gd name="connsiteY1" fmla="*/ 425450 h 1543050"/>
              <a:gd name="connsiteX2" fmla="*/ 381000 w 1841500"/>
              <a:gd name="connsiteY2" fmla="*/ 577850 h 1543050"/>
              <a:gd name="connsiteX3" fmla="*/ 349250 w 1841500"/>
              <a:gd name="connsiteY3" fmla="*/ 673100 h 1543050"/>
              <a:gd name="connsiteX4" fmla="*/ 247650 w 1841500"/>
              <a:gd name="connsiteY4" fmla="*/ 717550 h 1543050"/>
              <a:gd name="connsiteX5" fmla="*/ 0 w 1841500"/>
              <a:gd name="connsiteY5" fmla="*/ 762000 h 1543050"/>
              <a:gd name="connsiteX6" fmla="*/ 1079500 w 1841500"/>
              <a:gd name="connsiteY6" fmla="*/ 1543050 h 1543050"/>
              <a:gd name="connsiteX7" fmla="*/ 1301750 w 1841500"/>
              <a:gd name="connsiteY7" fmla="*/ 1504950 h 1543050"/>
              <a:gd name="connsiteX8" fmla="*/ 1282700 w 1841500"/>
              <a:gd name="connsiteY8" fmla="*/ 1003300 h 1543050"/>
              <a:gd name="connsiteX9" fmla="*/ 1841500 w 1841500"/>
              <a:gd name="connsiteY9" fmla="*/ 628650 h 1543050"/>
              <a:gd name="connsiteX10" fmla="*/ 1276350 w 1841500"/>
              <a:gd name="connsiteY10" fmla="*/ 666750 h 1543050"/>
              <a:gd name="connsiteX11" fmla="*/ 1200150 w 1841500"/>
              <a:gd name="connsiteY11" fmla="*/ 0 h 1543050"/>
              <a:gd name="connsiteX12" fmla="*/ 323850 w 1841500"/>
              <a:gd name="connsiteY12" fmla="*/ 69850 h 1543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41500" h="1543050">
                <a:moveTo>
                  <a:pt x="323850" y="69850"/>
                </a:moveTo>
                <a:lnTo>
                  <a:pt x="368300" y="425450"/>
                </a:lnTo>
                <a:lnTo>
                  <a:pt x="381000" y="577850"/>
                </a:lnTo>
                <a:lnTo>
                  <a:pt x="349250" y="673100"/>
                </a:lnTo>
                <a:lnTo>
                  <a:pt x="247650" y="717550"/>
                </a:lnTo>
                <a:lnTo>
                  <a:pt x="0" y="762000"/>
                </a:lnTo>
                <a:lnTo>
                  <a:pt x="1079500" y="1543050"/>
                </a:lnTo>
                <a:lnTo>
                  <a:pt x="1301750" y="1504950"/>
                </a:lnTo>
                <a:lnTo>
                  <a:pt x="1282700" y="1003300"/>
                </a:lnTo>
                <a:lnTo>
                  <a:pt x="1841500" y="628650"/>
                </a:lnTo>
                <a:lnTo>
                  <a:pt x="1276350" y="666750"/>
                </a:lnTo>
                <a:lnTo>
                  <a:pt x="1200150" y="0"/>
                </a:lnTo>
                <a:lnTo>
                  <a:pt x="323850" y="69850"/>
                </a:lnTo>
                <a:close/>
              </a:path>
            </a:pathLst>
          </a:custGeom>
          <a:pattFill prst="wdDnDiag">
            <a:fgClr>
              <a:srgbClr val="00B050"/>
            </a:fgClr>
            <a:bgClr>
              <a:schemeClr val="bg1"/>
            </a:bgClr>
          </a:pattFill>
          <a:ln w="190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990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66929" y="2987636"/>
            <a:ext cx="936007" cy="1473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Зона регулирования застройки"/>
          <p:cNvSpPr/>
          <p:nvPr/>
        </p:nvSpPr>
        <p:spPr>
          <a:xfrm>
            <a:off x="4476451" y="1415242"/>
            <a:ext cx="4403060" cy="338554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600" spc="50" dirty="0" smtClean="0">
                <a:ln w="11430">
                  <a:noFill/>
                </a:ln>
                <a:gradFill>
                  <a:gsLst>
                    <a:gs pos="100000">
                      <a:srgbClr val="FF0000"/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 scaled="0"/>
                </a:gradFill>
              </a:rPr>
              <a:t>зона регулирования застройки 16-27 метров</a:t>
            </a:r>
            <a:endParaRPr lang="ru-RU" sz="1600" cap="none" spc="50" dirty="0">
              <a:ln w="11430">
                <a:noFill/>
              </a:ln>
              <a:gradFill>
                <a:gsLst>
                  <a:gs pos="100000">
                    <a:srgbClr val="FF0000"/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 scaled="0"/>
              </a:gradFill>
            </a:endParaRPr>
          </a:p>
        </p:txBody>
      </p:sp>
      <p:sp>
        <p:nvSpPr>
          <p:cNvPr id="14" name="красные линии"/>
          <p:cNvSpPr/>
          <p:nvPr/>
        </p:nvSpPr>
        <p:spPr>
          <a:xfrm>
            <a:off x="5253122" y="5013176"/>
            <a:ext cx="1631999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600" b="1" spc="50" dirty="0" smtClean="0">
                <a:ln w="11430"/>
                <a:gradFill>
                  <a:gsLst>
                    <a:gs pos="100000">
                      <a:srgbClr val="FF0000"/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красные линии</a:t>
            </a:r>
            <a:endParaRPr lang="ru-RU" sz="1600" b="1" cap="none" spc="50" dirty="0">
              <a:ln w="11430"/>
              <a:gradFill>
                <a:gsLst>
                  <a:gs pos="100000">
                    <a:srgbClr val="FF0000"/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кадастровый участок"/>
          <p:cNvSpPr/>
          <p:nvPr/>
        </p:nvSpPr>
        <p:spPr>
          <a:xfrm>
            <a:off x="1532636" y="2418162"/>
            <a:ext cx="2231870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600" b="1" spc="50" dirty="0" smtClean="0">
                <a:ln w="11430"/>
                <a:gradFill>
                  <a:gsLst>
                    <a:gs pos="100000">
                      <a:srgbClr val="FF0000"/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кадастровый</a:t>
            </a:r>
            <a:r>
              <a:rPr lang="ru-RU" sz="1600" b="1" spc="50" dirty="0" smtClean="0">
                <a:ln w="11430"/>
                <a:gradFill>
                  <a:gsLst>
                    <a:gs pos="100000">
                      <a:srgbClr val="FF0000"/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 scaled="0"/>
                </a:gra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spc="50" dirty="0" smtClean="0">
                <a:ln w="11430"/>
                <a:gradFill>
                  <a:gsLst>
                    <a:gs pos="100000">
                      <a:srgbClr val="FF0000"/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участок</a:t>
            </a:r>
            <a:endParaRPr lang="ru-RU" sz="1600" b="1" cap="none" spc="50" dirty="0">
              <a:ln w="11430"/>
              <a:gradFill>
                <a:gsLst>
                  <a:gs pos="100000">
                    <a:srgbClr val="FF0000"/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299706" y="2316334"/>
            <a:ext cx="3538829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600" b="1" spc="50" dirty="0" smtClean="0">
                <a:ln w="11430"/>
                <a:gradFill>
                  <a:gsLst>
                    <a:gs pos="100000">
                      <a:srgbClr val="00B050"/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место допустимого строительства </a:t>
            </a:r>
            <a:endParaRPr lang="ru-RU" sz="1600" b="1" cap="none" spc="50" dirty="0">
              <a:ln w="11430"/>
              <a:gradFill>
                <a:gsLst>
                  <a:gs pos="100000">
                    <a:srgbClr val="00B050"/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Полилиния 17" hidden="1"/>
          <p:cNvSpPr/>
          <p:nvPr/>
        </p:nvSpPr>
        <p:spPr bwMode="auto">
          <a:xfrm>
            <a:off x="3400644" y="3030543"/>
            <a:ext cx="1907630" cy="1598103"/>
          </a:xfrm>
          <a:custGeom>
            <a:avLst/>
            <a:gdLst>
              <a:gd name="connsiteX0" fmla="*/ 323850 w 1841500"/>
              <a:gd name="connsiteY0" fmla="*/ 69850 h 1543050"/>
              <a:gd name="connsiteX1" fmla="*/ 368300 w 1841500"/>
              <a:gd name="connsiteY1" fmla="*/ 425450 h 1543050"/>
              <a:gd name="connsiteX2" fmla="*/ 381000 w 1841500"/>
              <a:gd name="connsiteY2" fmla="*/ 577850 h 1543050"/>
              <a:gd name="connsiteX3" fmla="*/ 349250 w 1841500"/>
              <a:gd name="connsiteY3" fmla="*/ 673100 h 1543050"/>
              <a:gd name="connsiteX4" fmla="*/ 247650 w 1841500"/>
              <a:gd name="connsiteY4" fmla="*/ 717550 h 1543050"/>
              <a:gd name="connsiteX5" fmla="*/ 0 w 1841500"/>
              <a:gd name="connsiteY5" fmla="*/ 762000 h 1543050"/>
              <a:gd name="connsiteX6" fmla="*/ 1079500 w 1841500"/>
              <a:gd name="connsiteY6" fmla="*/ 1543050 h 1543050"/>
              <a:gd name="connsiteX7" fmla="*/ 1301750 w 1841500"/>
              <a:gd name="connsiteY7" fmla="*/ 1504950 h 1543050"/>
              <a:gd name="connsiteX8" fmla="*/ 1282700 w 1841500"/>
              <a:gd name="connsiteY8" fmla="*/ 1003300 h 1543050"/>
              <a:gd name="connsiteX9" fmla="*/ 1841500 w 1841500"/>
              <a:gd name="connsiteY9" fmla="*/ 628650 h 1543050"/>
              <a:gd name="connsiteX10" fmla="*/ 1276350 w 1841500"/>
              <a:gd name="connsiteY10" fmla="*/ 666750 h 1543050"/>
              <a:gd name="connsiteX11" fmla="*/ 1200150 w 1841500"/>
              <a:gd name="connsiteY11" fmla="*/ 0 h 1543050"/>
              <a:gd name="connsiteX12" fmla="*/ 323850 w 1841500"/>
              <a:gd name="connsiteY12" fmla="*/ 69850 h 1543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41500" h="1543050">
                <a:moveTo>
                  <a:pt x="323850" y="69850"/>
                </a:moveTo>
                <a:lnTo>
                  <a:pt x="368300" y="425450"/>
                </a:lnTo>
                <a:lnTo>
                  <a:pt x="381000" y="577850"/>
                </a:lnTo>
                <a:lnTo>
                  <a:pt x="349250" y="673100"/>
                </a:lnTo>
                <a:lnTo>
                  <a:pt x="247650" y="717550"/>
                </a:lnTo>
                <a:lnTo>
                  <a:pt x="0" y="762000"/>
                </a:lnTo>
                <a:lnTo>
                  <a:pt x="1079500" y="1543050"/>
                </a:lnTo>
                <a:lnTo>
                  <a:pt x="1301750" y="1504950"/>
                </a:lnTo>
                <a:lnTo>
                  <a:pt x="1282700" y="1003300"/>
                </a:lnTo>
                <a:lnTo>
                  <a:pt x="1841500" y="628650"/>
                </a:lnTo>
                <a:lnTo>
                  <a:pt x="1276350" y="666750"/>
                </a:lnTo>
                <a:lnTo>
                  <a:pt x="1200150" y="0"/>
                </a:lnTo>
                <a:lnTo>
                  <a:pt x="323850" y="69850"/>
                </a:lnTo>
                <a:close/>
              </a:path>
            </a:pathLst>
          </a:custGeom>
          <a:noFill/>
          <a:ln w="190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18719" y1="77531" x2="18719" y2="77531"/>
                        <a14:foregroundMark x1="19458" y1="69136" x2="19458" y2="69136"/>
                        <a14:foregroundMark x1="11576" y1="70123" x2="11576" y2="70123"/>
                        <a14:foregroundMark x1="24138" y1="76543" x2="24138" y2="76543"/>
                        <a14:foregroundMark x1="32512" y1="72099" x2="32512" y2="72099"/>
                        <a14:foregroundMark x1="37685" y1="70864" x2="37685" y2="70864"/>
                        <a14:foregroundMark x1="44581" y1="71852" x2="44581" y2="71852"/>
                        <a14:foregroundMark x1="48768" y1="72840" x2="48768" y2="72840"/>
                        <a14:foregroundMark x1="58374" y1="74568" x2="58374" y2="74568"/>
                        <a14:foregroundMark x1="65517" y1="70123" x2="65517" y2="70123"/>
                        <a14:foregroundMark x1="73892" y1="74074" x2="73892" y2="74074"/>
                        <a14:foregroundMark x1="84236" y1="73333" x2="84236" y2="7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66556" y="3735213"/>
            <a:ext cx="397950" cy="3969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35225" y1="41805" x2="35225" y2="41805"/>
                        <a14:foregroundMark x1="41371" y1="40380" x2="41844" y2="40380"/>
                        <a14:foregroundMark x1="46099" y1="42518" x2="47045" y2="44181"/>
                        <a14:foregroundMark x1="48463" y1="54632" x2="48463" y2="54632"/>
                        <a14:foregroundMark x1="42080" y1="60333" x2="42080" y2="60333"/>
                        <a14:foregroundMark x1="33806" y1="58907" x2="33806" y2="58907"/>
                        <a14:foregroundMark x1="35461" y1="42518" x2="35461" y2="42518"/>
                        <a14:foregroundMark x1="34752" y1="35629" x2="34752" y2="35629"/>
                        <a14:foregroundMark x1="34752" y1="33729" x2="34752" y2="33729"/>
                        <a14:foregroundMark x1="34515" y1="44656" x2="34752" y2="46793"/>
                        <a14:foregroundMark x1="34988" y1="49881" x2="35697" y2="52257"/>
                        <a14:foregroundMark x1="36170" y1="53444" x2="36170" y2="54394"/>
                        <a14:foregroundMark x1="59811" y1="40618" x2="59102" y2="41568"/>
                        <a14:foregroundMark x1="57210" y1="54869" x2="57447" y2="56532"/>
                        <a14:foregroundMark x1="57920" y1="58432" x2="58629" y2="57720"/>
                        <a14:foregroundMark x1="59338" y1="53444" x2="58865" y2="49406"/>
                        <a14:foregroundMark x1="59102" y1="32779" x2="59102" y2="32779"/>
                        <a14:foregroundMark x1="59102" y1="32779" x2="59102" y2="32779"/>
                        <a14:foregroundMark x1="79196" y1="40380" x2="79196" y2="40380"/>
                        <a14:foregroundMark x1="72577" y1="40380" x2="71868" y2="40618"/>
                        <a14:foregroundMark x1="70686" y1="40855" x2="70686" y2="40855"/>
                        <a14:foregroundMark x1="69740" y1="42518" x2="69740" y2="42518"/>
                        <a14:foregroundMark x1="69267" y1="44181" x2="69267" y2="44181"/>
                        <a14:foregroundMark x1="68085" y1="46318" x2="68085" y2="46318"/>
                        <a14:foregroundMark x1="68558" y1="47268" x2="69740" y2="47743"/>
                        <a14:foregroundMark x1="71631" y1="48694" x2="71631" y2="48694"/>
                        <a14:foregroundMark x1="76596" y1="53207" x2="76596" y2="53207"/>
                        <a14:foregroundMark x1="69504" y1="60570" x2="69504" y2="60570"/>
                        <a14:foregroundMark x1="69504" y1="60570" x2="69504" y2="60570"/>
                        <a14:foregroundMark x1="24350" y1="39430" x2="24350" y2="39430"/>
                        <a14:foregroundMark x1="24586" y1="62233" x2="24586" y2="62233"/>
                        <a14:foregroundMark x1="24586" y1="62233" x2="24586" y2="62233"/>
                        <a14:foregroundMark x1="24113" y1="48931" x2="24113" y2="48931"/>
                        <a14:foregroundMark x1="24113" y1="48931" x2="24113" y2="48931"/>
                        <a14:foregroundMark x1="24350" y1="54632" x2="24350" y2="54632"/>
                        <a14:foregroundMark x1="24586" y1="54632" x2="24586" y2="54632"/>
                        <a14:foregroundMark x1="24823" y1="58907" x2="24823" y2="58907"/>
                        <a14:foregroundMark x1="24823" y1="59145" x2="24823" y2="59145"/>
                        <a14:foregroundMark x1="24113" y1="33729" x2="24113" y2="33729"/>
                        <a14:foregroundMark x1="24113" y1="33729" x2="24113" y2="33729"/>
                        <a14:foregroundMark x1="24823" y1="31829" x2="24823" y2="31829"/>
                        <a14:foregroundMark x1="23877" y1="31829" x2="23877" y2="31829"/>
                        <a14:foregroundMark x1="77069" y1="56770" x2="77069" y2="56770"/>
                        <a14:foregroundMark x1="76832" y1="57482" x2="74941" y2="58432"/>
                        <a14:foregroundMark x1="24113" y1="50831" x2="24113" y2="50831"/>
                        <a14:foregroundMark x1="24113" y1="50831" x2="24113" y2="50831"/>
                        <a14:foregroundMark x1="43499" y1="49169" x2="43499" y2="49169"/>
                        <a14:foregroundMark x1="39007" y1="76960" x2="39007" y2="76960"/>
                        <a14:foregroundMark x1="46809" y1="75297" x2="46809" y2="75297"/>
                        <a14:foregroundMark x1="47045" y1="78147" x2="47045" y2="78147"/>
                        <a14:foregroundMark x1="55319" y1="74822" x2="55319" y2="74822"/>
                        <a14:foregroundMark x1="62411" y1="75297" x2="62411" y2="752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8390" y="2977162"/>
            <a:ext cx="403581" cy="4016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Герб" descr="C:\Users\dima.KRASGP\Documents\p\300px-Coat_of_Arms_of_Krasnoyarsk.png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92257"/>
            <a:ext cx="1637927" cy="1222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Заголовок слайда"/>
          <p:cNvSpPr/>
          <p:nvPr/>
        </p:nvSpPr>
        <p:spPr>
          <a:xfrm>
            <a:off x="4211961" y="342084"/>
            <a:ext cx="49320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>
              <a:buClr>
                <a:schemeClr val="tx2"/>
              </a:buClr>
              <a:buSzPct val="115000"/>
              <a:defRPr/>
            </a:pPr>
            <a:r>
              <a:rPr lang="ru-RU" kern="0" dirty="0"/>
              <a:t>Рассмотрение </a:t>
            </a:r>
            <a:r>
              <a:rPr lang="ru-RU" kern="0" dirty="0" err="1"/>
              <a:t>объемно</a:t>
            </a:r>
            <a:r>
              <a:rPr lang="ru-RU" kern="0" dirty="0"/>
              <a:t>-планировочного решения проектируемого объекта с </a:t>
            </a:r>
            <a:r>
              <a:rPr lang="ru-RU" kern="0" dirty="0" err="1"/>
              <a:t>учетом</a:t>
            </a:r>
            <a:r>
              <a:rPr lang="ru-RU" kern="0" dirty="0"/>
              <a:t> линий градостроительного регулирования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8739336" y="6460950"/>
            <a:ext cx="404664" cy="4046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8703840" y="6480720"/>
            <a:ext cx="404664" cy="365125"/>
          </a:xfrm>
        </p:spPr>
        <p:txBody>
          <a:bodyPr/>
          <a:lstStyle/>
          <a:p>
            <a:fld id="{0A4B8567-1C56-440D-A82F-C2FD1E626C1A}" type="slidenum">
              <a:rPr lang="ru-RU" smtClean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3557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0" grpId="1" animBg="1"/>
      <p:bldP spid="11" grpId="0" animBg="1"/>
      <p:bldP spid="11" grpId="1" animBg="1"/>
      <p:bldP spid="13" grpId="0"/>
      <p:bldP spid="13" grpId="1"/>
      <p:bldP spid="14" grpId="0"/>
      <p:bldP spid="15" grpId="0"/>
      <p:bldP spid="17" grpId="0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 preferRelativeResize="0"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32000"/>
            <a:ext cx="9144000" cy="4392000"/>
          </a:xfrm>
          <a:prstGeom prst="rect">
            <a:avLst/>
          </a:prstGeom>
        </p:spPr>
      </p:pic>
      <p:pic>
        <p:nvPicPr>
          <p:cNvPr id="6" name="Рисунок 5"/>
          <p:cNvPicPr preferRelativeResize="0">
            <a:picLocks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900" y="1332000"/>
            <a:ext cx="8966200" cy="4515360"/>
          </a:xfrm>
          <a:prstGeom prst="rect">
            <a:avLst/>
          </a:prstGeom>
        </p:spPr>
      </p:pic>
      <p:pic>
        <p:nvPicPr>
          <p:cNvPr id="7" name="Рисунок 6"/>
          <p:cNvPicPr preferRelativeResize="0">
            <a:picLocks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6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32000"/>
            <a:ext cx="9144000" cy="4392000"/>
          </a:xfrm>
          <a:prstGeom prst="rect">
            <a:avLst/>
          </a:prstGeom>
        </p:spPr>
      </p:pic>
      <p:sp>
        <p:nvSpPr>
          <p:cNvPr id="9" name="Равнобедренный треугольник 8"/>
          <p:cNvSpPr/>
          <p:nvPr/>
        </p:nvSpPr>
        <p:spPr bwMode="auto">
          <a:xfrm>
            <a:off x="7956376" y="3528000"/>
            <a:ext cx="1187624" cy="2196000"/>
          </a:xfrm>
          <a:prstGeom prst="triangle">
            <a:avLst>
              <a:gd name="adj" fmla="val 100000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ru-RU" b="1" dirty="0" smtClean="0">
              <a:solidFill>
                <a:srgbClr val="000000"/>
              </a:solidFill>
            </a:endParaRPr>
          </a:p>
        </p:txBody>
      </p:sp>
      <p:pic>
        <p:nvPicPr>
          <p:cNvPr id="10" name="Рисунок 9"/>
          <p:cNvPicPr preferRelativeResize="0">
            <a:picLocks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13000"/>
                    </a14:imgEffect>
                    <a14:imgEffect>
                      <a14:brightnessContrast bright="47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11108"/>
            <a:ext cx="9144000" cy="4598152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76" b="93674" l="1833" r="100000"/>
                    </a14:imgEffect>
                    <a14:imgEffect>
                      <a14:sharpenSoften amount="41000"/>
                    </a14:imgEffect>
                    <a14:imgEffect>
                      <a14:brightnessContrast bright="53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57474" y="4500563"/>
            <a:ext cx="1258410" cy="862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91315" y="5114925"/>
            <a:ext cx="737635" cy="442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35225" y1="41805" x2="35225" y2="41805"/>
                        <a14:foregroundMark x1="41371" y1="40380" x2="41844" y2="40380"/>
                        <a14:foregroundMark x1="46099" y1="42518" x2="47045" y2="44181"/>
                        <a14:foregroundMark x1="48463" y1="54632" x2="48463" y2="54632"/>
                        <a14:foregroundMark x1="42080" y1="60333" x2="42080" y2="60333"/>
                        <a14:foregroundMark x1="33806" y1="58907" x2="33806" y2="58907"/>
                        <a14:foregroundMark x1="35461" y1="42518" x2="35461" y2="42518"/>
                        <a14:foregroundMark x1="34752" y1="35629" x2="34752" y2="35629"/>
                        <a14:foregroundMark x1="34752" y1="33729" x2="34752" y2="33729"/>
                        <a14:foregroundMark x1="34515" y1="44656" x2="34752" y2="46793"/>
                        <a14:foregroundMark x1="34988" y1="49881" x2="35697" y2="52257"/>
                        <a14:foregroundMark x1="36170" y1="53444" x2="36170" y2="54394"/>
                        <a14:foregroundMark x1="59811" y1="40618" x2="59102" y2="41568"/>
                        <a14:foregroundMark x1="57210" y1="54869" x2="57447" y2="56532"/>
                        <a14:foregroundMark x1="57920" y1="58432" x2="58629" y2="57720"/>
                        <a14:foregroundMark x1="59338" y1="53444" x2="58865" y2="49406"/>
                        <a14:foregroundMark x1="59102" y1="32779" x2="59102" y2="32779"/>
                        <a14:foregroundMark x1="59102" y1="32779" x2="59102" y2="32779"/>
                        <a14:foregroundMark x1="79196" y1="40380" x2="79196" y2="40380"/>
                        <a14:foregroundMark x1="72577" y1="40380" x2="71868" y2="40618"/>
                        <a14:foregroundMark x1="70686" y1="40855" x2="70686" y2="40855"/>
                        <a14:foregroundMark x1="69740" y1="42518" x2="69740" y2="42518"/>
                        <a14:foregroundMark x1="69267" y1="44181" x2="69267" y2="44181"/>
                        <a14:foregroundMark x1="68085" y1="46318" x2="68085" y2="46318"/>
                        <a14:foregroundMark x1="68558" y1="47268" x2="69740" y2="47743"/>
                        <a14:foregroundMark x1="71631" y1="48694" x2="71631" y2="48694"/>
                        <a14:foregroundMark x1="76596" y1="53207" x2="76596" y2="53207"/>
                        <a14:foregroundMark x1="69504" y1="60570" x2="69504" y2="60570"/>
                        <a14:foregroundMark x1="69504" y1="60570" x2="69504" y2="60570"/>
                        <a14:foregroundMark x1="24350" y1="39430" x2="24350" y2="39430"/>
                        <a14:foregroundMark x1="24586" y1="62233" x2="24586" y2="62233"/>
                        <a14:foregroundMark x1="24586" y1="62233" x2="24586" y2="62233"/>
                        <a14:foregroundMark x1="24113" y1="48931" x2="24113" y2="48931"/>
                        <a14:foregroundMark x1="24113" y1="48931" x2="24113" y2="48931"/>
                        <a14:foregroundMark x1="24350" y1="54632" x2="24350" y2="54632"/>
                        <a14:foregroundMark x1="24586" y1="54632" x2="24586" y2="54632"/>
                        <a14:foregroundMark x1="24823" y1="58907" x2="24823" y2="58907"/>
                        <a14:foregroundMark x1="24823" y1="59145" x2="24823" y2="59145"/>
                        <a14:foregroundMark x1="24113" y1="33729" x2="24113" y2="33729"/>
                        <a14:foregroundMark x1="24113" y1="33729" x2="24113" y2="33729"/>
                        <a14:foregroundMark x1="24823" y1="31829" x2="24823" y2="31829"/>
                        <a14:foregroundMark x1="23877" y1="31829" x2="23877" y2="31829"/>
                        <a14:foregroundMark x1="77069" y1="56770" x2="77069" y2="56770"/>
                        <a14:foregroundMark x1="76832" y1="57482" x2="74941" y2="58432"/>
                        <a14:foregroundMark x1="24113" y1="50831" x2="24113" y2="50831"/>
                        <a14:foregroundMark x1="24113" y1="50831" x2="24113" y2="50831"/>
                        <a14:foregroundMark x1="43499" y1="49169" x2="43499" y2="49169"/>
                        <a14:foregroundMark x1="39007" y1="76960" x2="39007" y2="76960"/>
                        <a14:foregroundMark x1="46809" y1="75297" x2="46809" y2="75297"/>
                        <a14:foregroundMark x1="47045" y1="78147" x2="47045" y2="78147"/>
                        <a14:foregroundMark x1="55319" y1="74822" x2="55319" y2="74822"/>
                        <a14:foregroundMark x1="62411" y1="75297" x2="62411" y2="752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7229" y="4710595"/>
            <a:ext cx="444045" cy="4419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18719" y1="77531" x2="18719" y2="77531"/>
                        <a14:foregroundMark x1="19458" y1="69136" x2="19458" y2="69136"/>
                        <a14:foregroundMark x1="11576" y1="70123" x2="11576" y2="70123"/>
                        <a14:foregroundMark x1="24138" y1="76543" x2="24138" y2="76543"/>
                        <a14:foregroundMark x1="32512" y1="72099" x2="32512" y2="72099"/>
                        <a14:foregroundMark x1="37685" y1="70864" x2="37685" y2="70864"/>
                        <a14:foregroundMark x1="44581" y1="71852" x2="44581" y2="71852"/>
                        <a14:foregroundMark x1="48768" y1="72840" x2="48768" y2="72840"/>
                        <a14:foregroundMark x1="58374" y1="74568" x2="58374" y2="74568"/>
                        <a14:foregroundMark x1="65517" y1="70123" x2="65517" y2="70123"/>
                        <a14:foregroundMark x1="73892" y1="74074" x2="73892" y2="74074"/>
                        <a14:foregroundMark x1="84236" y1="73333" x2="84236" y2="7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39684" y="4797665"/>
            <a:ext cx="437851" cy="4367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олилиния 14"/>
          <p:cNvSpPr/>
          <p:nvPr/>
        </p:nvSpPr>
        <p:spPr bwMode="auto">
          <a:xfrm>
            <a:off x="29029" y="1277257"/>
            <a:ext cx="2423885" cy="2830808"/>
          </a:xfrm>
          <a:custGeom>
            <a:avLst/>
            <a:gdLst>
              <a:gd name="connsiteX0" fmla="*/ 2423885 w 2423885"/>
              <a:gd name="connsiteY0" fmla="*/ 0 h 2830808"/>
              <a:gd name="connsiteX1" fmla="*/ 2423885 w 2423885"/>
              <a:gd name="connsiteY1" fmla="*/ 0 h 2830808"/>
              <a:gd name="connsiteX2" fmla="*/ 2293257 w 2423885"/>
              <a:gd name="connsiteY2" fmla="*/ 145143 h 2830808"/>
              <a:gd name="connsiteX3" fmla="*/ 2235200 w 2423885"/>
              <a:gd name="connsiteY3" fmla="*/ 188686 h 2830808"/>
              <a:gd name="connsiteX4" fmla="*/ 2191657 w 2423885"/>
              <a:gd name="connsiteY4" fmla="*/ 232229 h 2830808"/>
              <a:gd name="connsiteX5" fmla="*/ 2119085 w 2423885"/>
              <a:gd name="connsiteY5" fmla="*/ 290286 h 2830808"/>
              <a:gd name="connsiteX6" fmla="*/ 1973942 w 2423885"/>
              <a:gd name="connsiteY6" fmla="*/ 449943 h 2830808"/>
              <a:gd name="connsiteX7" fmla="*/ 1872342 w 2423885"/>
              <a:gd name="connsiteY7" fmla="*/ 522514 h 2830808"/>
              <a:gd name="connsiteX8" fmla="*/ 1712685 w 2423885"/>
              <a:gd name="connsiteY8" fmla="*/ 740229 h 2830808"/>
              <a:gd name="connsiteX9" fmla="*/ 1509485 w 2423885"/>
              <a:gd name="connsiteY9" fmla="*/ 957943 h 2830808"/>
              <a:gd name="connsiteX10" fmla="*/ 1407885 w 2423885"/>
              <a:gd name="connsiteY10" fmla="*/ 1074057 h 2830808"/>
              <a:gd name="connsiteX11" fmla="*/ 1030514 w 2423885"/>
              <a:gd name="connsiteY11" fmla="*/ 1335314 h 2830808"/>
              <a:gd name="connsiteX12" fmla="*/ 827314 w 2423885"/>
              <a:gd name="connsiteY12" fmla="*/ 1480457 h 2830808"/>
              <a:gd name="connsiteX13" fmla="*/ 725714 w 2423885"/>
              <a:gd name="connsiteY13" fmla="*/ 1538514 h 2830808"/>
              <a:gd name="connsiteX14" fmla="*/ 464457 w 2423885"/>
              <a:gd name="connsiteY14" fmla="*/ 1770743 h 2830808"/>
              <a:gd name="connsiteX15" fmla="*/ 348342 w 2423885"/>
              <a:gd name="connsiteY15" fmla="*/ 1901372 h 2830808"/>
              <a:gd name="connsiteX16" fmla="*/ 319314 w 2423885"/>
              <a:gd name="connsiteY16" fmla="*/ 1973943 h 2830808"/>
              <a:gd name="connsiteX17" fmla="*/ 261257 w 2423885"/>
              <a:gd name="connsiteY17" fmla="*/ 2090057 h 2830808"/>
              <a:gd name="connsiteX18" fmla="*/ 246742 w 2423885"/>
              <a:gd name="connsiteY18" fmla="*/ 2162629 h 2830808"/>
              <a:gd name="connsiteX19" fmla="*/ 232228 w 2423885"/>
              <a:gd name="connsiteY19" fmla="*/ 2220686 h 2830808"/>
              <a:gd name="connsiteX20" fmla="*/ 217714 w 2423885"/>
              <a:gd name="connsiteY20" fmla="*/ 2293257 h 2830808"/>
              <a:gd name="connsiteX21" fmla="*/ 188685 w 2423885"/>
              <a:gd name="connsiteY21" fmla="*/ 2365829 h 2830808"/>
              <a:gd name="connsiteX22" fmla="*/ 174171 w 2423885"/>
              <a:gd name="connsiteY22" fmla="*/ 2438400 h 2830808"/>
              <a:gd name="connsiteX23" fmla="*/ 145142 w 2423885"/>
              <a:gd name="connsiteY23" fmla="*/ 2481943 h 2830808"/>
              <a:gd name="connsiteX24" fmla="*/ 130628 w 2423885"/>
              <a:gd name="connsiteY24" fmla="*/ 2540000 h 2830808"/>
              <a:gd name="connsiteX25" fmla="*/ 72571 w 2423885"/>
              <a:gd name="connsiteY25" fmla="*/ 2670629 h 2830808"/>
              <a:gd name="connsiteX26" fmla="*/ 43542 w 2423885"/>
              <a:gd name="connsiteY26" fmla="*/ 2786743 h 2830808"/>
              <a:gd name="connsiteX27" fmla="*/ 29028 w 2423885"/>
              <a:gd name="connsiteY27" fmla="*/ 2830286 h 2830808"/>
              <a:gd name="connsiteX28" fmla="*/ 0 w 2423885"/>
              <a:gd name="connsiteY28" fmla="*/ 2801257 h 2830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423885" h="2830808">
                <a:moveTo>
                  <a:pt x="2423885" y="0"/>
                </a:moveTo>
                <a:lnTo>
                  <a:pt x="2423885" y="0"/>
                </a:lnTo>
                <a:cubicBezTo>
                  <a:pt x="2398743" y="29332"/>
                  <a:pt x="2333688" y="110488"/>
                  <a:pt x="2293257" y="145143"/>
                </a:cubicBezTo>
                <a:cubicBezTo>
                  <a:pt x="2274890" y="160886"/>
                  <a:pt x="2253567" y="172943"/>
                  <a:pt x="2235200" y="188686"/>
                </a:cubicBezTo>
                <a:cubicBezTo>
                  <a:pt x="2219615" y="202044"/>
                  <a:pt x="2207105" y="218712"/>
                  <a:pt x="2191657" y="232229"/>
                </a:cubicBezTo>
                <a:cubicBezTo>
                  <a:pt x="2168343" y="252629"/>
                  <a:pt x="2140991" y="268381"/>
                  <a:pt x="2119085" y="290286"/>
                </a:cubicBezTo>
                <a:cubicBezTo>
                  <a:pt x="1981609" y="427761"/>
                  <a:pt x="2154193" y="297423"/>
                  <a:pt x="1973942" y="449943"/>
                </a:cubicBezTo>
                <a:cubicBezTo>
                  <a:pt x="1942171" y="476826"/>
                  <a:pt x="1900183" y="491579"/>
                  <a:pt x="1872342" y="522514"/>
                </a:cubicBezTo>
                <a:cubicBezTo>
                  <a:pt x="1812139" y="589406"/>
                  <a:pt x="1771947" y="672502"/>
                  <a:pt x="1712685" y="740229"/>
                </a:cubicBezTo>
                <a:cubicBezTo>
                  <a:pt x="1431397" y="1061700"/>
                  <a:pt x="1785417" y="662302"/>
                  <a:pt x="1509485" y="957943"/>
                </a:cubicBezTo>
                <a:cubicBezTo>
                  <a:pt x="1474394" y="995541"/>
                  <a:pt x="1445405" y="1038882"/>
                  <a:pt x="1407885" y="1074057"/>
                </a:cubicBezTo>
                <a:cubicBezTo>
                  <a:pt x="1299030" y="1176108"/>
                  <a:pt x="1147575" y="1251699"/>
                  <a:pt x="1030514" y="1335314"/>
                </a:cubicBezTo>
                <a:cubicBezTo>
                  <a:pt x="962781" y="1383695"/>
                  <a:pt x="899585" y="1439160"/>
                  <a:pt x="827314" y="1480457"/>
                </a:cubicBezTo>
                <a:cubicBezTo>
                  <a:pt x="793447" y="1499809"/>
                  <a:pt x="756919" y="1515110"/>
                  <a:pt x="725714" y="1538514"/>
                </a:cubicBezTo>
                <a:cubicBezTo>
                  <a:pt x="665057" y="1584007"/>
                  <a:pt x="531282" y="1696493"/>
                  <a:pt x="464457" y="1770743"/>
                </a:cubicBezTo>
                <a:cubicBezTo>
                  <a:pt x="295360" y="1958628"/>
                  <a:pt x="511301" y="1738413"/>
                  <a:pt x="348342" y="1901372"/>
                </a:cubicBezTo>
                <a:cubicBezTo>
                  <a:pt x="338666" y="1925562"/>
                  <a:pt x="330966" y="1950640"/>
                  <a:pt x="319314" y="1973943"/>
                </a:cubicBezTo>
                <a:cubicBezTo>
                  <a:pt x="274384" y="2063802"/>
                  <a:pt x="298927" y="1964491"/>
                  <a:pt x="261257" y="2090057"/>
                </a:cubicBezTo>
                <a:cubicBezTo>
                  <a:pt x="254168" y="2113686"/>
                  <a:pt x="252094" y="2138547"/>
                  <a:pt x="246742" y="2162629"/>
                </a:cubicBezTo>
                <a:cubicBezTo>
                  <a:pt x="242415" y="2182102"/>
                  <a:pt x="236555" y="2201213"/>
                  <a:pt x="232228" y="2220686"/>
                </a:cubicBezTo>
                <a:cubicBezTo>
                  <a:pt x="226877" y="2244768"/>
                  <a:pt x="224803" y="2269628"/>
                  <a:pt x="217714" y="2293257"/>
                </a:cubicBezTo>
                <a:cubicBezTo>
                  <a:pt x="210227" y="2318212"/>
                  <a:pt x="198361" y="2341638"/>
                  <a:pt x="188685" y="2365829"/>
                </a:cubicBezTo>
                <a:cubicBezTo>
                  <a:pt x="183847" y="2390019"/>
                  <a:pt x="182833" y="2415301"/>
                  <a:pt x="174171" y="2438400"/>
                </a:cubicBezTo>
                <a:cubicBezTo>
                  <a:pt x="168046" y="2454733"/>
                  <a:pt x="152014" y="2465909"/>
                  <a:pt x="145142" y="2481943"/>
                </a:cubicBezTo>
                <a:cubicBezTo>
                  <a:pt x="137284" y="2500278"/>
                  <a:pt x="137632" y="2521322"/>
                  <a:pt x="130628" y="2540000"/>
                </a:cubicBezTo>
                <a:cubicBezTo>
                  <a:pt x="83029" y="2666934"/>
                  <a:pt x="117968" y="2523089"/>
                  <a:pt x="72571" y="2670629"/>
                </a:cubicBezTo>
                <a:cubicBezTo>
                  <a:pt x="60838" y="2708761"/>
                  <a:pt x="56158" y="2748894"/>
                  <a:pt x="43542" y="2786743"/>
                </a:cubicBezTo>
                <a:cubicBezTo>
                  <a:pt x="38704" y="2801257"/>
                  <a:pt x="43542" y="2825448"/>
                  <a:pt x="29028" y="2830286"/>
                </a:cubicBezTo>
                <a:cubicBezTo>
                  <a:pt x="16046" y="2834613"/>
                  <a:pt x="9676" y="2810933"/>
                  <a:pt x="0" y="2801257"/>
                </a:cubicBezTo>
              </a:path>
            </a:pathLst>
          </a:custGeom>
          <a:noFill/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rgbClr val="08080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Полилиния 15"/>
          <p:cNvSpPr/>
          <p:nvPr/>
        </p:nvSpPr>
        <p:spPr bwMode="auto">
          <a:xfrm>
            <a:off x="0" y="1182427"/>
            <a:ext cx="9252520" cy="4289650"/>
          </a:xfrm>
          <a:custGeom>
            <a:avLst/>
            <a:gdLst>
              <a:gd name="connsiteX0" fmla="*/ 2423886 w 8926286"/>
              <a:gd name="connsiteY0" fmla="*/ 0 h 4281715"/>
              <a:gd name="connsiteX1" fmla="*/ 0 w 8926286"/>
              <a:gd name="connsiteY1" fmla="*/ 2467429 h 4281715"/>
              <a:gd name="connsiteX2" fmla="*/ 0 w 8926286"/>
              <a:gd name="connsiteY2" fmla="*/ 4281715 h 4281715"/>
              <a:gd name="connsiteX3" fmla="*/ 8853715 w 8926286"/>
              <a:gd name="connsiteY3" fmla="*/ 4267200 h 4281715"/>
              <a:gd name="connsiteX4" fmla="*/ 8926286 w 8926286"/>
              <a:gd name="connsiteY4" fmla="*/ 1117600 h 4281715"/>
              <a:gd name="connsiteX5" fmla="*/ 2423886 w 8926286"/>
              <a:gd name="connsiteY5" fmla="*/ 0 h 4281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926286" h="4281715">
                <a:moveTo>
                  <a:pt x="2423886" y="0"/>
                </a:moveTo>
                <a:lnTo>
                  <a:pt x="0" y="2467429"/>
                </a:lnTo>
                <a:lnTo>
                  <a:pt x="0" y="4281715"/>
                </a:lnTo>
                <a:lnTo>
                  <a:pt x="8853715" y="4267200"/>
                </a:lnTo>
                <a:lnTo>
                  <a:pt x="8926286" y="1117600"/>
                </a:lnTo>
                <a:lnTo>
                  <a:pt x="2423886" y="0"/>
                </a:lnTo>
                <a:close/>
              </a:path>
            </a:pathLst>
          </a:custGeom>
          <a:solidFill>
            <a:schemeClr val="tx2">
              <a:lumMod val="20000"/>
              <a:lumOff val="80000"/>
              <a:alpha val="38000"/>
            </a:schemeClr>
          </a:solidFill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backgroundMark x1="15789" y1="13725" x2="15789" y2="13725"/>
                        <a14:backgroundMark x1="78947" y1="9804" x2="78947" y2="98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3270783"/>
            <a:ext cx="128589" cy="345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9"/>
          <p:cNvPicPr>
            <a:picLocks noChangeAspect="1" noChangeArrowheads="1"/>
          </p:cNvPicPr>
          <p:nvPr/>
        </p:nvPicPr>
        <p:blipFill>
          <a:blip r:embed="rId18" cstate="screen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6974" y="2879739"/>
            <a:ext cx="626269" cy="39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0"/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3513" y="2678595"/>
            <a:ext cx="371475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6849952" y="2737679"/>
            <a:ext cx="838692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600" spc="50" dirty="0" smtClean="0">
                <a:ln w="11430"/>
                <a:gradFill>
                  <a:gsLst>
                    <a:gs pos="100000">
                      <a:srgbClr val="FF0000"/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+ 48 м</a:t>
            </a:r>
            <a:endParaRPr lang="ru-RU" sz="1600" b="1" cap="none" spc="50" dirty="0">
              <a:ln w="11430"/>
              <a:gradFill>
                <a:gsLst>
                  <a:gs pos="100000">
                    <a:srgbClr val="FF0000"/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 scaled="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261998" y="2741449"/>
            <a:ext cx="774571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600" spc="50" dirty="0" smtClean="0">
                <a:ln w="11430"/>
                <a:gradFill>
                  <a:gsLst>
                    <a:gs pos="100000">
                      <a:srgbClr val="FF0000"/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+17 м</a:t>
            </a:r>
            <a:endParaRPr lang="ru-RU" sz="1600" b="1" cap="none" spc="50" dirty="0">
              <a:ln w="11430"/>
              <a:gradFill>
                <a:gsLst>
                  <a:gs pos="100000">
                    <a:srgbClr val="FF0000"/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 scaled="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672213" y="3300208"/>
            <a:ext cx="774571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600" spc="50" dirty="0" smtClean="0">
                <a:ln w="11430"/>
                <a:gradFill>
                  <a:gsLst>
                    <a:gs pos="100000">
                      <a:srgbClr val="FF0000"/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+30 м</a:t>
            </a:r>
            <a:endParaRPr lang="ru-RU" sz="1600" b="1" cap="none" spc="50" dirty="0">
              <a:ln w="11430"/>
              <a:gradFill>
                <a:gsLst>
                  <a:gs pos="100000">
                    <a:srgbClr val="FF0000"/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 scaled="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cxnSp>
        <p:nvCxnSpPr>
          <p:cNvPr id="23" name="Прямая со стрелкой 22"/>
          <p:cNvCxnSpPr/>
          <p:nvPr/>
        </p:nvCxnSpPr>
        <p:spPr bwMode="auto">
          <a:xfrm>
            <a:off x="5105854" y="5674109"/>
            <a:ext cx="500448" cy="96499"/>
          </a:xfrm>
          <a:prstGeom prst="straightConnector1">
            <a:avLst/>
          </a:prstGeom>
          <a:solidFill>
            <a:srgbClr val="FFFFFF"/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rgbClr val="080808">
                      <a:alpha val="50000"/>
                    </a:srgbClr>
                  </a:outerShdw>
                </a:effectLst>
              </a14:hiddenEffects>
            </a:ext>
          </a:extLst>
        </p:spPr>
      </p:cxnSp>
      <p:cxnSp>
        <p:nvCxnSpPr>
          <p:cNvPr id="24" name="Прямая со стрелкой 23"/>
          <p:cNvCxnSpPr/>
          <p:nvPr/>
        </p:nvCxnSpPr>
        <p:spPr bwMode="auto">
          <a:xfrm flipV="1">
            <a:off x="5117397" y="5230864"/>
            <a:ext cx="271750" cy="461074"/>
          </a:xfrm>
          <a:prstGeom prst="straightConnector1">
            <a:avLst/>
          </a:prstGeom>
          <a:solidFill>
            <a:srgbClr val="FFFFFF"/>
          </a:solidFill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rgbClr val="080808">
                      <a:alpha val="50000"/>
                    </a:srgbClr>
                  </a:outerShdw>
                </a:effectLst>
              </a14:hiddenEffects>
            </a:ext>
          </a:extLst>
        </p:spPr>
      </p:cxnSp>
      <p:cxnSp>
        <p:nvCxnSpPr>
          <p:cNvPr id="25" name="Прямая со стрелкой 24"/>
          <p:cNvCxnSpPr/>
          <p:nvPr/>
        </p:nvCxnSpPr>
        <p:spPr bwMode="auto">
          <a:xfrm flipH="1" flipV="1">
            <a:off x="5122315" y="5113380"/>
            <a:ext cx="5416" cy="578559"/>
          </a:xfrm>
          <a:prstGeom prst="straightConnector1">
            <a:avLst/>
          </a:prstGeom>
          <a:solidFill>
            <a:srgbClr val="FFFFFF"/>
          </a:solidFill>
          <a:ln w="28575" cap="flat" cmpd="sng" algn="ctr">
            <a:solidFill>
              <a:srgbClr val="2FBFFF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rgbClr val="080808">
                      <a:alpha val="50000"/>
                    </a:srgbClr>
                  </a:outerShdw>
                </a:effectLst>
              </a14:hiddenEffects>
            </a:ext>
          </a:extLst>
        </p:spPr>
      </p:cxnSp>
      <p:sp>
        <p:nvSpPr>
          <p:cNvPr id="26" name="Прямоугольник 25"/>
          <p:cNvSpPr/>
          <p:nvPr/>
        </p:nvSpPr>
        <p:spPr>
          <a:xfrm rot="841851" flipH="1">
            <a:off x="5473635" y="5536554"/>
            <a:ext cx="177117" cy="2462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00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X</a:t>
            </a:r>
            <a:endParaRPr lang="ru-RU" sz="1000" cap="none" spc="0" dirty="0">
              <a:ln w="0"/>
              <a:solidFill>
                <a:srgbClr val="FFFF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7" name="Прямоугольник 26"/>
          <p:cNvSpPr/>
          <p:nvPr/>
        </p:nvSpPr>
        <p:spPr>
          <a:xfrm rot="17627422" flipH="1">
            <a:off x="5352594" y="5226299"/>
            <a:ext cx="177117" cy="2462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000" dirty="0" smtClean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Y</a:t>
            </a:r>
            <a:endParaRPr lang="ru-RU" sz="1000" cap="none" spc="0" dirty="0">
              <a:ln w="0"/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8" name="Прямоугольник 27"/>
          <p:cNvSpPr/>
          <p:nvPr/>
        </p:nvSpPr>
        <p:spPr>
          <a:xfrm flipH="1">
            <a:off x="5144659" y="4758149"/>
            <a:ext cx="177117" cy="2462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1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Z</a:t>
            </a:r>
            <a:endParaRPr lang="ru-RU" sz="100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cxnSp>
        <p:nvCxnSpPr>
          <p:cNvPr id="29" name="Прямая со стрелкой 28"/>
          <p:cNvCxnSpPr/>
          <p:nvPr/>
        </p:nvCxnSpPr>
        <p:spPr bwMode="auto">
          <a:xfrm flipV="1">
            <a:off x="5128955" y="4752813"/>
            <a:ext cx="56" cy="360567"/>
          </a:xfrm>
          <a:prstGeom prst="straightConnector1">
            <a:avLst/>
          </a:prstGeom>
          <a:solidFill>
            <a:srgbClr val="FFFF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rgbClr val="080808">
                      <a:alpha val="50000"/>
                    </a:srgbClr>
                  </a:outerShdw>
                </a:effectLst>
              </a14:hiddenEffects>
            </a:ext>
          </a:extLst>
        </p:spPr>
      </p:cxnSp>
      <p:sp>
        <p:nvSpPr>
          <p:cNvPr id="30" name="Прямоугольник 29"/>
          <p:cNvSpPr/>
          <p:nvPr/>
        </p:nvSpPr>
        <p:spPr>
          <a:xfrm>
            <a:off x="4330617" y="4948738"/>
            <a:ext cx="838692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600" spc="50" dirty="0" smtClean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+ 27 м</a:t>
            </a:r>
            <a:endParaRPr lang="ru-RU" sz="1600" b="1" cap="none" spc="50" dirty="0">
              <a:ln w="11430"/>
              <a:solidFill>
                <a:srgbClr val="00B0F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1" name="Герб" descr="C:\Users\dima.KRASGP\Documents\p\300px-Coat_of_Arms_of_Krasnoyarsk.png"/>
          <p:cNvPicPr>
            <a:picLocks noChangeAspect="1" noChangeArrowheads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92257"/>
            <a:ext cx="1637927" cy="1222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Заголовок слайда"/>
          <p:cNvSpPr/>
          <p:nvPr/>
        </p:nvSpPr>
        <p:spPr>
          <a:xfrm>
            <a:off x="3063627" y="790903"/>
            <a:ext cx="55408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>
              <a:buClr>
                <a:schemeClr val="tx2"/>
              </a:buClr>
              <a:buSzPct val="115000"/>
              <a:defRPr/>
            </a:pPr>
            <a:r>
              <a:rPr lang="en-US" kern="0" dirty="0"/>
              <a:t>3D </a:t>
            </a:r>
            <a:r>
              <a:rPr lang="ru-RU" kern="0" dirty="0"/>
              <a:t>модель г. Красноярска 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8739336" y="6460950"/>
            <a:ext cx="404664" cy="4046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8703840" y="6480720"/>
            <a:ext cx="404664" cy="365125"/>
          </a:xfrm>
        </p:spPr>
        <p:txBody>
          <a:bodyPr/>
          <a:lstStyle/>
          <a:p>
            <a:fld id="{0A4B8567-1C56-440D-A82F-C2FD1E626C1A}" type="slidenum">
              <a:rPr lang="ru-RU" smtClean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5051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67 0.37777 L -0.00347 -0.05371 " pathEditMode="relative" rAng="0" ptsTypes="AA">
                                      <p:cBhvr>
                                        <p:cTn id="22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0" y="-2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5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20" grpId="0"/>
      <p:bldP spid="21" grpId="0"/>
      <p:bldP spid="22" grpId="0"/>
      <p:bldP spid="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30" t="6934" r="5456" b="2904"/>
          <a:stretch/>
        </p:blipFill>
        <p:spPr bwMode="auto">
          <a:xfrm>
            <a:off x="206474" y="1484784"/>
            <a:ext cx="8804938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75374" y="3573016"/>
            <a:ext cx="4452485" cy="3010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Стрелка вверх 6"/>
          <p:cNvSpPr/>
          <p:nvPr/>
        </p:nvSpPr>
        <p:spPr>
          <a:xfrm>
            <a:off x="3043706" y="5294824"/>
            <a:ext cx="216024" cy="288032"/>
          </a:xfrm>
          <a:prstGeom prst="up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Герб" descr="C:\Users\dima.KRASGP\Documents\p\300px-Coat_of_Arms_of_Krasnoyarsk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92257"/>
            <a:ext cx="1637927" cy="1222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слайда"/>
          <p:cNvSpPr/>
          <p:nvPr/>
        </p:nvSpPr>
        <p:spPr>
          <a:xfrm>
            <a:off x="1907704" y="491912"/>
            <a:ext cx="66247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>
              <a:buClr>
                <a:schemeClr val="tx2"/>
              </a:buClr>
              <a:buSzPct val="115000"/>
              <a:defRPr/>
            </a:pPr>
            <a:r>
              <a:rPr lang="ru-RU" kern="0" dirty="0"/>
              <a:t>Создание векторного цифрового плана города на основе цифрового топографического плана масштаба 1:2000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8739336" y="6460950"/>
            <a:ext cx="404664" cy="4046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8703840" y="6480720"/>
            <a:ext cx="404664" cy="365125"/>
          </a:xfrm>
        </p:spPr>
        <p:txBody>
          <a:bodyPr/>
          <a:lstStyle/>
          <a:p>
            <a:fld id="{0A4B8567-1C56-440D-A82F-C2FD1E626C1A}" type="slidenum">
              <a:rPr lang="ru-RU" smtClean="0"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05561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2"/>
          <p:cNvSpPr txBox="1">
            <a:spLocks/>
          </p:cNvSpPr>
          <p:nvPr/>
        </p:nvSpPr>
        <p:spPr>
          <a:xfrm>
            <a:off x="5364087" y="1417944"/>
            <a:ext cx="3240359" cy="50889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anchor="ctr">
            <a:noAutofit/>
          </a:bodyPr>
          <a:lstStyle>
            <a:lvl1pPr marL="411480" indent="-342900" algn="l" rtl="0" eaLnBrk="1" latinLnBrk="0" hangingPunct="1">
              <a:spcBef>
                <a:spcPts val="700"/>
              </a:spcBef>
              <a:buClr>
                <a:schemeClr val="tx2"/>
              </a:buClr>
              <a:buSzPct val="95000"/>
              <a:buFont typeface="Wingdings"/>
              <a:buChar char="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575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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/>
              <a:buChar char="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1872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3"/>
              <a:buChar char="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13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>
              <a:spcBef>
                <a:spcPts val="600"/>
              </a:spcBef>
              <a:buNone/>
            </a:pPr>
            <a:r>
              <a:rPr lang="ru-RU" sz="1600" dirty="0" smtClean="0">
                <a:solidFill>
                  <a:schemeClr val="bg1"/>
                </a:solidFill>
              </a:rPr>
              <a:t>Построение охранных зон инженерных сетей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14" name="Герб" descr="C:\Users\dima.KRASGP\Documents\p\300px-Coat_of_Arms_of_Krasnoyarsk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92257"/>
            <a:ext cx="1637927" cy="1222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Заголовок слайда"/>
          <p:cNvSpPr/>
          <p:nvPr/>
        </p:nvSpPr>
        <p:spPr>
          <a:xfrm>
            <a:off x="2377653" y="790903"/>
            <a:ext cx="55408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>
              <a:buClr>
                <a:schemeClr val="tx2"/>
              </a:buClr>
              <a:buSzPct val="115000"/>
              <a:defRPr/>
            </a:pPr>
            <a:r>
              <a:rPr lang="ru-RU" kern="0" dirty="0"/>
              <a:t>Пространственный анализ по объектам территории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998475" y="1417944"/>
            <a:ext cx="3645532" cy="2548856"/>
            <a:chOff x="998475" y="1417944"/>
            <a:chExt cx="3645532" cy="2548856"/>
          </a:xfrm>
        </p:grpSpPr>
        <p:sp>
          <p:nvSpPr>
            <p:cNvPr id="19" name="Прямоугольник с одним вырезанным углом 18"/>
            <p:cNvSpPr/>
            <p:nvPr/>
          </p:nvSpPr>
          <p:spPr>
            <a:xfrm flipH="1">
              <a:off x="998475" y="1417944"/>
              <a:ext cx="3645532" cy="2548856"/>
            </a:xfrm>
            <a:prstGeom prst="snip1Rect">
              <a:avLst/>
            </a:prstGeom>
            <a:gradFill flip="none" rotWithShape="1">
              <a:gsLst>
                <a:gs pos="0">
                  <a:schemeClr val="bg1"/>
                </a:gs>
                <a:gs pos="41000">
                  <a:schemeClr val="accent1">
                    <a:lumMod val="20000"/>
                    <a:lumOff val="80000"/>
                  </a:schemeClr>
                </a:gs>
                <a:gs pos="61000">
                  <a:schemeClr val="accent1">
                    <a:lumMod val="20000"/>
                    <a:lumOff val="80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1115616" y="1628800"/>
              <a:ext cx="3456384" cy="22467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ru-RU" sz="1400" dirty="0"/>
                <a:t>Подготовка отчета по объектам </a:t>
              </a:r>
              <a:r>
                <a:rPr lang="ru-RU" sz="1400" dirty="0" smtClean="0"/>
                <a:t>находящимся </a:t>
              </a:r>
              <a:r>
                <a:rPr lang="ru-RU" sz="1400" dirty="0"/>
                <a:t>в </a:t>
              </a:r>
              <a:r>
                <a:rPr lang="ru-RU" sz="1400" b="1" dirty="0" smtClean="0"/>
                <a:t>Зоне  регулирования </a:t>
              </a:r>
              <a:r>
                <a:rPr lang="ru-RU" sz="1400" b="1" dirty="0"/>
                <a:t>застройки и хозяйственной деятельности объектов культурного наследия (памятников истории и культуры) регионального значения города Красноярска </a:t>
              </a:r>
              <a:r>
                <a:rPr lang="ru-RU" sz="1400" dirty="0"/>
                <a:t>в пределах которых установлены предельные параметры разрешенного строительства и реконструкции до </a:t>
              </a:r>
              <a:r>
                <a:rPr lang="ru-RU" sz="1400" dirty="0" smtClean="0"/>
                <a:t>6 - 15 </a:t>
              </a:r>
              <a:r>
                <a:rPr lang="ru-RU" sz="1400" dirty="0"/>
                <a:t>метров в </a:t>
              </a:r>
              <a:r>
                <a:rPr lang="ru-RU" sz="1400" dirty="0" smtClean="0"/>
                <a:t>высоту.</a:t>
              </a:r>
              <a:endParaRPr lang="ru-RU" sz="1400" dirty="0"/>
            </a:p>
          </p:txBody>
        </p:sp>
      </p:grpSp>
      <p:sp>
        <p:nvSpPr>
          <p:cNvPr id="21" name="Стрелка вправо 20"/>
          <p:cNvSpPr/>
          <p:nvPr/>
        </p:nvSpPr>
        <p:spPr>
          <a:xfrm rot="5400000">
            <a:off x="2768687" y="3763587"/>
            <a:ext cx="322569" cy="546534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aseline="-25000" dirty="0"/>
          </a:p>
        </p:txBody>
      </p:sp>
      <p:sp>
        <p:nvSpPr>
          <p:cNvPr id="22" name="Стрелка вправо 21"/>
          <p:cNvSpPr/>
          <p:nvPr/>
        </p:nvSpPr>
        <p:spPr>
          <a:xfrm>
            <a:off x="4080271" y="4999485"/>
            <a:ext cx="322569" cy="517748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aseline="-250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8739336" y="6460950"/>
            <a:ext cx="404664" cy="4046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8703840" y="6480720"/>
            <a:ext cx="404664" cy="365125"/>
          </a:xfrm>
        </p:spPr>
        <p:txBody>
          <a:bodyPr/>
          <a:lstStyle/>
          <a:p>
            <a:fld id="{0A4B8567-1C56-440D-A82F-C2FD1E626C1A}" type="slidenum">
              <a:rPr lang="ru-RU" smtClean="0"/>
              <a:t>14</a:t>
            </a:fld>
            <a:endParaRPr lang="ru-RU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64087" y="1922000"/>
            <a:ext cx="3240359" cy="204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9422" y="4161017"/>
            <a:ext cx="3316462" cy="2533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524" t="8431" b="4393"/>
          <a:stretch/>
        </p:blipFill>
        <p:spPr bwMode="auto">
          <a:xfrm>
            <a:off x="4502656" y="4198139"/>
            <a:ext cx="4439012" cy="2414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077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1" grpId="0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 txBox="1">
            <a:spLocks/>
          </p:cNvSpPr>
          <p:nvPr/>
        </p:nvSpPr>
        <p:spPr>
          <a:xfrm>
            <a:off x="634350" y="5553931"/>
            <a:ext cx="4852127" cy="1061771"/>
          </a:xfrm>
          <a:prstGeom prst="rect">
            <a:avLst/>
          </a:prstGeom>
          <a:noFill/>
        </p:spPr>
        <p:txBody>
          <a:bodyPr vert="horz" lIns="108000" rIns="126000">
            <a:no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</a:pPr>
            <a:r>
              <a:rPr lang="ru-RU" sz="1200" dirty="0" smtClean="0">
                <a:latin typeface="+mj-lt"/>
              </a:rPr>
              <a:t>В </a:t>
            </a:r>
            <a:r>
              <a:rPr lang="ru-RU" sz="1200" dirty="0">
                <a:latin typeface="+mj-lt"/>
              </a:rPr>
              <a:t>результате внесения в ИСОГД результатов инженерных изысканий, предусмотренных ст</a:t>
            </a:r>
            <a:r>
              <a:rPr lang="ru-RU" sz="1200" dirty="0" smtClean="0">
                <a:latin typeface="+mj-lt"/>
              </a:rPr>
              <a:t>. 51 </a:t>
            </a:r>
            <a:r>
              <a:rPr lang="ru-RU" sz="1200" dirty="0">
                <a:latin typeface="+mj-lt"/>
              </a:rPr>
              <a:t>Градостроительного кодекса РФ, происходит постоянное обновление </a:t>
            </a:r>
            <a:r>
              <a:rPr lang="ru-RU" sz="1200" dirty="0" smtClean="0">
                <a:latin typeface="+mj-lt"/>
              </a:rPr>
              <a:t>цифрового топографического </a:t>
            </a:r>
            <a:r>
              <a:rPr lang="ru-RU" sz="1200" dirty="0">
                <a:latin typeface="+mj-lt"/>
              </a:rPr>
              <a:t>плана города и векторного цифрового </a:t>
            </a:r>
            <a:r>
              <a:rPr lang="ru-RU" sz="1200" dirty="0" smtClean="0">
                <a:latin typeface="+mj-lt"/>
              </a:rPr>
              <a:t>плана</a:t>
            </a:r>
            <a:endParaRPr lang="ru-RU" sz="1200" dirty="0">
              <a:latin typeface="+mj-lt"/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5486477" y="4775938"/>
            <a:ext cx="3685533" cy="2037438"/>
          </a:xfrm>
          <a:prstGeom prst="rect">
            <a:avLst/>
          </a:prstGeom>
          <a:noFill/>
        </p:spPr>
        <p:txBody>
          <a:bodyPr vert="horz" lIns="0" rIns="18288" anchor="ctr">
            <a:no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dirty="0" smtClean="0">
                <a:solidFill>
                  <a:srgbClr val="FF0000"/>
                </a:solidFill>
              </a:rPr>
              <a:t>в </a:t>
            </a:r>
            <a:r>
              <a:rPr lang="ru-RU" sz="2400" dirty="0" smtClean="0">
                <a:solidFill>
                  <a:srgbClr val="FF0000"/>
                </a:solidFill>
                <a:cs typeface="Aharoni" panose="02010803020104030203" pitchFamily="2" charset="-79"/>
              </a:rPr>
              <a:t>2015</a:t>
            </a:r>
            <a:r>
              <a:rPr lang="ru-RU" sz="2400" dirty="0" smtClean="0">
                <a:solidFill>
                  <a:srgbClr val="FF0000"/>
                </a:solidFill>
              </a:rPr>
              <a:t> году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1800" dirty="0" smtClean="0">
                <a:solidFill>
                  <a:srgbClr val="FF0000"/>
                </a:solidFill>
              </a:rPr>
              <a:t>в департамент градостроительства предоставлены </a:t>
            </a:r>
            <a:r>
              <a:rPr lang="ru-RU" sz="2400" b="1" dirty="0" smtClean="0">
                <a:solidFill>
                  <a:srgbClr val="FF0000"/>
                </a:solidFill>
                <a:cs typeface="Aharoni" panose="02010803020104030203" pitchFamily="2" charset="-79"/>
              </a:rPr>
              <a:t>2958</a:t>
            </a:r>
            <a:r>
              <a:rPr lang="ru-RU" sz="2400" b="1" dirty="0" smtClean="0">
                <a:solidFill>
                  <a:srgbClr val="FF0000"/>
                </a:solidFill>
              </a:rPr>
              <a:t> материалов</a:t>
            </a:r>
            <a:br>
              <a:rPr lang="ru-RU" sz="2400" b="1" dirty="0" smtClean="0">
                <a:solidFill>
                  <a:srgbClr val="FF0000"/>
                </a:solidFill>
              </a:rPr>
            </a:br>
            <a:r>
              <a:rPr lang="ru-RU" sz="1800" dirty="0" smtClean="0">
                <a:solidFill>
                  <a:srgbClr val="FF0000"/>
                </a:solidFill>
              </a:rPr>
              <a:t>топографо-геодезических работ</a:t>
            </a:r>
            <a:br>
              <a:rPr lang="ru-RU" sz="1800" dirty="0" smtClean="0">
                <a:solidFill>
                  <a:srgbClr val="FF0000"/>
                </a:solidFill>
              </a:rPr>
            </a:br>
            <a:r>
              <a:rPr lang="ru-RU" sz="1800" dirty="0" smtClean="0">
                <a:solidFill>
                  <a:srgbClr val="FF0000"/>
                </a:solidFill>
              </a:rPr>
              <a:t>в электронном виде</a:t>
            </a:r>
            <a:endParaRPr lang="ru-RU" sz="1800" dirty="0">
              <a:solidFill>
                <a:srgbClr val="FF0000"/>
              </a:solidFill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624054" y="1503134"/>
            <a:ext cx="8391968" cy="2772306"/>
            <a:chOff x="488541" y="1196753"/>
            <a:chExt cx="8391968" cy="2772306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638228" y="1304853"/>
              <a:ext cx="3242281" cy="1730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Подзаголовок 2"/>
            <p:cNvSpPr txBox="1">
              <a:spLocks/>
            </p:cNvSpPr>
            <p:nvPr/>
          </p:nvSpPr>
          <p:spPr>
            <a:xfrm>
              <a:off x="519859" y="1196753"/>
              <a:ext cx="4988245" cy="1296144"/>
            </a:xfrm>
            <a:prstGeom prst="rect">
              <a:avLst/>
            </a:prstGeom>
            <a:noFill/>
          </p:spPr>
          <p:txBody>
            <a:bodyPr vert="horz" anchor="ctr">
              <a:noAutofit/>
            </a:bodyPr>
            <a:lstStyle>
              <a:lvl1pPr marL="411480" indent="-342900" algn="l" rtl="0" eaLnBrk="1" latinLnBrk="0" hangingPunct="1">
                <a:spcBef>
                  <a:spcPts val="700"/>
                </a:spcBef>
                <a:buClr>
                  <a:schemeClr val="tx2"/>
                </a:buClr>
                <a:buSzPct val="95000"/>
                <a:buFont typeface="Wingdings"/>
                <a:buChar char=""/>
                <a:defRPr kumimoji="0"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0664" indent="-28575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90000"/>
                <a:buFont typeface="Wingdings"/>
                <a:buChar char=""/>
                <a:defRPr kumimoji="0"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96696" indent="-22860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Font typeface="Wingdings 2"/>
                <a:buChar char=""/>
                <a:defRPr kumimoji="0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61872" indent="-22860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Wingdings 3"/>
                <a:buChar char=""/>
                <a:defRPr kumimoji="0"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481328" indent="-210312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Wingdings 2"/>
                <a:buChar char=""/>
                <a:defRPr kumimoji="0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09928" indent="-210312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Wingdings 2"/>
                <a:buChar char="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01952" indent="-182880" algn="l" rtl="0" eaLnBrk="1" latinLnBrk="0" hangingPunct="1">
                <a:spcBef>
                  <a:spcPct val="20000"/>
                </a:spcBef>
                <a:buClr>
                  <a:schemeClr val="accent4"/>
                </a:buClr>
                <a:buFont typeface="Wingdings 2"/>
                <a:buChar char=""/>
                <a:defRPr kumimoji="0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093976" indent="-182880" algn="l" rtl="0" eaLnBrk="1" latinLnBrk="0" hangingPunct="1">
                <a:spcBef>
                  <a:spcPct val="20000"/>
                </a:spcBef>
                <a:buClr>
                  <a:schemeClr val="accent4"/>
                </a:buClr>
                <a:buFont typeface="Wingdings 2"/>
                <a:buChar char=""/>
                <a:defRPr kumimoji="0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86000" indent="-182880" algn="l" rtl="0" eaLnBrk="1" latinLnBrk="0" hangingPunct="1">
                <a:spcBef>
                  <a:spcPct val="20000"/>
                </a:spcBef>
                <a:buClr>
                  <a:schemeClr val="accent4"/>
                </a:buClr>
                <a:buFont typeface="Wingdings 2"/>
                <a:buChar char=""/>
                <a:defRPr kumimoji="0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  <a:extLst/>
            </a:lstStyle>
            <a:p>
              <a:pPr marL="0" indent="0" algn="just">
                <a:spcBef>
                  <a:spcPts val="0"/>
                </a:spcBef>
                <a:buNone/>
              </a:pPr>
              <a:r>
                <a:rPr lang="ru-RU" sz="1200" dirty="0" smtClean="0"/>
                <a:t>Для </a:t>
              </a:r>
              <a:r>
                <a:rPr lang="ru-RU" sz="1200" dirty="0"/>
                <a:t>реализации обновления </a:t>
              </a:r>
              <a:r>
                <a:rPr lang="ru-RU" sz="1200" dirty="0" smtClean="0"/>
                <a:t>картографического материала </a:t>
              </a:r>
              <a:r>
                <a:rPr lang="ru-RU" sz="1200" dirty="0"/>
                <a:t>департаментом градостроительства на основе </a:t>
              </a:r>
              <a:r>
                <a:rPr lang="ru-RU" sz="1200" dirty="0" smtClean="0"/>
                <a:t>нормативной документации </a:t>
              </a:r>
              <a:r>
                <a:rPr lang="ru-RU" sz="1200" dirty="0"/>
                <a:t>в области геодезии и картографии разработан </a:t>
              </a:r>
              <a:r>
                <a:rPr lang="ru-RU" sz="1200" dirty="0">
                  <a:solidFill>
                    <a:schemeClr val="accent1">
                      <a:lumMod val="75000"/>
                    </a:schemeClr>
                  </a:solidFill>
                </a:rPr>
                <a:t>Единый стандарт изготовления материалов топографо-геодезических работ в электронном виде и классификатор описания объектов векторно-цифрового плана</a:t>
              </a:r>
            </a:p>
          </p:txBody>
        </p:sp>
        <p:sp>
          <p:nvSpPr>
            <p:cNvPr id="11" name="Подзаголовок 2"/>
            <p:cNvSpPr txBox="1">
              <a:spLocks/>
            </p:cNvSpPr>
            <p:nvPr/>
          </p:nvSpPr>
          <p:spPr>
            <a:xfrm>
              <a:off x="488541" y="2420888"/>
              <a:ext cx="5089529" cy="1548171"/>
            </a:xfrm>
            <a:prstGeom prst="rect">
              <a:avLst/>
            </a:prstGeom>
            <a:noFill/>
          </p:spPr>
          <p:txBody>
            <a:bodyPr vert="horz" lIns="108000" rIns="126000">
              <a:noAutofit/>
            </a:bodyPr>
            <a:lstStyle>
              <a:lvl1pPr marL="0" marR="45720" indent="0" algn="r" rtl="0" eaLnBrk="1" latinLnBrk="0" hangingPunct="1">
                <a:spcBef>
                  <a:spcPct val="20000"/>
                </a:spcBef>
                <a:buClr>
                  <a:schemeClr val="accent3"/>
                </a:buClr>
                <a:buSzPct val="95000"/>
                <a:buFont typeface="Wingdings 2"/>
                <a:buNone/>
                <a:defRPr kumimoji="0"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/>
                <a:buNone/>
                <a:defRPr kumimoji="0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/>
                <a:buNone/>
                <a:defRPr kumimoji="0"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rtl="0" eaLnBrk="1" latinLnBrk="0" hangingPunct="1">
                <a:spcBef>
                  <a:spcPct val="20000"/>
                </a:spcBef>
                <a:buClr>
                  <a:schemeClr val="accent3"/>
                </a:buClr>
                <a:buSzPct val="65000"/>
                <a:buFont typeface="Wingdings 2"/>
                <a:buNone/>
                <a:defRPr kumimoji="0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rtl="0" eaLnBrk="1" latinLnBrk="0" hangingPunct="1">
                <a:spcBef>
                  <a:spcPct val="20000"/>
                </a:spcBef>
                <a:buClr>
                  <a:schemeClr val="accent4"/>
                </a:buClr>
                <a:buSzPct val="65000"/>
                <a:buFont typeface="Wingdings 2"/>
                <a:buNone/>
                <a:defRPr kumimoji="0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rtl="0" eaLnBrk="1" latinLnBrk="0" hangingPunct="1">
                <a:spcBef>
                  <a:spcPct val="20000"/>
                </a:spcBef>
                <a:buClr>
                  <a:schemeClr val="accent5"/>
                </a:buClr>
                <a:buSzPct val="80000"/>
                <a:buFont typeface="Wingdings 2"/>
                <a:buNone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rtl="0" eaLnBrk="1" latinLnBrk="0" hangingPunct="1">
                <a:spcBef>
                  <a:spcPct val="20000"/>
                </a:spcBef>
                <a:buClr>
                  <a:schemeClr val="accent6"/>
                </a:buClr>
                <a:buSzPct val="80000"/>
                <a:buFont typeface="Wingdings 2"/>
                <a:buNone/>
                <a:defRPr kumimoji="0"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rtl="0" eaLnBrk="1" latinLnBrk="0" hangingPunct="1">
                <a:spcBef>
                  <a:spcPct val="20000"/>
                </a:spcBef>
                <a:buClr>
                  <a:schemeClr val="tx2"/>
                </a:buClr>
                <a:buNone/>
                <a:defRPr kumimoji="0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rtl="0" eaLnBrk="1" latinLnBrk="0" hangingPunct="1">
                <a:spcBef>
                  <a:spcPct val="20000"/>
                </a:spcBef>
                <a:buClr>
                  <a:schemeClr val="tx2"/>
                </a:buClr>
                <a:buFontTx/>
                <a:buNone/>
                <a:defRPr kumimoji="0" sz="14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spcBef>
                  <a:spcPts val="0"/>
                </a:spcBef>
              </a:pPr>
              <a:r>
                <a:rPr lang="ru-RU" sz="1200" dirty="0" smtClean="0"/>
                <a:t>Порядок предоставления </a:t>
              </a:r>
              <a:r>
                <a:rPr lang="ru-RU" sz="1200" dirty="0"/>
                <a:t>в департамент градостроительства          результатов топографо-геодезических работ  в электронном виде для внесения в ИСОГД размещен на официальном сайте администрации </a:t>
              </a:r>
              <a:r>
                <a:rPr lang="ru-RU" sz="1200" dirty="0" smtClean="0"/>
                <a:t>города</a:t>
              </a:r>
              <a:endParaRPr lang="ru-RU" sz="1200" dirty="0"/>
            </a:p>
            <a:p>
              <a:pPr algn="just">
                <a:spcBef>
                  <a:spcPts val="0"/>
                </a:spcBef>
              </a:pPr>
              <a:r>
                <a:rPr lang="ru-RU" sz="1200" dirty="0">
                  <a:solidFill>
                    <a:schemeClr val="accent1">
                      <a:lumMod val="75000"/>
                    </a:schemeClr>
                  </a:solidFill>
                </a:rPr>
                <a:t>http://</a:t>
              </a:r>
              <a:r>
                <a:rPr lang="ru-RU" sz="1200" dirty="0" smtClean="0">
                  <a:solidFill>
                    <a:schemeClr val="accent1">
                      <a:lumMod val="75000"/>
                    </a:schemeClr>
                  </a:solidFill>
                </a:rPr>
                <a:t>www.admkrsk.ru в </a:t>
              </a:r>
              <a:r>
                <a:rPr lang="ru-RU" sz="1200" dirty="0">
                  <a:solidFill>
                    <a:schemeClr val="accent1">
                      <a:lumMod val="75000"/>
                    </a:schemeClr>
                  </a:solidFill>
                </a:rPr>
                <a:t>разделе «</a:t>
              </a:r>
              <a:r>
                <a:rPr lang="ru-RU" sz="1200" dirty="0" smtClean="0">
                  <a:solidFill>
                    <a:schemeClr val="accent1">
                      <a:lumMod val="75000"/>
                    </a:schemeClr>
                  </a:solidFill>
                </a:rPr>
                <a:t>Город сегодня/ Градостроительство/ Информация </a:t>
              </a:r>
              <a:r>
                <a:rPr lang="ru-RU" sz="1200" dirty="0">
                  <a:solidFill>
                    <a:schemeClr val="accent1">
                      <a:lumMod val="75000"/>
                    </a:schemeClr>
                  </a:solidFill>
                </a:rPr>
                <a:t>для организаций, выполняющих инженерные изыскания</a:t>
              </a: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755576" y="3933056"/>
            <a:ext cx="7848872" cy="1512168"/>
            <a:chOff x="620063" y="3626674"/>
            <a:chExt cx="7848872" cy="1512168"/>
          </a:xfrm>
        </p:grpSpPr>
        <p:sp>
          <p:nvSpPr>
            <p:cNvPr id="13" name="Подзаголовок 2"/>
            <p:cNvSpPr txBox="1">
              <a:spLocks/>
            </p:cNvSpPr>
            <p:nvPr/>
          </p:nvSpPr>
          <p:spPr>
            <a:xfrm>
              <a:off x="2232994" y="3944287"/>
              <a:ext cx="6235941" cy="906523"/>
            </a:xfrm>
            <a:prstGeom prst="rect">
              <a:avLst/>
            </a:prstGeom>
            <a:noFill/>
          </p:spPr>
          <p:txBody>
            <a:bodyPr vert="horz" lIns="108000" rIns="126000">
              <a:noAutofit/>
            </a:bodyPr>
            <a:lstStyle>
              <a:lvl1pPr marL="0" marR="45720" indent="0" algn="r" rtl="0" eaLnBrk="1" latinLnBrk="0" hangingPunct="1">
                <a:spcBef>
                  <a:spcPct val="20000"/>
                </a:spcBef>
                <a:buClr>
                  <a:schemeClr val="accent3"/>
                </a:buClr>
                <a:buSzPct val="95000"/>
                <a:buFont typeface="Wingdings 2"/>
                <a:buNone/>
                <a:defRPr kumimoji="0" sz="2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/>
                <a:buNone/>
                <a:defRPr kumimoji="0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/>
                <a:buNone/>
                <a:defRPr kumimoji="0"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rtl="0" eaLnBrk="1" latinLnBrk="0" hangingPunct="1">
                <a:spcBef>
                  <a:spcPct val="20000"/>
                </a:spcBef>
                <a:buClr>
                  <a:schemeClr val="accent3"/>
                </a:buClr>
                <a:buSzPct val="65000"/>
                <a:buFont typeface="Wingdings 2"/>
                <a:buNone/>
                <a:defRPr kumimoji="0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rtl="0" eaLnBrk="1" latinLnBrk="0" hangingPunct="1">
                <a:spcBef>
                  <a:spcPct val="20000"/>
                </a:spcBef>
                <a:buClr>
                  <a:schemeClr val="accent4"/>
                </a:buClr>
                <a:buSzPct val="65000"/>
                <a:buFont typeface="Wingdings 2"/>
                <a:buNone/>
                <a:defRPr kumimoji="0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rtl="0" eaLnBrk="1" latinLnBrk="0" hangingPunct="1">
                <a:spcBef>
                  <a:spcPct val="20000"/>
                </a:spcBef>
                <a:buClr>
                  <a:schemeClr val="accent5"/>
                </a:buClr>
                <a:buSzPct val="80000"/>
                <a:buFont typeface="Wingdings 2"/>
                <a:buNone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rtl="0" eaLnBrk="1" latinLnBrk="0" hangingPunct="1">
                <a:spcBef>
                  <a:spcPct val="20000"/>
                </a:spcBef>
                <a:buClr>
                  <a:schemeClr val="accent6"/>
                </a:buClr>
                <a:buSzPct val="80000"/>
                <a:buFont typeface="Wingdings 2"/>
                <a:buNone/>
                <a:defRPr kumimoji="0"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rtl="0" eaLnBrk="1" latinLnBrk="0" hangingPunct="1">
                <a:spcBef>
                  <a:spcPct val="20000"/>
                </a:spcBef>
                <a:buClr>
                  <a:schemeClr val="tx2"/>
                </a:buClr>
                <a:buNone/>
                <a:defRPr kumimoji="0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rtl="0" eaLnBrk="1" latinLnBrk="0" hangingPunct="1">
                <a:spcBef>
                  <a:spcPct val="20000"/>
                </a:spcBef>
                <a:buClr>
                  <a:schemeClr val="tx2"/>
                </a:buClr>
                <a:buFontTx/>
                <a:buNone/>
                <a:defRPr kumimoji="0" sz="14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spcBef>
                  <a:spcPts val="0"/>
                </a:spcBef>
              </a:pPr>
              <a:r>
                <a:rPr lang="ru-RU" sz="1200" dirty="0" smtClean="0"/>
                <a:t>В </a:t>
              </a:r>
              <a:r>
                <a:rPr lang="ru-RU" sz="1200" dirty="0"/>
                <a:t>настоящее время все организации, выполняющие инженерные изыскания для строительства предоставляют результаты топографо-геодезических работ в едином формате данных, что позволяет интегрировать данную информацию в </a:t>
              </a:r>
              <a:r>
                <a:rPr lang="ru-RU" sz="1200" dirty="0" smtClean="0"/>
                <a:t>систему</a:t>
              </a:r>
              <a:endParaRPr lang="ru-RU" sz="1200" dirty="0"/>
            </a:p>
          </p:txBody>
        </p:sp>
        <p:pic>
          <p:nvPicPr>
            <p:cNvPr id="15" name="Рисунок 14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0063" y="3626674"/>
              <a:ext cx="1584919" cy="1512168"/>
            </a:xfrm>
            <a:prstGeom prst="rect">
              <a:avLst/>
            </a:prstGeom>
          </p:spPr>
        </p:pic>
      </p:grpSp>
      <p:pic>
        <p:nvPicPr>
          <p:cNvPr id="16" name="Герб" descr="C:\Users\dima.KRASGP\Documents\p\300px-Coat_of_Arms_of_Krasnoyarsk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92257"/>
            <a:ext cx="1637927" cy="1222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Заголовок слайда"/>
          <p:cNvSpPr/>
          <p:nvPr/>
        </p:nvSpPr>
        <p:spPr>
          <a:xfrm>
            <a:off x="3063627" y="790903"/>
            <a:ext cx="55408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>
              <a:buClr>
                <a:schemeClr val="tx2"/>
              </a:buClr>
              <a:buSzPct val="115000"/>
              <a:defRPr/>
            </a:pPr>
            <a:r>
              <a:rPr lang="ru-RU" kern="0" dirty="0"/>
              <a:t>Обновление картографического </a:t>
            </a:r>
            <a:r>
              <a:rPr lang="ru-RU" kern="0" dirty="0" smtClean="0"/>
              <a:t>материала</a:t>
            </a:r>
            <a:br>
              <a:rPr lang="ru-RU" kern="0" dirty="0" smtClean="0"/>
            </a:br>
            <a:r>
              <a:rPr lang="ru-RU" kern="0" dirty="0" smtClean="0"/>
              <a:t>и векторного-цифрового </a:t>
            </a:r>
            <a:r>
              <a:rPr lang="ru-RU" kern="0" dirty="0"/>
              <a:t>плана города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8739336" y="6460950"/>
            <a:ext cx="404664" cy="4046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8703840" y="6480720"/>
            <a:ext cx="404664" cy="365125"/>
          </a:xfrm>
        </p:spPr>
        <p:txBody>
          <a:bodyPr/>
          <a:lstStyle/>
          <a:p>
            <a:fld id="{0A4B8567-1C56-440D-A82F-C2FD1E626C1A}" type="slidenum">
              <a:rPr lang="ru-RU" smtClean="0"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5003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Генеральный план КАРТ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92588" y="2132856"/>
            <a:ext cx="4051500" cy="3167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817439" y="1079063"/>
            <a:ext cx="6631452" cy="463177"/>
          </a:xfrm>
          <a:prstGeom prst="rect">
            <a:avLst/>
          </a:prstGeom>
          <a:noFill/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 spc="-100" baseline="0">
                <a:solidFill>
                  <a:schemeClr val="tx2">
                    <a:satMod val="200000"/>
                  </a:schemeClr>
                </a:solidFill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ru-RU" sz="2000" dirty="0" smtClean="0">
                <a:solidFill>
                  <a:schemeClr val="tx1"/>
                </a:solidFill>
              </a:rPr>
              <a:t>В течении </a:t>
            </a:r>
            <a:r>
              <a:rPr lang="ru-RU" sz="2000" dirty="0" smtClean="0">
                <a:solidFill>
                  <a:srgbClr val="FF0000"/>
                </a:solidFill>
              </a:rPr>
              <a:t>2014 - 2015 </a:t>
            </a:r>
            <a:r>
              <a:rPr lang="ru-RU" sz="2000" dirty="0">
                <a:solidFill>
                  <a:srgbClr val="FF0000"/>
                </a:solidFill>
              </a:rPr>
              <a:t>годов </a:t>
            </a:r>
            <a:r>
              <a:rPr lang="ru-RU" sz="2000" dirty="0">
                <a:solidFill>
                  <a:schemeClr val="tx1"/>
                </a:solidFill>
              </a:rPr>
              <a:t>были приняты основные </a:t>
            </a:r>
            <a:endParaRPr lang="ru-RU" sz="2000" dirty="0" smtClean="0">
              <a:solidFill>
                <a:schemeClr val="tx1"/>
              </a:solidFill>
            </a:endParaRPr>
          </a:p>
          <a:p>
            <a:r>
              <a:rPr lang="ru-RU" sz="2000" dirty="0" smtClean="0">
                <a:solidFill>
                  <a:schemeClr val="tx1"/>
                </a:solidFill>
              </a:rPr>
              <a:t>документы </a:t>
            </a:r>
            <a:r>
              <a:rPr lang="ru-RU" sz="2000" dirty="0">
                <a:solidFill>
                  <a:schemeClr val="tx1"/>
                </a:solidFill>
              </a:rPr>
              <a:t>развития города</a:t>
            </a:r>
            <a:r>
              <a:rPr lang="ru-RU" sz="2000" dirty="0" smtClean="0">
                <a:solidFill>
                  <a:schemeClr val="tx1"/>
                </a:solidFill>
              </a:rPr>
              <a:t>:</a:t>
            </a:r>
            <a:endParaRPr lang="ru-RU" sz="2000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467544" y="2160783"/>
            <a:ext cx="3096344" cy="616564"/>
          </a:xfrm>
          <a:prstGeom prst="rect">
            <a:avLst/>
          </a:prstGeom>
          <a:noFill/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 spc="-100" baseline="0">
                <a:solidFill>
                  <a:schemeClr val="tx2">
                    <a:satMod val="200000"/>
                  </a:schemeClr>
                </a:solidFill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ru-RU" sz="1600" dirty="0" smtClean="0">
                <a:solidFill>
                  <a:schemeClr val="tx1"/>
                </a:solidFill>
              </a:rPr>
              <a:t>1. Генеральный план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467544" y="3424219"/>
            <a:ext cx="3269177" cy="555889"/>
          </a:xfrm>
          <a:prstGeom prst="rect">
            <a:avLst/>
          </a:prstGeom>
          <a:noFill/>
        </p:spPr>
        <p:txBody>
          <a:bodyPr vert="horz" anchor="ctr">
            <a:noAutofit/>
          </a:bodyPr>
          <a:lstStyle>
            <a:defPPr>
              <a:defRPr lang="ru-RU"/>
            </a:defPPr>
            <a:lvl1pPr>
              <a:spcBef>
                <a:spcPct val="0"/>
              </a:spcBef>
              <a:buNone/>
              <a:defRPr kumimoji="0" sz="1600" spc="-100" baseline="0"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2. Правила </a:t>
            </a:r>
            <a:r>
              <a:rPr lang="ru-RU" dirty="0"/>
              <a:t>землепользования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    и </a:t>
            </a:r>
            <a:r>
              <a:rPr lang="ru-RU" dirty="0"/>
              <a:t>застройки</a:t>
            </a:r>
          </a:p>
        </p:txBody>
      </p:sp>
      <p:pic>
        <p:nvPicPr>
          <p:cNvPr id="10" name="Правила земле КАРТ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83968" y="2636912"/>
            <a:ext cx="4314524" cy="3167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467544" y="4626979"/>
            <a:ext cx="3384376" cy="834583"/>
          </a:xfrm>
          <a:prstGeom prst="rect">
            <a:avLst/>
          </a:prstGeom>
          <a:noFill/>
        </p:spPr>
        <p:txBody>
          <a:bodyPr vert="horz" anchor="ctr">
            <a:noAutofit/>
          </a:bodyPr>
          <a:lstStyle>
            <a:defPPr>
              <a:defRPr lang="ru-RU"/>
            </a:defPPr>
            <a:lvl1pPr>
              <a:spcBef>
                <a:spcPct val="0"/>
              </a:spcBef>
              <a:buNone/>
              <a:defRPr kumimoji="0" sz="1600" spc="-100" baseline="0"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3. Проект планировки  </a:t>
            </a:r>
            <a:r>
              <a:rPr lang="ru-RU" dirty="0" err="1"/>
              <a:t>у</a:t>
            </a:r>
            <a:r>
              <a:rPr lang="ru-RU" dirty="0" err="1" smtClean="0"/>
              <a:t>лично</a:t>
            </a:r>
            <a:r>
              <a:rPr lang="ru-RU" dirty="0" smtClean="0"/>
              <a:t> –</a:t>
            </a:r>
            <a:br>
              <a:rPr lang="ru-RU" dirty="0" smtClean="0"/>
            </a:br>
            <a:r>
              <a:rPr lang="ru-RU" dirty="0" smtClean="0"/>
              <a:t>    дорожной </a:t>
            </a:r>
            <a:r>
              <a:rPr lang="ru-RU" dirty="0"/>
              <a:t>сети и общественных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   пространств территории города</a:t>
            </a:r>
            <a:endParaRPr lang="ru-RU" dirty="0"/>
          </a:p>
        </p:txBody>
      </p:sp>
      <p:pic>
        <p:nvPicPr>
          <p:cNvPr id="12" name="Проект планировки КАРТ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76055" y="3356992"/>
            <a:ext cx="4061379" cy="3280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Герб" descr="C:\Users\dima.KRASGP\Documents\p\300px-Coat_of_Arms_of_Krasnoyarsk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92257"/>
            <a:ext cx="1637927" cy="1222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8739336" y="6460950"/>
            <a:ext cx="404664" cy="4046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8703840" y="6480720"/>
            <a:ext cx="404664" cy="365125"/>
          </a:xfrm>
        </p:spPr>
        <p:txBody>
          <a:bodyPr/>
          <a:lstStyle/>
          <a:p>
            <a:fld id="{0A4B8567-1C56-440D-A82F-C2FD1E626C1A}" type="slidenum">
              <a:rPr lang="ru-RU" smtClean="0"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8429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251520" y="4608512"/>
            <a:ext cx="8017337" cy="2564904"/>
            <a:chOff x="-2085545" y="4293096"/>
            <a:chExt cx="8017337" cy="2564904"/>
          </a:xfrm>
        </p:grpSpPr>
        <p:pic>
          <p:nvPicPr>
            <p:cNvPr id="16" name="Рисунок 1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743" y="4293096"/>
              <a:ext cx="5425049" cy="2564904"/>
            </a:xfrm>
            <a:prstGeom prst="rect">
              <a:avLst/>
            </a:prstGeom>
            <a:noFill/>
            <a:ln>
              <a:noFill/>
            </a:ln>
            <a:scene3d>
              <a:camera prst="isometricOffAxis1To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-2085545" y="5424660"/>
              <a:ext cx="214485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 smtClean="0">
                  <a:latin typeface="+mj-lt"/>
                </a:rPr>
                <a:t>Цифровой </a:t>
              </a:r>
              <a:r>
                <a:rPr lang="ru-RU" sz="1400" dirty="0" err="1" smtClean="0">
                  <a:latin typeface="+mj-lt"/>
                </a:rPr>
                <a:t>ортофотоплан</a:t>
              </a:r>
              <a:endParaRPr lang="ru-RU" sz="1400" dirty="0">
                <a:latin typeface="+mj-lt"/>
              </a:endParaRPr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251520" y="3915444"/>
            <a:ext cx="7966290" cy="2728164"/>
            <a:chOff x="-2085545" y="3600028"/>
            <a:chExt cx="7966290" cy="2728164"/>
          </a:xfrm>
        </p:grpSpPr>
        <p:pic>
          <p:nvPicPr>
            <p:cNvPr id="5" name="Рисунок 1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648" y="3600028"/>
              <a:ext cx="5341097" cy="2728164"/>
            </a:xfrm>
            <a:prstGeom prst="rect">
              <a:avLst/>
            </a:prstGeom>
            <a:noFill/>
            <a:ln>
              <a:noFill/>
            </a:ln>
            <a:scene3d>
              <a:camera prst="isometricOffAxis1To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-2085545" y="4810220"/>
              <a:ext cx="20882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400">
                  <a:latin typeface="+mj-lt"/>
                </a:defRPr>
              </a:lvl1pPr>
            </a:lstStyle>
            <a:p>
              <a:r>
                <a:rPr lang="ru-RU" dirty="0"/>
                <a:t>Территориальные зоны</a:t>
              </a: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251520" y="3277006"/>
            <a:ext cx="8133399" cy="2699658"/>
            <a:chOff x="-2085545" y="2961590"/>
            <a:chExt cx="8133399" cy="2699658"/>
          </a:xfrm>
        </p:grpSpPr>
        <p:pic>
          <p:nvPicPr>
            <p:cNvPr id="6" name="Рисунок 1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053" y="2961590"/>
              <a:ext cx="5511801" cy="2699658"/>
            </a:xfrm>
            <a:prstGeom prst="rect">
              <a:avLst/>
            </a:prstGeom>
            <a:noFill/>
            <a:ln>
              <a:noFill/>
            </a:ln>
            <a:scene3d>
              <a:camera prst="isometricOffAxis1To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-2085545" y="4139207"/>
              <a:ext cx="22322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>
                  <a:latin typeface="+mj-lt"/>
                </a:rPr>
                <a:t>Векторно-цифровой</a:t>
              </a:r>
              <a:r>
                <a:rPr lang="ru-RU" sz="1400" dirty="0" smtClean="0">
                  <a:latin typeface="+mj-lt"/>
                </a:rPr>
                <a:t> план</a:t>
              </a:r>
              <a:endParaRPr lang="ru-RU" sz="1400" dirty="0">
                <a:latin typeface="+mj-lt"/>
              </a:endParaRPr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251520" y="2547864"/>
            <a:ext cx="8160088" cy="2821050"/>
            <a:chOff x="-2085545" y="2232448"/>
            <a:chExt cx="8160088" cy="2821050"/>
          </a:xfrm>
        </p:grpSpPr>
        <p:pic>
          <p:nvPicPr>
            <p:cNvPr id="7" name="Рисунок 1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054" y="2232448"/>
              <a:ext cx="5538489" cy="2821050"/>
            </a:xfrm>
            <a:prstGeom prst="rect">
              <a:avLst/>
            </a:prstGeom>
            <a:noFill/>
            <a:ln>
              <a:noFill/>
            </a:ln>
            <a:scene3d>
              <a:camera prst="isometricOffAxis1To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-2085545" y="3230696"/>
              <a:ext cx="233138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40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latin typeface="+mj-lt"/>
                </a:defRPr>
              </a:lvl1pPr>
            </a:lstStyle>
            <a:p>
              <a:r>
                <a:rPr lang="ru-RU" dirty="0">
                  <a:ln>
                    <a:noFill/>
                  </a:ln>
                </a:rPr>
                <a:t>Красные линии и зоны с особыми условиями использования территории</a:t>
              </a:r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251520" y="1872208"/>
            <a:ext cx="8044500" cy="2762250"/>
            <a:chOff x="-2085545" y="1530846"/>
            <a:chExt cx="8044500" cy="2762250"/>
          </a:xfrm>
        </p:grpSpPr>
        <p:pic>
          <p:nvPicPr>
            <p:cNvPr id="9" name="Рисунок 1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055" y="1530846"/>
              <a:ext cx="5422900" cy="2762250"/>
            </a:xfrm>
            <a:prstGeom prst="rect">
              <a:avLst/>
            </a:prstGeom>
            <a:noFill/>
            <a:ln>
              <a:noFill/>
            </a:ln>
            <a:scene3d>
              <a:camera prst="isometricOffAxis1To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-2085545" y="2343731"/>
              <a:ext cx="233138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 smtClean="0">
                  <a:latin typeface="+mj-lt"/>
                </a:rPr>
                <a:t>Объекты инженерного обеспечения и охранные зоны сетей</a:t>
              </a:r>
              <a:endParaRPr lang="ru-RU" sz="1400" dirty="0">
                <a:latin typeface="+mj-lt"/>
              </a:endParaRPr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251520" y="1224136"/>
            <a:ext cx="8025697" cy="2726009"/>
            <a:chOff x="-2085545" y="908720"/>
            <a:chExt cx="8025697" cy="2726009"/>
          </a:xfrm>
        </p:grpSpPr>
        <p:sp>
          <p:nvSpPr>
            <p:cNvPr id="15" name="TextBox 14"/>
            <p:cNvSpPr txBox="1"/>
            <p:nvPr/>
          </p:nvSpPr>
          <p:spPr>
            <a:xfrm>
              <a:off x="-2085545" y="1699541"/>
              <a:ext cx="233138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 smtClean="0">
                  <a:latin typeface="+mj-lt"/>
                </a:rPr>
                <a:t>Документация по планировке территории</a:t>
              </a:r>
              <a:endParaRPr lang="ru-RU" sz="1400" dirty="0">
                <a:latin typeface="+mj-lt"/>
              </a:endParaRPr>
            </a:p>
          </p:txBody>
        </p:sp>
        <p:pic>
          <p:nvPicPr>
            <p:cNvPr id="17" name="Рисунок 1"/>
            <p:cNvPicPr>
              <a:picLocks noChangeAspect="1" noChangeArrowheads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39648" y="908720"/>
              <a:ext cx="5400504" cy="2726009"/>
            </a:xfrm>
            <a:prstGeom prst="rect">
              <a:avLst/>
            </a:prstGeom>
            <a:noFill/>
            <a:ln>
              <a:noFill/>
            </a:ln>
            <a:scene3d>
              <a:camera prst="isometricOffAxis1To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2" name="Герб" descr="C:\Users\dima.KRASGP\Documents\p\300px-Coat_of_Arms_of_Krasnoyarsk.pn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92257"/>
            <a:ext cx="1637927" cy="1222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Заголовок слайда"/>
          <p:cNvSpPr/>
          <p:nvPr/>
        </p:nvSpPr>
        <p:spPr>
          <a:xfrm>
            <a:off x="3063627" y="790903"/>
            <a:ext cx="55408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>
              <a:buClr>
                <a:schemeClr val="tx2"/>
              </a:buClr>
              <a:buSzPct val="115000"/>
              <a:defRPr/>
            </a:pPr>
            <a:r>
              <a:rPr lang="ru-RU" kern="0" dirty="0" smtClean="0"/>
              <a:t>Структура </a:t>
            </a:r>
            <a:r>
              <a:rPr lang="ru-RU" kern="0" dirty="0"/>
              <a:t>пространственных данных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8739336" y="6460950"/>
            <a:ext cx="404664" cy="4046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8703840" y="6480720"/>
            <a:ext cx="404664" cy="365125"/>
          </a:xfrm>
        </p:spPr>
        <p:txBody>
          <a:bodyPr/>
          <a:lstStyle/>
          <a:p>
            <a:fld id="{0A4B8567-1C56-440D-A82F-C2FD1E626C1A}" type="slidenum">
              <a:rPr lang="ru-RU" smtClean="0"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46152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Герб" descr="C:\Users\dima.KRASGP\Documents\p\300px-Coat_of_Arms_of_Krasnoyarsk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92257"/>
            <a:ext cx="1637927" cy="1222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слайда"/>
          <p:cNvSpPr/>
          <p:nvPr/>
        </p:nvSpPr>
        <p:spPr>
          <a:xfrm>
            <a:off x="3110374" y="615588"/>
            <a:ext cx="55408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>
              <a:buClr>
                <a:schemeClr val="tx2"/>
              </a:buClr>
              <a:buSzPct val="115000"/>
              <a:defRPr/>
            </a:pPr>
            <a:r>
              <a:rPr lang="ru-RU" kern="0" dirty="0"/>
              <a:t>Размещение информации и документов в ИСОГД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739336" y="6460950"/>
            <a:ext cx="404664" cy="4046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8703840" y="6480720"/>
            <a:ext cx="404664" cy="365125"/>
          </a:xfrm>
        </p:spPr>
        <p:txBody>
          <a:bodyPr/>
          <a:lstStyle/>
          <a:p>
            <a:fld id="{0A4B8567-1C56-440D-A82F-C2FD1E626C1A}" type="slidenum">
              <a:rPr lang="ru-RU" smtClean="0"/>
              <a:t>18</a:t>
            </a:fld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" t="15303" r="14654" b="10512"/>
          <a:stretch/>
        </p:blipFill>
        <p:spPr bwMode="auto">
          <a:xfrm>
            <a:off x="344099" y="1988840"/>
            <a:ext cx="4032448" cy="2007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0" t="15429" r="17203" b="5002"/>
          <a:stretch/>
        </p:blipFill>
        <p:spPr bwMode="auto">
          <a:xfrm>
            <a:off x="4522153" y="1626754"/>
            <a:ext cx="4046768" cy="2756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19" t="16905" r="24609" b="24414"/>
          <a:stretch/>
        </p:blipFill>
        <p:spPr bwMode="auto">
          <a:xfrm>
            <a:off x="4817345" y="4509105"/>
            <a:ext cx="3456384" cy="2238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350933" y="1545020"/>
            <a:ext cx="4067175" cy="390333"/>
          </a:xfrm>
          <a:solidFill>
            <a:schemeClr val="accent1">
              <a:lumMod val="75000"/>
            </a:schemeClr>
          </a:solidFill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ru-RU" sz="1400" dirty="0" smtClean="0">
                <a:solidFill>
                  <a:schemeClr val="bg1"/>
                </a:solidFill>
              </a:rPr>
              <a:t>Регистрация </a:t>
            </a:r>
            <a:r>
              <a:rPr lang="ru-RU" sz="1400" dirty="0">
                <a:solidFill>
                  <a:schemeClr val="bg1"/>
                </a:solidFill>
              </a:rPr>
              <a:t>градостроительной </a:t>
            </a:r>
            <a:r>
              <a:rPr lang="ru-RU" sz="1400" dirty="0" smtClean="0">
                <a:solidFill>
                  <a:schemeClr val="bg1"/>
                </a:solidFill>
              </a:rPr>
              <a:t>документации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344099" y="4379048"/>
            <a:ext cx="4032448" cy="2218743"/>
            <a:chOff x="344099" y="4379048"/>
            <a:chExt cx="4032448" cy="2218743"/>
          </a:xfrm>
        </p:grpSpPr>
        <p:pic>
          <p:nvPicPr>
            <p:cNvPr id="1031" name="Picture 7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t="11159" r="16908" b="10491"/>
            <a:stretch/>
          </p:blipFill>
          <p:spPr bwMode="auto">
            <a:xfrm>
              <a:off x="344099" y="4379048"/>
              <a:ext cx="4032448" cy="22187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3233169" y="6091618"/>
              <a:ext cx="690759" cy="30777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 smtClean="0">
                  <a:solidFill>
                    <a:schemeClr val="bg1"/>
                  </a:solidFill>
                </a:rPr>
                <a:t>Растр</a:t>
              </a:r>
              <a:endParaRPr lang="ru-RU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360303" y="4383248"/>
            <a:ext cx="4017976" cy="2237699"/>
            <a:chOff x="4629755" y="5085184"/>
            <a:chExt cx="4017976" cy="2237699"/>
          </a:xfrm>
        </p:grpSpPr>
        <p:pic>
          <p:nvPicPr>
            <p:cNvPr id="1032" name="Picture 8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85" t="30123" r="19974" b="15283"/>
            <a:stretch/>
          </p:blipFill>
          <p:spPr bwMode="auto">
            <a:xfrm>
              <a:off x="4629755" y="5085184"/>
              <a:ext cx="4017976" cy="22376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7596336" y="6747331"/>
              <a:ext cx="792088" cy="30777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 smtClean="0">
                  <a:solidFill>
                    <a:schemeClr val="bg1"/>
                  </a:solidFill>
                </a:rPr>
                <a:t>Вектор</a:t>
              </a:r>
              <a:endParaRPr lang="ru-RU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300797" y="3994327"/>
            <a:ext cx="4104456" cy="38472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</a:rPr>
              <a:t>Размещение градостроительной документации</a:t>
            </a:r>
          </a:p>
          <a:p>
            <a:endParaRPr lang="ru-RU" sz="500" dirty="0"/>
          </a:p>
        </p:txBody>
      </p:sp>
      <p:sp>
        <p:nvSpPr>
          <p:cNvPr id="23" name="TextBox 22"/>
          <p:cNvSpPr txBox="1"/>
          <p:nvPr/>
        </p:nvSpPr>
        <p:spPr>
          <a:xfrm>
            <a:off x="4604610" y="1115160"/>
            <a:ext cx="4104456" cy="60016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</a:rPr>
              <a:t>Учет градостроительной документации</a:t>
            </a:r>
          </a:p>
          <a:p>
            <a:pPr algn="ctr"/>
            <a:r>
              <a:rPr lang="ru-RU" sz="1400" dirty="0">
                <a:solidFill>
                  <a:schemeClr val="bg1"/>
                </a:solidFill>
              </a:rPr>
              <a:t>Книга учета сведений</a:t>
            </a:r>
          </a:p>
          <a:p>
            <a:endParaRPr lang="ru-RU" sz="500" dirty="0"/>
          </a:p>
        </p:txBody>
      </p:sp>
      <p:sp>
        <p:nvSpPr>
          <p:cNvPr id="24" name="TextBox 23"/>
          <p:cNvSpPr txBox="1"/>
          <p:nvPr/>
        </p:nvSpPr>
        <p:spPr>
          <a:xfrm>
            <a:off x="4584154" y="4316744"/>
            <a:ext cx="4104456" cy="38472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</a:rPr>
              <a:t>Карточка регистрации документа</a:t>
            </a:r>
          </a:p>
          <a:p>
            <a:endParaRPr lang="ru-RU" sz="500" dirty="0"/>
          </a:p>
        </p:txBody>
      </p:sp>
    </p:spTree>
    <p:extLst>
      <p:ext uri="{BB962C8B-B14F-4D97-AF65-F5344CB8AC3E}">
        <p14:creationId xmlns:p14="http://schemas.microsoft.com/office/powerpoint/2010/main" val="549402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3" grpId="0" animBg="1"/>
      <p:bldP spid="2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Герб" descr="C:\Users\dima.KRASGP\Documents\p\300px-Coat_of_Arms_of_Krasnoyarsk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92257"/>
            <a:ext cx="1637927" cy="1222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слайда"/>
          <p:cNvSpPr/>
          <p:nvPr/>
        </p:nvSpPr>
        <p:spPr>
          <a:xfrm>
            <a:off x="3063627" y="790903"/>
            <a:ext cx="55408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>
              <a:buClr>
                <a:schemeClr val="tx2"/>
              </a:buClr>
              <a:buSzPct val="115000"/>
              <a:defRPr/>
            </a:pPr>
            <a:r>
              <a:rPr lang="ru-RU" kern="0" dirty="0"/>
              <a:t>Выдача сведений из ИСОГД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739336" y="6460950"/>
            <a:ext cx="404664" cy="4046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8703840" y="6480720"/>
            <a:ext cx="404664" cy="365125"/>
          </a:xfrm>
        </p:spPr>
        <p:txBody>
          <a:bodyPr/>
          <a:lstStyle/>
          <a:p>
            <a:fld id="{0A4B8567-1C56-440D-A82F-C2FD1E626C1A}" type="slidenum">
              <a:rPr lang="ru-RU" smtClean="0"/>
              <a:t>19</a:t>
            </a:fld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9" r="29784" b="5677"/>
          <a:stretch/>
        </p:blipFill>
        <p:spPr bwMode="auto">
          <a:xfrm>
            <a:off x="539552" y="1772816"/>
            <a:ext cx="3813209" cy="2793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4" t="15246" r="2546" b="26154"/>
          <a:stretch/>
        </p:blipFill>
        <p:spPr bwMode="auto">
          <a:xfrm>
            <a:off x="755576" y="4041381"/>
            <a:ext cx="7536264" cy="2642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23708" y="1415242"/>
            <a:ext cx="45847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Форма предоставления сведений из ИСОГД предусматривает максимально возможное </a:t>
            </a:r>
            <a:r>
              <a:rPr lang="ru-RU" sz="1600" dirty="0" smtClean="0"/>
              <a:t>количество информации</a:t>
            </a:r>
            <a:r>
              <a:rPr lang="ru-RU" sz="1600" dirty="0"/>
              <a:t>, содержащееся в составе </a:t>
            </a:r>
            <a:r>
              <a:rPr lang="ru-RU" sz="1600" dirty="0" smtClean="0"/>
              <a:t>разделов</a:t>
            </a:r>
            <a:endParaRPr lang="ru-RU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4493866" y="2523772"/>
            <a:ext cx="47586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В 2015 году было зафиксировано </a:t>
            </a:r>
            <a:r>
              <a:rPr lang="ru-RU" sz="1600" b="1" dirty="0"/>
              <a:t>3500 обращений </a:t>
            </a:r>
            <a:r>
              <a:rPr lang="ru-RU" sz="1600" dirty="0"/>
              <a:t>за предоставлением сведений из ИСОГД</a:t>
            </a:r>
          </a:p>
        </p:txBody>
      </p:sp>
      <p:sp>
        <p:nvSpPr>
          <p:cNvPr id="8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412568" y="1414539"/>
            <a:ext cx="4067175" cy="390333"/>
          </a:xfrm>
          <a:solidFill>
            <a:schemeClr val="accent1">
              <a:lumMod val="75000"/>
            </a:schemeClr>
          </a:solidFill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ru-RU" sz="1400" dirty="0" smtClean="0">
                <a:solidFill>
                  <a:schemeClr val="bg1"/>
                </a:solidFill>
              </a:rPr>
              <a:t>Запуск отчета сведений из ИСОГД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547664" y="4041381"/>
            <a:ext cx="1080120" cy="82777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87" t="18437" r="11768" b="17055"/>
          <a:stretch/>
        </p:blipFill>
        <p:spPr bwMode="auto">
          <a:xfrm>
            <a:off x="1547664" y="3629610"/>
            <a:ext cx="3040595" cy="2325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2411760" y="3284984"/>
            <a:ext cx="1512168" cy="109786"/>
          </a:xfrm>
          <a:prstGeom prst="rect">
            <a:avLst/>
          </a:prstGeom>
          <a:solidFill>
            <a:srgbClr val="FF0000">
              <a:alpha val="35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3363393" y="3934819"/>
            <a:ext cx="1121070" cy="109786"/>
          </a:xfrm>
          <a:prstGeom prst="rect">
            <a:avLst/>
          </a:prstGeom>
          <a:solidFill>
            <a:srgbClr val="FF0000">
              <a:alpha val="35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2195736" y="3703986"/>
            <a:ext cx="3888432" cy="461665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2-дсп/14.02.2016/14.02.2016</a:t>
            </a:r>
            <a:r>
              <a:rPr lang="ru-RU" sz="1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регистрационный номер в                 Книге предоставления сведений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7042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23" grpId="0" animBg="1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74228" y="836712"/>
            <a:ext cx="37364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Департамент градостроительства</a:t>
            </a:r>
            <a:endParaRPr lang="en-US" dirty="0"/>
          </a:p>
          <a:p>
            <a:r>
              <a:rPr lang="ru-RU" dirty="0" smtClean="0"/>
              <a:t>Администрации </a:t>
            </a:r>
            <a:r>
              <a:rPr lang="ru-RU" dirty="0" err="1" smtClean="0"/>
              <a:t>г.Красноярска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035763" y="2264634"/>
            <a:ext cx="585671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крупнейший культурный, экономический, промышленный и образовательный центр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Центральной и Восточной Сибири.</a:t>
            </a:r>
          </a:p>
          <a:p>
            <a:r>
              <a:rPr lang="ru-RU" dirty="0" smtClean="0"/>
              <a:t>На сегодняшний день - это один из современных динамично развивающихся городов.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035763" y="4509120"/>
            <a:ext cx="585671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один из наиболее значимых проектов, обеспечивающих комплексное управление территорией города, который не только обеспечивает информационную поддержку различным сферам муниципального управления, но и является наилучшим инструментом для проведения мониторинга и оценки возможности реализации инвестиционных проектов. </a:t>
            </a:r>
            <a:endParaRPr lang="ru-RU" dirty="0"/>
          </a:p>
        </p:txBody>
      </p:sp>
      <p:pic>
        <p:nvPicPr>
          <p:cNvPr id="1026" name="Герб" descr="C:\Users\dima.KRASGP\Documents\p\300px-Coat_of_Arms_of_Krasnoyars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92257"/>
            <a:ext cx="2304256" cy="1720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539552" y="2204864"/>
            <a:ext cx="25028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</a:rPr>
              <a:t>КРАСНОЯРСК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39552" y="389792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Создание Единой муниципальной геоинформационной системы (ЕМ ГИС)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739336" y="6460950"/>
            <a:ext cx="404664" cy="4046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8828484" y="6480720"/>
            <a:ext cx="226368" cy="365125"/>
          </a:xfrm>
        </p:spPr>
        <p:txBody>
          <a:bodyPr/>
          <a:lstStyle/>
          <a:p>
            <a:fld id="{0A4B8567-1C56-440D-A82F-C2FD1E626C1A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6958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288801" y="1630441"/>
            <a:ext cx="4067175" cy="358775"/>
          </a:xfrm>
          <a:solidFill>
            <a:schemeClr val="accent1">
              <a:lumMod val="75000"/>
            </a:schemeClr>
          </a:solidFill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ru-RU" sz="1400" dirty="0" smtClean="0">
                <a:solidFill>
                  <a:schemeClr val="bg1"/>
                </a:solidFill>
              </a:rPr>
              <a:t>Создание отчета ГПЗУ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4716016" y="1630441"/>
            <a:ext cx="4084704" cy="36004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0" rIns="18288" anchor="ctr">
            <a:norm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chemeClr val="bg1"/>
                </a:solidFill>
              </a:rPr>
              <a:t>Текстовая часть ГПЗУ</a:t>
            </a:r>
            <a:endParaRPr lang="ru-RU" sz="1400" dirty="0">
              <a:solidFill>
                <a:schemeClr val="bg1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8801" y="1987323"/>
            <a:ext cx="4067175" cy="206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8801" y="4173412"/>
            <a:ext cx="1728192" cy="249594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745"/>
          <a:stretch/>
        </p:blipFill>
        <p:spPr bwMode="auto">
          <a:xfrm>
            <a:off x="4716016" y="1846465"/>
            <a:ext cx="4084704" cy="2219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16098" y="4173412"/>
            <a:ext cx="1800200" cy="2495705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72000" y="4173412"/>
            <a:ext cx="4447533" cy="2484594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580112" y="2420888"/>
            <a:ext cx="936000" cy="97802"/>
          </a:xfrm>
          <a:prstGeom prst="rect">
            <a:avLst/>
          </a:prstGeom>
          <a:solidFill>
            <a:srgbClr val="FF0000">
              <a:alpha val="35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1115616" y="2341776"/>
            <a:ext cx="936104" cy="109786"/>
          </a:xfrm>
          <a:prstGeom prst="rect">
            <a:avLst/>
          </a:prstGeom>
          <a:solidFill>
            <a:srgbClr val="FF0000">
              <a:alpha val="35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Герб" descr="C:\Users\dima.KRASGP\Documents\p\300px-Coat_of_Arms_of_Krasnoyarsk.pn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92257"/>
            <a:ext cx="1637927" cy="1222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Заголовок слайда"/>
          <p:cNvSpPr/>
          <p:nvPr/>
        </p:nvSpPr>
        <p:spPr>
          <a:xfrm>
            <a:off x="3063627" y="790903"/>
            <a:ext cx="58288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>
              <a:buClr>
                <a:schemeClr val="tx2"/>
              </a:buClr>
              <a:buSzPct val="115000"/>
              <a:defRPr/>
            </a:pPr>
            <a:r>
              <a:rPr lang="ru-RU" kern="0" dirty="0"/>
              <a:t>Подготовка Градостроительных планов </a:t>
            </a:r>
            <a:r>
              <a:rPr lang="ru-RU" kern="0" dirty="0" smtClean="0"/>
              <a:t/>
            </a:r>
            <a:br>
              <a:rPr lang="ru-RU" kern="0" dirty="0" smtClean="0"/>
            </a:br>
            <a:r>
              <a:rPr lang="ru-RU" kern="0" dirty="0" smtClean="0"/>
              <a:t>земельных </a:t>
            </a:r>
            <a:r>
              <a:rPr lang="ru-RU" kern="0" dirty="0"/>
              <a:t>участков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8739336" y="6460950"/>
            <a:ext cx="404664" cy="4046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8703840" y="6480720"/>
            <a:ext cx="404664" cy="365125"/>
          </a:xfrm>
        </p:spPr>
        <p:txBody>
          <a:bodyPr/>
          <a:lstStyle/>
          <a:p>
            <a:fld id="{0A4B8567-1C56-440D-A82F-C2FD1E626C1A}" type="slidenum">
              <a:rPr lang="ru-RU" smtClean="0"/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5484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2" grpId="0" animBg="1"/>
      <p:bldP spid="2" grpId="1" animBg="1"/>
      <p:bldP spid="15" grpId="0" animBg="1"/>
      <p:bldP spid="15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1989697" y="1268761"/>
            <a:ext cx="6995409" cy="792088"/>
          </a:xfrm>
          <a:noFill/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400" dirty="0"/>
              <a:t>Для автоматизации процесса выдачи разрешения на строительство департаментом градостроительства разработан </a:t>
            </a:r>
            <a:r>
              <a:rPr lang="ru-RU" sz="1400" dirty="0">
                <a:solidFill>
                  <a:srgbClr val="FF0000"/>
                </a:solidFill>
              </a:rPr>
              <a:t>Единый стандарт подготовки и предоставления материалов проектной документации в электронном </a:t>
            </a:r>
            <a:r>
              <a:rPr lang="ru-RU" sz="1400" dirty="0" smtClean="0">
                <a:solidFill>
                  <a:srgbClr val="FF0000"/>
                </a:solidFill>
              </a:rPr>
              <a:t>виде</a:t>
            </a:r>
            <a:endParaRPr lang="ru-RU" sz="1400" dirty="0">
              <a:solidFill>
                <a:srgbClr val="FF0000"/>
              </a:solidFill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207740" y="2091764"/>
            <a:ext cx="5228356" cy="1049204"/>
          </a:xfrm>
          <a:prstGeom prst="rect">
            <a:avLst/>
          </a:prstGeom>
          <a:noFill/>
        </p:spPr>
        <p:txBody>
          <a:bodyPr vert="horz" lIns="0" rIns="18288">
            <a:norm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400" dirty="0" smtClean="0"/>
              <a:t>Информация о порядке подачи документов в электронном виде размещена на официальном сайте администрации города</a:t>
            </a:r>
            <a:r>
              <a:rPr lang="ru-RU" sz="1400" dirty="0"/>
              <a:t>. </a:t>
            </a:r>
            <a:r>
              <a:rPr lang="ru-RU" sz="1400" dirty="0" smtClean="0"/>
              <a:t> </a:t>
            </a:r>
            <a:r>
              <a:rPr lang="ru-RU" sz="1400" dirty="0" smtClean="0">
                <a:solidFill>
                  <a:srgbClr val="FF0000"/>
                </a:solidFill>
              </a:rPr>
              <a:t>http</a:t>
            </a:r>
            <a:r>
              <a:rPr lang="ru-RU" sz="1400" dirty="0">
                <a:solidFill>
                  <a:srgbClr val="FF0000"/>
                </a:solidFill>
              </a:rPr>
              <a:t>://www.admkrsk.ru в разделе «</a:t>
            </a:r>
            <a:r>
              <a:rPr lang="ru-RU" sz="1400" dirty="0" smtClean="0">
                <a:solidFill>
                  <a:srgbClr val="FF0000"/>
                </a:solidFill>
              </a:rPr>
              <a:t>Город сегодня/Градостроительство»</a:t>
            </a:r>
          </a:p>
          <a:p>
            <a:pPr algn="l"/>
            <a:endParaRPr lang="ru-RU" sz="1400" dirty="0"/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2267744" y="4005064"/>
            <a:ext cx="4968552" cy="875998"/>
          </a:xfrm>
          <a:prstGeom prst="rect">
            <a:avLst/>
          </a:prstGeom>
          <a:noFill/>
        </p:spPr>
        <p:txBody>
          <a:bodyPr vert="horz" lIns="0" rIns="18288">
            <a:no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400" dirty="0"/>
              <a:t>Застройщиком формируется пакет документов на бумажном носителе и в виде электронных документов, заверенных электронно-цифровой подписью. </a:t>
            </a: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2267745" y="5013176"/>
            <a:ext cx="3710308" cy="1584176"/>
          </a:xfrm>
          <a:prstGeom prst="rect">
            <a:avLst/>
          </a:prstGeom>
          <a:noFill/>
        </p:spPr>
        <p:txBody>
          <a:bodyPr vert="horz" lIns="0" rIns="18288">
            <a:no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400" dirty="0"/>
              <a:t>Стандартная форма автоматически загружается в </a:t>
            </a:r>
            <a:r>
              <a:rPr lang="ru-RU" sz="1400" dirty="0" smtClean="0"/>
              <a:t>ИСОГД.  </a:t>
            </a:r>
            <a:r>
              <a:rPr lang="ru-RU" sz="1400" dirty="0"/>
              <a:t>Проектная документация в электронном виде размещается в системе в виде файлов формата </a:t>
            </a:r>
            <a:r>
              <a:rPr lang="ru-RU" sz="1400" dirty="0" err="1"/>
              <a:t>Pdf</a:t>
            </a:r>
            <a:r>
              <a:rPr lang="ru-RU" sz="1400" dirty="0"/>
              <a:t>. </a:t>
            </a:r>
            <a:endParaRPr lang="ru-RU" sz="1400" dirty="0" smtClean="0"/>
          </a:p>
          <a:p>
            <a:pPr algn="l"/>
            <a:r>
              <a:rPr lang="ru-RU" sz="1400" dirty="0" smtClean="0"/>
              <a:t>Схема </a:t>
            </a:r>
            <a:r>
              <a:rPr lang="ru-RU" sz="1400" dirty="0"/>
              <a:t>планировочной организации в формате растровой копии чертежа с графической привязкой размещается в плане территории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92080" y="2058819"/>
            <a:ext cx="2959587" cy="1750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55167" y="3125739"/>
            <a:ext cx="3071855" cy="763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740" y="3125739"/>
            <a:ext cx="1870321" cy="2664296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84168" y="4807006"/>
            <a:ext cx="2808312" cy="1862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Герб" descr="C:\Users\dima.KRASGP\Documents\p\300px-Coat_of_Arms_of_Krasnoyarsk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92257"/>
            <a:ext cx="1637927" cy="1222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Заголовок слайда"/>
          <p:cNvSpPr/>
          <p:nvPr/>
        </p:nvSpPr>
        <p:spPr>
          <a:xfrm>
            <a:off x="3063627" y="790903"/>
            <a:ext cx="58288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>
              <a:buClr>
                <a:schemeClr val="tx2"/>
              </a:buClr>
              <a:buSzPct val="115000"/>
              <a:defRPr/>
            </a:pPr>
            <a:r>
              <a:rPr lang="ru-RU" kern="0" dirty="0"/>
              <a:t>Подготовка разрешения на строительство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8739336" y="6460950"/>
            <a:ext cx="404664" cy="4046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8703840" y="6480720"/>
            <a:ext cx="404664" cy="365125"/>
          </a:xfrm>
        </p:spPr>
        <p:txBody>
          <a:bodyPr/>
          <a:lstStyle/>
          <a:p>
            <a:fld id="{0A4B8567-1C56-440D-A82F-C2FD1E626C1A}" type="slidenum">
              <a:rPr lang="ru-RU" smtClean="0"/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7705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9512" y="2204864"/>
            <a:ext cx="4464266" cy="2123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179512" y="1556792"/>
            <a:ext cx="4464266" cy="685169"/>
          </a:xfr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200" dirty="0" smtClean="0">
                <a:solidFill>
                  <a:schemeClr val="bg1"/>
                </a:solidFill>
              </a:rPr>
              <a:t>Создание объекта капитального строительства, заполнение его проектных характеристик объекта, внесение необходимой документации</a:t>
            </a:r>
            <a:endParaRPr lang="ru-RU" sz="1200" dirty="0">
              <a:solidFill>
                <a:schemeClr val="bg1"/>
              </a:solidFill>
            </a:endParaRPr>
          </a:p>
        </p:txBody>
      </p:sp>
      <p:pic>
        <p:nvPicPr>
          <p:cNvPr id="12" name="Picture 6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92080" y="2626790"/>
            <a:ext cx="3474376" cy="1701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53774" y="2060848"/>
            <a:ext cx="2750989" cy="192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68095" y="1626691"/>
            <a:ext cx="2438376" cy="1764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9511" y="4328007"/>
            <a:ext cx="4464265" cy="2403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69775" y="4322893"/>
            <a:ext cx="4095330" cy="2403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Герб" descr="C:\Users\dima.KRASGP\Documents\p\300px-Coat_of_Arms_of_Krasnoyarsk.pn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92257"/>
            <a:ext cx="1637927" cy="1222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Заголовок слайда"/>
          <p:cNvSpPr/>
          <p:nvPr/>
        </p:nvSpPr>
        <p:spPr>
          <a:xfrm>
            <a:off x="3063627" y="790903"/>
            <a:ext cx="58288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>
              <a:buClr>
                <a:schemeClr val="tx2"/>
              </a:buClr>
              <a:buSzPct val="115000"/>
              <a:defRPr/>
            </a:pPr>
            <a:r>
              <a:rPr lang="ru-RU" kern="0" dirty="0"/>
              <a:t>Подготовка разрешения на строительство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539552" y="2454208"/>
            <a:ext cx="2448272" cy="109786"/>
          </a:xfrm>
          <a:prstGeom prst="rect">
            <a:avLst/>
          </a:prstGeom>
          <a:solidFill>
            <a:srgbClr val="FF0000">
              <a:alpha val="35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179512" y="3741462"/>
            <a:ext cx="4464265" cy="69564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indent="0" algn="ctr">
              <a:spcBef>
                <a:spcPct val="20000"/>
              </a:spcBef>
              <a:buFont typeface="Arial" pitchFamily="34" charset="0"/>
              <a:buNone/>
              <a:defRPr sz="1200">
                <a:solidFill>
                  <a:schemeClr val="bg1"/>
                </a:solidFill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ru-RU" dirty="0"/>
              <a:t>Внесение графической информации о проектируемом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объекте </a:t>
            </a:r>
            <a:r>
              <a:rPr lang="ru-RU" dirty="0"/>
              <a:t>в план территории и проверка на соответствие градостроительному плану</a:t>
            </a:r>
          </a:p>
        </p:txBody>
      </p:sp>
      <p:sp>
        <p:nvSpPr>
          <p:cNvPr id="14" name="Подзаголовок 2"/>
          <p:cNvSpPr txBox="1">
            <a:spLocks/>
          </p:cNvSpPr>
          <p:nvPr/>
        </p:nvSpPr>
        <p:spPr>
          <a:xfrm>
            <a:off x="4752313" y="3741462"/>
            <a:ext cx="4112791" cy="69564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indent="0" algn="ctr">
              <a:spcBef>
                <a:spcPct val="20000"/>
              </a:spcBef>
              <a:buFont typeface="Arial" pitchFamily="34" charset="0"/>
              <a:buNone/>
              <a:defRPr sz="1200">
                <a:solidFill>
                  <a:schemeClr val="bg1"/>
                </a:solidFill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ru-RU" dirty="0"/>
              <a:t>Проверка проектируемого объекта на соответствие документации по планировке территории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8739336" y="6460950"/>
            <a:ext cx="404664" cy="4046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8703840" y="6480720"/>
            <a:ext cx="404664" cy="365125"/>
          </a:xfrm>
        </p:spPr>
        <p:txBody>
          <a:bodyPr/>
          <a:lstStyle/>
          <a:p>
            <a:fld id="{0A4B8567-1C56-440D-A82F-C2FD1E626C1A}" type="slidenum">
              <a:rPr lang="ru-RU" smtClean="0"/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1630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7" grpId="0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4876" y="2003215"/>
            <a:ext cx="4427165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одзаголовок 2"/>
          <p:cNvSpPr txBox="1">
            <a:spLocks/>
          </p:cNvSpPr>
          <p:nvPr/>
        </p:nvSpPr>
        <p:spPr>
          <a:xfrm>
            <a:off x="460088" y="1628800"/>
            <a:ext cx="4431954" cy="36004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indent="0" algn="ctr">
              <a:spcBef>
                <a:spcPct val="20000"/>
              </a:spcBef>
              <a:buFont typeface="Arial" pitchFamily="34" charset="0"/>
              <a:buNone/>
              <a:defRPr sz="1200">
                <a:solidFill>
                  <a:schemeClr val="bg1"/>
                </a:solidFill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ru-RU" dirty="0"/>
              <a:t>Подготовка отчета «Разрешение на строительство объекта»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72316" y="2876920"/>
            <a:ext cx="7750993" cy="3732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Подпись" descr="Зуевский"/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48051" y="4743340"/>
            <a:ext cx="983389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Печать"/>
          <p:cNvPicPr>
            <a:picLocks noChangeAspect="1"/>
          </p:cNvPicPr>
          <p:nvPr/>
        </p:nvPicPr>
        <p:blipFill rotWithShape="1">
          <a:blip r:embed="rId6" cstate="screen">
            <a:clrChange>
              <a:clrFrom>
                <a:srgbClr val="F5F6FA"/>
              </a:clrFrom>
              <a:clrTo>
                <a:srgbClr val="F5F6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76043" y="4839332"/>
            <a:ext cx="1384933" cy="1162051"/>
          </a:xfrm>
          <a:prstGeom prst="rect">
            <a:avLst/>
          </a:prstGeom>
        </p:spPr>
      </p:pic>
      <p:pic>
        <p:nvPicPr>
          <p:cNvPr id="12" name="Герб" descr="C:\Users\dima.KRASGP\Documents\p\300px-Coat_of_Arms_of_Krasnoyarsk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92257"/>
            <a:ext cx="1637927" cy="1222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Заголовок слайда"/>
          <p:cNvSpPr/>
          <p:nvPr/>
        </p:nvSpPr>
        <p:spPr>
          <a:xfrm>
            <a:off x="3063627" y="790903"/>
            <a:ext cx="58288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>
              <a:buClr>
                <a:schemeClr val="tx2"/>
              </a:buClr>
              <a:buSzPct val="115000"/>
              <a:defRPr/>
            </a:pPr>
            <a:r>
              <a:rPr lang="ru-RU" kern="0" dirty="0"/>
              <a:t>Подготовка разрешения на строительство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998475" y="2538746"/>
            <a:ext cx="1413285" cy="109786"/>
          </a:xfrm>
          <a:prstGeom prst="rect">
            <a:avLst/>
          </a:prstGeom>
          <a:solidFill>
            <a:srgbClr val="FF0000">
              <a:alpha val="35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8739336" y="6460950"/>
            <a:ext cx="404664" cy="4046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8703840" y="6480720"/>
            <a:ext cx="404664" cy="365125"/>
          </a:xfrm>
        </p:spPr>
        <p:txBody>
          <a:bodyPr/>
          <a:lstStyle/>
          <a:p>
            <a:fld id="{0A4B8567-1C56-440D-A82F-C2FD1E626C1A}" type="slidenum">
              <a:rPr lang="ru-RU" smtClean="0"/>
              <a:t>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8173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794" y="1556792"/>
            <a:ext cx="9144000" cy="6106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одзаголовок 2"/>
          <p:cNvSpPr txBox="1">
            <a:spLocks/>
          </p:cNvSpPr>
          <p:nvPr/>
        </p:nvSpPr>
        <p:spPr>
          <a:xfrm>
            <a:off x="4931981" y="5913276"/>
            <a:ext cx="3686175" cy="15121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0" rIns="18288">
            <a:norm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dirty="0" smtClean="0"/>
              <a:t>Условные обозначения</a:t>
            </a:r>
            <a:endParaRPr lang="ru-RU" sz="1200" dirty="0"/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0" y="1556792"/>
            <a:ext cx="5085444" cy="57606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indent="0" algn="ctr">
              <a:spcBef>
                <a:spcPts val="0"/>
              </a:spcBef>
              <a:buFont typeface="Arial" pitchFamily="34" charset="0"/>
              <a:buNone/>
              <a:defRPr sz="1200">
                <a:solidFill>
                  <a:schemeClr val="bg1"/>
                </a:solidFill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ru-RU" sz="1400" dirty="0"/>
              <a:t>Объекты капитального строительства в границах резервирования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31980" y="6129300"/>
            <a:ext cx="3686175" cy="1080120"/>
          </a:xfrm>
          <a:prstGeom prst="rect">
            <a:avLst/>
          </a:prstGeom>
        </p:spPr>
      </p:pic>
      <p:pic>
        <p:nvPicPr>
          <p:cNvPr id="13" name="Герб" descr="C:\Users\dima.KRASGP\Documents\p\300px-Coat_of_Arms_of_Krasnoyarsk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92257"/>
            <a:ext cx="1637927" cy="1222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Заголовок слайда"/>
          <p:cNvSpPr/>
          <p:nvPr/>
        </p:nvSpPr>
        <p:spPr>
          <a:xfrm>
            <a:off x="3063627" y="790903"/>
            <a:ext cx="58288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>
              <a:buClr>
                <a:schemeClr val="tx2"/>
              </a:buClr>
              <a:buSzPct val="115000"/>
              <a:defRPr/>
            </a:pPr>
            <a:r>
              <a:rPr lang="ru-RU" kern="0" dirty="0"/>
              <a:t>Подготовка документов по резервированию земель</a:t>
            </a:r>
          </a:p>
        </p:txBody>
      </p:sp>
      <p:grpSp>
        <p:nvGrpSpPr>
          <p:cNvPr id="10" name="Группа 9"/>
          <p:cNvGrpSpPr/>
          <p:nvPr/>
        </p:nvGrpSpPr>
        <p:grpSpPr>
          <a:xfrm>
            <a:off x="1183567" y="2531992"/>
            <a:ext cx="6099623" cy="4391729"/>
            <a:chOff x="1743075" y="1709167"/>
            <a:chExt cx="5400600" cy="3888432"/>
          </a:xfrm>
        </p:grpSpPr>
        <p:pic>
          <p:nvPicPr>
            <p:cNvPr id="11" name="Рисунок 10"/>
            <p:cNvPicPr/>
            <p:nvPr/>
          </p:nvPicPr>
          <p:blipFill rotWithShape="1">
            <a:blip r:embed="rId6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43075" y="1709167"/>
              <a:ext cx="5400600" cy="3888432"/>
            </a:xfrm>
            <a:prstGeom prst="rect">
              <a:avLst/>
            </a:prstGeom>
          </p:spPr>
        </p:pic>
        <p:pic>
          <p:nvPicPr>
            <p:cNvPr id="12" name="Рисунок 11"/>
            <p:cNvPicPr/>
            <p:nvPr/>
          </p:nvPicPr>
          <p:blipFill rotWithShape="1">
            <a:blip r:embed="rId7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061917" y="4797313"/>
              <a:ext cx="353566" cy="346348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15" name="Прямоугольник 14"/>
          <p:cNvSpPr/>
          <p:nvPr/>
        </p:nvSpPr>
        <p:spPr>
          <a:xfrm>
            <a:off x="8739336" y="6460950"/>
            <a:ext cx="404664" cy="4046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8703840" y="6480720"/>
            <a:ext cx="404664" cy="365125"/>
          </a:xfrm>
        </p:spPr>
        <p:txBody>
          <a:bodyPr/>
          <a:lstStyle/>
          <a:p>
            <a:fld id="{0A4B8567-1C56-440D-A82F-C2FD1E626C1A}" type="slidenum">
              <a:rPr lang="ru-RU" smtClean="0"/>
              <a:t>24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7872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532706" y="1640233"/>
            <a:ext cx="4471341" cy="360040"/>
          </a:xfr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1400" dirty="0">
                <a:solidFill>
                  <a:schemeClr val="bg1"/>
                </a:solidFill>
              </a:rPr>
              <a:t>Создание проекта границ участка </a:t>
            </a:r>
            <a:r>
              <a:rPr lang="ru-RU" sz="1400" dirty="0" smtClean="0">
                <a:solidFill>
                  <a:schemeClr val="bg1"/>
                </a:solidFill>
              </a:rPr>
              <a:t>резервирования</a:t>
            </a:r>
            <a:endParaRPr lang="ru-RU" sz="1400" dirty="0">
              <a:solidFill>
                <a:schemeClr val="bg1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2706" y="2000273"/>
            <a:ext cx="4471342" cy="286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51920" y="2996952"/>
            <a:ext cx="4917030" cy="3533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Герб" descr="C:\Users\dima.KRASGP\Documents\p\300px-Coat_of_Arms_of_Krasnoyarsk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92257"/>
            <a:ext cx="1637927" cy="1222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Заголовок слайда"/>
          <p:cNvSpPr/>
          <p:nvPr/>
        </p:nvSpPr>
        <p:spPr>
          <a:xfrm>
            <a:off x="3063627" y="790903"/>
            <a:ext cx="58288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>
              <a:buClr>
                <a:schemeClr val="tx2"/>
              </a:buClr>
              <a:buSzPct val="115000"/>
              <a:defRPr/>
            </a:pPr>
            <a:r>
              <a:rPr lang="ru-RU" kern="0" dirty="0"/>
              <a:t>Подготовка документов по резервированию земель</a:t>
            </a: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3851920" y="2276872"/>
            <a:ext cx="4917029" cy="72008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indent="0" algn="ctr">
              <a:spcBef>
                <a:spcPts val="0"/>
              </a:spcBef>
              <a:buFont typeface="Arial" pitchFamily="34" charset="0"/>
              <a:buNone/>
              <a:defRPr sz="1200">
                <a:solidFill>
                  <a:schemeClr val="bg1"/>
                </a:solidFill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ru-RU" sz="1400" dirty="0"/>
              <a:t>Подготовка схемы резервируемых земель и перечня земельных участков и объектов капитального строительства, попадающих в границы </a:t>
            </a:r>
            <a:r>
              <a:rPr lang="ru-RU" sz="1400" dirty="0" smtClean="0"/>
              <a:t>резервирования</a:t>
            </a:r>
            <a:endParaRPr lang="ru-RU" sz="14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8739336" y="6460950"/>
            <a:ext cx="404664" cy="4046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8703840" y="6480720"/>
            <a:ext cx="404664" cy="365125"/>
          </a:xfrm>
        </p:spPr>
        <p:txBody>
          <a:bodyPr/>
          <a:lstStyle/>
          <a:p>
            <a:fld id="{0A4B8567-1C56-440D-A82F-C2FD1E626C1A}" type="slidenum">
              <a:rPr lang="ru-RU" smtClean="0"/>
              <a:t>25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3680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702" y="1546504"/>
            <a:ext cx="9144000" cy="5311496"/>
          </a:xfrm>
          <a:prstGeom prst="rect">
            <a:avLst/>
          </a:prstGeom>
        </p:spPr>
      </p:pic>
      <p:sp>
        <p:nvSpPr>
          <p:cNvPr id="6" name="Подзаголовок 2"/>
          <p:cNvSpPr txBox="1">
            <a:spLocks/>
          </p:cNvSpPr>
          <p:nvPr/>
        </p:nvSpPr>
        <p:spPr>
          <a:xfrm>
            <a:off x="755576" y="1844824"/>
            <a:ext cx="7632848" cy="970299"/>
          </a:xfrm>
          <a:prstGeom prst="rect">
            <a:avLst/>
          </a:prstGeom>
          <a:noFill/>
        </p:spPr>
        <p:txBody>
          <a:bodyPr vert="horz" lIns="0" rIns="18288">
            <a:norm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ru-RU" sz="1600" b="1" dirty="0" smtClean="0">
                <a:solidFill>
                  <a:schemeClr val="bg1">
                    <a:lumMod val="95000"/>
                  </a:schemeClr>
                </a:solidFill>
              </a:rPr>
              <a:t>740</a:t>
            </a:r>
            <a:r>
              <a:rPr lang="ru-RU" sz="16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1600" dirty="0">
                <a:solidFill>
                  <a:schemeClr val="bg1">
                    <a:lumMod val="95000"/>
                  </a:schemeClr>
                </a:solidFill>
              </a:rPr>
              <a:t>- земельных участков, изъятых для муниципальных нужд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endParaRPr lang="ru-RU" sz="16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7" name="Герб" descr="C:\Users\dima.KRASGP\Documents\p\300px-Coat_of_Arms_of_Krasnoyarsk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92257"/>
            <a:ext cx="1637927" cy="1222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слайда"/>
          <p:cNvSpPr/>
          <p:nvPr/>
        </p:nvSpPr>
        <p:spPr>
          <a:xfrm>
            <a:off x="3063627" y="790903"/>
            <a:ext cx="58288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>
              <a:buClr>
                <a:schemeClr val="tx2"/>
              </a:buClr>
              <a:buSzPct val="115000"/>
              <a:defRPr/>
            </a:pPr>
            <a:r>
              <a:rPr lang="ru-RU" dirty="0"/>
              <a:t>Строительство 4-го автомобильного моста через </a:t>
            </a:r>
            <a:r>
              <a:rPr lang="ru-RU" dirty="0" err="1"/>
              <a:t>р.Енисей</a:t>
            </a:r>
            <a:r>
              <a:rPr lang="ru-RU" dirty="0"/>
              <a:t> и подходов к нему</a:t>
            </a:r>
            <a:endParaRPr lang="ru-RU" kern="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8739336" y="6460950"/>
            <a:ext cx="404664" cy="4046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8703840" y="6480720"/>
            <a:ext cx="404664" cy="365125"/>
          </a:xfrm>
        </p:spPr>
        <p:txBody>
          <a:bodyPr/>
          <a:lstStyle/>
          <a:p>
            <a:fld id="{0A4B8567-1C56-440D-A82F-C2FD1E626C1A}" type="slidenum">
              <a:rPr lang="ru-RU" smtClean="0"/>
              <a:t>26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01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1928" y="1935709"/>
            <a:ext cx="8640144" cy="4410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817439" y="1161625"/>
            <a:ext cx="707504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8900" lvl="0" indent="3175" eaLnBrk="0" hangingPunct="0">
              <a:spcBef>
                <a:spcPct val="20000"/>
              </a:spcBef>
              <a:spcAft>
                <a:spcPct val="25000"/>
              </a:spcAft>
              <a:buClr>
                <a:schemeClr val="tx2"/>
              </a:buClr>
              <a:buSzPct val="115000"/>
              <a:defRPr/>
            </a:pPr>
            <a:r>
              <a:rPr lang="ru-RU" sz="1400" dirty="0" smtClean="0"/>
              <a:t>В </a:t>
            </a:r>
            <a:r>
              <a:rPr lang="ru-RU" sz="1400" dirty="0"/>
              <a:t>настоящее время на основе раздела ИСОГД базовой платформы ЕМ ГИС реализован проект Интерактивная карта города Красноярска, где содержится вся информация о градостроительной деятельности, предусмотренная к открытому опубликованию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749546" y="2492896"/>
            <a:ext cx="1878238" cy="733758"/>
          </a:xfrm>
          <a:prstGeom prst="rect">
            <a:avLst/>
          </a:prstGeom>
          <a:noFill/>
          <a:ln>
            <a:noFill/>
          </a:ln>
        </p:spPr>
        <p:txBody>
          <a:bodyPr vert="horz" lIns="45720" rIns="45720" anchor="ctr">
            <a:no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</a:rPr>
              <a:t>Строящиеся объекты жилищного строительства</a:t>
            </a:r>
          </a:p>
        </p:txBody>
      </p:sp>
      <p:sp>
        <p:nvSpPr>
          <p:cNvPr id="9" name="Заголовок 9"/>
          <p:cNvSpPr txBox="1">
            <a:spLocks/>
          </p:cNvSpPr>
          <p:nvPr/>
        </p:nvSpPr>
        <p:spPr>
          <a:xfrm>
            <a:off x="179512" y="6353889"/>
            <a:ext cx="8496944" cy="520565"/>
          </a:xfrm>
          <a:prstGeom prst="rect">
            <a:avLst/>
          </a:prstGeom>
          <a:noFill/>
          <a:scene3d>
            <a:camera prst="orthographicFront"/>
            <a:lightRig rig="flood" dir="t"/>
          </a:scene3d>
          <a:sp3d prstMaterial="metal">
            <a:extrusionClr>
              <a:schemeClr val="tx1"/>
            </a:extrusionClr>
            <a:contourClr>
              <a:schemeClr val="accent1">
                <a:lumMod val="60000"/>
                <a:lumOff val="40000"/>
              </a:schemeClr>
            </a:contourClr>
          </a:sp3d>
        </p:spPr>
        <p:txBody>
          <a:bodyPr vert="horz" lIns="45720" rIns="45720" anchor="ctr">
            <a:noAutofit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ru-RU" sz="1200" u="sng" dirty="0" smtClean="0"/>
              <a:t>http</a:t>
            </a:r>
            <a:r>
              <a:rPr lang="ru-RU" sz="1200" u="sng" dirty="0"/>
              <a:t>://www.admkrsk.ru</a:t>
            </a:r>
            <a:r>
              <a:rPr lang="ru-RU" sz="1200" dirty="0"/>
              <a:t>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200" dirty="0"/>
              <a:t>Официальный сайт администрации города Красноярска, раздел «Город сегодня. Градостроительство</a:t>
            </a:r>
            <a:r>
              <a:rPr lang="ru-RU" sz="1200" dirty="0" smtClean="0"/>
              <a:t>»</a:t>
            </a:r>
            <a:endParaRPr lang="ru-RU" dirty="0">
              <a:latin typeface="Lucida Sans Unicode" pitchFamily="34" charset="0"/>
              <a:cs typeface="Lucida Sans Unicode" pitchFamily="34" charset="0"/>
            </a:endParaRPr>
          </a:p>
        </p:txBody>
      </p:sp>
      <p:pic>
        <p:nvPicPr>
          <p:cNvPr id="7" name="Герб" descr="C:\Users\dima.KRASGP\Documents\p\300px-Coat_of_Arms_of_Krasnoyarsk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92257"/>
            <a:ext cx="1637927" cy="1222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слайда"/>
          <p:cNvSpPr/>
          <p:nvPr/>
        </p:nvSpPr>
        <p:spPr>
          <a:xfrm>
            <a:off x="3063627" y="790903"/>
            <a:ext cx="58288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>
              <a:buClr>
                <a:schemeClr val="tx2"/>
              </a:buClr>
              <a:buSzPct val="115000"/>
              <a:defRPr/>
            </a:pPr>
            <a:r>
              <a:rPr lang="ru-RU" kern="0" dirty="0"/>
              <a:t>Интерактивная карта города Красноярска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8739336" y="6460950"/>
            <a:ext cx="404664" cy="4046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8703840" y="6480720"/>
            <a:ext cx="404664" cy="365125"/>
          </a:xfrm>
        </p:spPr>
        <p:txBody>
          <a:bodyPr/>
          <a:lstStyle/>
          <a:p>
            <a:fld id="{0A4B8567-1C56-440D-A82F-C2FD1E626C1A}" type="slidenum">
              <a:rPr lang="ru-RU" smtClean="0"/>
              <a:t>27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9678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Герб" descr="C:\Users\dima.KRASGP\Documents\p\300px-Coat_of_Arms_of_Krasnoyarsk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92257"/>
            <a:ext cx="1637927" cy="1222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674228" y="836712"/>
            <a:ext cx="37364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Департамент градостроительства</a:t>
            </a:r>
            <a:endParaRPr lang="en-US" dirty="0"/>
          </a:p>
          <a:p>
            <a:r>
              <a:rPr lang="ru-RU" dirty="0" smtClean="0"/>
              <a:t>Администрации г. Красноярска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979712" y="3212976"/>
            <a:ext cx="51125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Благодарим за внимание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377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Блок-схема: карточка 25"/>
          <p:cNvSpPr/>
          <p:nvPr/>
        </p:nvSpPr>
        <p:spPr>
          <a:xfrm>
            <a:off x="179512" y="2276872"/>
            <a:ext cx="2598710" cy="2748450"/>
          </a:xfrm>
          <a:prstGeom prst="flowChartPunchedCard">
            <a:avLst/>
          </a:prstGeom>
          <a:gradFill flip="none" rotWithShape="1">
            <a:gsLst>
              <a:gs pos="0">
                <a:schemeClr val="bg1"/>
              </a:gs>
              <a:gs pos="41000">
                <a:schemeClr val="accent1">
                  <a:lumMod val="20000"/>
                  <a:lumOff val="80000"/>
                </a:schemeClr>
              </a:gs>
              <a:gs pos="61000">
                <a:schemeClr val="accent1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Блок-схема: несколько документов 23"/>
          <p:cNvSpPr/>
          <p:nvPr/>
        </p:nvSpPr>
        <p:spPr>
          <a:xfrm>
            <a:off x="3073349" y="5514221"/>
            <a:ext cx="3010819" cy="1227147"/>
          </a:xfrm>
          <a:prstGeom prst="flowChartMultidocument">
            <a:avLst/>
          </a:prstGeom>
          <a:gradFill flip="none" rotWithShape="1">
            <a:gsLst>
              <a:gs pos="0">
                <a:schemeClr val="bg1"/>
              </a:gs>
              <a:gs pos="41000">
                <a:schemeClr val="accent2">
                  <a:lumMod val="20000"/>
                  <a:lumOff val="80000"/>
                </a:schemeClr>
              </a:gs>
              <a:gs pos="61000">
                <a:schemeClr val="accent2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183432" y="5712807"/>
            <a:ext cx="32607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ru-RU" dirty="0" smtClean="0"/>
              <a:t>Автоматизировано</a:t>
            </a:r>
            <a:endParaRPr lang="en-US" dirty="0" smtClean="0"/>
          </a:p>
          <a:p>
            <a:pPr eaLnBrk="0" hangingPunct="0"/>
            <a:r>
              <a:rPr lang="ru-RU" dirty="0" smtClean="0"/>
              <a:t>24 муниципальные</a:t>
            </a:r>
            <a:endParaRPr lang="en-US" dirty="0" smtClean="0"/>
          </a:p>
          <a:p>
            <a:pPr eaLnBrk="0" hangingPunct="0"/>
            <a:r>
              <a:rPr lang="ru-RU" dirty="0" smtClean="0"/>
              <a:t>услуги</a:t>
            </a:r>
          </a:p>
        </p:txBody>
      </p:sp>
      <p:sp>
        <p:nvSpPr>
          <p:cNvPr id="12" name="Стрелка вправо 11"/>
          <p:cNvSpPr/>
          <p:nvPr/>
        </p:nvSpPr>
        <p:spPr>
          <a:xfrm>
            <a:off x="5940152" y="3234720"/>
            <a:ext cx="322569" cy="832755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aseline="-25000" dirty="0"/>
          </a:p>
        </p:txBody>
      </p:sp>
      <p:sp>
        <p:nvSpPr>
          <p:cNvPr id="13" name="Стрелка вправо 12"/>
          <p:cNvSpPr/>
          <p:nvPr/>
        </p:nvSpPr>
        <p:spPr>
          <a:xfrm rot="10800000">
            <a:off x="2888250" y="3234720"/>
            <a:ext cx="322569" cy="832755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aseline="-25000" dirty="0"/>
          </a:p>
        </p:txBody>
      </p:sp>
      <p:sp>
        <p:nvSpPr>
          <p:cNvPr id="14" name="Стрелка вправо 13"/>
          <p:cNvSpPr/>
          <p:nvPr/>
        </p:nvSpPr>
        <p:spPr>
          <a:xfrm rot="5400000">
            <a:off x="4417474" y="4867562"/>
            <a:ext cx="322569" cy="832755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aseline="-25000" dirty="0"/>
          </a:p>
        </p:txBody>
      </p:sp>
      <p:sp>
        <p:nvSpPr>
          <p:cNvPr id="15" name="Стрелка вправо 14"/>
          <p:cNvSpPr/>
          <p:nvPr/>
        </p:nvSpPr>
        <p:spPr>
          <a:xfrm rot="5400000">
            <a:off x="4540835" y="1609517"/>
            <a:ext cx="322569" cy="832755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aseline="-25000" dirty="0"/>
          </a:p>
        </p:txBody>
      </p:sp>
      <p:pic>
        <p:nvPicPr>
          <p:cNvPr id="21" name="Picture 2" descr="C:\Users\dima.KRASGP\Documents\p\300px-Coat_of_Arms_of_Krasnoyarsk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92257"/>
            <a:ext cx="1637927" cy="1222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680114" y="1384824"/>
            <a:ext cx="2044014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2000" b="1" dirty="0" smtClean="0"/>
              <a:t>Состав</a:t>
            </a:r>
            <a:r>
              <a:rPr lang="ru-RU" sz="2000" b="1" dirty="0"/>
              <a:t> </a:t>
            </a:r>
            <a:r>
              <a:rPr lang="ru-RU" sz="2000" b="1" dirty="0" smtClean="0"/>
              <a:t>ЕМ ГИС</a:t>
            </a:r>
            <a:endParaRPr lang="en-US" sz="2000" b="1" dirty="0"/>
          </a:p>
        </p:txBody>
      </p:sp>
      <p:sp>
        <p:nvSpPr>
          <p:cNvPr id="25" name="Блок-схема: карточка 24"/>
          <p:cNvSpPr/>
          <p:nvPr/>
        </p:nvSpPr>
        <p:spPr>
          <a:xfrm>
            <a:off x="3279403" y="2276872"/>
            <a:ext cx="2598710" cy="2748450"/>
          </a:xfrm>
          <a:prstGeom prst="flowChartPunchedCard">
            <a:avLst/>
          </a:prstGeom>
          <a:gradFill flip="none" rotWithShape="1">
            <a:gsLst>
              <a:gs pos="0">
                <a:schemeClr val="bg1"/>
              </a:gs>
              <a:gs pos="41000">
                <a:schemeClr val="accent1">
                  <a:lumMod val="20000"/>
                  <a:lumOff val="80000"/>
                </a:schemeClr>
              </a:gs>
              <a:gs pos="61000">
                <a:schemeClr val="accent1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Блок-схема: карточка 26"/>
          <p:cNvSpPr/>
          <p:nvPr/>
        </p:nvSpPr>
        <p:spPr>
          <a:xfrm>
            <a:off x="6365778" y="2276872"/>
            <a:ext cx="2598710" cy="2748450"/>
          </a:xfrm>
          <a:prstGeom prst="flowChartPunchedCard">
            <a:avLst/>
          </a:prstGeom>
          <a:gradFill flip="none" rotWithShape="1">
            <a:gsLst>
              <a:gs pos="0">
                <a:schemeClr val="bg1"/>
              </a:gs>
              <a:gs pos="41000">
                <a:schemeClr val="accent1">
                  <a:lumMod val="20000"/>
                  <a:lumOff val="80000"/>
                </a:schemeClr>
              </a:gs>
              <a:gs pos="61000">
                <a:schemeClr val="accent1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279403" y="2446794"/>
            <a:ext cx="2568947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1400" b="1" dirty="0" smtClean="0">
                <a:latin typeface="+mj-lt"/>
              </a:rPr>
              <a:t>АИС</a:t>
            </a:r>
          </a:p>
          <a:p>
            <a:pPr algn="ctr" eaLnBrk="0" hangingPunct="0"/>
            <a:r>
              <a:rPr lang="ru-RU" sz="1400" b="1" dirty="0" smtClean="0">
                <a:latin typeface="+mj-lt"/>
              </a:rPr>
              <a:t>«Градостроительство и архитектура»</a:t>
            </a:r>
          </a:p>
          <a:p>
            <a:pPr algn="ctr" eaLnBrk="0" hangingPunct="0"/>
            <a:r>
              <a:rPr lang="ru-RU" sz="1400" b="1" dirty="0" smtClean="0">
                <a:latin typeface="+mj-lt"/>
              </a:rPr>
              <a:t>(ИСОГД)</a:t>
            </a:r>
            <a:endParaRPr lang="en-US" sz="1400" dirty="0" smtClean="0">
              <a:latin typeface="+mj-lt"/>
            </a:endParaRPr>
          </a:p>
          <a:p>
            <a:pPr eaLnBrk="0" hangingPunct="0">
              <a:buSzPct val="60000"/>
              <a:buFontTx/>
              <a:buChar char="•"/>
            </a:pPr>
            <a:endParaRPr lang="ru-RU" sz="1400" dirty="0" smtClean="0">
              <a:solidFill>
                <a:schemeClr val="tx2"/>
              </a:solidFill>
              <a:latin typeface="+mj-lt"/>
            </a:endParaRPr>
          </a:p>
          <a:p>
            <a:pPr eaLnBrk="0" hangingPunct="0">
              <a:spcBef>
                <a:spcPts val="600"/>
              </a:spcBef>
              <a:buSzPct val="60000"/>
            </a:pPr>
            <a:r>
              <a:rPr lang="en-US" sz="1400" dirty="0" smtClean="0">
                <a:latin typeface="+mj-lt"/>
              </a:rPr>
              <a:t>1. </a:t>
            </a:r>
            <a:r>
              <a:rPr lang="ru-RU" sz="1400" dirty="0" smtClean="0">
                <a:latin typeface="+mj-lt"/>
              </a:rPr>
              <a:t>АИП «Градостроительство»</a:t>
            </a:r>
          </a:p>
          <a:p>
            <a:pPr eaLnBrk="0" hangingPunct="0">
              <a:spcBef>
                <a:spcPts val="600"/>
              </a:spcBef>
              <a:buSzPct val="60000"/>
            </a:pPr>
            <a:r>
              <a:rPr lang="en-US" sz="1400" dirty="0" smtClean="0">
                <a:latin typeface="+mj-lt"/>
              </a:rPr>
              <a:t>2. </a:t>
            </a:r>
            <a:r>
              <a:rPr lang="ru-RU" sz="1400" dirty="0" smtClean="0">
                <a:latin typeface="+mj-lt"/>
              </a:rPr>
              <a:t>АИП «Территориального </a:t>
            </a:r>
            <a:r>
              <a:rPr lang="en-US" sz="1400" dirty="0" smtClean="0">
                <a:latin typeface="+mj-lt"/>
              </a:rPr>
              <a:t/>
            </a:r>
            <a:br>
              <a:rPr lang="en-US" sz="1400" dirty="0" smtClean="0">
                <a:latin typeface="+mj-lt"/>
              </a:rPr>
            </a:br>
            <a:r>
              <a:rPr lang="en-US" sz="1400" dirty="0" smtClean="0">
                <a:latin typeface="+mj-lt"/>
              </a:rPr>
              <a:t>    </a:t>
            </a:r>
            <a:r>
              <a:rPr lang="ru-RU" sz="1400" dirty="0" smtClean="0">
                <a:latin typeface="+mj-lt"/>
              </a:rPr>
              <a:t>планирования и правил </a:t>
            </a:r>
            <a:r>
              <a:rPr lang="en-US" sz="1400" dirty="0" smtClean="0">
                <a:latin typeface="+mj-lt"/>
              </a:rPr>
              <a:t/>
            </a:r>
            <a:br>
              <a:rPr lang="en-US" sz="1400" dirty="0" smtClean="0">
                <a:latin typeface="+mj-lt"/>
              </a:rPr>
            </a:br>
            <a:r>
              <a:rPr lang="en-US" sz="1400" dirty="0" smtClean="0">
                <a:latin typeface="+mj-lt"/>
              </a:rPr>
              <a:t>    </a:t>
            </a:r>
            <a:r>
              <a:rPr lang="ru-RU" sz="1400" dirty="0" smtClean="0">
                <a:latin typeface="+mj-lt"/>
              </a:rPr>
              <a:t>землепользования»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365778" y="2636912"/>
            <a:ext cx="2598710" cy="2262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1400" b="1" dirty="0" smtClean="0">
                <a:latin typeface="+mj-lt"/>
              </a:rPr>
              <a:t>АИС </a:t>
            </a:r>
          </a:p>
          <a:p>
            <a:pPr algn="ctr" eaLnBrk="0" hangingPunct="0"/>
            <a:r>
              <a:rPr lang="ru-RU" sz="1400" b="1" dirty="0" smtClean="0">
                <a:latin typeface="+mj-lt"/>
              </a:rPr>
              <a:t>«Городское хозяйство»</a:t>
            </a:r>
            <a:endParaRPr lang="en-US" sz="1400" dirty="0" smtClean="0">
              <a:latin typeface="+mj-lt"/>
            </a:endParaRPr>
          </a:p>
          <a:p>
            <a:pPr algn="ctr" eaLnBrk="0" hangingPunct="0">
              <a:buSzPct val="60000"/>
            </a:pPr>
            <a:endParaRPr lang="en-US" sz="1400" dirty="0" smtClean="0">
              <a:solidFill>
                <a:schemeClr val="tx2"/>
              </a:solidFill>
            </a:endParaRPr>
          </a:p>
          <a:p>
            <a:pPr algn="ctr" eaLnBrk="0" hangingPunct="0">
              <a:buSzPct val="60000"/>
            </a:pPr>
            <a:endParaRPr lang="ru-RU" sz="1400" dirty="0" smtClean="0">
              <a:solidFill>
                <a:schemeClr val="tx2"/>
              </a:solidFill>
            </a:endParaRPr>
          </a:p>
          <a:p>
            <a:pPr eaLnBrk="0" hangingPunct="0">
              <a:spcBef>
                <a:spcPts val="600"/>
              </a:spcBef>
              <a:buSzPct val="60000"/>
            </a:pPr>
            <a:r>
              <a:rPr lang="en-US" sz="1400" dirty="0" smtClean="0"/>
              <a:t>1. </a:t>
            </a:r>
            <a:r>
              <a:rPr lang="ru-RU" sz="1400" dirty="0" smtClean="0"/>
              <a:t>АИП «Инженерные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smtClean="0"/>
              <a:t>   </a:t>
            </a:r>
            <a:r>
              <a:rPr lang="ru-RU" sz="1400" dirty="0" smtClean="0"/>
              <a:t> коммуникации» </a:t>
            </a:r>
            <a:endParaRPr lang="en-US" sz="1400" dirty="0" smtClean="0">
              <a:solidFill>
                <a:schemeClr val="tx2"/>
              </a:solidFill>
            </a:endParaRPr>
          </a:p>
          <a:p>
            <a:pPr eaLnBrk="0" hangingPunct="0">
              <a:spcBef>
                <a:spcPts val="600"/>
              </a:spcBef>
              <a:buSzPct val="60000"/>
            </a:pPr>
            <a:r>
              <a:rPr lang="en-US" sz="1400" dirty="0" smtClean="0"/>
              <a:t>2. </a:t>
            </a:r>
            <a:r>
              <a:rPr lang="ru-RU" sz="1400" dirty="0" smtClean="0"/>
              <a:t>АИП «Улично-дорожная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smtClean="0"/>
              <a:t>   </a:t>
            </a:r>
            <a:r>
              <a:rPr lang="ru-RU" sz="1400" dirty="0" smtClean="0"/>
              <a:t> сеть»</a:t>
            </a:r>
          </a:p>
          <a:p>
            <a:pPr eaLnBrk="0" hangingPunct="0">
              <a:spcBef>
                <a:spcPts val="600"/>
              </a:spcBef>
              <a:buSzPct val="60000"/>
            </a:pPr>
            <a:r>
              <a:rPr lang="en-US" sz="1400" dirty="0" smtClean="0"/>
              <a:t>3. </a:t>
            </a:r>
            <a:r>
              <a:rPr lang="ru-RU" sz="1400" dirty="0" smtClean="0"/>
              <a:t>АИП «Жилищный фонд»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2513831"/>
            <a:ext cx="2598710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1400" b="1" dirty="0" smtClean="0">
                <a:latin typeface="+mj-lt"/>
              </a:rPr>
              <a:t>АИС</a:t>
            </a:r>
          </a:p>
          <a:p>
            <a:pPr algn="ctr" eaLnBrk="0" hangingPunct="0"/>
            <a:r>
              <a:rPr lang="ru-RU" sz="1400" b="1" dirty="0" smtClean="0">
                <a:latin typeface="+mj-lt"/>
              </a:rPr>
              <a:t>«Муниципальное имущество </a:t>
            </a:r>
            <a:r>
              <a:rPr lang="en-US" sz="1400" b="1" dirty="0" smtClean="0">
                <a:latin typeface="+mj-lt"/>
              </a:rPr>
              <a:t/>
            </a:r>
            <a:br>
              <a:rPr lang="en-US" sz="1400" b="1" dirty="0" smtClean="0">
                <a:latin typeface="+mj-lt"/>
              </a:rPr>
            </a:br>
            <a:r>
              <a:rPr lang="ru-RU" sz="1400" b="1" dirty="0" smtClean="0">
                <a:latin typeface="+mj-lt"/>
              </a:rPr>
              <a:t>и землеустройство»</a:t>
            </a:r>
          </a:p>
          <a:p>
            <a:pPr algn="ctr" eaLnBrk="0" hangingPunct="0"/>
            <a:endParaRPr lang="ru-RU" sz="1400" dirty="0" smtClean="0">
              <a:latin typeface="Verdana" pitchFamily="34" charset="0"/>
            </a:endParaRPr>
          </a:p>
          <a:p>
            <a:pPr eaLnBrk="0" hangingPunct="0">
              <a:spcBef>
                <a:spcPts val="600"/>
              </a:spcBef>
              <a:buSzPct val="60000"/>
            </a:pPr>
            <a:r>
              <a:rPr lang="en-US" sz="1400" dirty="0" smtClean="0"/>
              <a:t>1. </a:t>
            </a:r>
            <a:r>
              <a:rPr lang="ru-RU" sz="1400" dirty="0" smtClean="0"/>
              <a:t>АИП «Адресный реестр»</a:t>
            </a:r>
          </a:p>
          <a:p>
            <a:pPr eaLnBrk="0" hangingPunct="0">
              <a:spcBef>
                <a:spcPts val="600"/>
              </a:spcBef>
              <a:buSzPct val="60000"/>
            </a:pPr>
            <a:r>
              <a:rPr lang="en-US" sz="1400" dirty="0" smtClean="0"/>
              <a:t>2. </a:t>
            </a:r>
            <a:r>
              <a:rPr lang="ru-RU" sz="1400" dirty="0" smtClean="0"/>
              <a:t>АИП «Муниципальное 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smtClean="0"/>
              <a:t>    </a:t>
            </a:r>
            <a:r>
              <a:rPr lang="ru-RU" sz="1400" dirty="0" smtClean="0"/>
              <a:t>имущество» </a:t>
            </a:r>
            <a:endParaRPr lang="en-US" sz="1400" dirty="0" smtClean="0">
              <a:solidFill>
                <a:schemeClr val="tx2"/>
              </a:solidFill>
            </a:endParaRPr>
          </a:p>
          <a:p>
            <a:pPr eaLnBrk="0" hangingPunct="0">
              <a:spcBef>
                <a:spcPts val="600"/>
              </a:spcBef>
              <a:buSzPct val="60000"/>
            </a:pPr>
            <a:r>
              <a:rPr lang="en-US" sz="1400" dirty="0" smtClean="0"/>
              <a:t>3. </a:t>
            </a:r>
            <a:r>
              <a:rPr lang="ru-RU" sz="1400" dirty="0" smtClean="0"/>
              <a:t>АИП «Земельные участки» </a:t>
            </a:r>
            <a:endParaRPr lang="en-US" sz="1400" dirty="0" smtClean="0">
              <a:solidFill>
                <a:schemeClr val="tx2"/>
              </a:solidFill>
            </a:endParaRPr>
          </a:p>
          <a:p>
            <a:pPr eaLnBrk="0" hangingPunct="0">
              <a:spcBef>
                <a:spcPts val="600"/>
              </a:spcBef>
              <a:buSzPct val="60000"/>
            </a:pPr>
            <a:r>
              <a:rPr lang="en-US" sz="1400" dirty="0" smtClean="0"/>
              <a:t>4. </a:t>
            </a:r>
            <a:r>
              <a:rPr lang="ru-RU" sz="1400" dirty="0" smtClean="0"/>
              <a:t>АИП департамента</a:t>
            </a:r>
          </a:p>
        </p:txBody>
      </p:sp>
      <p:sp>
        <p:nvSpPr>
          <p:cNvPr id="31" name="Freeform 8"/>
          <p:cNvSpPr>
            <a:spLocks/>
          </p:cNvSpPr>
          <p:nvPr/>
        </p:nvSpPr>
        <p:spPr bwMode="invGray">
          <a:xfrm>
            <a:off x="2888249" y="1784934"/>
            <a:ext cx="650679" cy="804490"/>
          </a:xfrm>
          <a:custGeom>
            <a:avLst/>
            <a:gdLst/>
            <a:ahLst/>
            <a:cxnLst>
              <a:cxn ang="0">
                <a:pos x="580" y="0"/>
              </a:cxn>
              <a:cxn ang="0">
                <a:pos x="578" y="90"/>
              </a:cxn>
              <a:cxn ang="0">
                <a:pos x="568" y="174"/>
              </a:cxn>
              <a:cxn ang="0">
                <a:pos x="552" y="252"/>
              </a:cxn>
              <a:cxn ang="0">
                <a:pos x="526" y="324"/>
              </a:cxn>
              <a:cxn ang="0">
                <a:pos x="494" y="390"/>
              </a:cxn>
              <a:cxn ang="0">
                <a:pos x="452" y="450"/>
              </a:cxn>
              <a:cxn ang="0">
                <a:pos x="402" y="508"/>
              </a:cxn>
              <a:cxn ang="0">
                <a:pos x="342" y="560"/>
              </a:cxn>
              <a:cxn ang="0">
                <a:pos x="270" y="610"/>
              </a:cxn>
              <a:cxn ang="0">
                <a:pos x="188" y="656"/>
              </a:cxn>
              <a:cxn ang="0">
                <a:pos x="188" y="798"/>
              </a:cxn>
              <a:cxn ang="0">
                <a:pos x="0" y="514"/>
              </a:cxn>
              <a:cxn ang="0">
                <a:pos x="188" y="230"/>
              </a:cxn>
              <a:cxn ang="0">
                <a:pos x="188" y="372"/>
              </a:cxn>
              <a:cxn ang="0">
                <a:pos x="224" y="368"/>
              </a:cxn>
              <a:cxn ang="0">
                <a:pos x="264" y="356"/>
              </a:cxn>
              <a:cxn ang="0">
                <a:pos x="306" y="336"/>
              </a:cxn>
              <a:cxn ang="0">
                <a:pos x="348" y="310"/>
              </a:cxn>
              <a:cxn ang="0">
                <a:pos x="392" y="280"/>
              </a:cxn>
              <a:cxn ang="0">
                <a:pos x="432" y="246"/>
              </a:cxn>
              <a:cxn ang="0">
                <a:pos x="472" y="208"/>
              </a:cxn>
              <a:cxn ang="0">
                <a:pos x="506" y="166"/>
              </a:cxn>
              <a:cxn ang="0">
                <a:pos x="536" y="124"/>
              </a:cxn>
              <a:cxn ang="0">
                <a:pos x="558" y="82"/>
              </a:cxn>
              <a:cxn ang="0">
                <a:pos x="574" y="40"/>
              </a:cxn>
              <a:cxn ang="0">
                <a:pos x="578" y="0"/>
              </a:cxn>
              <a:cxn ang="0">
                <a:pos x="580" y="0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aseline="-25000">
              <a:solidFill>
                <a:schemeClr val="lt1"/>
              </a:solidFill>
            </a:endParaRPr>
          </a:p>
        </p:txBody>
      </p:sp>
      <p:sp>
        <p:nvSpPr>
          <p:cNvPr id="32" name="Freeform 8"/>
          <p:cNvSpPr>
            <a:spLocks/>
          </p:cNvSpPr>
          <p:nvPr/>
        </p:nvSpPr>
        <p:spPr bwMode="invGray">
          <a:xfrm flipH="1">
            <a:off x="5914602" y="1709341"/>
            <a:ext cx="650679" cy="804490"/>
          </a:xfrm>
          <a:custGeom>
            <a:avLst/>
            <a:gdLst/>
            <a:ahLst/>
            <a:cxnLst>
              <a:cxn ang="0">
                <a:pos x="580" y="0"/>
              </a:cxn>
              <a:cxn ang="0">
                <a:pos x="578" y="90"/>
              </a:cxn>
              <a:cxn ang="0">
                <a:pos x="568" y="174"/>
              </a:cxn>
              <a:cxn ang="0">
                <a:pos x="552" y="252"/>
              </a:cxn>
              <a:cxn ang="0">
                <a:pos x="526" y="324"/>
              </a:cxn>
              <a:cxn ang="0">
                <a:pos x="494" y="390"/>
              </a:cxn>
              <a:cxn ang="0">
                <a:pos x="452" y="450"/>
              </a:cxn>
              <a:cxn ang="0">
                <a:pos x="402" y="508"/>
              </a:cxn>
              <a:cxn ang="0">
                <a:pos x="342" y="560"/>
              </a:cxn>
              <a:cxn ang="0">
                <a:pos x="270" y="610"/>
              </a:cxn>
              <a:cxn ang="0">
                <a:pos x="188" y="656"/>
              </a:cxn>
              <a:cxn ang="0">
                <a:pos x="188" y="798"/>
              </a:cxn>
              <a:cxn ang="0">
                <a:pos x="0" y="514"/>
              </a:cxn>
              <a:cxn ang="0">
                <a:pos x="188" y="230"/>
              </a:cxn>
              <a:cxn ang="0">
                <a:pos x="188" y="372"/>
              </a:cxn>
              <a:cxn ang="0">
                <a:pos x="224" y="368"/>
              </a:cxn>
              <a:cxn ang="0">
                <a:pos x="264" y="356"/>
              </a:cxn>
              <a:cxn ang="0">
                <a:pos x="306" y="336"/>
              </a:cxn>
              <a:cxn ang="0">
                <a:pos x="348" y="310"/>
              </a:cxn>
              <a:cxn ang="0">
                <a:pos x="392" y="280"/>
              </a:cxn>
              <a:cxn ang="0">
                <a:pos x="432" y="246"/>
              </a:cxn>
              <a:cxn ang="0">
                <a:pos x="472" y="208"/>
              </a:cxn>
              <a:cxn ang="0">
                <a:pos x="506" y="166"/>
              </a:cxn>
              <a:cxn ang="0">
                <a:pos x="536" y="124"/>
              </a:cxn>
              <a:cxn ang="0">
                <a:pos x="558" y="82"/>
              </a:cxn>
              <a:cxn ang="0">
                <a:pos x="574" y="40"/>
              </a:cxn>
              <a:cxn ang="0">
                <a:pos x="578" y="0"/>
              </a:cxn>
              <a:cxn ang="0">
                <a:pos x="580" y="0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aseline="-25000">
              <a:solidFill>
                <a:schemeClr val="lt1"/>
              </a:solidFill>
            </a:endParaRPr>
          </a:p>
        </p:txBody>
      </p:sp>
      <p:sp>
        <p:nvSpPr>
          <p:cNvPr id="33" name="Freeform 8"/>
          <p:cNvSpPr>
            <a:spLocks/>
          </p:cNvSpPr>
          <p:nvPr/>
        </p:nvSpPr>
        <p:spPr bwMode="invGray">
          <a:xfrm flipH="1">
            <a:off x="2127543" y="5144074"/>
            <a:ext cx="650679" cy="804490"/>
          </a:xfrm>
          <a:custGeom>
            <a:avLst/>
            <a:gdLst/>
            <a:ahLst/>
            <a:cxnLst>
              <a:cxn ang="0">
                <a:pos x="580" y="0"/>
              </a:cxn>
              <a:cxn ang="0">
                <a:pos x="578" y="90"/>
              </a:cxn>
              <a:cxn ang="0">
                <a:pos x="568" y="174"/>
              </a:cxn>
              <a:cxn ang="0">
                <a:pos x="552" y="252"/>
              </a:cxn>
              <a:cxn ang="0">
                <a:pos x="526" y="324"/>
              </a:cxn>
              <a:cxn ang="0">
                <a:pos x="494" y="390"/>
              </a:cxn>
              <a:cxn ang="0">
                <a:pos x="452" y="450"/>
              </a:cxn>
              <a:cxn ang="0">
                <a:pos x="402" y="508"/>
              </a:cxn>
              <a:cxn ang="0">
                <a:pos x="342" y="560"/>
              </a:cxn>
              <a:cxn ang="0">
                <a:pos x="270" y="610"/>
              </a:cxn>
              <a:cxn ang="0">
                <a:pos x="188" y="656"/>
              </a:cxn>
              <a:cxn ang="0">
                <a:pos x="188" y="798"/>
              </a:cxn>
              <a:cxn ang="0">
                <a:pos x="0" y="514"/>
              </a:cxn>
              <a:cxn ang="0">
                <a:pos x="188" y="230"/>
              </a:cxn>
              <a:cxn ang="0">
                <a:pos x="188" y="372"/>
              </a:cxn>
              <a:cxn ang="0">
                <a:pos x="224" y="368"/>
              </a:cxn>
              <a:cxn ang="0">
                <a:pos x="264" y="356"/>
              </a:cxn>
              <a:cxn ang="0">
                <a:pos x="306" y="336"/>
              </a:cxn>
              <a:cxn ang="0">
                <a:pos x="348" y="310"/>
              </a:cxn>
              <a:cxn ang="0">
                <a:pos x="392" y="280"/>
              </a:cxn>
              <a:cxn ang="0">
                <a:pos x="432" y="246"/>
              </a:cxn>
              <a:cxn ang="0">
                <a:pos x="472" y="208"/>
              </a:cxn>
              <a:cxn ang="0">
                <a:pos x="506" y="166"/>
              </a:cxn>
              <a:cxn ang="0">
                <a:pos x="536" y="124"/>
              </a:cxn>
              <a:cxn ang="0">
                <a:pos x="558" y="82"/>
              </a:cxn>
              <a:cxn ang="0">
                <a:pos x="574" y="40"/>
              </a:cxn>
              <a:cxn ang="0">
                <a:pos x="578" y="0"/>
              </a:cxn>
              <a:cxn ang="0">
                <a:pos x="580" y="0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aseline="-25000">
              <a:solidFill>
                <a:schemeClr val="lt1"/>
              </a:solidFill>
            </a:endParaRPr>
          </a:p>
        </p:txBody>
      </p:sp>
      <p:sp>
        <p:nvSpPr>
          <p:cNvPr id="34" name="Freeform 8"/>
          <p:cNvSpPr>
            <a:spLocks/>
          </p:cNvSpPr>
          <p:nvPr/>
        </p:nvSpPr>
        <p:spPr bwMode="invGray">
          <a:xfrm>
            <a:off x="6268913" y="5145836"/>
            <a:ext cx="650679" cy="804490"/>
          </a:xfrm>
          <a:custGeom>
            <a:avLst/>
            <a:gdLst/>
            <a:ahLst/>
            <a:cxnLst>
              <a:cxn ang="0">
                <a:pos x="580" y="0"/>
              </a:cxn>
              <a:cxn ang="0">
                <a:pos x="578" y="90"/>
              </a:cxn>
              <a:cxn ang="0">
                <a:pos x="568" y="174"/>
              </a:cxn>
              <a:cxn ang="0">
                <a:pos x="552" y="252"/>
              </a:cxn>
              <a:cxn ang="0">
                <a:pos x="526" y="324"/>
              </a:cxn>
              <a:cxn ang="0">
                <a:pos x="494" y="390"/>
              </a:cxn>
              <a:cxn ang="0">
                <a:pos x="452" y="450"/>
              </a:cxn>
              <a:cxn ang="0">
                <a:pos x="402" y="508"/>
              </a:cxn>
              <a:cxn ang="0">
                <a:pos x="342" y="560"/>
              </a:cxn>
              <a:cxn ang="0">
                <a:pos x="270" y="610"/>
              </a:cxn>
              <a:cxn ang="0">
                <a:pos x="188" y="656"/>
              </a:cxn>
              <a:cxn ang="0">
                <a:pos x="188" y="798"/>
              </a:cxn>
              <a:cxn ang="0">
                <a:pos x="0" y="514"/>
              </a:cxn>
              <a:cxn ang="0">
                <a:pos x="188" y="230"/>
              </a:cxn>
              <a:cxn ang="0">
                <a:pos x="188" y="372"/>
              </a:cxn>
              <a:cxn ang="0">
                <a:pos x="224" y="368"/>
              </a:cxn>
              <a:cxn ang="0">
                <a:pos x="264" y="356"/>
              </a:cxn>
              <a:cxn ang="0">
                <a:pos x="306" y="336"/>
              </a:cxn>
              <a:cxn ang="0">
                <a:pos x="348" y="310"/>
              </a:cxn>
              <a:cxn ang="0">
                <a:pos x="392" y="280"/>
              </a:cxn>
              <a:cxn ang="0">
                <a:pos x="432" y="246"/>
              </a:cxn>
              <a:cxn ang="0">
                <a:pos x="472" y="208"/>
              </a:cxn>
              <a:cxn ang="0">
                <a:pos x="506" y="166"/>
              </a:cxn>
              <a:cxn ang="0">
                <a:pos x="536" y="124"/>
              </a:cxn>
              <a:cxn ang="0">
                <a:pos x="558" y="82"/>
              </a:cxn>
              <a:cxn ang="0">
                <a:pos x="574" y="40"/>
              </a:cxn>
              <a:cxn ang="0">
                <a:pos x="578" y="0"/>
              </a:cxn>
              <a:cxn ang="0">
                <a:pos x="580" y="0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aseline="-25000">
              <a:solidFill>
                <a:schemeClr val="lt1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8739336" y="6460950"/>
            <a:ext cx="404664" cy="4046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8828484" y="6480720"/>
            <a:ext cx="226368" cy="365125"/>
          </a:xfrm>
        </p:spPr>
        <p:txBody>
          <a:bodyPr/>
          <a:lstStyle/>
          <a:p>
            <a:fld id="{0A4B8567-1C56-440D-A82F-C2FD1E626C1A}" type="slidenum">
              <a:rPr lang="ru-RU" smtClean="0"/>
              <a:t>3</a:t>
            </a:fld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1979711" y="507301"/>
            <a:ext cx="6961955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600" dirty="0"/>
              <a:t>Создание Единой муниципальной геоинформационной системы (ЕМ ГИС) – это один из наиболее значимых проектов, обеспечивающих комплексное управление территорией </a:t>
            </a:r>
            <a:r>
              <a:rPr lang="ru-RU" sz="1600" dirty="0" smtClean="0"/>
              <a:t>города.</a:t>
            </a:r>
            <a:endParaRPr lang="ru-RU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85277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Блок-схема: магнитный диск 15"/>
          <p:cNvSpPr/>
          <p:nvPr/>
        </p:nvSpPr>
        <p:spPr>
          <a:xfrm>
            <a:off x="2807805" y="1556793"/>
            <a:ext cx="2088231" cy="2395014"/>
          </a:xfrm>
          <a:prstGeom prst="flowChartMagneticDisk">
            <a:avLst/>
          </a:prstGeom>
          <a:gradFill flip="none" rotWithShape="1">
            <a:gsLst>
              <a:gs pos="0">
                <a:schemeClr val="bg1"/>
              </a:gs>
              <a:gs pos="41000">
                <a:schemeClr val="accent2">
                  <a:lumMod val="20000"/>
                  <a:lumOff val="80000"/>
                </a:schemeClr>
              </a:gs>
              <a:gs pos="61000">
                <a:schemeClr val="accent2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Выноска 1 6"/>
          <p:cNvSpPr/>
          <p:nvPr/>
        </p:nvSpPr>
        <p:spPr>
          <a:xfrm>
            <a:off x="2881647" y="2927558"/>
            <a:ext cx="1964060" cy="1077506"/>
          </a:xfrm>
          <a:prstGeom prst="borderCallout1">
            <a:avLst>
              <a:gd name="adj1" fmla="val 60715"/>
              <a:gd name="adj2" fmla="val 364"/>
              <a:gd name="adj3" fmla="val 86388"/>
              <a:gd name="adj4" fmla="val -6613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Блок-схема: карточка 26"/>
          <p:cNvSpPr/>
          <p:nvPr/>
        </p:nvSpPr>
        <p:spPr>
          <a:xfrm>
            <a:off x="173093" y="1881984"/>
            <a:ext cx="1957054" cy="2069821"/>
          </a:xfrm>
          <a:prstGeom prst="flowChartPunchedCard">
            <a:avLst/>
          </a:prstGeom>
          <a:gradFill flip="none" rotWithShape="1">
            <a:gsLst>
              <a:gs pos="0">
                <a:schemeClr val="bg1"/>
              </a:gs>
              <a:gs pos="41000">
                <a:schemeClr val="accent1">
                  <a:lumMod val="20000"/>
                  <a:lumOff val="80000"/>
                </a:schemeClr>
              </a:gs>
              <a:gs pos="61000">
                <a:schemeClr val="accent1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5180999" y="4350583"/>
            <a:ext cx="385549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/>
              <a:t>Основным принципом работы внутри системы является выполнение оператором стандартных процедур</a:t>
            </a:r>
            <a:r>
              <a:rPr lang="en-US" sz="1400" dirty="0" smtClean="0"/>
              <a:t> </a:t>
            </a:r>
            <a:r>
              <a:rPr lang="ru-RU" sz="1400" dirty="0" smtClean="0"/>
              <a:t>в рамках </a:t>
            </a:r>
            <a:r>
              <a:rPr lang="ru-RU" sz="1400" b="1" dirty="0" smtClean="0"/>
              <a:t>автоматизированных рабочих мест, (АРМ</a:t>
            </a:r>
            <a:r>
              <a:rPr lang="ru-RU" sz="1400" dirty="0" smtClean="0"/>
              <a:t>)  разработанных для конкретного вида деятельности.</a:t>
            </a:r>
          </a:p>
          <a:p>
            <a:endParaRPr lang="en-US" sz="1400" dirty="0" smtClean="0"/>
          </a:p>
          <a:p>
            <a:r>
              <a:rPr lang="ru-RU" sz="1400" dirty="0" smtClean="0"/>
              <a:t>Ролевая система безопасности реализована на уровне сервера приложений.</a:t>
            </a:r>
          </a:p>
          <a:p>
            <a:r>
              <a:rPr lang="ru-RU" sz="1400" dirty="0" smtClean="0"/>
              <a:t>Режимы пользовательского доступа строго распределены. </a:t>
            </a:r>
            <a:endParaRPr lang="en-US" sz="1400" b="1" dirty="0"/>
          </a:p>
        </p:txBody>
      </p:sp>
      <p:pic>
        <p:nvPicPr>
          <p:cNvPr id="15" name="Picture 2" descr="C:\Users\dima.KRASGP\Documents\p\300px-Coat_of_Arms_of_Krasnoyarsk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92257"/>
            <a:ext cx="1637927" cy="1222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Блок-схема: карточка 16"/>
          <p:cNvSpPr/>
          <p:nvPr/>
        </p:nvSpPr>
        <p:spPr>
          <a:xfrm>
            <a:off x="2881647" y="4581128"/>
            <a:ext cx="1906377" cy="2016224"/>
          </a:xfrm>
          <a:prstGeom prst="flowChartPunchedCard">
            <a:avLst/>
          </a:prstGeom>
          <a:gradFill flip="none" rotWithShape="1">
            <a:gsLst>
              <a:gs pos="0">
                <a:schemeClr val="bg1"/>
              </a:gs>
              <a:gs pos="41000">
                <a:schemeClr val="accent1">
                  <a:lumMod val="20000"/>
                  <a:lumOff val="80000"/>
                </a:schemeClr>
              </a:gs>
              <a:gs pos="61000">
                <a:schemeClr val="accent1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Блок-схема: карточка 17"/>
          <p:cNvSpPr/>
          <p:nvPr/>
        </p:nvSpPr>
        <p:spPr>
          <a:xfrm>
            <a:off x="5529900" y="1881985"/>
            <a:ext cx="1957054" cy="2069821"/>
          </a:xfrm>
          <a:prstGeom prst="flowChartPunchedCard">
            <a:avLst/>
          </a:prstGeom>
          <a:gradFill flip="none" rotWithShape="1">
            <a:gsLst>
              <a:gs pos="0">
                <a:schemeClr val="bg1"/>
              </a:gs>
              <a:gs pos="41000">
                <a:schemeClr val="accent1">
                  <a:lumMod val="20000"/>
                  <a:lumOff val="80000"/>
                </a:schemeClr>
              </a:gs>
              <a:gs pos="61000">
                <a:schemeClr val="accent1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979712" y="790903"/>
            <a:ext cx="69619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+mj-lt"/>
              </a:rPr>
              <a:t>В ЕМ ГИС сформирован единый банк данных, в котором работают все </a:t>
            </a:r>
            <a:r>
              <a:rPr lang="ru-RU" dirty="0" smtClean="0">
                <a:latin typeface="+mj-lt"/>
              </a:rPr>
              <a:t>структурные подразделения администрации города</a:t>
            </a:r>
            <a:endParaRPr lang="ru-RU" dirty="0">
              <a:latin typeface="+mj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473470" y="1988840"/>
            <a:ext cx="2122866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rPr>
              <a:t>Департамент муниципального имущества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rPr>
              <a:t>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rPr>
              <a:t>и 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rPr>
              <a:t/>
            </a:r>
            <a:b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rPr>
            </a:b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rPr>
              <a:t>земельных отношений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Arial" pitchFamily="34" charset="0"/>
              </a:rPr>
              <a:t>182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Calibri" pitchFamily="34" charset="0"/>
              <a:cs typeface="Arial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Arial" pitchFamily="34" charset="0"/>
              </a:rPr>
              <a:t>пользователя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Arial" pitchFamily="34" charset="0"/>
              </a:rPr>
              <a:t>2</a:t>
            </a:r>
            <a:r>
              <a:rPr kumimoji="0" lang="ru-RU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" pitchFamily="34" charset="0"/>
                <a:cs typeface="Arial" pitchFamily="34" charset="0"/>
              </a:rPr>
              <a:t>0 АРМ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1988840"/>
            <a:ext cx="2016224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latin typeface="+mj-lt"/>
                <a:cs typeface="Arial" pitchFamily="34" charset="0"/>
              </a:rPr>
              <a:t>Департамент</a:t>
            </a:r>
            <a:r>
              <a:rPr lang="en-US" sz="1400" b="1" dirty="0" smtClean="0">
                <a:latin typeface="+mj-lt"/>
                <a:cs typeface="Arial" pitchFamily="34" charset="0"/>
              </a:rPr>
              <a:t/>
            </a:r>
            <a:br>
              <a:rPr lang="en-US" sz="1400" b="1" dirty="0" smtClean="0">
                <a:latin typeface="+mj-lt"/>
                <a:cs typeface="Arial" pitchFamily="34" charset="0"/>
              </a:rPr>
            </a:br>
            <a:r>
              <a:rPr lang="ru-RU" sz="1400" b="1" dirty="0" smtClean="0">
                <a:latin typeface="+mj-lt"/>
                <a:cs typeface="Arial" pitchFamily="34" charset="0"/>
              </a:rPr>
              <a:t>градостроительства,</a:t>
            </a:r>
            <a:r>
              <a:rPr lang="en-US" sz="1400" b="1" dirty="0" smtClean="0">
                <a:latin typeface="+mj-lt"/>
                <a:cs typeface="Arial" pitchFamily="34" charset="0"/>
              </a:rPr>
              <a:t/>
            </a:r>
            <a:br>
              <a:rPr lang="en-US" sz="1400" b="1" dirty="0" smtClean="0">
                <a:latin typeface="+mj-lt"/>
                <a:cs typeface="Arial" pitchFamily="34" charset="0"/>
              </a:rPr>
            </a:br>
            <a:r>
              <a:rPr lang="ru-RU" sz="1400" b="1" dirty="0" smtClean="0">
                <a:latin typeface="+mj-lt"/>
                <a:cs typeface="Arial" pitchFamily="34" charset="0"/>
              </a:rPr>
              <a:t> управление</a:t>
            </a:r>
            <a:r>
              <a:rPr lang="en-US" sz="1400" b="1" dirty="0" smtClean="0">
                <a:latin typeface="+mj-lt"/>
                <a:cs typeface="Arial" pitchFamily="34" charset="0"/>
              </a:rPr>
              <a:t/>
            </a:r>
            <a:br>
              <a:rPr lang="en-US" sz="1400" b="1" dirty="0" smtClean="0">
                <a:latin typeface="+mj-lt"/>
                <a:cs typeface="Arial" pitchFamily="34" charset="0"/>
              </a:rPr>
            </a:br>
            <a:r>
              <a:rPr lang="ru-RU" sz="1400" b="1" dirty="0" smtClean="0">
                <a:latin typeface="+mj-lt"/>
                <a:cs typeface="Arial" pitchFamily="34" charset="0"/>
              </a:rPr>
              <a:t>архитектуры</a:t>
            </a:r>
            <a:endParaRPr lang="ru-RU" sz="1400" b="1" dirty="0">
              <a:latin typeface="+mj-lt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97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ПОЛЬЗОВАТЕЛЕЙ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16 АРМ</a:t>
            </a:r>
            <a:endParaRPr lang="ru-RU" dirty="0">
              <a:solidFill>
                <a:schemeClr val="accent1">
                  <a:lumMod val="75000"/>
                </a:schemeClr>
              </a:solidFill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662322" y="2457844"/>
            <a:ext cx="226445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8900"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Заявки</a:t>
            </a:r>
            <a:r>
              <a:rPr lang="en-US" sz="1400" dirty="0" smtClean="0">
                <a:latin typeface="Calibri" pitchFamily="34" charset="0"/>
                <a:cs typeface="Arial" pitchFamily="34" charset="0"/>
              </a:rPr>
              <a:t>,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Субъекты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,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Адреса</a:t>
            </a:r>
          </a:p>
          <a:p>
            <a:pPr marL="88900"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Участки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,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Здания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,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88900"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Генплан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,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ПЗЗ, </a:t>
            </a:r>
            <a:r>
              <a:rPr lang="ru-RU" sz="1400" b="1" dirty="0" smtClean="0">
                <a:latin typeface="Calibri" pitchFamily="34" charset="0"/>
                <a:cs typeface="Arial" pitchFamily="34" charset="0"/>
              </a:rPr>
              <a:t>Проекты планировки и межевания</a:t>
            </a:r>
            <a:r>
              <a:rPr lang="en-US" sz="1400" b="1" dirty="0" smtClean="0">
                <a:latin typeface="Calibri" pitchFamily="34" charset="0"/>
                <a:cs typeface="Arial" pitchFamily="34" charset="0"/>
              </a:rPr>
              <a:t>, </a:t>
            </a:r>
            <a:r>
              <a:rPr lang="ru-RU" sz="1400" b="1" dirty="0" smtClean="0">
                <a:latin typeface="Calibri" pitchFamily="34" charset="0"/>
                <a:cs typeface="Arial" pitchFamily="34" charset="0"/>
              </a:rPr>
              <a:t>ГПЗУ,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Картматериал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063627" y="1839338"/>
            <a:ext cx="15765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latin typeface="Calibri" pitchFamily="34" charset="0"/>
                <a:cs typeface="Arial" pitchFamily="34" charset="0"/>
              </a:rPr>
              <a:t>ОБЩИЙ БАНК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962718" y="4820399"/>
            <a:ext cx="1778404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latin typeface="+mj-lt"/>
                <a:cs typeface="Arial" pitchFamily="34" charset="0"/>
              </a:rPr>
              <a:t>Департамент городского Хозяйства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+mj-lt"/>
                <a:cs typeface="Arial" pitchFamily="34" charset="0"/>
              </a:rPr>
              <a:t>88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+mj-lt"/>
                <a:cs typeface="Arial" pitchFamily="34" charset="0"/>
              </a:rPr>
              <a:t>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+mj-lt"/>
                <a:cs typeface="Arial" pitchFamily="34" charset="0"/>
              </a:rPr>
              <a:t>пользователей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+mj-lt"/>
                <a:cs typeface="Arial" pitchFamily="34" charset="0"/>
              </a:rPr>
              <a:t>11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+mj-lt"/>
                <a:cs typeface="Arial" pitchFamily="34" charset="0"/>
              </a:rPr>
              <a:t>АРМ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8739336" y="6460950"/>
            <a:ext cx="404664" cy="4046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8828484" y="6480720"/>
            <a:ext cx="226368" cy="365125"/>
          </a:xfrm>
        </p:spPr>
        <p:txBody>
          <a:bodyPr/>
          <a:lstStyle/>
          <a:p>
            <a:fld id="{0A4B8567-1C56-440D-A82F-C2FD1E626C1A}" type="slidenum">
              <a:rPr lang="ru-RU" smtClean="0"/>
              <a:t>4</a:t>
            </a:fld>
            <a:endParaRPr lang="ru-RU" dirty="0"/>
          </a:p>
        </p:txBody>
      </p:sp>
      <p:sp>
        <p:nvSpPr>
          <p:cNvPr id="22" name="Блок-схема: карточка 21"/>
          <p:cNvSpPr/>
          <p:nvPr/>
        </p:nvSpPr>
        <p:spPr>
          <a:xfrm>
            <a:off x="202678" y="4572444"/>
            <a:ext cx="1957054" cy="2069821"/>
          </a:xfrm>
          <a:prstGeom prst="flowChartPunchedCard">
            <a:avLst/>
          </a:prstGeom>
          <a:gradFill flip="none" rotWithShape="1">
            <a:gsLst>
              <a:gs pos="0">
                <a:schemeClr val="bg1"/>
              </a:gs>
              <a:gs pos="41000">
                <a:schemeClr val="accent1">
                  <a:lumMod val="20000"/>
                  <a:lumOff val="80000"/>
                </a:schemeClr>
              </a:gs>
              <a:gs pos="61000">
                <a:schemeClr val="accent1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173093" y="4827638"/>
            <a:ext cx="201622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latin typeface="Calibri" pitchFamily="34" charset="0"/>
                <a:cs typeface="Arial" pitchFamily="34" charset="0"/>
              </a:rPr>
              <a:t>Другие структурные подразделения администрации </a:t>
            </a:r>
            <a:r>
              <a:rPr lang="ru-RU" sz="1400" b="1" dirty="0" smtClean="0">
                <a:latin typeface="Calibri" pitchFamily="34" charset="0"/>
                <a:cs typeface="Arial" pitchFamily="34" charset="0"/>
              </a:rPr>
              <a:t>города, муниципальные учреждения,</a:t>
            </a:r>
            <a:endParaRPr lang="ru-RU" sz="1400" b="1" dirty="0">
              <a:latin typeface="Calibri" pitchFamily="34" charset="0"/>
              <a:cs typeface="Arial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latin typeface="Calibri" pitchFamily="34" charset="0"/>
                <a:cs typeface="Arial" pitchFamily="34" charset="0"/>
              </a:rPr>
              <a:t>администрации районов</a:t>
            </a:r>
            <a:endParaRPr lang="ru-RU" dirty="0">
              <a:solidFill>
                <a:schemeClr val="accent1">
                  <a:lumMod val="75000"/>
                </a:schemeClr>
              </a:solidFill>
              <a:cs typeface="Arial" pitchFamily="34" charset="0"/>
            </a:endParaRPr>
          </a:p>
        </p:txBody>
      </p:sp>
      <p:sp>
        <p:nvSpPr>
          <p:cNvPr id="30" name="Двойная стрелка влево/вправо 29"/>
          <p:cNvSpPr/>
          <p:nvPr/>
        </p:nvSpPr>
        <p:spPr>
          <a:xfrm rot="5400000">
            <a:off x="3560205" y="4121212"/>
            <a:ext cx="711471" cy="242783"/>
          </a:xfrm>
          <a:prstGeom prst="leftRightArrow">
            <a:avLst/>
          </a:prstGeom>
          <a:solidFill>
            <a:schemeClr val="tx2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трелка вверх 25"/>
          <p:cNvSpPr/>
          <p:nvPr/>
        </p:nvSpPr>
        <p:spPr>
          <a:xfrm rot="13325982">
            <a:off x="2015716" y="3416414"/>
            <a:ext cx="288032" cy="1509401"/>
          </a:xfrm>
          <a:prstGeom prst="upArrow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8" name="Группа 27"/>
          <p:cNvGrpSpPr/>
          <p:nvPr/>
        </p:nvGrpSpPr>
        <p:grpSpPr>
          <a:xfrm>
            <a:off x="1918419" y="2927558"/>
            <a:ext cx="3008359" cy="1600726"/>
            <a:chOff x="1918419" y="2927558"/>
            <a:chExt cx="3008359" cy="1600726"/>
          </a:xfrm>
        </p:grpSpPr>
        <p:sp>
          <p:nvSpPr>
            <p:cNvPr id="11" name="Параллелограмм 10"/>
            <p:cNvSpPr/>
            <p:nvPr/>
          </p:nvSpPr>
          <p:spPr>
            <a:xfrm>
              <a:off x="1918419" y="2927558"/>
              <a:ext cx="3008359" cy="1600726"/>
            </a:xfrm>
            <a:prstGeom prst="parallelogram">
              <a:avLst>
                <a:gd name="adj" fmla="val 52059"/>
              </a:avLst>
            </a:prstGeom>
            <a:solidFill>
              <a:schemeClr val="accent1">
                <a:lumMod val="20000"/>
                <a:lumOff val="80000"/>
                <a:alpha val="6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237021" y="3789620"/>
              <a:ext cx="1575487" cy="738664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dirty="0" smtClean="0">
                  <a:solidFill>
                    <a:schemeClr val="tx2"/>
                  </a:solidFill>
                </a:rPr>
                <a:t>ИСОГД </a:t>
              </a:r>
            </a:p>
            <a:p>
              <a:pPr algn="ctr"/>
              <a:r>
                <a:rPr lang="ru-RU" sz="1400" b="1" dirty="0" smtClean="0">
                  <a:solidFill>
                    <a:schemeClr val="tx2"/>
                  </a:solidFill>
                </a:rPr>
                <a:t>в составе </a:t>
              </a:r>
            </a:p>
            <a:p>
              <a:pPr algn="ctr"/>
              <a:r>
                <a:rPr lang="ru-RU" sz="1400" b="1" dirty="0" smtClean="0">
                  <a:solidFill>
                    <a:schemeClr val="tx2"/>
                  </a:solidFill>
                </a:rPr>
                <a:t>ЕМ ГИС</a:t>
              </a:r>
              <a:endParaRPr lang="ru-RU" sz="1400" b="1" dirty="0">
                <a:solidFill>
                  <a:schemeClr val="tx2"/>
                </a:solidFill>
              </a:endParaRPr>
            </a:p>
          </p:txBody>
        </p:sp>
      </p:grpSp>
      <p:sp>
        <p:nvSpPr>
          <p:cNvPr id="33" name="Двойная стрелка влево/вправо 32"/>
          <p:cNvSpPr/>
          <p:nvPr/>
        </p:nvSpPr>
        <p:spPr>
          <a:xfrm>
            <a:off x="2105408" y="2795502"/>
            <a:ext cx="711471" cy="242783"/>
          </a:xfrm>
          <a:prstGeom prst="leftRightArrow">
            <a:avLst/>
          </a:prstGeom>
          <a:solidFill>
            <a:schemeClr val="tx2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Двойная стрелка влево/вправо 33"/>
          <p:cNvSpPr/>
          <p:nvPr/>
        </p:nvSpPr>
        <p:spPr>
          <a:xfrm>
            <a:off x="4869298" y="2754300"/>
            <a:ext cx="711471" cy="242783"/>
          </a:xfrm>
          <a:prstGeom prst="leftRightArrow">
            <a:avLst/>
          </a:prstGeom>
          <a:solidFill>
            <a:schemeClr val="tx2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5401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07671" y="1579105"/>
            <a:ext cx="2243996" cy="4874231"/>
            <a:chOff x="107671" y="1579105"/>
            <a:chExt cx="2243996" cy="4874231"/>
          </a:xfrm>
        </p:grpSpPr>
        <p:sp>
          <p:nvSpPr>
            <p:cNvPr id="21" name="Прямоугольник с одним вырезанным углом 20"/>
            <p:cNvSpPr/>
            <p:nvPr/>
          </p:nvSpPr>
          <p:spPr>
            <a:xfrm flipH="1">
              <a:off x="128877" y="1579105"/>
              <a:ext cx="2128084" cy="4874230"/>
            </a:xfrm>
            <a:prstGeom prst="snip1Rect">
              <a:avLst>
                <a:gd name="adj" fmla="val 18519"/>
              </a:avLst>
            </a:prstGeom>
            <a:gradFill flip="none" rotWithShape="1">
              <a:gsLst>
                <a:gs pos="0">
                  <a:schemeClr val="accent3">
                    <a:lumMod val="20000"/>
                    <a:lumOff val="8000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  <a:ln w="1905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107671" y="2867739"/>
              <a:ext cx="2243996" cy="35855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93663" indent="-93663">
                <a:spcAft>
                  <a:spcPts val="600"/>
                </a:spcAft>
                <a:buFont typeface="Arial" pitchFamily="34" charset="0"/>
                <a:buChar char="•"/>
                <a:tabLst>
                  <a:tab pos="0" algn="l"/>
                </a:tabLst>
              </a:pPr>
              <a:r>
                <a:rPr lang="ru-RU" sz="1200" dirty="0"/>
                <a:t>Ведение ИСОГД</a:t>
              </a:r>
            </a:p>
            <a:p>
              <a:pPr marL="93663" indent="-93663">
                <a:spcAft>
                  <a:spcPts val="600"/>
                </a:spcAft>
                <a:buFont typeface="Arial" pitchFamily="34" charset="0"/>
                <a:buChar char="•"/>
                <a:tabLst>
                  <a:tab pos="0" algn="l"/>
                </a:tabLst>
              </a:pPr>
              <a:r>
                <a:rPr lang="ru-RU" sz="1200" dirty="0"/>
                <a:t>Подготовка градостроительных планов земельных участков</a:t>
              </a:r>
            </a:p>
            <a:p>
              <a:pPr marL="93663" indent="-93663">
                <a:spcAft>
                  <a:spcPts val="600"/>
                </a:spcAft>
                <a:buFont typeface="Arial" pitchFamily="34" charset="0"/>
                <a:buChar char="•"/>
                <a:tabLst>
                  <a:tab pos="0" algn="l"/>
                </a:tabLst>
              </a:pPr>
              <a:r>
                <a:rPr lang="ru-RU" sz="1200" dirty="0"/>
                <a:t>Выдача сведений из ИСОГД</a:t>
              </a:r>
            </a:p>
            <a:p>
              <a:pPr marL="93663" indent="-93663">
                <a:spcAft>
                  <a:spcPts val="600"/>
                </a:spcAft>
                <a:buFont typeface="Arial" pitchFamily="34" charset="0"/>
                <a:buChar char="•"/>
                <a:tabLst>
                  <a:tab pos="0" algn="l"/>
                </a:tabLst>
              </a:pPr>
              <a:r>
                <a:rPr lang="ru-RU" sz="1200" dirty="0"/>
                <a:t>Выдача разрешений на строительство</a:t>
              </a:r>
            </a:p>
            <a:p>
              <a:pPr marL="93663" indent="-93663">
                <a:spcAft>
                  <a:spcPts val="600"/>
                </a:spcAft>
                <a:buFont typeface="Arial" pitchFamily="34" charset="0"/>
                <a:buChar char="•"/>
                <a:tabLst>
                  <a:tab pos="0" algn="l"/>
                </a:tabLst>
              </a:pPr>
              <a:r>
                <a:rPr lang="ru-RU" sz="1200" dirty="0"/>
                <a:t>Выдача разрешений на ввод объекта в эксплуатацию</a:t>
              </a:r>
            </a:p>
            <a:p>
              <a:pPr marL="93663" indent="-93663">
                <a:spcAft>
                  <a:spcPts val="600"/>
                </a:spcAft>
                <a:buFont typeface="Arial" pitchFamily="34" charset="0"/>
                <a:buChar char="•"/>
                <a:tabLst>
                  <a:tab pos="0" algn="l"/>
                </a:tabLst>
              </a:pPr>
              <a:r>
                <a:rPr lang="ru-RU" sz="1200" dirty="0"/>
                <a:t>Резервирование и изъятие земельных участков для муниципальных нужд</a:t>
              </a:r>
            </a:p>
            <a:p>
              <a:pPr marL="93663" indent="-93663">
                <a:spcAft>
                  <a:spcPts val="600"/>
                </a:spcAft>
                <a:buFont typeface="Arial" pitchFamily="34" charset="0"/>
                <a:buChar char="•"/>
                <a:tabLst>
                  <a:tab pos="0" algn="l"/>
                </a:tabLst>
              </a:pPr>
              <a:r>
                <a:rPr lang="ru-RU" sz="1200" dirty="0"/>
                <a:t>Развитие застроенных территорий</a:t>
              </a:r>
            </a:p>
            <a:p>
              <a:pPr marL="93663" indent="-93663">
                <a:spcAft>
                  <a:spcPts val="600"/>
                </a:spcAft>
                <a:buFont typeface="Arial" pitchFamily="34" charset="0"/>
                <a:buChar char="•"/>
                <a:tabLst>
                  <a:tab pos="0" algn="l"/>
                </a:tabLst>
              </a:pPr>
              <a:r>
                <a:rPr lang="ru-RU" sz="1200" dirty="0"/>
                <a:t>Реализация проектов бюджетных инвестиций</a:t>
              </a: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128877" y="1836113"/>
              <a:ext cx="212808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ru-RU" sz="1600" i="0" u="none" strike="noStrike" cap="none" normalizeH="0" baseline="0" dirty="0" smtClean="0">
                  <a:ln>
                    <a:noFill/>
                  </a:ln>
                  <a:effectLst/>
                  <a:latin typeface="Calibri" pitchFamily="34" charset="0"/>
                  <a:cs typeface="Arial" pitchFamily="34" charset="0"/>
                </a:rPr>
                <a:t>Департамент градостроительства</a:t>
              </a:r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2256961" y="1579105"/>
            <a:ext cx="2337074" cy="4874230"/>
            <a:chOff x="2256961" y="1579105"/>
            <a:chExt cx="2337074" cy="4874230"/>
          </a:xfrm>
        </p:grpSpPr>
        <p:sp>
          <p:nvSpPr>
            <p:cNvPr id="30" name="Прямоугольник с одним вырезанным углом 29"/>
            <p:cNvSpPr/>
            <p:nvPr/>
          </p:nvSpPr>
          <p:spPr>
            <a:xfrm flipH="1">
              <a:off x="2379592" y="1579105"/>
              <a:ext cx="2128084" cy="4874230"/>
            </a:xfrm>
            <a:prstGeom prst="snip1Rect">
              <a:avLst>
                <a:gd name="adj" fmla="val 18519"/>
              </a:avLst>
            </a:prstGeom>
            <a:gradFill flip="none" rotWithShape="1">
              <a:gsLst>
                <a:gs pos="0">
                  <a:schemeClr val="accent4">
                    <a:lumMod val="20000"/>
                    <a:lumOff val="8000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2256961" y="1631702"/>
              <a:ext cx="2315039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ru-RU" sz="1600" i="0" u="none" strike="noStrike" cap="none" normalizeH="0" baseline="0" dirty="0" smtClean="0">
                  <a:ln>
                    <a:noFill/>
                  </a:ln>
                  <a:effectLst/>
                  <a:latin typeface="Calibri" pitchFamily="34" charset="0"/>
                  <a:cs typeface="Arial" pitchFamily="34" charset="0"/>
                </a:rPr>
                <a:t>Департамент муниципального имущества и </a:t>
              </a:r>
              <a:r>
                <a:rPr kumimoji="0" lang="en-US" sz="1600" i="0" u="none" strike="noStrike" cap="none" normalizeH="0" baseline="0" dirty="0" smtClean="0">
                  <a:ln>
                    <a:noFill/>
                  </a:ln>
                  <a:effectLst/>
                  <a:latin typeface="Calibri" pitchFamily="34" charset="0"/>
                  <a:cs typeface="Arial" pitchFamily="34" charset="0"/>
                </a:rPr>
                <a:t/>
              </a:r>
              <a:br>
                <a:rPr kumimoji="0" lang="en-US" sz="1600" i="0" u="none" strike="noStrike" cap="none" normalizeH="0" baseline="0" dirty="0" smtClean="0">
                  <a:ln>
                    <a:noFill/>
                  </a:ln>
                  <a:effectLst/>
                  <a:latin typeface="Calibri" pitchFamily="34" charset="0"/>
                  <a:cs typeface="Arial" pitchFamily="34" charset="0"/>
                </a:rPr>
              </a:br>
              <a:r>
                <a:rPr kumimoji="0" lang="ru-RU" sz="1600" i="0" u="none" strike="noStrike" cap="none" normalizeH="0" baseline="0" dirty="0" smtClean="0">
                  <a:ln>
                    <a:noFill/>
                  </a:ln>
                  <a:effectLst/>
                  <a:latin typeface="Calibri" pitchFamily="34" charset="0"/>
                  <a:cs typeface="Arial" pitchFamily="34" charset="0"/>
                </a:rPr>
                <a:t>земельных отношений</a:t>
              </a: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2379592" y="2867739"/>
              <a:ext cx="2214443" cy="290848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93663" lvl="0" indent="-93663">
                <a:spcAft>
                  <a:spcPts val="600"/>
                </a:spcAft>
                <a:buFont typeface="Arial" pitchFamily="34" charset="0"/>
                <a:buChar char="•"/>
                <a:tabLst>
                  <a:tab pos="0" algn="l"/>
                </a:tabLst>
              </a:pPr>
              <a:r>
                <a:rPr lang="ru-RU" sz="1200" dirty="0" smtClean="0"/>
                <a:t>Ведение адресного реестра</a:t>
              </a:r>
            </a:p>
            <a:p>
              <a:pPr marL="93663" lvl="0" indent="-93663">
                <a:spcAft>
                  <a:spcPts val="600"/>
                </a:spcAft>
                <a:buFont typeface="Arial" pitchFamily="34" charset="0"/>
                <a:buChar char="•"/>
                <a:tabLst>
                  <a:tab pos="0" algn="l"/>
                </a:tabLst>
              </a:pPr>
              <a:r>
                <a:rPr lang="ru-RU" sz="1200" dirty="0" smtClean="0"/>
                <a:t>Ведение единого муниципального кадастра объектов муниципальной собственности, в том числе земельных участков, предоставление земельных участков в аренду, собственность</a:t>
              </a:r>
            </a:p>
            <a:p>
              <a:pPr marL="93663" lvl="0" indent="-93663">
                <a:spcAft>
                  <a:spcPts val="600"/>
                </a:spcAft>
                <a:buFont typeface="Arial" pitchFamily="34" charset="0"/>
                <a:buChar char="•"/>
                <a:tabLst>
                  <a:tab pos="0" algn="l"/>
                </a:tabLst>
              </a:pPr>
              <a:r>
                <a:rPr lang="ru-RU" sz="1200" dirty="0" smtClean="0"/>
                <a:t>Реализация земельных участков на торгах, аукционах</a:t>
              </a:r>
            </a:p>
            <a:p>
              <a:pPr marL="93663" lvl="0" indent="-93663">
                <a:spcAft>
                  <a:spcPts val="600"/>
                </a:spcAft>
                <a:buFont typeface="Arial" pitchFamily="34" charset="0"/>
                <a:buChar char="•"/>
                <a:tabLst>
                  <a:tab pos="0" algn="l"/>
                </a:tabLst>
              </a:pPr>
              <a:r>
                <a:rPr lang="ru-RU" sz="1200" dirty="0" smtClean="0"/>
                <a:t>Осуществление земельного контроля</a:t>
              </a: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4594035" y="1579105"/>
            <a:ext cx="2160107" cy="4874230"/>
            <a:chOff x="4594035" y="1579105"/>
            <a:chExt cx="2160107" cy="4874230"/>
          </a:xfrm>
        </p:grpSpPr>
        <p:sp>
          <p:nvSpPr>
            <p:cNvPr id="31" name="Прямоугольник с одним вырезанным углом 30"/>
            <p:cNvSpPr/>
            <p:nvPr/>
          </p:nvSpPr>
          <p:spPr>
            <a:xfrm flipH="1">
              <a:off x="4626058" y="1579105"/>
              <a:ext cx="2128084" cy="4874230"/>
            </a:xfrm>
            <a:prstGeom prst="snip1Rect">
              <a:avLst>
                <a:gd name="adj" fmla="val 18519"/>
              </a:avLst>
            </a:prstGeom>
            <a:gradFill flip="none" rotWithShape="1">
              <a:gsLst>
                <a:gs pos="0">
                  <a:schemeClr val="accent5">
                    <a:lumMod val="20000"/>
                    <a:lumOff val="8000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4644008" y="1836113"/>
              <a:ext cx="2099317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ru-RU" sz="1600" i="0" u="none" strike="noStrike" cap="none" normalizeH="0" baseline="0" dirty="0" smtClean="0">
                  <a:ln>
                    <a:noFill/>
                  </a:ln>
                  <a:effectLst/>
                  <a:latin typeface="Calibri" pitchFamily="34" charset="0"/>
                  <a:cs typeface="Arial" pitchFamily="34" charset="0"/>
                </a:rPr>
                <a:t>Управление архитектуры</a:t>
              </a:r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4594035" y="2867739"/>
              <a:ext cx="2149290" cy="30931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93663" indent="-93663">
                <a:spcAft>
                  <a:spcPts val="600"/>
                </a:spcAft>
                <a:buFont typeface="Arial" pitchFamily="34" charset="0"/>
                <a:buChar char="•"/>
                <a:tabLst>
                  <a:tab pos="0" algn="l"/>
                </a:tabLst>
              </a:pPr>
              <a:r>
                <a:rPr lang="ru-RU" sz="1200" dirty="0"/>
                <a:t>Осуществление подготовки документов территориального планирования, правил землепользования и застройки, документации по планировке территории и внесение изменений в данные документы</a:t>
              </a:r>
            </a:p>
            <a:p>
              <a:pPr marL="93663" indent="-93663">
                <a:spcAft>
                  <a:spcPts val="600"/>
                </a:spcAft>
                <a:buFont typeface="Arial" pitchFamily="34" charset="0"/>
                <a:buChar char="•"/>
                <a:tabLst>
                  <a:tab pos="0" algn="l"/>
                </a:tabLst>
              </a:pPr>
              <a:r>
                <a:rPr lang="ru-RU" sz="1200" dirty="0"/>
                <a:t>Моделирование общественных пространств городской среды</a:t>
              </a:r>
            </a:p>
            <a:p>
              <a:pPr marL="93663" indent="-93663">
                <a:spcAft>
                  <a:spcPts val="600"/>
                </a:spcAft>
                <a:buFont typeface="Arial" pitchFamily="34" charset="0"/>
                <a:buChar char="•"/>
                <a:tabLst>
                  <a:tab pos="0" algn="l"/>
                </a:tabLst>
              </a:pPr>
              <a:r>
                <a:rPr lang="ru-RU" sz="1200" dirty="0"/>
                <a:t>3D проектирование</a:t>
              </a:r>
            </a:p>
            <a:p>
              <a:pPr marL="93663" indent="-93663">
                <a:spcAft>
                  <a:spcPts val="600"/>
                </a:spcAft>
                <a:buFont typeface="Arial" pitchFamily="34" charset="0"/>
                <a:buChar char="•"/>
                <a:tabLst>
                  <a:tab pos="0" algn="l"/>
                </a:tabLst>
              </a:pPr>
              <a:r>
                <a:rPr lang="ru-RU" sz="1200" dirty="0"/>
                <a:t>Размещение наружной рекламы</a:t>
              </a:r>
            </a:p>
          </p:txBody>
        </p:sp>
      </p:grpSp>
      <p:pic>
        <p:nvPicPr>
          <p:cNvPr id="17" name="Picture 2" descr="C:\Users\dima.KRASGP\Documents\p\300px-Coat_of_Arms_of_Krasnoyarsk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92257"/>
            <a:ext cx="1637927" cy="1222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1979712" y="790903"/>
            <a:ext cx="66247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>
              <a:buClr>
                <a:schemeClr val="tx2"/>
              </a:buClr>
              <a:buSzPct val="115000"/>
              <a:defRPr/>
            </a:pPr>
            <a:r>
              <a:rPr lang="ru-RU" kern="0" dirty="0"/>
              <a:t>Перечень </a:t>
            </a:r>
            <a:r>
              <a:rPr lang="ru-RU" kern="0" dirty="0" smtClean="0"/>
              <a:t>функций и задач, </a:t>
            </a:r>
            <a:r>
              <a:rPr lang="ru-RU" kern="0" dirty="0"/>
              <a:t>решаемых с использованием ЕМ ГИС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8739336" y="6460950"/>
            <a:ext cx="404664" cy="4046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8828484" y="6480720"/>
            <a:ext cx="226368" cy="365125"/>
          </a:xfrm>
        </p:spPr>
        <p:txBody>
          <a:bodyPr/>
          <a:lstStyle/>
          <a:p>
            <a:fld id="{0A4B8567-1C56-440D-A82F-C2FD1E626C1A}" type="slidenum">
              <a:rPr lang="ru-RU" smtClean="0"/>
              <a:t>5</a:t>
            </a:fld>
            <a:endParaRPr lang="ru-RU" dirty="0"/>
          </a:p>
        </p:txBody>
      </p:sp>
      <p:grpSp>
        <p:nvGrpSpPr>
          <p:cNvPr id="6" name="Группа 5"/>
          <p:cNvGrpSpPr/>
          <p:nvPr/>
        </p:nvGrpSpPr>
        <p:grpSpPr>
          <a:xfrm>
            <a:off x="6836404" y="1579105"/>
            <a:ext cx="2200092" cy="4874230"/>
            <a:chOff x="6836404" y="1579105"/>
            <a:chExt cx="2200092" cy="4874230"/>
          </a:xfrm>
        </p:grpSpPr>
        <p:sp>
          <p:nvSpPr>
            <p:cNvPr id="32" name="Прямоугольник с одним вырезанным углом 31"/>
            <p:cNvSpPr/>
            <p:nvPr/>
          </p:nvSpPr>
          <p:spPr>
            <a:xfrm flipH="1">
              <a:off x="6866492" y="1579105"/>
              <a:ext cx="2128084" cy="4874230"/>
            </a:xfrm>
            <a:prstGeom prst="snip1Rect">
              <a:avLst>
                <a:gd name="adj" fmla="val 18519"/>
              </a:avLst>
            </a:prstGeom>
            <a:gradFill flip="none" rotWithShape="1">
              <a:gsLst>
                <a:gs pos="0">
                  <a:schemeClr val="accent6">
                    <a:lumMod val="20000"/>
                    <a:lumOff val="8000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6836404" y="2867739"/>
              <a:ext cx="2200092" cy="25083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93663" indent="-93663">
                <a:spcAft>
                  <a:spcPts val="600"/>
                </a:spcAft>
                <a:buFont typeface="Arial" pitchFamily="34" charset="0"/>
                <a:buChar char="•"/>
                <a:tabLst>
                  <a:tab pos="0" algn="l"/>
                </a:tabLst>
              </a:pPr>
              <a:r>
                <a:rPr lang="ru-RU" sz="1200" dirty="0"/>
                <a:t>Обслуживание объектов инженерной и транспортной инфраструктуры города</a:t>
              </a:r>
            </a:p>
            <a:p>
              <a:pPr marL="93663" indent="-93663">
                <a:spcAft>
                  <a:spcPts val="600"/>
                </a:spcAft>
                <a:buFont typeface="Arial" pitchFamily="34" charset="0"/>
                <a:buChar char="•"/>
                <a:tabLst>
                  <a:tab pos="0" algn="l"/>
                </a:tabLst>
              </a:pPr>
              <a:r>
                <a:rPr lang="ru-RU" sz="1200" dirty="0"/>
                <a:t>Благоустройство и озеленение</a:t>
              </a:r>
            </a:p>
            <a:p>
              <a:pPr marL="93663" indent="-93663">
                <a:spcAft>
                  <a:spcPts val="600"/>
                </a:spcAft>
                <a:buFont typeface="Arial" pitchFamily="34" charset="0"/>
                <a:buChar char="•"/>
                <a:tabLst>
                  <a:tab pos="0" algn="l"/>
                </a:tabLst>
              </a:pPr>
              <a:r>
                <a:rPr lang="ru-RU" sz="1200" dirty="0"/>
                <a:t>Проведение ремонтных работ</a:t>
              </a:r>
            </a:p>
            <a:p>
              <a:pPr marL="93663" indent="-93663">
                <a:spcAft>
                  <a:spcPts val="600"/>
                </a:spcAft>
                <a:buFont typeface="Arial" pitchFamily="34" charset="0"/>
                <a:buChar char="•"/>
                <a:tabLst>
                  <a:tab pos="0" algn="l"/>
                </a:tabLst>
              </a:pPr>
              <a:r>
                <a:rPr lang="ru-RU" sz="1200" dirty="0"/>
                <a:t>Уборка территории</a:t>
              </a:r>
            </a:p>
            <a:p>
              <a:pPr marL="93663" indent="-93663">
                <a:spcAft>
                  <a:spcPts val="600"/>
                </a:spcAft>
                <a:buFont typeface="Arial" pitchFamily="34" charset="0"/>
                <a:buChar char="•"/>
                <a:tabLst>
                  <a:tab pos="0" algn="l"/>
                </a:tabLst>
              </a:pPr>
              <a:r>
                <a:rPr lang="ru-RU" sz="1200" dirty="0"/>
                <a:t>Управление объектами жилого фонда</a:t>
              </a:r>
            </a:p>
            <a:p>
              <a:pPr marL="93663" indent="-93663">
                <a:spcAft>
                  <a:spcPts val="600"/>
                </a:spcAft>
                <a:buFont typeface="Arial" pitchFamily="34" charset="0"/>
                <a:buChar char="•"/>
                <a:tabLst>
                  <a:tab pos="0" algn="l"/>
                </a:tabLst>
              </a:pPr>
              <a:r>
                <a:rPr lang="ru-RU" sz="1200" dirty="0"/>
                <a:t>Капитальный ремонт</a:t>
              </a: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6857609" y="1836113"/>
              <a:ext cx="212808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ru-RU" sz="1600" i="0" u="none" strike="noStrike" cap="none" normalizeH="0" baseline="0" dirty="0" smtClean="0">
                  <a:ln>
                    <a:noFill/>
                  </a:ln>
                  <a:effectLst/>
                  <a:latin typeface="Calibri" pitchFamily="34" charset="0"/>
                  <a:cs typeface="Arial" pitchFamily="34" charset="0"/>
                </a:rPr>
                <a:t>Департамент </a:t>
              </a:r>
            </a:p>
            <a:p>
              <a:pPr lvl="0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ru-RU" sz="1600" i="0" u="none" strike="noStrike" cap="none" normalizeH="0" baseline="0" dirty="0" smtClean="0">
                  <a:ln>
                    <a:noFill/>
                  </a:ln>
                  <a:effectLst/>
                  <a:latin typeface="Calibri" pitchFamily="34" charset="0"/>
                  <a:cs typeface="Arial" pitchFamily="34" charset="0"/>
                </a:rPr>
                <a:t>городского хозяйства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78848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12" descr="http://www.geocad.ru/_mod_files/ce_images/raznoe/logo_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9155" y="5619224"/>
            <a:ext cx="1759818" cy="599048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7" name="AutoShape 3"/>
          <p:cNvSpPr>
            <a:spLocks noChangeArrowheads="1"/>
          </p:cNvSpPr>
          <p:nvPr/>
        </p:nvSpPr>
        <p:spPr bwMode="gray">
          <a:xfrm rot="39573186">
            <a:off x="3729404" y="2778502"/>
            <a:ext cx="792163" cy="288925"/>
          </a:xfrm>
          <a:prstGeom prst="rightArrow">
            <a:avLst>
              <a:gd name="adj1" fmla="val 35167"/>
              <a:gd name="adj2" fmla="val 111029"/>
            </a:avLst>
          </a:prstGeom>
          <a:solidFill>
            <a:schemeClr val="accent1">
              <a:lumMod val="75000"/>
            </a:schemeClr>
          </a:soli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1" name="AutoShape 4"/>
          <p:cNvSpPr>
            <a:spLocks noChangeArrowheads="1"/>
          </p:cNvSpPr>
          <p:nvPr/>
        </p:nvSpPr>
        <p:spPr bwMode="gray">
          <a:xfrm rot="3465783">
            <a:off x="3729405" y="4942264"/>
            <a:ext cx="792162" cy="288925"/>
          </a:xfrm>
          <a:prstGeom prst="rightArrow">
            <a:avLst>
              <a:gd name="adj1" fmla="val 35167"/>
              <a:gd name="adj2" fmla="val 111028"/>
            </a:avLst>
          </a:prstGeom>
          <a:solidFill>
            <a:schemeClr val="accent1">
              <a:lumMod val="75000"/>
            </a:schemeClr>
          </a:soli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2" name="AutoShape 5"/>
          <p:cNvSpPr>
            <a:spLocks noChangeArrowheads="1"/>
          </p:cNvSpPr>
          <p:nvPr/>
        </p:nvSpPr>
        <p:spPr bwMode="gray">
          <a:xfrm rot="35969022">
            <a:off x="2510204" y="2854702"/>
            <a:ext cx="792163" cy="288925"/>
          </a:xfrm>
          <a:prstGeom prst="rightArrow">
            <a:avLst>
              <a:gd name="adj1" fmla="val 35167"/>
              <a:gd name="adj2" fmla="val 111029"/>
            </a:avLst>
          </a:prstGeom>
          <a:solidFill>
            <a:schemeClr val="accent1">
              <a:lumMod val="75000"/>
            </a:schemeClr>
          </a:soli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3" name="AutoShape 6"/>
          <p:cNvSpPr>
            <a:spLocks noChangeArrowheads="1"/>
          </p:cNvSpPr>
          <p:nvPr/>
        </p:nvSpPr>
        <p:spPr bwMode="gray">
          <a:xfrm rot="7535209">
            <a:off x="2472104" y="4908927"/>
            <a:ext cx="792163" cy="288925"/>
          </a:xfrm>
          <a:prstGeom prst="rightArrow">
            <a:avLst>
              <a:gd name="adj1" fmla="val 35167"/>
              <a:gd name="adj2" fmla="val 111029"/>
            </a:avLst>
          </a:prstGeom>
          <a:solidFill>
            <a:schemeClr val="accent1">
              <a:lumMod val="75000"/>
            </a:schemeClr>
          </a:soli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" name="AutoShape 7"/>
          <p:cNvSpPr>
            <a:spLocks noChangeArrowheads="1"/>
          </p:cNvSpPr>
          <p:nvPr/>
        </p:nvSpPr>
        <p:spPr bwMode="gray">
          <a:xfrm>
            <a:off x="4308048" y="3906421"/>
            <a:ext cx="792163" cy="288925"/>
          </a:xfrm>
          <a:prstGeom prst="rightArrow">
            <a:avLst>
              <a:gd name="adj1" fmla="val 35167"/>
              <a:gd name="adj2" fmla="val 111029"/>
            </a:avLst>
          </a:prstGeom>
          <a:solidFill>
            <a:schemeClr val="accent1">
              <a:lumMod val="75000"/>
            </a:schemeClr>
          </a:soli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1" name="AutoShape 8"/>
          <p:cNvSpPr>
            <a:spLocks noChangeArrowheads="1"/>
          </p:cNvSpPr>
          <p:nvPr/>
        </p:nvSpPr>
        <p:spPr bwMode="gray">
          <a:xfrm rot="-10800000">
            <a:off x="1898223" y="3900071"/>
            <a:ext cx="863600" cy="288925"/>
          </a:xfrm>
          <a:prstGeom prst="rightArrow">
            <a:avLst>
              <a:gd name="adj1" fmla="val 35167"/>
              <a:gd name="adj2" fmla="val 121041"/>
            </a:avLst>
          </a:prstGeom>
          <a:solidFill>
            <a:schemeClr val="accent1">
              <a:lumMod val="75000"/>
            </a:schemeClr>
          </a:soli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2" name="Oval 9"/>
          <p:cNvSpPr>
            <a:spLocks noChangeArrowheads="1"/>
          </p:cNvSpPr>
          <p:nvPr/>
        </p:nvSpPr>
        <p:spPr bwMode="gray">
          <a:xfrm>
            <a:off x="1644223" y="2137946"/>
            <a:ext cx="3743325" cy="3744912"/>
          </a:xfrm>
          <a:prstGeom prst="ellipse">
            <a:avLst/>
          </a:prstGeom>
          <a:noFill/>
          <a:ln w="38100" algn="ctr">
            <a:solidFill>
              <a:schemeClr val="bg1">
                <a:lumMod val="65000"/>
              </a:schemeClr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ru-RU"/>
          </a:p>
        </p:txBody>
      </p:sp>
      <p:grpSp>
        <p:nvGrpSpPr>
          <p:cNvPr id="33" name="Group 10"/>
          <p:cNvGrpSpPr>
            <a:grpSpLocks/>
          </p:cNvGrpSpPr>
          <p:nvPr/>
        </p:nvGrpSpPr>
        <p:grpSpPr bwMode="auto">
          <a:xfrm>
            <a:off x="2380823" y="2196683"/>
            <a:ext cx="360363" cy="360363"/>
            <a:chOff x="1973" y="1706"/>
            <a:chExt cx="227" cy="227"/>
          </a:xfrm>
          <a:solidFill>
            <a:schemeClr val="accent5"/>
          </a:solidFill>
        </p:grpSpPr>
        <p:sp>
          <p:nvSpPr>
            <p:cNvPr id="34" name="Oval 11"/>
            <p:cNvSpPr>
              <a:spLocks noChangeArrowheads="1"/>
            </p:cNvSpPr>
            <p:nvPr/>
          </p:nvSpPr>
          <p:spPr bwMode="gray">
            <a:xfrm>
              <a:off x="1973" y="1706"/>
              <a:ext cx="227" cy="227"/>
            </a:xfrm>
            <a:prstGeom prst="ellipse">
              <a:avLst/>
            </a:prstGeom>
            <a:grpFill/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5" name="Oval 12"/>
            <p:cNvSpPr>
              <a:spLocks noChangeArrowheads="1"/>
            </p:cNvSpPr>
            <p:nvPr/>
          </p:nvSpPr>
          <p:spPr bwMode="gray">
            <a:xfrm>
              <a:off x="1983" y="1725"/>
              <a:ext cx="141" cy="142"/>
            </a:xfrm>
            <a:prstGeom prst="ellipse">
              <a:avLst/>
            </a:prstGeom>
            <a:grpFill/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36" name="Group 13"/>
          <p:cNvGrpSpPr>
            <a:grpSpLocks/>
          </p:cNvGrpSpPr>
          <p:nvPr/>
        </p:nvGrpSpPr>
        <p:grpSpPr bwMode="auto">
          <a:xfrm>
            <a:off x="1436261" y="3852446"/>
            <a:ext cx="360362" cy="360362"/>
            <a:chOff x="1565" y="2659"/>
            <a:chExt cx="227" cy="227"/>
          </a:xfrm>
          <a:solidFill>
            <a:schemeClr val="accent5"/>
          </a:solidFill>
        </p:grpSpPr>
        <p:sp>
          <p:nvSpPr>
            <p:cNvPr id="37" name="Oval 14"/>
            <p:cNvSpPr>
              <a:spLocks noChangeArrowheads="1"/>
            </p:cNvSpPr>
            <p:nvPr/>
          </p:nvSpPr>
          <p:spPr bwMode="gray">
            <a:xfrm>
              <a:off x="1565" y="2659"/>
              <a:ext cx="227" cy="227"/>
            </a:xfrm>
            <a:prstGeom prst="ellipse">
              <a:avLst/>
            </a:prstGeom>
            <a:grpFill/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8" name="Oval 15"/>
            <p:cNvSpPr>
              <a:spLocks noChangeArrowheads="1"/>
            </p:cNvSpPr>
            <p:nvPr/>
          </p:nvSpPr>
          <p:spPr bwMode="gray">
            <a:xfrm>
              <a:off x="1575" y="2678"/>
              <a:ext cx="141" cy="142"/>
            </a:xfrm>
            <a:prstGeom prst="ellipse">
              <a:avLst/>
            </a:prstGeom>
            <a:grpFill/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39" name="Group 16"/>
          <p:cNvGrpSpPr>
            <a:grpSpLocks/>
          </p:cNvGrpSpPr>
          <p:nvPr/>
        </p:nvGrpSpPr>
        <p:grpSpPr bwMode="auto">
          <a:xfrm>
            <a:off x="2299861" y="5395496"/>
            <a:ext cx="360362" cy="360362"/>
            <a:chOff x="2109" y="3612"/>
            <a:chExt cx="227" cy="227"/>
          </a:xfrm>
          <a:solidFill>
            <a:schemeClr val="accent5"/>
          </a:solidFill>
        </p:grpSpPr>
        <p:sp>
          <p:nvSpPr>
            <p:cNvPr id="40" name="Oval 17"/>
            <p:cNvSpPr>
              <a:spLocks noChangeArrowheads="1"/>
            </p:cNvSpPr>
            <p:nvPr/>
          </p:nvSpPr>
          <p:spPr bwMode="gray">
            <a:xfrm>
              <a:off x="2109" y="3612"/>
              <a:ext cx="227" cy="227"/>
            </a:xfrm>
            <a:prstGeom prst="ellipse">
              <a:avLst/>
            </a:prstGeom>
            <a:grpFill/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1" name="Oval 18"/>
            <p:cNvSpPr>
              <a:spLocks noChangeArrowheads="1"/>
            </p:cNvSpPr>
            <p:nvPr/>
          </p:nvSpPr>
          <p:spPr bwMode="gray">
            <a:xfrm>
              <a:off x="2119" y="3631"/>
              <a:ext cx="141" cy="142"/>
            </a:xfrm>
            <a:prstGeom prst="ellipse">
              <a:avLst/>
            </a:prstGeom>
            <a:grpFill/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42" name="Group 19"/>
          <p:cNvGrpSpPr>
            <a:grpSpLocks/>
          </p:cNvGrpSpPr>
          <p:nvPr/>
        </p:nvGrpSpPr>
        <p:grpSpPr bwMode="auto">
          <a:xfrm>
            <a:off x="4230261" y="2176046"/>
            <a:ext cx="360362" cy="360362"/>
            <a:chOff x="3470" y="1706"/>
            <a:chExt cx="227" cy="227"/>
          </a:xfrm>
          <a:solidFill>
            <a:schemeClr val="accent5"/>
          </a:solidFill>
        </p:grpSpPr>
        <p:sp>
          <p:nvSpPr>
            <p:cNvPr id="43" name="Oval 20"/>
            <p:cNvSpPr>
              <a:spLocks noChangeArrowheads="1"/>
            </p:cNvSpPr>
            <p:nvPr/>
          </p:nvSpPr>
          <p:spPr bwMode="gray">
            <a:xfrm>
              <a:off x="3470" y="1706"/>
              <a:ext cx="227" cy="227"/>
            </a:xfrm>
            <a:prstGeom prst="ellipse">
              <a:avLst/>
            </a:prstGeom>
            <a:grpFill/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4" name="Oval 21"/>
            <p:cNvSpPr>
              <a:spLocks noChangeArrowheads="1"/>
            </p:cNvSpPr>
            <p:nvPr/>
          </p:nvSpPr>
          <p:spPr bwMode="gray">
            <a:xfrm>
              <a:off x="3480" y="1725"/>
              <a:ext cx="141" cy="142"/>
            </a:xfrm>
            <a:prstGeom prst="ellipse">
              <a:avLst/>
            </a:prstGeom>
            <a:grpFill/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45" name="Group 22"/>
          <p:cNvGrpSpPr>
            <a:grpSpLocks/>
          </p:cNvGrpSpPr>
          <p:nvPr/>
        </p:nvGrpSpPr>
        <p:grpSpPr bwMode="auto">
          <a:xfrm>
            <a:off x="5195461" y="3843452"/>
            <a:ext cx="360362" cy="360362"/>
            <a:chOff x="3923" y="2659"/>
            <a:chExt cx="227" cy="227"/>
          </a:xfrm>
          <a:solidFill>
            <a:schemeClr val="accent5"/>
          </a:solidFill>
        </p:grpSpPr>
        <p:sp>
          <p:nvSpPr>
            <p:cNvPr id="46" name="Oval 23"/>
            <p:cNvSpPr>
              <a:spLocks noChangeArrowheads="1"/>
            </p:cNvSpPr>
            <p:nvPr/>
          </p:nvSpPr>
          <p:spPr bwMode="gray">
            <a:xfrm>
              <a:off x="3923" y="2659"/>
              <a:ext cx="227" cy="227"/>
            </a:xfrm>
            <a:prstGeom prst="ellipse">
              <a:avLst/>
            </a:prstGeom>
            <a:grpFill/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7" name="Oval 24"/>
            <p:cNvSpPr>
              <a:spLocks noChangeArrowheads="1"/>
            </p:cNvSpPr>
            <p:nvPr/>
          </p:nvSpPr>
          <p:spPr bwMode="gray">
            <a:xfrm>
              <a:off x="3933" y="2678"/>
              <a:ext cx="141" cy="142"/>
            </a:xfrm>
            <a:prstGeom prst="ellipse">
              <a:avLst/>
            </a:prstGeom>
            <a:grpFill/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48" name="Group 25"/>
          <p:cNvGrpSpPr>
            <a:grpSpLocks/>
          </p:cNvGrpSpPr>
          <p:nvPr/>
        </p:nvGrpSpPr>
        <p:grpSpPr bwMode="auto">
          <a:xfrm>
            <a:off x="4285823" y="5452646"/>
            <a:ext cx="360363" cy="360362"/>
            <a:chOff x="3515" y="3521"/>
            <a:chExt cx="227" cy="227"/>
          </a:xfrm>
          <a:solidFill>
            <a:schemeClr val="accent5"/>
          </a:solidFill>
        </p:grpSpPr>
        <p:sp>
          <p:nvSpPr>
            <p:cNvPr id="49" name="Oval 26"/>
            <p:cNvSpPr>
              <a:spLocks noChangeArrowheads="1"/>
            </p:cNvSpPr>
            <p:nvPr/>
          </p:nvSpPr>
          <p:spPr bwMode="gray">
            <a:xfrm>
              <a:off x="3515" y="3521"/>
              <a:ext cx="227" cy="227"/>
            </a:xfrm>
            <a:prstGeom prst="ellipse">
              <a:avLst/>
            </a:prstGeom>
            <a:grpFill/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0" name="Oval 27"/>
            <p:cNvSpPr>
              <a:spLocks noChangeArrowheads="1"/>
            </p:cNvSpPr>
            <p:nvPr/>
          </p:nvSpPr>
          <p:spPr bwMode="gray">
            <a:xfrm>
              <a:off x="3525" y="3540"/>
              <a:ext cx="141" cy="142"/>
            </a:xfrm>
            <a:prstGeom prst="ellipse">
              <a:avLst/>
            </a:prstGeom>
            <a:grpFill/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51" name="Oval 28"/>
          <p:cNvSpPr>
            <a:spLocks noChangeArrowheads="1"/>
          </p:cNvSpPr>
          <p:nvPr/>
        </p:nvSpPr>
        <p:spPr bwMode="gray">
          <a:xfrm>
            <a:off x="2576086" y="3090446"/>
            <a:ext cx="1944687" cy="1944687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52" name="Oval 29"/>
          <p:cNvSpPr>
            <a:spLocks noChangeArrowheads="1"/>
          </p:cNvSpPr>
          <p:nvPr/>
        </p:nvSpPr>
        <p:spPr bwMode="gray">
          <a:xfrm>
            <a:off x="2787223" y="3301583"/>
            <a:ext cx="1522413" cy="1522413"/>
          </a:xfrm>
          <a:prstGeom prst="ellipse">
            <a:avLst/>
          </a:prstGeom>
          <a:solidFill>
            <a:srgbClr val="333333"/>
          </a:solidFill>
          <a:ln w="38100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53" name="Oval 30"/>
          <p:cNvSpPr>
            <a:spLocks noChangeArrowheads="1"/>
          </p:cNvSpPr>
          <p:nvPr/>
        </p:nvSpPr>
        <p:spPr bwMode="gray">
          <a:xfrm>
            <a:off x="2809448" y="3320633"/>
            <a:ext cx="1471613" cy="1473200"/>
          </a:xfrm>
          <a:prstGeom prst="ellipse">
            <a:avLst/>
          </a:prstGeom>
          <a:gradFill rotWithShape="1">
            <a:gsLst>
              <a:gs pos="0">
                <a:srgbClr val="D6E1E2">
                  <a:gamma/>
                  <a:shade val="46275"/>
                  <a:invGamma/>
                </a:srgbClr>
              </a:gs>
              <a:gs pos="100000">
                <a:srgbClr val="D6E1E2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vert="eaVert" wrap="none" anchor="ctr"/>
          <a:lstStyle/>
          <a:p>
            <a:endParaRPr lang="ru-RU"/>
          </a:p>
        </p:txBody>
      </p:sp>
      <p:sp>
        <p:nvSpPr>
          <p:cNvPr id="54" name="Oval 31"/>
          <p:cNvSpPr>
            <a:spLocks noChangeArrowheads="1"/>
          </p:cNvSpPr>
          <p:nvPr/>
        </p:nvSpPr>
        <p:spPr bwMode="gray">
          <a:xfrm>
            <a:off x="2826911" y="3330158"/>
            <a:ext cx="1438275" cy="1435100"/>
          </a:xfrm>
          <a:prstGeom prst="ellipse">
            <a:avLst/>
          </a:prstGeom>
          <a:gradFill rotWithShape="1">
            <a:gsLst>
              <a:gs pos="0">
                <a:srgbClr val="D6E1E2">
                  <a:alpha val="0"/>
                </a:srgbClr>
              </a:gs>
              <a:gs pos="100000">
                <a:srgbClr val="D6E1E2">
                  <a:gamma/>
                  <a:tint val="34902"/>
                  <a:invGamma/>
                </a:srgbClr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vert="eaVert" wrap="none" anchor="ctr"/>
          <a:lstStyle/>
          <a:p>
            <a:endParaRPr lang="ru-RU"/>
          </a:p>
        </p:txBody>
      </p:sp>
      <p:sp>
        <p:nvSpPr>
          <p:cNvPr id="55" name="Oval 32"/>
          <p:cNvSpPr>
            <a:spLocks noChangeArrowheads="1"/>
          </p:cNvSpPr>
          <p:nvPr/>
        </p:nvSpPr>
        <p:spPr bwMode="gray">
          <a:xfrm>
            <a:off x="2842786" y="3344446"/>
            <a:ext cx="1366837" cy="1341437"/>
          </a:xfrm>
          <a:prstGeom prst="ellipse">
            <a:avLst/>
          </a:prstGeom>
          <a:gradFill rotWithShape="1">
            <a:gsLst>
              <a:gs pos="0">
                <a:srgbClr val="D6E1E2">
                  <a:gamma/>
                  <a:shade val="79216"/>
                  <a:invGamma/>
                </a:srgbClr>
              </a:gs>
              <a:gs pos="100000">
                <a:srgbClr val="D6E1E2">
                  <a:alpha val="48000"/>
                </a:srgbClr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vert="eaVert" wrap="none" anchor="ctr"/>
          <a:lstStyle/>
          <a:p>
            <a:endParaRPr lang="ru-RU"/>
          </a:p>
        </p:txBody>
      </p:sp>
      <p:sp>
        <p:nvSpPr>
          <p:cNvPr id="56" name="Oval 33"/>
          <p:cNvSpPr>
            <a:spLocks noChangeArrowheads="1"/>
          </p:cNvSpPr>
          <p:nvPr/>
        </p:nvSpPr>
        <p:spPr bwMode="gray">
          <a:xfrm>
            <a:off x="2923748" y="3380958"/>
            <a:ext cx="1214438" cy="1090613"/>
          </a:xfrm>
          <a:prstGeom prst="ellipse">
            <a:avLst/>
          </a:prstGeom>
          <a:gradFill rotWithShape="1">
            <a:gsLst>
              <a:gs pos="0">
                <a:srgbClr val="D6E1E2">
                  <a:gamma/>
                  <a:tint val="0"/>
                  <a:invGamma/>
                </a:srgbClr>
              </a:gs>
              <a:gs pos="100000">
                <a:srgbClr val="D6E1E2">
                  <a:alpha val="38000"/>
                </a:srgbClr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vert="eaVert" wrap="none" anchor="ctr"/>
          <a:lstStyle/>
          <a:p>
            <a:endParaRPr lang="ru-RU"/>
          </a:p>
        </p:txBody>
      </p:sp>
      <p:sp>
        <p:nvSpPr>
          <p:cNvPr id="57" name="Text Box 34"/>
          <p:cNvSpPr txBox="1">
            <a:spLocks noChangeArrowheads="1"/>
          </p:cNvSpPr>
          <p:nvPr/>
        </p:nvSpPr>
        <p:spPr bwMode="gray">
          <a:xfrm>
            <a:off x="2931890" y="3522494"/>
            <a:ext cx="1181927" cy="10156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GSEE</a:t>
            </a:r>
          </a:p>
          <a:p>
            <a:pPr algn="ctr" eaLnBrk="0" hangingPunct="0"/>
            <a:r>
              <a:rPr lang="ru-RU" sz="1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системные </a:t>
            </a:r>
          </a:p>
          <a:p>
            <a:pPr algn="ctr" eaLnBrk="0" hangingPunct="0"/>
            <a:r>
              <a:rPr lang="ru-RU" sz="1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принципы</a:t>
            </a:r>
            <a:endParaRPr lang="en-US" sz="1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8" name="Text Box 35"/>
          <p:cNvSpPr txBox="1">
            <a:spLocks noChangeArrowheads="1"/>
          </p:cNvSpPr>
          <p:nvPr/>
        </p:nvSpPr>
        <p:spPr bwMode="black">
          <a:xfrm>
            <a:off x="4209623" y="1770004"/>
            <a:ext cx="2124108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ru-RU" sz="1600" b="1" dirty="0"/>
              <a:t>Кроссплатформенная</a:t>
            </a:r>
            <a:endParaRPr lang="en-US" sz="1600" b="1" dirty="0"/>
          </a:p>
        </p:txBody>
      </p:sp>
      <p:sp>
        <p:nvSpPr>
          <p:cNvPr id="59" name="Text Box 36"/>
          <p:cNvSpPr txBox="1">
            <a:spLocks noChangeArrowheads="1"/>
          </p:cNvSpPr>
          <p:nvPr/>
        </p:nvSpPr>
        <p:spPr bwMode="black">
          <a:xfrm>
            <a:off x="35496" y="3841125"/>
            <a:ext cx="1584176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1600" b="1" dirty="0"/>
              <a:t>Открытая</a:t>
            </a:r>
            <a:endParaRPr lang="en-US" sz="1600" b="1" dirty="0"/>
          </a:p>
        </p:txBody>
      </p:sp>
      <p:sp>
        <p:nvSpPr>
          <p:cNvPr id="60" name="Text Box 37"/>
          <p:cNvSpPr txBox="1">
            <a:spLocks noChangeArrowheads="1"/>
          </p:cNvSpPr>
          <p:nvPr/>
        </p:nvSpPr>
        <p:spPr bwMode="black">
          <a:xfrm>
            <a:off x="5581223" y="3861048"/>
            <a:ext cx="1212191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ru-RU" sz="1600" b="1" dirty="0" smtClean="0"/>
              <a:t>Безопасная</a:t>
            </a:r>
            <a:endParaRPr lang="en-US" sz="1600" b="1" dirty="0"/>
          </a:p>
        </p:txBody>
      </p:sp>
      <p:sp>
        <p:nvSpPr>
          <p:cNvPr id="61" name="Text Box 38"/>
          <p:cNvSpPr txBox="1">
            <a:spLocks noChangeArrowheads="1"/>
          </p:cNvSpPr>
          <p:nvPr/>
        </p:nvSpPr>
        <p:spPr bwMode="black">
          <a:xfrm>
            <a:off x="4592310" y="5753888"/>
            <a:ext cx="1656287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ru-RU" sz="1600" b="1" dirty="0"/>
              <a:t>Распределенная</a:t>
            </a:r>
            <a:endParaRPr lang="en-US" sz="1600" b="1" dirty="0"/>
          </a:p>
        </p:txBody>
      </p:sp>
      <p:sp>
        <p:nvSpPr>
          <p:cNvPr id="62" name="Text Box 39"/>
          <p:cNvSpPr txBox="1">
            <a:spLocks noChangeArrowheads="1"/>
          </p:cNvSpPr>
          <p:nvPr/>
        </p:nvSpPr>
        <p:spPr bwMode="auto">
          <a:xfrm>
            <a:off x="1078998" y="1762650"/>
            <a:ext cx="1767342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 eaLnBrk="0" hangingPunct="0"/>
            <a:r>
              <a:rPr lang="ru-RU" sz="1600" b="1" dirty="0"/>
              <a:t>Масштабируемая</a:t>
            </a:r>
            <a:endParaRPr lang="en-US" sz="1600" b="1" dirty="0"/>
          </a:p>
        </p:txBody>
      </p:sp>
      <p:sp>
        <p:nvSpPr>
          <p:cNvPr id="63" name="Text Box 40"/>
          <p:cNvSpPr txBox="1">
            <a:spLocks noChangeArrowheads="1"/>
          </p:cNvSpPr>
          <p:nvPr/>
        </p:nvSpPr>
        <p:spPr bwMode="black">
          <a:xfrm>
            <a:off x="1108215" y="5713581"/>
            <a:ext cx="1221808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 eaLnBrk="0" hangingPunct="0"/>
            <a:r>
              <a:rPr lang="ru-RU" sz="1600" b="1" dirty="0"/>
              <a:t>Мобильная</a:t>
            </a:r>
            <a:endParaRPr lang="en-US" sz="1600" b="1" dirty="0"/>
          </a:p>
        </p:txBody>
      </p:sp>
      <p:pic>
        <p:nvPicPr>
          <p:cNvPr id="65" name="Picture 2" descr="C:\Users\dima.KRASGP\Documents\p\300px-Coat_of_Arms_of_Krasnoyarsk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92257"/>
            <a:ext cx="1637927" cy="1222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Прямоугольник 65"/>
          <p:cNvSpPr/>
          <p:nvPr/>
        </p:nvSpPr>
        <p:spPr>
          <a:xfrm>
            <a:off x="3063627" y="790903"/>
            <a:ext cx="56848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>
              <a:buClr>
                <a:schemeClr val="tx2"/>
              </a:buClr>
              <a:buSzPct val="115000"/>
              <a:defRPr/>
            </a:pPr>
            <a:r>
              <a:rPr lang="ru-RU" kern="0" dirty="0"/>
              <a:t>ЕМ ГИС создана на технологии </a:t>
            </a:r>
            <a:r>
              <a:rPr lang="en-US" kern="0" dirty="0" smtClean="0"/>
              <a:t/>
            </a:r>
            <a:br>
              <a:rPr lang="en-US" kern="0" dirty="0" smtClean="0"/>
            </a:br>
            <a:r>
              <a:rPr lang="ru-RU" kern="0" dirty="0" err="1" smtClean="0"/>
              <a:t>Geoсad</a:t>
            </a:r>
            <a:r>
              <a:rPr lang="ru-RU" kern="0" dirty="0" smtClean="0"/>
              <a:t> </a:t>
            </a:r>
            <a:r>
              <a:rPr lang="ru-RU" kern="0" dirty="0" err="1"/>
              <a:t>System</a:t>
            </a:r>
            <a:r>
              <a:rPr lang="ru-RU" kern="0" dirty="0"/>
              <a:t> </a:t>
            </a:r>
            <a:r>
              <a:rPr lang="ru-RU" kern="0" dirty="0" err="1"/>
              <a:t>Enterprise</a:t>
            </a:r>
            <a:r>
              <a:rPr lang="ru-RU" kern="0" dirty="0"/>
              <a:t> </a:t>
            </a:r>
            <a:r>
              <a:rPr lang="ru-RU" kern="0" dirty="0" err="1"/>
              <a:t>Edition</a:t>
            </a:r>
            <a:r>
              <a:rPr lang="ru-RU" kern="0" dirty="0"/>
              <a:t> (GSEE</a:t>
            </a:r>
            <a:r>
              <a:rPr lang="ru-RU" kern="0" dirty="0" smtClean="0"/>
              <a:t>)</a:t>
            </a:r>
            <a:endParaRPr lang="ru-RU" kern="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6516216" y="1890513"/>
            <a:ext cx="262778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>
              <a:buClr>
                <a:schemeClr val="tx2"/>
              </a:buClr>
              <a:buSzPct val="115000"/>
              <a:defRPr/>
            </a:pPr>
            <a:r>
              <a:rPr lang="ru-RU" sz="1400" kern="0" dirty="0"/>
              <a:t>Российская технология отвечающая современным требованиям к построению АИС на основе пространственных данных</a:t>
            </a:r>
          </a:p>
          <a:p>
            <a:pPr lvl="0" eaLnBrk="0" hangingPunct="0">
              <a:buClr>
                <a:schemeClr val="tx2"/>
              </a:buClr>
              <a:buSzPct val="115000"/>
              <a:defRPr/>
            </a:pPr>
            <a:r>
              <a:rPr lang="ru-RU" sz="1400" kern="0" dirty="0"/>
              <a:t>Разработчик ПО </a:t>
            </a:r>
            <a:endParaRPr lang="ru-RU" sz="1400" kern="0" dirty="0" smtClean="0"/>
          </a:p>
          <a:p>
            <a:pPr lvl="0" eaLnBrk="0" hangingPunct="0">
              <a:buClr>
                <a:schemeClr val="tx2"/>
              </a:buClr>
              <a:buSzPct val="115000"/>
              <a:defRPr/>
            </a:pPr>
            <a:r>
              <a:rPr lang="ru-RU" sz="1400" kern="0" dirty="0" smtClean="0"/>
              <a:t>ООО </a:t>
            </a:r>
            <a:r>
              <a:rPr lang="ru-RU" sz="1400" kern="0" dirty="0"/>
              <a:t>«ГЕОКАД плюс» </a:t>
            </a:r>
            <a:endParaRPr lang="ru-RU" sz="1400" kern="0" dirty="0" smtClean="0"/>
          </a:p>
          <a:p>
            <a:pPr lvl="0" eaLnBrk="0" hangingPunct="0">
              <a:buClr>
                <a:schemeClr val="tx2"/>
              </a:buClr>
              <a:buSzPct val="115000"/>
              <a:defRPr/>
            </a:pPr>
            <a:r>
              <a:rPr lang="ru-RU" sz="1400" kern="0" dirty="0" smtClean="0"/>
              <a:t>г. Новосибирск</a:t>
            </a:r>
            <a:endParaRPr lang="ru-RU" sz="1400" kern="0" dirty="0"/>
          </a:p>
        </p:txBody>
      </p:sp>
      <p:sp>
        <p:nvSpPr>
          <p:cNvPr id="67" name="Прямоугольник 66"/>
          <p:cNvSpPr/>
          <p:nvPr/>
        </p:nvSpPr>
        <p:spPr>
          <a:xfrm>
            <a:off x="8739336" y="6460950"/>
            <a:ext cx="404664" cy="4046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8828484" y="6480720"/>
            <a:ext cx="226368" cy="365125"/>
          </a:xfrm>
        </p:spPr>
        <p:txBody>
          <a:bodyPr/>
          <a:lstStyle/>
          <a:p>
            <a:fld id="{0A4B8567-1C56-440D-A82F-C2FD1E626C1A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0916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Номер слайда 3"/>
          <p:cNvSpPr txBox="1">
            <a:spLocks/>
          </p:cNvSpPr>
          <p:nvPr/>
        </p:nvSpPr>
        <p:spPr bwMode="auto">
          <a:xfrm>
            <a:off x="251520" y="6503653"/>
            <a:ext cx="6325894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9pPr>
          </a:lstStyle>
          <a:p>
            <a:pPr marL="0" lvl="1">
              <a:spcBef>
                <a:spcPts val="600"/>
              </a:spcBef>
              <a:spcAft>
                <a:spcPts val="600"/>
              </a:spcAft>
            </a:pPr>
            <a:r>
              <a:rPr lang="ru-RU" sz="1400" dirty="0" smtClean="0">
                <a:latin typeface="+mn-lt"/>
              </a:rPr>
              <a:t>Аэрофотоснимок. Р</a:t>
            </a:r>
            <a:r>
              <a:rPr lang="ru-RU" sz="1400" dirty="0" smtClean="0">
                <a:latin typeface="+mn-lt"/>
                <a:cs typeface="Arial" pitchFamily="34" charset="0"/>
              </a:rPr>
              <a:t>азрешение </a:t>
            </a:r>
            <a:r>
              <a:rPr lang="ru-RU" sz="1400" dirty="0">
                <a:latin typeface="+mn-lt"/>
                <a:cs typeface="Arial" pitchFamily="34" charset="0"/>
              </a:rPr>
              <a:t>на местности – в 1 пикселе - 6 см</a:t>
            </a:r>
          </a:p>
          <a:p>
            <a:pPr marL="0" lvl="1">
              <a:spcBef>
                <a:spcPts val="600"/>
              </a:spcBef>
              <a:spcAft>
                <a:spcPts val="600"/>
              </a:spcAft>
            </a:pPr>
            <a:endParaRPr lang="en-US" sz="1400" b="1" dirty="0">
              <a:solidFill>
                <a:srgbClr val="002060"/>
              </a:solidFill>
              <a:latin typeface="+mn-lt"/>
              <a:cs typeface="Arial" pitchFamily="34" charset="0"/>
            </a:endParaRPr>
          </a:p>
        </p:txBody>
      </p:sp>
      <p:pic>
        <p:nvPicPr>
          <p:cNvPr id="67" name="Рисунок 6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1325" y="1536548"/>
            <a:ext cx="9195325" cy="4988796"/>
          </a:xfrm>
          <a:prstGeom prst="rect">
            <a:avLst/>
          </a:prstGeom>
        </p:spPr>
      </p:pic>
      <p:pic>
        <p:nvPicPr>
          <p:cNvPr id="68" name="Рисунок 67"/>
          <p:cNvPicPr preferRelativeResize="0"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1325" y="1536869"/>
            <a:ext cx="9195325" cy="4988464"/>
          </a:xfrm>
          <a:prstGeom prst="rect">
            <a:avLst/>
          </a:prstGeom>
        </p:spPr>
      </p:pic>
      <p:pic>
        <p:nvPicPr>
          <p:cNvPr id="69" name="Рисунок 68"/>
          <p:cNvPicPr preferRelativeResize="0"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1325" y="1536557"/>
            <a:ext cx="9195325" cy="4988464"/>
          </a:xfrm>
          <a:prstGeom prst="rect">
            <a:avLst/>
          </a:prstGeom>
        </p:spPr>
      </p:pic>
      <p:pic>
        <p:nvPicPr>
          <p:cNvPr id="70" name="Рисунок 69"/>
          <p:cNvPicPr preferRelativeResize="0"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1325" y="1536869"/>
            <a:ext cx="9195325" cy="4988464"/>
          </a:xfrm>
          <a:prstGeom prst="rect">
            <a:avLst/>
          </a:prstGeom>
        </p:spPr>
      </p:pic>
      <p:pic>
        <p:nvPicPr>
          <p:cNvPr id="10" name="Picture 2" descr="C:\Users\dima.KRASGP\Documents\p\300px-Coat_of_Arms_of_Krasnoyarsk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92257"/>
            <a:ext cx="1637927" cy="1222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8739336" y="6460950"/>
            <a:ext cx="404664" cy="4046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8828484" y="6480720"/>
            <a:ext cx="226368" cy="365125"/>
          </a:xfrm>
        </p:spPr>
        <p:txBody>
          <a:bodyPr/>
          <a:lstStyle/>
          <a:p>
            <a:fld id="{0A4B8567-1C56-440D-A82F-C2FD1E626C1A}" type="slidenum">
              <a:rPr lang="ru-RU" smtClean="0"/>
              <a:t>7</a:t>
            </a:fld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2195736" y="768910"/>
            <a:ext cx="63995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>
              <a:buClr>
                <a:schemeClr val="tx2"/>
              </a:buClr>
              <a:buSzPct val="115000"/>
              <a:defRPr/>
            </a:pPr>
            <a:r>
              <a:rPr lang="ru-RU" dirty="0"/>
              <a:t>Качественный картографический материал – основа для размещения пространственных данных</a:t>
            </a:r>
            <a:endParaRPr lang="ru-RU" kern="0" dirty="0"/>
          </a:p>
        </p:txBody>
      </p:sp>
    </p:spTree>
    <p:extLst>
      <p:ext uri="{BB962C8B-B14F-4D97-AF65-F5344CB8AC3E}">
        <p14:creationId xmlns:p14="http://schemas.microsoft.com/office/powerpoint/2010/main" val="14360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Номер слайда 3"/>
          <p:cNvSpPr txBox="1">
            <a:spLocks/>
          </p:cNvSpPr>
          <p:nvPr/>
        </p:nvSpPr>
        <p:spPr bwMode="auto">
          <a:xfrm>
            <a:off x="2816397" y="6525344"/>
            <a:ext cx="322739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9pPr>
          </a:lstStyle>
          <a:p>
            <a:pPr algn="l">
              <a:defRPr/>
            </a:pPr>
            <a:r>
              <a:rPr kumimoji="1" lang="ru-RU" dirty="0" smtClean="0">
                <a:latin typeface="+mn-lt"/>
                <a:ea typeface="Arial" charset="0"/>
              </a:rPr>
              <a:t>Истинный </a:t>
            </a:r>
            <a:r>
              <a:rPr kumimoji="1" lang="ru-RU" dirty="0" err="1" smtClean="0">
                <a:latin typeface="+mn-lt"/>
                <a:ea typeface="Arial" charset="0"/>
              </a:rPr>
              <a:t>ортофотоплан</a:t>
            </a:r>
            <a:r>
              <a:rPr kumimoji="1" lang="ru-RU" dirty="0" smtClean="0">
                <a:latin typeface="+mn-lt"/>
                <a:ea typeface="Arial" charset="0"/>
              </a:rPr>
              <a:t>, г. Красноярск</a:t>
            </a:r>
            <a:endParaRPr lang="ru-RU" dirty="0">
              <a:latin typeface="+mn-lt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1792" y="1557357"/>
            <a:ext cx="9346116" cy="495665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1166" y="1556792"/>
            <a:ext cx="9325058" cy="4981455"/>
          </a:xfrm>
          <a:prstGeom prst="rect">
            <a:avLst/>
          </a:prstGeom>
        </p:spPr>
      </p:pic>
      <p:sp>
        <p:nvSpPr>
          <p:cNvPr id="21" name="Номер слайда 3"/>
          <p:cNvSpPr txBox="1">
            <a:spLocks/>
          </p:cNvSpPr>
          <p:nvPr/>
        </p:nvSpPr>
        <p:spPr bwMode="auto">
          <a:xfrm>
            <a:off x="2538928" y="6525344"/>
            <a:ext cx="4193312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9pPr>
          </a:lstStyle>
          <a:p>
            <a:pPr algn="l">
              <a:defRPr/>
            </a:pPr>
            <a:r>
              <a:rPr kumimoji="1" lang="ru-RU" dirty="0" smtClean="0">
                <a:latin typeface="+mn-lt"/>
                <a:ea typeface="Arial" charset="0"/>
              </a:rPr>
              <a:t>Классический </a:t>
            </a:r>
            <a:r>
              <a:rPr kumimoji="1" lang="ru-RU" dirty="0" err="1" smtClean="0">
                <a:latin typeface="+mn-lt"/>
                <a:ea typeface="Arial" charset="0"/>
              </a:rPr>
              <a:t>ортофотоплан</a:t>
            </a:r>
            <a:r>
              <a:rPr kumimoji="1" lang="ru-RU" dirty="0" smtClean="0">
                <a:latin typeface="+mn-lt"/>
                <a:ea typeface="Arial" charset="0"/>
              </a:rPr>
              <a:t>, г. Красноярск                       </a:t>
            </a:r>
            <a:endParaRPr lang="ru-RU" dirty="0">
              <a:latin typeface="+mn-lt"/>
            </a:endParaRPr>
          </a:p>
        </p:txBody>
      </p:sp>
      <p:sp>
        <p:nvSpPr>
          <p:cNvPr id="23" name="Номер слайда 3"/>
          <p:cNvSpPr txBox="1">
            <a:spLocks/>
          </p:cNvSpPr>
          <p:nvPr/>
        </p:nvSpPr>
        <p:spPr bwMode="auto">
          <a:xfrm>
            <a:off x="5184069" y="6520259"/>
            <a:ext cx="385242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9pPr>
          </a:lstStyle>
          <a:p>
            <a:pPr algn="l">
              <a:defRPr/>
            </a:pPr>
            <a:r>
              <a:rPr kumimoji="1" lang="ru-RU" dirty="0" smtClean="0">
                <a:latin typeface="+mn-lt"/>
                <a:ea typeface="Arial" charset="0"/>
              </a:rPr>
              <a:t>Классический </a:t>
            </a:r>
            <a:r>
              <a:rPr kumimoji="1" lang="ru-RU" dirty="0" err="1">
                <a:latin typeface="+mn-lt"/>
                <a:ea typeface="Arial" charset="0"/>
              </a:rPr>
              <a:t>ортофотоплан</a:t>
            </a:r>
            <a:r>
              <a:rPr kumimoji="1" lang="ru-RU" dirty="0">
                <a:latin typeface="+mn-lt"/>
                <a:ea typeface="Arial" charset="0"/>
              </a:rPr>
              <a:t>, г. Красноярск 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0746" y="1566947"/>
            <a:ext cx="9310957" cy="4961001"/>
          </a:xfrm>
          <a:prstGeom prst="rect">
            <a:avLst/>
          </a:prstGeom>
        </p:spPr>
      </p:pic>
      <p:cxnSp>
        <p:nvCxnSpPr>
          <p:cNvPr id="25" name="Прямая соединительная линия 24"/>
          <p:cNvCxnSpPr/>
          <p:nvPr/>
        </p:nvCxnSpPr>
        <p:spPr bwMode="auto">
          <a:xfrm>
            <a:off x="5184069" y="1566947"/>
            <a:ext cx="0" cy="4961001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1" name="Picture 2" descr="C:\Users\dima.KRASGP\Documents\p\300px-Coat_of_Arms_of_Krasnoyarsk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92257"/>
            <a:ext cx="1637927" cy="1222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3063627" y="790903"/>
            <a:ext cx="55408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>
              <a:buClr>
                <a:schemeClr val="tx2"/>
              </a:buClr>
              <a:buSzPct val="115000"/>
              <a:defRPr/>
            </a:pPr>
            <a:r>
              <a:rPr lang="ru-RU" kern="0" dirty="0"/>
              <a:t>Цифровые «истинные» </a:t>
            </a:r>
            <a:r>
              <a:rPr lang="ru-RU" kern="0" dirty="0" err="1"/>
              <a:t>ортофотопланы</a:t>
            </a:r>
            <a:endParaRPr lang="ru-RU" kern="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998475" y="6520259"/>
            <a:ext cx="322492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ru-RU" sz="1400" dirty="0">
                <a:ea typeface="Arial" charset="0"/>
              </a:rPr>
              <a:t>Истинный </a:t>
            </a:r>
            <a:r>
              <a:rPr kumimoji="1" lang="ru-RU" sz="1400" dirty="0" err="1">
                <a:ea typeface="Arial" charset="0"/>
              </a:rPr>
              <a:t>ортофотоплан</a:t>
            </a:r>
            <a:r>
              <a:rPr kumimoji="1" lang="ru-RU" sz="1400" dirty="0">
                <a:ea typeface="Arial" charset="0"/>
              </a:rPr>
              <a:t>, г. Красноярск </a:t>
            </a:r>
            <a:endParaRPr lang="ru-RU" sz="14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8739336" y="6460950"/>
            <a:ext cx="404664" cy="4046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8828484" y="6480720"/>
            <a:ext cx="226368" cy="365125"/>
          </a:xfrm>
        </p:spPr>
        <p:txBody>
          <a:bodyPr/>
          <a:lstStyle/>
          <a:p>
            <a:fld id="{0A4B8567-1C56-440D-A82F-C2FD1E626C1A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2483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21" grpId="0"/>
      <p:bldP spid="21" grpId="1"/>
      <p:bldP spid="2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X:\ОЦК\Перфильева\!!!!!!! Логванова\ОЦК\16_ЦОФП_2014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" y="1573484"/>
            <a:ext cx="9149327" cy="509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X:\ОЦК\Перфильева\!!!!!!! Логванова\ОЦК\17_ЦОФП + УДС_2014_контур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" y="1573484"/>
            <a:ext cx="9149327" cy="509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573484"/>
            <a:ext cx="9149327" cy="509587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73484"/>
            <a:ext cx="9149328" cy="5095875"/>
          </a:xfrm>
          <a:prstGeom prst="rect">
            <a:avLst/>
          </a:prstGeom>
        </p:spPr>
      </p:pic>
      <p:pic>
        <p:nvPicPr>
          <p:cNvPr id="9" name="Picture 2" descr="C:\Users\dima.KRASGP\Documents\p\300px-Coat_of_Arms_of_Krasnoyarsk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92257"/>
            <a:ext cx="1637927" cy="1222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063627" y="790903"/>
            <a:ext cx="55408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>
              <a:buClr>
                <a:schemeClr val="tx2"/>
              </a:buClr>
              <a:buSzPct val="115000"/>
              <a:defRPr/>
            </a:pPr>
            <a:r>
              <a:rPr lang="ru-RU" kern="0" dirty="0"/>
              <a:t>Специальные цифровые топографические планы </a:t>
            </a:r>
            <a:br>
              <a:rPr lang="ru-RU" kern="0" dirty="0"/>
            </a:br>
            <a:r>
              <a:rPr lang="ru-RU" kern="0" dirty="0"/>
              <a:t>улично-дорожной сети масштаба 1:2 000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8739336" y="6460950"/>
            <a:ext cx="404664" cy="4046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8828484" y="6480720"/>
            <a:ext cx="226368" cy="365125"/>
          </a:xfrm>
        </p:spPr>
        <p:txBody>
          <a:bodyPr/>
          <a:lstStyle/>
          <a:p>
            <a:fld id="{0A4B8567-1C56-440D-A82F-C2FD1E626C1A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1896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2202</TotalTime>
  <Words>1190</Words>
  <Application>Microsoft Office PowerPoint</Application>
  <PresentationFormat>Экран (4:3)</PresentationFormat>
  <Paragraphs>224</Paragraphs>
  <Slides>28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Завадский Дмитрий Юрьевич</dc:creator>
  <cp:lastModifiedBy>Lukina</cp:lastModifiedBy>
  <cp:revision>127</cp:revision>
  <dcterms:created xsi:type="dcterms:W3CDTF">2016-02-10T08:06:47Z</dcterms:created>
  <dcterms:modified xsi:type="dcterms:W3CDTF">2016-10-12T05:08:38Z</dcterms:modified>
</cp:coreProperties>
</file>