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76" r:id="rId4"/>
    <p:sldId id="275" r:id="rId5"/>
    <p:sldId id="303" r:id="rId6"/>
    <p:sldId id="300" r:id="rId7"/>
    <p:sldId id="301" r:id="rId8"/>
    <p:sldId id="304" r:id="rId9"/>
    <p:sldId id="281" r:id="rId10"/>
    <p:sldId id="282" r:id="rId11"/>
    <p:sldId id="283" r:id="rId12"/>
    <p:sldId id="284" r:id="rId13"/>
    <p:sldId id="285" r:id="rId14"/>
    <p:sldId id="286" r:id="rId15"/>
    <p:sldId id="287" r:id="rId16"/>
    <p:sldId id="288" r:id="rId17"/>
    <p:sldId id="305" r:id="rId18"/>
    <p:sldId id="289" r:id="rId19"/>
    <p:sldId id="306" r:id="rId20"/>
    <p:sldId id="290" r:id="rId21"/>
    <p:sldId id="293" r:id="rId22"/>
    <p:sldId id="292" r:id="rId23"/>
    <p:sldId id="295" r:id="rId24"/>
    <p:sldId id="297" r:id="rId25"/>
    <p:sldId id="291" r:id="rId26"/>
    <p:sldId id="298" r:id="rId27"/>
  </p:sldIdLst>
  <p:sldSz cx="9144000" cy="6858000" type="screen4x3"/>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05" autoAdjust="0"/>
  </p:normalViewPr>
  <p:slideViewPr>
    <p:cSldViewPr>
      <p:cViewPr>
        <p:scale>
          <a:sx n="60" d="100"/>
          <a:sy n="60" d="100"/>
        </p:scale>
        <p:origin x="-2098" y="-5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1951145F-BF73-4DAF-B50C-971270B504A9}" type="datetimeFigureOut">
              <a:rPr lang="ru-RU" smtClean="0"/>
              <a:t>03.03.2016</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10DDDE6-C02E-4D89-AF97-7EE5246ED87D}" type="slidenum">
              <a:rPr lang="ru-RU" smtClean="0"/>
              <a:t>‹#›</a:t>
            </a:fld>
            <a:endParaRPr lang="ru-RU"/>
          </a:p>
        </p:txBody>
      </p:sp>
    </p:spTree>
    <p:extLst>
      <p:ext uri="{BB962C8B-B14F-4D97-AF65-F5344CB8AC3E}">
        <p14:creationId xmlns:p14="http://schemas.microsoft.com/office/powerpoint/2010/main" val="3346354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10DDDE6-C02E-4D89-AF97-7EE5246ED87D}" type="slidenum">
              <a:rPr lang="ru-RU" smtClean="0"/>
              <a:t>2</a:t>
            </a:fld>
            <a:endParaRPr lang="ru-RU"/>
          </a:p>
        </p:txBody>
      </p:sp>
    </p:spTree>
    <p:extLst>
      <p:ext uri="{BB962C8B-B14F-4D97-AF65-F5344CB8AC3E}">
        <p14:creationId xmlns:p14="http://schemas.microsoft.com/office/powerpoint/2010/main" val="432778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10DDDE6-C02E-4D89-AF97-7EE5246ED87D}" type="slidenum">
              <a:rPr lang="ru-RU" smtClean="0"/>
              <a:t>19</a:t>
            </a:fld>
            <a:endParaRPr lang="ru-RU"/>
          </a:p>
        </p:txBody>
      </p:sp>
    </p:spTree>
    <p:extLst>
      <p:ext uri="{BB962C8B-B14F-4D97-AF65-F5344CB8AC3E}">
        <p14:creationId xmlns:p14="http://schemas.microsoft.com/office/powerpoint/2010/main" val="261595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10DDDE6-C02E-4D89-AF97-7EE5246ED87D}" type="slidenum">
              <a:rPr lang="ru-RU" smtClean="0"/>
              <a:t>20</a:t>
            </a:fld>
            <a:endParaRPr lang="ru-RU"/>
          </a:p>
        </p:txBody>
      </p:sp>
    </p:spTree>
    <p:extLst>
      <p:ext uri="{BB962C8B-B14F-4D97-AF65-F5344CB8AC3E}">
        <p14:creationId xmlns:p14="http://schemas.microsoft.com/office/powerpoint/2010/main" val="261595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10DDDE6-C02E-4D89-AF97-7EE5246ED87D}" type="slidenum">
              <a:rPr lang="ru-RU" smtClean="0"/>
              <a:t>21</a:t>
            </a:fld>
            <a:endParaRPr lang="ru-RU"/>
          </a:p>
        </p:txBody>
      </p:sp>
    </p:spTree>
    <p:extLst>
      <p:ext uri="{BB962C8B-B14F-4D97-AF65-F5344CB8AC3E}">
        <p14:creationId xmlns:p14="http://schemas.microsoft.com/office/powerpoint/2010/main" val="261595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10DDDE6-C02E-4D89-AF97-7EE5246ED87D}" type="slidenum">
              <a:rPr lang="ru-RU" smtClean="0"/>
              <a:t>22</a:t>
            </a:fld>
            <a:endParaRPr lang="ru-RU"/>
          </a:p>
        </p:txBody>
      </p:sp>
    </p:spTree>
    <p:extLst>
      <p:ext uri="{BB962C8B-B14F-4D97-AF65-F5344CB8AC3E}">
        <p14:creationId xmlns:p14="http://schemas.microsoft.com/office/powerpoint/2010/main" val="2615956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10DDDE6-C02E-4D89-AF97-7EE5246ED87D}" type="slidenum">
              <a:rPr lang="ru-RU" smtClean="0"/>
              <a:t>23</a:t>
            </a:fld>
            <a:endParaRPr lang="ru-RU"/>
          </a:p>
        </p:txBody>
      </p:sp>
    </p:spTree>
    <p:extLst>
      <p:ext uri="{BB962C8B-B14F-4D97-AF65-F5344CB8AC3E}">
        <p14:creationId xmlns:p14="http://schemas.microsoft.com/office/powerpoint/2010/main" val="261595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10DDDE6-C02E-4D89-AF97-7EE5246ED87D}" type="slidenum">
              <a:rPr lang="ru-RU" smtClean="0"/>
              <a:t>24</a:t>
            </a:fld>
            <a:endParaRPr lang="ru-RU"/>
          </a:p>
        </p:txBody>
      </p:sp>
    </p:spTree>
    <p:extLst>
      <p:ext uri="{BB962C8B-B14F-4D97-AF65-F5344CB8AC3E}">
        <p14:creationId xmlns:p14="http://schemas.microsoft.com/office/powerpoint/2010/main" val="2615956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10DDDE6-C02E-4D89-AF97-7EE5246ED87D}" type="slidenum">
              <a:rPr lang="ru-RU" smtClean="0"/>
              <a:t>25</a:t>
            </a:fld>
            <a:endParaRPr lang="ru-RU"/>
          </a:p>
        </p:txBody>
      </p:sp>
    </p:spTree>
    <p:extLst>
      <p:ext uri="{BB962C8B-B14F-4D97-AF65-F5344CB8AC3E}">
        <p14:creationId xmlns:p14="http://schemas.microsoft.com/office/powerpoint/2010/main" val="261595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780942A-3867-4451-9D9B-5625AFADAB92}" type="datetimeFigureOut">
              <a:rPr lang="ru-RU" smtClean="0"/>
              <a:t>03.03.2016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60BBC1-DFD6-4D4B-908A-46CFF4F665AE}"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780942A-3867-4451-9D9B-5625AFADAB92}" type="datetimeFigureOut">
              <a:rPr lang="ru-RU" smtClean="0"/>
              <a:t>03.03.2016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60BBC1-DFD6-4D4B-908A-46CFF4F665A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780942A-3867-4451-9D9B-5625AFADAB92}" type="datetimeFigureOut">
              <a:rPr lang="ru-RU" smtClean="0"/>
              <a:t>03.03.2016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60BBC1-DFD6-4D4B-908A-46CFF4F665A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780942A-3867-4451-9D9B-5625AFADAB92}" type="datetimeFigureOut">
              <a:rPr lang="ru-RU" smtClean="0"/>
              <a:t>03.03.2016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60BBC1-DFD6-4D4B-908A-46CFF4F665A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780942A-3867-4451-9D9B-5625AFADAB92}" type="datetimeFigureOut">
              <a:rPr lang="ru-RU" smtClean="0"/>
              <a:t>03.03.2016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60BBC1-DFD6-4D4B-908A-46CFF4F665AE}"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780942A-3867-4451-9D9B-5625AFADAB92}" type="datetimeFigureOut">
              <a:rPr lang="ru-RU" smtClean="0"/>
              <a:t>03.03.2016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F60BBC1-DFD6-4D4B-908A-46CFF4F665A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780942A-3867-4451-9D9B-5625AFADAB92}" type="datetimeFigureOut">
              <a:rPr lang="ru-RU" smtClean="0"/>
              <a:t>03.03.2016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F60BBC1-DFD6-4D4B-908A-46CFF4F665AE}"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780942A-3867-4451-9D9B-5625AFADAB92}" type="datetimeFigureOut">
              <a:rPr lang="ru-RU" smtClean="0"/>
              <a:t>03.03.2016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F60BBC1-DFD6-4D4B-908A-46CFF4F665A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780942A-3867-4451-9D9B-5625AFADAB92}" type="datetimeFigureOut">
              <a:rPr lang="ru-RU" smtClean="0"/>
              <a:t>03.03.2016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F60BBC1-DFD6-4D4B-908A-46CFF4F665A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780942A-3867-4451-9D9B-5625AFADAB92}" type="datetimeFigureOut">
              <a:rPr lang="ru-RU" smtClean="0"/>
              <a:t>03.03.2016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F60BBC1-DFD6-4D4B-908A-46CFF4F665A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780942A-3867-4451-9D9B-5625AFADAB92}" type="datetimeFigureOut">
              <a:rPr lang="ru-RU" smtClean="0"/>
              <a:t>03.03.2016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F60BBC1-DFD6-4D4B-908A-46CFF4F665AE}"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80942A-3867-4451-9D9B-5625AFADAB92}" type="datetimeFigureOut">
              <a:rPr lang="ru-RU" smtClean="0"/>
              <a:t>03.03.2016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60BBC1-DFD6-4D4B-908A-46CFF4F665A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Шаблон (фон) презентаций &quot;Россия&quot;-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6223"/>
          <a:stretch/>
        </p:blipFill>
        <p:spPr bwMode="auto">
          <a:xfrm>
            <a:off x="190292" y="442058"/>
            <a:ext cx="8712968" cy="6009888"/>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3"/>
          <p:cNvSpPr txBox="1">
            <a:spLocks/>
          </p:cNvSpPr>
          <p:nvPr/>
        </p:nvSpPr>
        <p:spPr>
          <a:xfrm>
            <a:off x="3131840" y="1988840"/>
            <a:ext cx="5040560" cy="2916324"/>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38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Эффективный контракт руководителя- как объективно оценить управленца? </a:t>
            </a:r>
            <a:endParaRPr kumimoji="0" lang="ru-RU" sz="3200" b="1" i="0" u="none" strike="noStrike" kern="1200" cap="none" spc="0" normalizeH="0" baseline="0" noProof="0" dirty="0">
              <a:ln>
                <a:noFill/>
              </a:ln>
              <a:solidFill>
                <a:srgbClr val="00206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3" descr="C:\Users\karina\Documents\работа эгида\2015\Копаева\Диплом роботот 2014.png"/>
          <p:cNvPicPr>
            <a:picLocks noChangeAspect="1" noChangeArrowheads="1"/>
          </p:cNvPicPr>
          <p:nvPr/>
        </p:nvPicPr>
        <p:blipFill>
          <a:blip r:embed="rId3" cstate="print"/>
          <a:srcRect/>
          <a:stretch>
            <a:fillRect/>
          </a:stretch>
        </p:blipFill>
        <p:spPr bwMode="auto">
          <a:xfrm>
            <a:off x="251519" y="267494"/>
            <a:ext cx="864097" cy="513979"/>
          </a:xfrm>
          <a:prstGeom prst="rect">
            <a:avLst/>
          </a:prstGeom>
          <a:noFill/>
        </p:spPr>
      </p:pic>
      <p:sp>
        <p:nvSpPr>
          <p:cNvPr id="2" name="Прямоугольник 1"/>
          <p:cNvSpPr/>
          <p:nvPr/>
        </p:nvSpPr>
        <p:spPr>
          <a:xfrm>
            <a:off x="1619672" y="350654"/>
            <a:ext cx="6701258" cy="1200329"/>
          </a:xfrm>
          <a:prstGeom prst="rect">
            <a:avLst/>
          </a:prstGeom>
        </p:spPr>
        <p:txBody>
          <a:bodyPr wrap="none">
            <a:spAutoFit/>
          </a:bodyPr>
          <a:lstStyle/>
          <a:p>
            <a:r>
              <a:rPr lang="ru-RU" sz="2400" b="1" dirty="0">
                <a:solidFill>
                  <a:srgbClr val="002060"/>
                </a:solidFill>
              </a:rPr>
              <a:t>II. Права и обязанности </a:t>
            </a:r>
            <a:r>
              <a:rPr lang="ru-RU" sz="2400" b="1" dirty="0" smtClean="0">
                <a:solidFill>
                  <a:srgbClr val="002060"/>
                </a:solidFill>
              </a:rPr>
              <a:t>руководителя</a:t>
            </a:r>
          </a:p>
          <a:p>
            <a:r>
              <a:rPr lang="ru-RU" sz="2400" b="1" dirty="0">
                <a:solidFill>
                  <a:srgbClr val="002060"/>
                </a:solidFill>
              </a:rPr>
              <a:t>III. Права и обязанности </a:t>
            </a:r>
            <a:r>
              <a:rPr lang="ru-RU" sz="2400" b="1" dirty="0" smtClean="0">
                <a:solidFill>
                  <a:srgbClr val="002060"/>
                </a:solidFill>
              </a:rPr>
              <a:t>работодателя</a:t>
            </a:r>
          </a:p>
          <a:p>
            <a:r>
              <a:rPr lang="ru-RU" sz="2400" b="1" dirty="0">
                <a:solidFill>
                  <a:srgbClr val="002060"/>
                </a:solidFill>
              </a:rPr>
              <a:t>IV. Рабочее время и время отдыха руководител</a:t>
            </a:r>
            <a:r>
              <a:rPr lang="ru-RU" sz="2400" dirty="0">
                <a:solidFill>
                  <a:srgbClr val="002060"/>
                </a:solidFill>
              </a:rPr>
              <a:t>я</a:t>
            </a:r>
          </a:p>
        </p:txBody>
      </p:sp>
      <p:sp>
        <p:nvSpPr>
          <p:cNvPr id="3" name="Прямоугольник 2"/>
          <p:cNvSpPr/>
          <p:nvPr/>
        </p:nvSpPr>
        <p:spPr>
          <a:xfrm>
            <a:off x="1299022" y="1654133"/>
            <a:ext cx="7488832" cy="4801314"/>
          </a:xfrm>
          <a:prstGeom prst="rect">
            <a:avLst/>
          </a:prstGeom>
        </p:spPr>
        <p:txBody>
          <a:bodyPr wrap="square">
            <a:spAutoFit/>
          </a:bodyPr>
          <a:lstStyle/>
          <a:p>
            <a:r>
              <a:rPr lang="ru-RU" sz="2000" b="1" dirty="0">
                <a:solidFill>
                  <a:srgbClr val="002060"/>
                </a:solidFill>
              </a:rPr>
              <a:t>Руководителю устанавливается:</a:t>
            </a:r>
          </a:p>
          <a:p>
            <a:r>
              <a:rPr lang="ru-RU" dirty="0">
                <a:solidFill>
                  <a:srgbClr val="002060"/>
                </a:solidFill>
              </a:rPr>
              <a:t>а) продолжительность рабочей недели – </a:t>
            </a:r>
            <a:r>
              <a:rPr lang="ru-RU" dirty="0">
                <a:solidFill>
                  <a:srgbClr val="C00000"/>
                </a:solidFill>
              </a:rPr>
              <a:t>40</a:t>
            </a:r>
            <a:r>
              <a:rPr lang="ru-RU" dirty="0">
                <a:solidFill>
                  <a:srgbClr val="002060"/>
                </a:solidFill>
              </a:rPr>
              <a:t> часов; </a:t>
            </a:r>
          </a:p>
          <a:p>
            <a:r>
              <a:rPr lang="ru-RU" dirty="0">
                <a:solidFill>
                  <a:srgbClr val="002060"/>
                </a:solidFill>
              </a:rPr>
              <a:t>б) количество </a:t>
            </a:r>
            <a:r>
              <a:rPr lang="ru-RU" dirty="0">
                <a:solidFill>
                  <a:srgbClr val="C00000"/>
                </a:solidFill>
              </a:rPr>
              <a:t>рабочих</a:t>
            </a:r>
            <a:r>
              <a:rPr lang="ru-RU" dirty="0">
                <a:solidFill>
                  <a:srgbClr val="002060"/>
                </a:solidFill>
              </a:rPr>
              <a:t> дней в неделю – </a:t>
            </a:r>
            <a:r>
              <a:rPr lang="ru-RU" dirty="0">
                <a:solidFill>
                  <a:srgbClr val="C00000"/>
                </a:solidFill>
              </a:rPr>
              <a:t>6 (ДОУ – 5, УДО -5);</a:t>
            </a:r>
          </a:p>
          <a:p>
            <a:r>
              <a:rPr lang="ru-RU" dirty="0">
                <a:solidFill>
                  <a:srgbClr val="002060"/>
                </a:solidFill>
              </a:rPr>
              <a:t>в) продолжительность ежедневной работы – </a:t>
            </a:r>
            <a:r>
              <a:rPr lang="ru-RU" dirty="0">
                <a:solidFill>
                  <a:srgbClr val="C00000"/>
                </a:solidFill>
              </a:rPr>
              <a:t>6,6 часов (ДОУ-8, УДО -8);</a:t>
            </a:r>
          </a:p>
          <a:p>
            <a:r>
              <a:rPr lang="ru-RU" dirty="0">
                <a:solidFill>
                  <a:srgbClr val="002060"/>
                </a:solidFill>
              </a:rPr>
              <a:t>г) ненормированный рабочий день;</a:t>
            </a:r>
          </a:p>
          <a:p>
            <a:r>
              <a:rPr lang="ru-RU" dirty="0">
                <a:solidFill>
                  <a:srgbClr val="002060"/>
                </a:solidFill>
              </a:rPr>
              <a:t>д) ежегодный основной  оплачиваемый отпуск продолжительностью </a:t>
            </a:r>
            <a:r>
              <a:rPr lang="ru-RU" dirty="0">
                <a:solidFill>
                  <a:srgbClr val="C00000"/>
                </a:solidFill>
              </a:rPr>
              <a:t>56 (ДОУ -42, УДО- 42)</a:t>
            </a:r>
            <a:r>
              <a:rPr lang="ru-RU" dirty="0">
                <a:solidFill>
                  <a:srgbClr val="002060"/>
                </a:solidFill>
              </a:rPr>
              <a:t>  календарных дней.</a:t>
            </a:r>
          </a:p>
          <a:p>
            <a:endParaRPr lang="ru-RU" dirty="0" smtClean="0">
              <a:solidFill>
                <a:srgbClr val="002060"/>
              </a:solidFill>
            </a:endParaRPr>
          </a:p>
          <a:p>
            <a:r>
              <a:rPr lang="ru-RU" dirty="0" smtClean="0">
                <a:solidFill>
                  <a:srgbClr val="002060"/>
                </a:solidFill>
              </a:rPr>
              <a:t>Перерывы </a:t>
            </a:r>
            <a:r>
              <a:rPr lang="ru-RU" dirty="0">
                <a:solidFill>
                  <a:srgbClr val="002060"/>
                </a:solidFill>
              </a:rPr>
              <a:t>для отдыха и питания руководителя устанавливаются правилами внутреннего трудового распорядка учреждения.</a:t>
            </a:r>
          </a:p>
          <a:p>
            <a:endParaRPr lang="ru-RU" dirty="0" smtClean="0">
              <a:solidFill>
                <a:srgbClr val="002060"/>
              </a:solidFill>
            </a:endParaRPr>
          </a:p>
          <a:p>
            <a:r>
              <a:rPr lang="ru-RU" dirty="0" smtClean="0">
                <a:solidFill>
                  <a:srgbClr val="002060"/>
                </a:solidFill>
              </a:rPr>
              <a:t>Руководителю </a:t>
            </a:r>
            <a:r>
              <a:rPr lang="ru-RU" dirty="0">
                <a:solidFill>
                  <a:srgbClr val="002060"/>
                </a:solidFill>
              </a:rPr>
              <a:t>предоставляется ежегодный дополнительный оплачиваемый отпуск за ненормированный рабочий день продолжительностью </a:t>
            </a:r>
            <a:r>
              <a:rPr lang="ru-RU" dirty="0">
                <a:solidFill>
                  <a:srgbClr val="C00000"/>
                </a:solidFill>
              </a:rPr>
              <a:t>4(ДОУ -3, УДО -3 либо 4) </a:t>
            </a:r>
            <a:r>
              <a:rPr lang="ru-RU" dirty="0">
                <a:solidFill>
                  <a:srgbClr val="002060"/>
                </a:solidFill>
              </a:rPr>
              <a:t>календарных дня;</a:t>
            </a:r>
          </a:p>
          <a:p>
            <a:endParaRPr lang="ru-RU" dirty="0" smtClean="0">
              <a:solidFill>
                <a:srgbClr val="002060"/>
              </a:solidFill>
            </a:endParaRPr>
          </a:p>
          <a:p>
            <a:r>
              <a:rPr lang="ru-RU" dirty="0" smtClean="0">
                <a:solidFill>
                  <a:srgbClr val="002060"/>
                </a:solidFill>
              </a:rPr>
              <a:t>Ежегодные </a:t>
            </a:r>
            <a:r>
              <a:rPr lang="ru-RU" dirty="0">
                <a:solidFill>
                  <a:srgbClr val="002060"/>
                </a:solidFill>
              </a:rPr>
              <a:t>оплачиваемые отпуска предоставляются руководителю в соответствии с графиком в сроки, согласованные с </a:t>
            </a:r>
            <a:r>
              <a:rPr lang="ru-RU" dirty="0" smtClean="0">
                <a:solidFill>
                  <a:srgbClr val="002060"/>
                </a:solidFill>
              </a:rPr>
              <a:t>работодателем</a:t>
            </a:r>
            <a:endParaRPr lang="ru-RU" dirty="0">
              <a:solidFill>
                <a:srgbClr val="002060"/>
              </a:solidFill>
            </a:endParaRPr>
          </a:p>
        </p:txBody>
      </p:sp>
      <p:grpSp>
        <p:nvGrpSpPr>
          <p:cNvPr id="7" name="Группа 4"/>
          <p:cNvGrpSpPr/>
          <p:nvPr/>
        </p:nvGrpSpPr>
        <p:grpSpPr>
          <a:xfrm>
            <a:off x="5201551" y="6484778"/>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0" name="Группа 4"/>
          <p:cNvGrpSpPr/>
          <p:nvPr/>
        </p:nvGrpSpPr>
        <p:grpSpPr>
          <a:xfrm>
            <a:off x="1239009" y="1582125"/>
            <a:ext cx="3804429" cy="72008"/>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7599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3" descr="C:\Users\karina\Documents\работа эгида\2015\Копаева\Диплом роботот 2014.png"/>
          <p:cNvPicPr>
            <a:picLocks noChangeAspect="1" noChangeArrowheads="1"/>
          </p:cNvPicPr>
          <p:nvPr/>
        </p:nvPicPr>
        <p:blipFill>
          <a:blip r:embed="rId3" cstate="print"/>
          <a:srcRect/>
          <a:stretch>
            <a:fillRect/>
          </a:stretch>
        </p:blipFill>
        <p:spPr bwMode="auto">
          <a:xfrm>
            <a:off x="251519" y="267494"/>
            <a:ext cx="864097" cy="513979"/>
          </a:xfrm>
          <a:prstGeom prst="rect">
            <a:avLst/>
          </a:prstGeom>
          <a:noFill/>
        </p:spPr>
      </p:pic>
      <p:sp>
        <p:nvSpPr>
          <p:cNvPr id="2" name="Прямоугольник 1"/>
          <p:cNvSpPr/>
          <p:nvPr/>
        </p:nvSpPr>
        <p:spPr>
          <a:xfrm>
            <a:off x="1619672" y="350654"/>
            <a:ext cx="7264809" cy="830997"/>
          </a:xfrm>
          <a:prstGeom prst="rect">
            <a:avLst/>
          </a:prstGeom>
        </p:spPr>
        <p:txBody>
          <a:bodyPr wrap="none">
            <a:spAutoFit/>
          </a:bodyPr>
          <a:lstStyle/>
          <a:p>
            <a:r>
              <a:rPr lang="ru-RU" sz="2400" b="1" dirty="0">
                <a:solidFill>
                  <a:srgbClr val="002060"/>
                </a:solidFill>
              </a:rPr>
              <a:t>V. Оплата труда руководителя и другие выплаты,</a:t>
            </a:r>
          </a:p>
          <a:p>
            <a:r>
              <a:rPr lang="ru-RU" sz="2400" b="1" dirty="0">
                <a:solidFill>
                  <a:srgbClr val="002060"/>
                </a:solidFill>
              </a:rPr>
              <a:t>осуществляемые ему в рамках трудовых отношений</a:t>
            </a:r>
          </a:p>
        </p:txBody>
      </p:sp>
      <p:sp>
        <p:nvSpPr>
          <p:cNvPr id="3" name="Прямоугольник 2"/>
          <p:cNvSpPr/>
          <p:nvPr/>
        </p:nvSpPr>
        <p:spPr>
          <a:xfrm>
            <a:off x="1222783" y="2204864"/>
            <a:ext cx="7488832" cy="2862322"/>
          </a:xfrm>
          <a:prstGeom prst="rect">
            <a:avLst/>
          </a:prstGeom>
        </p:spPr>
        <p:txBody>
          <a:bodyPr wrap="square">
            <a:spAutoFit/>
          </a:bodyPr>
          <a:lstStyle/>
          <a:p>
            <a:r>
              <a:rPr lang="ru-RU" b="1" dirty="0" smtClean="0">
                <a:solidFill>
                  <a:srgbClr val="002060"/>
                </a:solidFill>
              </a:rPr>
              <a:t>Заработная </a:t>
            </a:r>
            <a:r>
              <a:rPr lang="ru-RU" b="1" dirty="0">
                <a:solidFill>
                  <a:srgbClr val="002060"/>
                </a:solidFill>
              </a:rPr>
              <a:t>плата руководителя </a:t>
            </a:r>
            <a:r>
              <a:rPr lang="ru-RU" dirty="0">
                <a:solidFill>
                  <a:srgbClr val="002060"/>
                </a:solidFill>
              </a:rPr>
              <a:t>состоит из </a:t>
            </a:r>
            <a:endParaRPr lang="ru-RU" dirty="0" smtClean="0">
              <a:solidFill>
                <a:srgbClr val="002060"/>
              </a:solidFill>
            </a:endParaRPr>
          </a:p>
          <a:p>
            <a:r>
              <a:rPr lang="ru-RU" dirty="0" smtClean="0">
                <a:solidFill>
                  <a:srgbClr val="002060"/>
                </a:solidFill>
              </a:rPr>
              <a:t>должностного оклада</a:t>
            </a:r>
          </a:p>
          <a:p>
            <a:r>
              <a:rPr lang="ru-RU" dirty="0">
                <a:solidFill>
                  <a:srgbClr val="002060"/>
                </a:solidFill>
              </a:rPr>
              <a:t>к</a:t>
            </a:r>
            <a:r>
              <a:rPr lang="ru-RU" dirty="0" smtClean="0">
                <a:solidFill>
                  <a:srgbClr val="002060"/>
                </a:solidFill>
              </a:rPr>
              <a:t>омпенсационных выплат</a:t>
            </a:r>
          </a:p>
          <a:p>
            <a:r>
              <a:rPr lang="ru-RU" dirty="0" smtClean="0">
                <a:solidFill>
                  <a:srgbClr val="002060"/>
                </a:solidFill>
              </a:rPr>
              <a:t>стимулирующего </a:t>
            </a:r>
            <a:r>
              <a:rPr lang="ru-RU" dirty="0">
                <a:solidFill>
                  <a:srgbClr val="002060"/>
                </a:solidFill>
              </a:rPr>
              <a:t>характера, устанавливаемых в соответствии с настоящим трудовым договором.</a:t>
            </a:r>
          </a:p>
          <a:p>
            <a:endParaRPr lang="ru-RU" dirty="0">
              <a:solidFill>
                <a:srgbClr val="002060"/>
              </a:solidFill>
            </a:endParaRPr>
          </a:p>
          <a:p>
            <a:r>
              <a:rPr lang="ru-RU" b="1" dirty="0" smtClean="0">
                <a:solidFill>
                  <a:srgbClr val="002060"/>
                </a:solidFill>
              </a:rPr>
              <a:t>Должностной </a:t>
            </a:r>
            <a:r>
              <a:rPr lang="ru-RU" b="1" dirty="0">
                <a:solidFill>
                  <a:srgbClr val="002060"/>
                </a:solidFill>
              </a:rPr>
              <a:t>оклад </a:t>
            </a:r>
            <a:r>
              <a:rPr lang="ru-RU" dirty="0">
                <a:solidFill>
                  <a:srgbClr val="002060"/>
                </a:solidFill>
              </a:rPr>
              <a:t>руководителя устанавливается в размере</a:t>
            </a:r>
            <a:r>
              <a:rPr lang="ru-RU" dirty="0">
                <a:solidFill>
                  <a:srgbClr val="C00000"/>
                </a:solidFill>
              </a:rPr>
              <a:t>,  </a:t>
            </a:r>
            <a:r>
              <a:rPr lang="ru-RU" dirty="0" smtClean="0">
                <a:solidFill>
                  <a:srgbClr val="C00000"/>
                </a:solidFill>
              </a:rPr>
              <a:t>-----рублей </a:t>
            </a:r>
            <a:r>
              <a:rPr lang="ru-RU" dirty="0" smtClean="0">
                <a:solidFill>
                  <a:srgbClr val="002060"/>
                </a:solidFill>
              </a:rPr>
              <a:t>исходя </a:t>
            </a:r>
            <a:r>
              <a:rPr lang="ru-RU" dirty="0">
                <a:solidFill>
                  <a:srgbClr val="002060"/>
                </a:solidFill>
              </a:rPr>
              <a:t>из </a:t>
            </a:r>
            <a:r>
              <a:rPr lang="ru-RU" dirty="0" smtClean="0">
                <a:solidFill>
                  <a:srgbClr val="C00000"/>
                </a:solidFill>
              </a:rPr>
              <a:t>----- </a:t>
            </a:r>
            <a:r>
              <a:rPr lang="ru-RU" dirty="0">
                <a:solidFill>
                  <a:srgbClr val="C00000"/>
                </a:solidFill>
              </a:rPr>
              <a:t>группы </a:t>
            </a:r>
            <a:r>
              <a:rPr lang="ru-RU" dirty="0">
                <a:solidFill>
                  <a:srgbClr val="002060"/>
                </a:solidFill>
              </a:rPr>
              <a:t>по оплате труда руководителей,  к которой отнесено учреждение, и установленных требований к квалификации, в соответствии со штатным расписанием учреждения</a:t>
            </a:r>
            <a:r>
              <a:rPr lang="ru-RU" dirty="0" smtClean="0">
                <a:solidFill>
                  <a:srgbClr val="002060"/>
                </a:solidFill>
              </a:rPr>
              <a:t>.</a:t>
            </a:r>
            <a:endParaRPr lang="ru-RU" dirty="0">
              <a:solidFill>
                <a:srgbClr val="002060"/>
              </a:solidFill>
            </a:endParaRPr>
          </a:p>
        </p:txBody>
      </p:sp>
      <p:grpSp>
        <p:nvGrpSpPr>
          <p:cNvPr id="7" name="Группа 4"/>
          <p:cNvGrpSpPr/>
          <p:nvPr/>
        </p:nvGrpSpPr>
        <p:grpSpPr>
          <a:xfrm>
            <a:off x="4971620" y="5445224"/>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0" name="Группа 4"/>
          <p:cNvGrpSpPr/>
          <p:nvPr/>
        </p:nvGrpSpPr>
        <p:grpSpPr>
          <a:xfrm>
            <a:off x="1253443" y="1484784"/>
            <a:ext cx="3804429" cy="72008"/>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93998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3" descr="C:\Users\karina\Documents\работа эгида\2015\Копаева\Диплом роботот 2014.png"/>
          <p:cNvPicPr>
            <a:picLocks noChangeAspect="1" noChangeArrowheads="1"/>
          </p:cNvPicPr>
          <p:nvPr/>
        </p:nvPicPr>
        <p:blipFill>
          <a:blip r:embed="rId3" cstate="print"/>
          <a:srcRect/>
          <a:stretch>
            <a:fillRect/>
          </a:stretch>
        </p:blipFill>
        <p:spPr bwMode="auto">
          <a:xfrm>
            <a:off x="251519" y="267494"/>
            <a:ext cx="864097" cy="513979"/>
          </a:xfrm>
          <a:prstGeom prst="rect">
            <a:avLst/>
          </a:prstGeom>
          <a:noFill/>
        </p:spPr>
      </p:pic>
      <p:sp>
        <p:nvSpPr>
          <p:cNvPr id="2" name="Прямоугольник 1"/>
          <p:cNvSpPr/>
          <p:nvPr/>
        </p:nvSpPr>
        <p:spPr>
          <a:xfrm>
            <a:off x="1619672" y="350654"/>
            <a:ext cx="6014852" cy="461665"/>
          </a:xfrm>
          <a:prstGeom prst="rect">
            <a:avLst/>
          </a:prstGeom>
        </p:spPr>
        <p:txBody>
          <a:bodyPr wrap="none">
            <a:spAutoFit/>
          </a:bodyPr>
          <a:lstStyle/>
          <a:p>
            <a:r>
              <a:rPr lang="ru-RU" sz="2400" dirty="0">
                <a:solidFill>
                  <a:srgbClr val="002060"/>
                </a:solidFill>
              </a:rPr>
              <a:t>Размер должностного оклада руководителя </a:t>
            </a:r>
          </a:p>
        </p:txBody>
      </p:sp>
      <p:grpSp>
        <p:nvGrpSpPr>
          <p:cNvPr id="10" name="Группа 4"/>
          <p:cNvGrpSpPr/>
          <p:nvPr/>
        </p:nvGrpSpPr>
        <p:grpSpPr>
          <a:xfrm>
            <a:off x="1270747" y="896974"/>
            <a:ext cx="3804429" cy="72008"/>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5" name="Таблица 4"/>
          <p:cNvGraphicFramePr>
            <a:graphicFrameLocks noGrp="1"/>
          </p:cNvGraphicFramePr>
          <p:nvPr>
            <p:extLst>
              <p:ext uri="{D42A27DB-BD31-4B8C-83A1-F6EECF244321}">
                <p14:modId xmlns:p14="http://schemas.microsoft.com/office/powerpoint/2010/main" val="3137677239"/>
              </p:ext>
            </p:extLst>
          </p:nvPr>
        </p:nvGraphicFramePr>
        <p:xfrm>
          <a:off x="251519" y="1077446"/>
          <a:ext cx="8568953" cy="5512591"/>
        </p:xfrm>
        <a:graphic>
          <a:graphicData uri="http://schemas.openxmlformats.org/drawingml/2006/table">
            <a:tbl>
              <a:tblPr firstRow="1" firstCol="1" bandRow="1">
                <a:tableStyleId>{5C22544A-7EE6-4342-B048-85BDC9FD1C3A}</a:tableStyleId>
              </a:tblPr>
              <a:tblGrid>
                <a:gridCol w="368987"/>
                <a:gridCol w="5040560"/>
                <a:gridCol w="792088"/>
                <a:gridCol w="864096"/>
                <a:gridCol w="864096"/>
                <a:gridCol w="639126"/>
              </a:tblGrid>
              <a:tr h="322467">
                <a:tc rowSpan="2">
                  <a:txBody>
                    <a:bodyPr/>
                    <a:lstStyle/>
                    <a:p>
                      <a:pPr algn="ctr">
                        <a:spcAft>
                          <a:spcPts val="0"/>
                        </a:spcAft>
                      </a:pPr>
                      <a:r>
                        <a:rPr lang="ru-RU" sz="1600" dirty="0">
                          <a:effectLst/>
                        </a:rPr>
                        <a:t>№ п.</a:t>
                      </a:r>
                      <a:endParaRPr lang="ru-RU" sz="1600" dirty="0">
                        <a:solidFill>
                          <a:srgbClr val="000000"/>
                        </a:solidFill>
                        <a:effectLst/>
                        <a:latin typeface="Times New Roman"/>
                        <a:ea typeface="Times New Roman"/>
                        <a:cs typeface="Times New Roman"/>
                      </a:endParaRPr>
                    </a:p>
                  </a:txBody>
                  <a:tcPr marL="60463" marR="60463" marT="0" marB="0"/>
                </a:tc>
                <a:tc rowSpan="2">
                  <a:txBody>
                    <a:bodyPr/>
                    <a:lstStyle/>
                    <a:p>
                      <a:pPr algn="ctr">
                        <a:spcAft>
                          <a:spcPts val="0"/>
                        </a:spcAft>
                      </a:pPr>
                      <a:r>
                        <a:rPr lang="ru-RU" sz="1600">
                          <a:effectLst/>
                        </a:rPr>
                        <a:t>Тип  учреждения </a:t>
                      </a:r>
                    </a:p>
                    <a:p>
                      <a:pPr algn="ctr">
                        <a:spcAft>
                          <a:spcPts val="0"/>
                        </a:spcAft>
                      </a:pPr>
                      <a:r>
                        <a:rPr lang="ru-RU" sz="1600">
                          <a:effectLst/>
                        </a:rPr>
                        <a:t>образования</a:t>
                      </a:r>
                      <a:endParaRPr lang="ru-RU" sz="1600">
                        <a:solidFill>
                          <a:srgbClr val="000000"/>
                        </a:solidFill>
                        <a:effectLst/>
                        <a:latin typeface="Times New Roman"/>
                        <a:ea typeface="Times New Roman"/>
                        <a:cs typeface="Times New Roman"/>
                      </a:endParaRPr>
                    </a:p>
                  </a:txBody>
                  <a:tcPr marL="60463" marR="60463" marT="0" marB="0"/>
                </a:tc>
                <a:tc gridSpan="4">
                  <a:txBody>
                    <a:bodyPr/>
                    <a:lstStyle/>
                    <a:p>
                      <a:pPr algn="ctr">
                        <a:spcAft>
                          <a:spcPts val="0"/>
                        </a:spcAft>
                      </a:pPr>
                      <a:r>
                        <a:rPr lang="ru-RU" sz="1600">
                          <a:effectLst/>
                        </a:rPr>
                        <a:t>Группа по оплате труда </a:t>
                      </a:r>
                    </a:p>
                    <a:p>
                      <a:pPr algn="ctr">
                        <a:spcAft>
                          <a:spcPts val="0"/>
                        </a:spcAft>
                      </a:pPr>
                      <a:r>
                        <a:rPr lang="ru-RU" sz="1600">
                          <a:effectLst/>
                        </a:rPr>
                        <a:t>руководителей, баллы</a:t>
                      </a:r>
                      <a:endParaRPr lang="ru-RU" sz="1600">
                        <a:solidFill>
                          <a:srgbClr val="000000"/>
                        </a:solidFill>
                        <a:effectLst/>
                        <a:latin typeface="Times New Roman"/>
                        <a:ea typeface="Times New Roman"/>
                        <a:cs typeface="Times New Roman"/>
                      </a:endParaRPr>
                    </a:p>
                  </a:txBody>
                  <a:tcPr marL="60463" marR="60463" marT="0" marB="0"/>
                </a:tc>
                <a:tc hMerge="1">
                  <a:txBody>
                    <a:bodyPr/>
                    <a:lstStyle/>
                    <a:p>
                      <a:endParaRPr lang="ru-RU"/>
                    </a:p>
                  </a:txBody>
                  <a:tcPr/>
                </a:tc>
                <a:tc hMerge="1">
                  <a:txBody>
                    <a:bodyPr/>
                    <a:lstStyle/>
                    <a:p>
                      <a:endParaRPr lang="ru-RU"/>
                    </a:p>
                  </a:txBody>
                  <a:tcPr/>
                </a:tc>
                <a:tc hMerge="1">
                  <a:txBody>
                    <a:bodyPr/>
                    <a:lstStyle/>
                    <a:p>
                      <a:endParaRPr lang="ru-RU"/>
                    </a:p>
                  </a:txBody>
                  <a:tcPr/>
                </a:tc>
              </a:tr>
              <a:tr h="161234">
                <a:tc vMerge="1">
                  <a:txBody>
                    <a:bodyPr/>
                    <a:lstStyle/>
                    <a:p>
                      <a:endParaRPr lang="ru-RU"/>
                    </a:p>
                  </a:txBody>
                  <a:tcPr/>
                </a:tc>
                <a:tc vMerge="1">
                  <a:txBody>
                    <a:bodyPr/>
                    <a:lstStyle/>
                    <a:p>
                      <a:endParaRPr lang="ru-RU"/>
                    </a:p>
                  </a:txBody>
                  <a:tcPr/>
                </a:tc>
                <a:tc>
                  <a:txBody>
                    <a:bodyPr/>
                    <a:lstStyle/>
                    <a:p>
                      <a:pPr algn="ctr">
                        <a:spcAft>
                          <a:spcPts val="0"/>
                        </a:spcAft>
                      </a:pPr>
                      <a:r>
                        <a:rPr lang="en-US" sz="1600">
                          <a:effectLst/>
                        </a:rPr>
                        <a:t>I</a:t>
                      </a:r>
                      <a:endParaRPr lang="ru-RU" sz="1600">
                        <a:solidFill>
                          <a:srgbClr val="000000"/>
                        </a:solidFill>
                        <a:effectLst/>
                        <a:latin typeface="Times New Roman"/>
                        <a:ea typeface="Times New Roman"/>
                        <a:cs typeface="Times New Roman"/>
                      </a:endParaRPr>
                    </a:p>
                  </a:txBody>
                  <a:tcPr marL="60463" marR="60463" marT="0" marB="0"/>
                </a:tc>
                <a:tc>
                  <a:txBody>
                    <a:bodyPr/>
                    <a:lstStyle/>
                    <a:p>
                      <a:pPr algn="ctr">
                        <a:spcAft>
                          <a:spcPts val="0"/>
                        </a:spcAft>
                      </a:pPr>
                      <a:r>
                        <a:rPr lang="en-US" sz="1600">
                          <a:effectLst/>
                        </a:rPr>
                        <a:t>II</a:t>
                      </a:r>
                      <a:endParaRPr lang="ru-RU" sz="1600">
                        <a:solidFill>
                          <a:srgbClr val="000000"/>
                        </a:solidFill>
                        <a:effectLst/>
                        <a:latin typeface="Times New Roman"/>
                        <a:ea typeface="Times New Roman"/>
                        <a:cs typeface="Times New Roman"/>
                      </a:endParaRPr>
                    </a:p>
                  </a:txBody>
                  <a:tcPr marL="60463" marR="60463" marT="0" marB="0"/>
                </a:tc>
                <a:tc>
                  <a:txBody>
                    <a:bodyPr/>
                    <a:lstStyle/>
                    <a:p>
                      <a:pPr algn="ctr">
                        <a:spcAft>
                          <a:spcPts val="0"/>
                        </a:spcAft>
                      </a:pPr>
                      <a:r>
                        <a:rPr lang="ru-RU" sz="1600">
                          <a:effectLst/>
                        </a:rPr>
                        <a:t>III</a:t>
                      </a:r>
                      <a:endParaRPr lang="ru-RU" sz="1600">
                        <a:solidFill>
                          <a:srgbClr val="000000"/>
                        </a:solidFill>
                        <a:effectLst/>
                        <a:latin typeface="Times New Roman"/>
                        <a:ea typeface="Times New Roman"/>
                        <a:cs typeface="Times New Roman"/>
                      </a:endParaRPr>
                    </a:p>
                  </a:txBody>
                  <a:tcPr marL="60463" marR="60463" marT="0" marB="0"/>
                </a:tc>
                <a:tc>
                  <a:txBody>
                    <a:bodyPr/>
                    <a:lstStyle/>
                    <a:p>
                      <a:pPr algn="ctr">
                        <a:spcAft>
                          <a:spcPts val="0"/>
                        </a:spcAft>
                      </a:pPr>
                      <a:r>
                        <a:rPr lang="ru-RU" sz="1600">
                          <a:effectLst/>
                        </a:rPr>
                        <a:t>IV</a:t>
                      </a:r>
                      <a:endParaRPr lang="ru-RU" sz="1600">
                        <a:solidFill>
                          <a:srgbClr val="000000"/>
                        </a:solidFill>
                        <a:effectLst/>
                        <a:latin typeface="Times New Roman"/>
                        <a:ea typeface="Times New Roman"/>
                        <a:cs typeface="Times New Roman"/>
                      </a:endParaRPr>
                    </a:p>
                  </a:txBody>
                  <a:tcPr marL="60463" marR="60463" marT="0" marB="0"/>
                </a:tc>
              </a:tr>
              <a:tr h="185419">
                <a:tc>
                  <a:txBody>
                    <a:bodyPr/>
                    <a:lstStyle/>
                    <a:p>
                      <a:pPr algn="ctr">
                        <a:lnSpc>
                          <a:spcPct val="115000"/>
                        </a:lnSpc>
                        <a:spcAft>
                          <a:spcPts val="0"/>
                        </a:spcAft>
                      </a:pPr>
                      <a:r>
                        <a:rPr lang="ru-RU" sz="1600">
                          <a:effectLst/>
                        </a:rPr>
                        <a:t>1</a:t>
                      </a:r>
                      <a:endParaRPr lang="ru-RU" sz="1600">
                        <a:solidFill>
                          <a:srgbClr val="000000"/>
                        </a:solidFill>
                        <a:effectLst/>
                        <a:latin typeface="Calibri"/>
                        <a:ea typeface="Calibri"/>
                        <a:cs typeface="Times New Roman"/>
                      </a:endParaRPr>
                    </a:p>
                  </a:txBody>
                  <a:tcPr marL="60463" marR="60463" marT="0" marB="0"/>
                </a:tc>
                <a:tc>
                  <a:txBody>
                    <a:bodyPr/>
                    <a:lstStyle/>
                    <a:p>
                      <a:pPr algn="ctr">
                        <a:lnSpc>
                          <a:spcPct val="115000"/>
                        </a:lnSpc>
                        <a:spcAft>
                          <a:spcPts val="0"/>
                        </a:spcAft>
                      </a:pPr>
                      <a:r>
                        <a:rPr lang="ru-RU" sz="1600" dirty="0">
                          <a:effectLst/>
                        </a:rPr>
                        <a:t>2</a:t>
                      </a:r>
                      <a:endParaRPr lang="ru-RU" sz="1600" dirty="0">
                        <a:solidFill>
                          <a:srgbClr val="000000"/>
                        </a:solidFill>
                        <a:effectLst/>
                        <a:latin typeface="Calibri"/>
                        <a:ea typeface="Calibri"/>
                        <a:cs typeface="Times New Roman"/>
                      </a:endParaRPr>
                    </a:p>
                  </a:txBody>
                  <a:tcPr marL="60463" marR="60463" marT="0" marB="0"/>
                </a:tc>
                <a:tc>
                  <a:txBody>
                    <a:bodyPr/>
                    <a:lstStyle/>
                    <a:p>
                      <a:pPr algn="ctr">
                        <a:lnSpc>
                          <a:spcPct val="100000"/>
                        </a:lnSpc>
                        <a:spcAft>
                          <a:spcPts val="0"/>
                        </a:spcAft>
                      </a:pPr>
                      <a:r>
                        <a:rPr lang="ru-RU" sz="1600" dirty="0">
                          <a:effectLst/>
                        </a:rPr>
                        <a:t>3</a:t>
                      </a:r>
                      <a:endParaRPr lang="ru-RU" sz="1600" dirty="0">
                        <a:solidFill>
                          <a:srgbClr val="000000"/>
                        </a:solidFill>
                        <a:effectLst/>
                        <a:latin typeface="Times New Roman"/>
                        <a:ea typeface="Times New Roman"/>
                        <a:cs typeface="Times New Roman"/>
                      </a:endParaRPr>
                    </a:p>
                  </a:txBody>
                  <a:tcPr marL="60463" marR="60463" marT="0" marB="0" anchor="ctr"/>
                </a:tc>
                <a:tc>
                  <a:txBody>
                    <a:bodyPr/>
                    <a:lstStyle/>
                    <a:p>
                      <a:pPr algn="ctr">
                        <a:lnSpc>
                          <a:spcPct val="100000"/>
                        </a:lnSpc>
                        <a:spcAft>
                          <a:spcPts val="0"/>
                        </a:spcAft>
                      </a:pPr>
                      <a:r>
                        <a:rPr lang="ru-RU" sz="1600">
                          <a:effectLst/>
                        </a:rPr>
                        <a:t>4</a:t>
                      </a:r>
                      <a:endParaRPr lang="ru-RU" sz="1600">
                        <a:solidFill>
                          <a:srgbClr val="000000"/>
                        </a:solidFill>
                        <a:effectLst/>
                        <a:latin typeface="Times New Roman"/>
                        <a:ea typeface="Times New Roman"/>
                        <a:cs typeface="Times New Roman"/>
                      </a:endParaRPr>
                    </a:p>
                  </a:txBody>
                  <a:tcPr marL="60463" marR="60463" marT="0" marB="0" anchor="ctr"/>
                </a:tc>
                <a:tc>
                  <a:txBody>
                    <a:bodyPr/>
                    <a:lstStyle/>
                    <a:p>
                      <a:pPr algn="ctr">
                        <a:lnSpc>
                          <a:spcPct val="100000"/>
                        </a:lnSpc>
                        <a:spcAft>
                          <a:spcPts val="0"/>
                        </a:spcAft>
                      </a:pPr>
                      <a:r>
                        <a:rPr lang="ru-RU" sz="1600">
                          <a:effectLst/>
                        </a:rPr>
                        <a:t>5</a:t>
                      </a:r>
                      <a:endParaRPr lang="ru-RU" sz="1600">
                        <a:solidFill>
                          <a:srgbClr val="000000"/>
                        </a:solidFill>
                        <a:effectLst/>
                        <a:latin typeface="Times New Roman"/>
                        <a:ea typeface="Times New Roman"/>
                        <a:cs typeface="Times New Roman"/>
                      </a:endParaRPr>
                    </a:p>
                  </a:txBody>
                  <a:tcPr marL="60463" marR="60463" marT="0" marB="0" anchor="ctr"/>
                </a:tc>
                <a:tc>
                  <a:txBody>
                    <a:bodyPr/>
                    <a:lstStyle/>
                    <a:p>
                      <a:pPr algn="ctr">
                        <a:lnSpc>
                          <a:spcPct val="100000"/>
                        </a:lnSpc>
                        <a:spcAft>
                          <a:spcPts val="0"/>
                        </a:spcAft>
                      </a:pPr>
                      <a:r>
                        <a:rPr lang="ru-RU" sz="1600">
                          <a:effectLst/>
                        </a:rPr>
                        <a:t>6</a:t>
                      </a:r>
                      <a:endParaRPr lang="ru-RU" sz="1600">
                        <a:solidFill>
                          <a:srgbClr val="000000"/>
                        </a:solidFill>
                        <a:effectLst/>
                        <a:latin typeface="Times New Roman"/>
                        <a:ea typeface="Times New Roman"/>
                        <a:cs typeface="Times New Roman"/>
                      </a:endParaRPr>
                    </a:p>
                  </a:txBody>
                  <a:tcPr marL="60463" marR="60463" marT="0" marB="0" anchor="ctr"/>
                </a:tc>
              </a:tr>
              <a:tr h="644935">
                <a:tc>
                  <a:txBody>
                    <a:bodyPr/>
                    <a:lstStyle/>
                    <a:p>
                      <a:pPr algn="ctr"/>
                      <a:r>
                        <a:rPr lang="ru-RU" sz="1600">
                          <a:effectLst/>
                        </a:rPr>
                        <a:t>1</a:t>
                      </a:r>
                      <a:endParaRPr lang="ru-RU" sz="1600">
                        <a:solidFill>
                          <a:srgbClr val="000000"/>
                        </a:solidFill>
                        <a:effectLst/>
                        <a:latin typeface="Times New Roman"/>
                        <a:ea typeface="Times New Roman"/>
                        <a:cs typeface="Times New Roman"/>
                      </a:endParaRPr>
                    </a:p>
                  </a:txBody>
                  <a:tcPr marL="60463" marR="60463" marT="0" marB="0"/>
                </a:tc>
                <a:tc>
                  <a:txBody>
                    <a:bodyPr/>
                    <a:lstStyle/>
                    <a:p>
                      <a:pPr algn="l">
                        <a:lnSpc>
                          <a:spcPct val="100000"/>
                        </a:lnSpc>
                      </a:pPr>
                      <a:r>
                        <a:rPr lang="ru-RU" sz="1700" kern="1200" dirty="0">
                          <a:solidFill>
                            <a:srgbClr val="002060"/>
                          </a:solidFill>
                          <a:latin typeface="+mn-lt"/>
                          <a:ea typeface="+mn-ea"/>
                          <a:cs typeface="+mn-cs"/>
                        </a:rPr>
                        <a:t>Учреждения образования (за исключением учреждений, указанных в пунктах 2, 3 и 4 таблицы)</a:t>
                      </a:r>
                    </a:p>
                  </a:txBody>
                  <a:tcPr marL="60463" marR="60463" marT="0" marB="0" anchor="ctr"/>
                </a:tc>
                <a:tc>
                  <a:txBody>
                    <a:bodyPr/>
                    <a:lstStyle/>
                    <a:p>
                      <a:pPr algn="ctr">
                        <a:lnSpc>
                          <a:spcPct val="100000"/>
                        </a:lnSpc>
                        <a:spcAft>
                          <a:spcPts val="0"/>
                        </a:spcAft>
                      </a:pPr>
                      <a:r>
                        <a:rPr lang="ru-RU" sz="1600" kern="1200" dirty="0">
                          <a:solidFill>
                            <a:srgbClr val="002060"/>
                          </a:solidFill>
                          <a:latin typeface="+mn-lt"/>
                          <a:ea typeface="+mn-ea"/>
                          <a:cs typeface="+mn-cs"/>
                        </a:rPr>
                        <a:t>501 и </a:t>
                      </a:r>
                    </a:p>
                    <a:p>
                      <a:pPr algn="ctr">
                        <a:lnSpc>
                          <a:spcPct val="100000"/>
                        </a:lnSpc>
                        <a:spcAft>
                          <a:spcPts val="0"/>
                        </a:spcAft>
                      </a:pPr>
                      <a:r>
                        <a:rPr lang="ru-RU" sz="1600" kern="1200" dirty="0">
                          <a:solidFill>
                            <a:srgbClr val="002060"/>
                          </a:solidFill>
                          <a:latin typeface="+mn-lt"/>
                          <a:ea typeface="+mn-ea"/>
                          <a:cs typeface="+mn-cs"/>
                        </a:rPr>
                        <a:t>более</a:t>
                      </a:r>
                    </a:p>
                  </a:txBody>
                  <a:tcPr marL="60463" marR="60463" marT="0" marB="0" anchor="ctr"/>
                </a:tc>
                <a:tc>
                  <a:txBody>
                    <a:bodyPr/>
                    <a:lstStyle/>
                    <a:p>
                      <a:pPr algn="ctr">
                        <a:lnSpc>
                          <a:spcPct val="100000"/>
                        </a:lnSpc>
                        <a:spcAft>
                          <a:spcPts val="0"/>
                        </a:spcAft>
                      </a:pPr>
                      <a:r>
                        <a:rPr lang="ru-RU" sz="1600" kern="1200" dirty="0">
                          <a:solidFill>
                            <a:srgbClr val="002060"/>
                          </a:solidFill>
                          <a:latin typeface="+mn-lt"/>
                          <a:ea typeface="+mn-ea"/>
                          <a:cs typeface="+mn-cs"/>
                        </a:rPr>
                        <a:t>От 351 </a:t>
                      </a:r>
                    </a:p>
                    <a:p>
                      <a:pPr algn="ctr">
                        <a:lnSpc>
                          <a:spcPct val="100000"/>
                        </a:lnSpc>
                        <a:spcAft>
                          <a:spcPts val="0"/>
                        </a:spcAft>
                      </a:pPr>
                      <a:r>
                        <a:rPr lang="ru-RU" sz="1600" kern="1200" dirty="0">
                          <a:solidFill>
                            <a:srgbClr val="002060"/>
                          </a:solidFill>
                          <a:latin typeface="+mn-lt"/>
                          <a:ea typeface="+mn-ea"/>
                          <a:cs typeface="+mn-cs"/>
                        </a:rPr>
                        <a:t>до 500</a:t>
                      </a:r>
                    </a:p>
                  </a:txBody>
                  <a:tcPr marL="60463" marR="60463" marT="0" marB="0" anchor="ctr"/>
                </a:tc>
                <a:tc>
                  <a:txBody>
                    <a:bodyPr/>
                    <a:lstStyle/>
                    <a:p>
                      <a:pPr algn="ctr">
                        <a:lnSpc>
                          <a:spcPct val="100000"/>
                        </a:lnSpc>
                        <a:spcAft>
                          <a:spcPts val="0"/>
                        </a:spcAft>
                      </a:pPr>
                      <a:r>
                        <a:rPr lang="ru-RU" sz="1600" kern="1200">
                          <a:solidFill>
                            <a:srgbClr val="002060"/>
                          </a:solidFill>
                          <a:latin typeface="+mn-lt"/>
                          <a:ea typeface="+mn-ea"/>
                          <a:cs typeface="+mn-cs"/>
                        </a:rPr>
                        <a:t>От 201</a:t>
                      </a:r>
                    </a:p>
                    <a:p>
                      <a:pPr algn="ctr">
                        <a:lnSpc>
                          <a:spcPct val="100000"/>
                        </a:lnSpc>
                        <a:spcAft>
                          <a:spcPts val="0"/>
                        </a:spcAft>
                      </a:pPr>
                      <a:r>
                        <a:rPr lang="ru-RU" sz="1600" kern="1200">
                          <a:solidFill>
                            <a:srgbClr val="002060"/>
                          </a:solidFill>
                          <a:latin typeface="+mn-lt"/>
                          <a:ea typeface="+mn-ea"/>
                          <a:cs typeface="+mn-cs"/>
                        </a:rPr>
                        <a:t>до 350</a:t>
                      </a:r>
                    </a:p>
                  </a:txBody>
                  <a:tcPr marL="60463" marR="60463" marT="0" marB="0" anchor="ctr"/>
                </a:tc>
                <a:tc>
                  <a:txBody>
                    <a:bodyPr/>
                    <a:lstStyle/>
                    <a:p>
                      <a:pPr algn="ctr">
                        <a:lnSpc>
                          <a:spcPct val="100000"/>
                        </a:lnSpc>
                      </a:pPr>
                      <a:r>
                        <a:rPr lang="ru-RU" sz="1600" kern="1200">
                          <a:solidFill>
                            <a:srgbClr val="002060"/>
                          </a:solidFill>
                          <a:latin typeface="+mn-lt"/>
                          <a:ea typeface="+mn-ea"/>
                          <a:cs typeface="+mn-cs"/>
                        </a:rPr>
                        <a:t>До 200</a:t>
                      </a:r>
                    </a:p>
                  </a:txBody>
                  <a:tcPr marL="60463" marR="60463" marT="0" marB="0" anchor="ctr"/>
                </a:tc>
              </a:tr>
              <a:tr h="325826">
                <a:tc>
                  <a:txBody>
                    <a:bodyPr/>
                    <a:lstStyle/>
                    <a:p>
                      <a:pPr algn="ctr"/>
                      <a:r>
                        <a:rPr lang="ru-RU" sz="1600">
                          <a:effectLst/>
                        </a:rPr>
                        <a:t>2</a:t>
                      </a:r>
                      <a:endParaRPr lang="ru-RU" sz="1600">
                        <a:solidFill>
                          <a:srgbClr val="000000"/>
                        </a:solidFill>
                        <a:effectLst/>
                        <a:latin typeface="Times New Roman"/>
                        <a:ea typeface="Times New Roman"/>
                        <a:cs typeface="Times New Roman"/>
                      </a:endParaRPr>
                    </a:p>
                  </a:txBody>
                  <a:tcPr marL="60463" marR="60463" marT="0" marB="0"/>
                </a:tc>
                <a:tc>
                  <a:txBody>
                    <a:bodyPr/>
                    <a:lstStyle/>
                    <a:p>
                      <a:pPr algn="l">
                        <a:lnSpc>
                          <a:spcPct val="100000"/>
                        </a:lnSpc>
                      </a:pPr>
                      <a:r>
                        <a:rPr lang="ru-RU" sz="1700" kern="1200" dirty="0">
                          <a:solidFill>
                            <a:srgbClr val="002060"/>
                          </a:solidFill>
                          <a:latin typeface="+mn-lt"/>
                          <a:ea typeface="+mn-ea"/>
                          <a:cs typeface="+mn-cs"/>
                        </a:rPr>
                        <a:t>Лицеи и гимназии</a:t>
                      </a:r>
                    </a:p>
                  </a:txBody>
                  <a:tcPr marL="60463" marR="60463" marT="0" marB="0" anchor="ctr"/>
                </a:tc>
                <a:tc>
                  <a:txBody>
                    <a:bodyPr/>
                    <a:lstStyle/>
                    <a:p>
                      <a:pPr algn="ctr">
                        <a:lnSpc>
                          <a:spcPct val="100000"/>
                        </a:lnSpc>
                        <a:spcAft>
                          <a:spcPts val="0"/>
                        </a:spcAft>
                      </a:pPr>
                      <a:r>
                        <a:rPr lang="ru-RU" sz="1600" kern="1200">
                          <a:solidFill>
                            <a:srgbClr val="002060"/>
                          </a:solidFill>
                          <a:latin typeface="+mn-lt"/>
                          <a:ea typeface="+mn-ea"/>
                          <a:cs typeface="+mn-cs"/>
                        </a:rPr>
                        <a:t>401 и </a:t>
                      </a:r>
                    </a:p>
                    <a:p>
                      <a:pPr algn="ctr">
                        <a:lnSpc>
                          <a:spcPct val="100000"/>
                        </a:lnSpc>
                        <a:spcAft>
                          <a:spcPts val="0"/>
                        </a:spcAft>
                      </a:pPr>
                      <a:r>
                        <a:rPr lang="ru-RU" sz="1600" kern="1200">
                          <a:solidFill>
                            <a:srgbClr val="002060"/>
                          </a:solidFill>
                          <a:latin typeface="+mn-lt"/>
                          <a:ea typeface="+mn-ea"/>
                          <a:cs typeface="+mn-cs"/>
                        </a:rPr>
                        <a:t>более</a:t>
                      </a:r>
                    </a:p>
                  </a:txBody>
                  <a:tcPr marL="60463" marR="60463" marT="0" marB="0" anchor="ctr"/>
                </a:tc>
                <a:tc>
                  <a:txBody>
                    <a:bodyPr/>
                    <a:lstStyle/>
                    <a:p>
                      <a:pPr algn="ctr">
                        <a:lnSpc>
                          <a:spcPct val="100000"/>
                        </a:lnSpc>
                        <a:spcAft>
                          <a:spcPts val="0"/>
                        </a:spcAft>
                      </a:pPr>
                      <a:r>
                        <a:rPr lang="ru-RU" sz="1600" kern="1200" dirty="0">
                          <a:solidFill>
                            <a:srgbClr val="002060"/>
                          </a:solidFill>
                          <a:latin typeface="+mn-lt"/>
                          <a:ea typeface="+mn-ea"/>
                          <a:cs typeface="+mn-cs"/>
                        </a:rPr>
                        <a:t>От 301 </a:t>
                      </a:r>
                    </a:p>
                    <a:p>
                      <a:pPr algn="ctr">
                        <a:lnSpc>
                          <a:spcPct val="100000"/>
                        </a:lnSpc>
                        <a:spcAft>
                          <a:spcPts val="0"/>
                        </a:spcAft>
                      </a:pPr>
                      <a:r>
                        <a:rPr lang="ru-RU" sz="1600" kern="1200" dirty="0">
                          <a:solidFill>
                            <a:srgbClr val="002060"/>
                          </a:solidFill>
                          <a:latin typeface="+mn-lt"/>
                          <a:ea typeface="+mn-ea"/>
                          <a:cs typeface="+mn-cs"/>
                        </a:rPr>
                        <a:t>до 400</a:t>
                      </a:r>
                    </a:p>
                  </a:txBody>
                  <a:tcPr marL="60463" marR="60463" marT="0" marB="0" anchor="ctr"/>
                </a:tc>
                <a:tc>
                  <a:txBody>
                    <a:bodyPr/>
                    <a:lstStyle/>
                    <a:p>
                      <a:pPr algn="ctr">
                        <a:lnSpc>
                          <a:spcPct val="100000"/>
                        </a:lnSpc>
                      </a:pPr>
                      <a:r>
                        <a:rPr lang="ru-RU" sz="1600" kern="1200">
                          <a:solidFill>
                            <a:srgbClr val="002060"/>
                          </a:solidFill>
                          <a:latin typeface="+mn-lt"/>
                          <a:ea typeface="+mn-ea"/>
                          <a:cs typeface="+mn-cs"/>
                        </a:rPr>
                        <a:t>До 300</a:t>
                      </a:r>
                    </a:p>
                  </a:txBody>
                  <a:tcPr marL="60463" marR="60463" marT="0" marB="0" anchor="ctr"/>
                </a:tc>
                <a:tc>
                  <a:txBody>
                    <a:bodyPr/>
                    <a:lstStyle/>
                    <a:p>
                      <a:pPr algn="ctr">
                        <a:lnSpc>
                          <a:spcPct val="100000"/>
                        </a:lnSpc>
                      </a:pPr>
                      <a:r>
                        <a:rPr lang="ru-RU" sz="1600" kern="1200">
                          <a:solidFill>
                            <a:srgbClr val="002060"/>
                          </a:solidFill>
                          <a:latin typeface="+mn-lt"/>
                          <a:ea typeface="+mn-ea"/>
                          <a:cs typeface="+mn-cs"/>
                        </a:rPr>
                        <a:t>-</a:t>
                      </a:r>
                    </a:p>
                  </a:txBody>
                  <a:tcPr marL="60463" marR="60463" marT="0" marB="0" anchor="ctr"/>
                </a:tc>
              </a:tr>
              <a:tr h="1773570">
                <a:tc>
                  <a:txBody>
                    <a:bodyPr/>
                    <a:lstStyle/>
                    <a:p>
                      <a:pPr algn="ctr"/>
                      <a:r>
                        <a:rPr lang="ru-RU" sz="1600" dirty="0">
                          <a:effectLst/>
                        </a:rPr>
                        <a:t>3</a:t>
                      </a:r>
                      <a:endParaRPr lang="ru-RU" sz="1600" dirty="0">
                        <a:solidFill>
                          <a:srgbClr val="000000"/>
                        </a:solidFill>
                        <a:effectLst/>
                        <a:latin typeface="Times New Roman"/>
                        <a:ea typeface="Times New Roman"/>
                        <a:cs typeface="Times New Roman"/>
                      </a:endParaRPr>
                    </a:p>
                  </a:txBody>
                  <a:tcPr marL="60463" marR="60463" marT="0" marB="0"/>
                </a:tc>
                <a:tc>
                  <a:txBody>
                    <a:bodyPr/>
                    <a:lstStyle/>
                    <a:p>
                      <a:pPr algn="l">
                        <a:lnSpc>
                          <a:spcPct val="100000"/>
                        </a:lnSpc>
                      </a:pPr>
                      <a:r>
                        <a:rPr lang="ru-RU" sz="1700" kern="1200" dirty="0">
                          <a:solidFill>
                            <a:srgbClr val="002060"/>
                          </a:solidFill>
                          <a:latin typeface="+mn-lt"/>
                          <a:ea typeface="+mn-ea"/>
                          <a:cs typeface="+mn-cs"/>
                        </a:rPr>
                        <a:t>Специальные (коррекционные) образовательные учреждения для детей с отклонениями в развитии; оздоровительные образовательные учреждения санаторного типа для детей, нуждающихся в длительном лечении; специальные образовательные учреждения для детей и подростков с </a:t>
                      </a:r>
                      <a:r>
                        <a:rPr lang="ru-RU" sz="1700" kern="1200" dirty="0" err="1">
                          <a:solidFill>
                            <a:srgbClr val="002060"/>
                          </a:solidFill>
                          <a:latin typeface="+mn-lt"/>
                          <a:ea typeface="+mn-ea"/>
                          <a:cs typeface="+mn-cs"/>
                        </a:rPr>
                        <a:t>девиантным</a:t>
                      </a:r>
                      <a:r>
                        <a:rPr lang="ru-RU" sz="1700" kern="1200" dirty="0">
                          <a:solidFill>
                            <a:srgbClr val="002060"/>
                          </a:solidFill>
                          <a:latin typeface="+mn-lt"/>
                          <a:ea typeface="+mn-ea"/>
                          <a:cs typeface="+mn-cs"/>
                        </a:rPr>
                        <a:t> поведением; общеобразовательные школы-интернаты</a:t>
                      </a:r>
                    </a:p>
                  </a:txBody>
                  <a:tcPr marL="60463" marR="60463" marT="0" marB="0" anchor="ctr"/>
                </a:tc>
                <a:tc>
                  <a:txBody>
                    <a:bodyPr/>
                    <a:lstStyle/>
                    <a:p>
                      <a:pPr algn="ctr">
                        <a:lnSpc>
                          <a:spcPct val="100000"/>
                        </a:lnSpc>
                        <a:spcAft>
                          <a:spcPts val="0"/>
                        </a:spcAft>
                      </a:pPr>
                      <a:r>
                        <a:rPr lang="ru-RU" sz="1600" kern="1200" dirty="0">
                          <a:solidFill>
                            <a:srgbClr val="002060"/>
                          </a:solidFill>
                          <a:latin typeface="+mn-lt"/>
                          <a:ea typeface="+mn-ea"/>
                          <a:cs typeface="+mn-cs"/>
                        </a:rPr>
                        <a:t>351 и </a:t>
                      </a:r>
                    </a:p>
                    <a:p>
                      <a:pPr algn="ctr">
                        <a:lnSpc>
                          <a:spcPct val="100000"/>
                        </a:lnSpc>
                        <a:spcAft>
                          <a:spcPts val="0"/>
                        </a:spcAft>
                      </a:pPr>
                      <a:r>
                        <a:rPr lang="ru-RU" sz="1600" kern="1200" dirty="0">
                          <a:solidFill>
                            <a:srgbClr val="002060"/>
                          </a:solidFill>
                          <a:latin typeface="+mn-lt"/>
                          <a:ea typeface="+mn-ea"/>
                          <a:cs typeface="+mn-cs"/>
                        </a:rPr>
                        <a:t>более</a:t>
                      </a:r>
                    </a:p>
                  </a:txBody>
                  <a:tcPr marL="60463" marR="60463" marT="0" marB="0" anchor="ctr"/>
                </a:tc>
                <a:tc>
                  <a:txBody>
                    <a:bodyPr/>
                    <a:lstStyle/>
                    <a:p>
                      <a:pPr algn="ctr">
                        <a:lnSpc>
                          <a:spcPct val="100000"/>
                        </a:lnSpc>
                        <a:spcAft>
                          <a:spcPts val="0"/>
                        </a:spcAft>
                      </a:pPr>
                      <a:r>
                        <a:rPr lang="ru-RU" sz="1600" kern="1200" dirty="0">
                          <a:solidFill>
                            <a:srgbClr val="002060"/>
                          </a:solidFill>
                          <a:latin typeface="+mn-lt"/>
                          <a:ea typeface="+mn-ea"/>
                          <a:cs typeface="+mn-cs"/>
                        </a:rPr>
                        <a:t>От 251 </a:t>
                      </a:r>
                    </a:p>
                    <a:p>
                      <a:pPr algn="ctr">
                        <a:lnSpc>
                          <a:spcPct val="100000"/>
                        </a:lnSpc>
                        <a:spcAft>
                          <a:spcPts val="0"/>
                        </a:spcAft>
                      </a:pPr>
                      <a:r>
                        <a:rPr lang="ru-RU" sz="1600" kern="1200" dirty="0">
                          <a:solidFill>
                            <a:srgbClr val="002060"/>
                          </a:solidFill>
                          <a:latin typeface="+mn-lt"/>
                          <a:ea typeface="+mn-ea"/>
                          <a:cs typeface="+mn-cs"/>
                        </a:rPr>
                        <a:t>до 350</a:t>
                      </a:r>
                    </a:p>
                  </a:txBody>
                  <a:tcPr marL="60463" marR="60463" marT="0" marB="0" anchor="ctr"/>
                </a:tc>
                <a:tc>
                  <a:txBody>
                    <a:bodyPr/>
                    <a:lstStyle/>
                    <a:p>
                      <a:pPr algn="ctr">
                        <a:lnSpc>
                          <a:spcPct val="100000"/>
                        </a:lnSpc>
                      </a:pPr>
                      <a:r>
                        <a:rPr lang="ru-RU" sz="1600" kern="1200" dirty="0">
                          <a:solidFill>
                            <a:srgbClr val="002060"/>
                          </a:solidFill>
                          <a:latin typeface="+mn-lt"/>
                          <a:ea typeface="+mn-ea"/>
                          <a:cs typeface="+mn-cs"/>
                        </a:rPr>
                        <a:t>От 151 до 250</a:t>
                      </a:r>
                    </a:p>
                  </a:txBody>
                  <a:tcPr marL="60463" marR="60463" marT="0" marB="0" anchor="ctr"/>
                </a:tc>
                <a:tc>
                  <a:txBody>
                    <a:bodyPr/>
                    <a:lstStyle/>
                    <a:p>
                      <a:pPr algn="ctr">
                        <a:lnSpc>
                          <a:spcPct val="100000"/>
                        </a:lnSpc>
                      </a:pPr>
                      <a:r>
                        <a:rPr lang="ru-RU" sz="1600" kern="1200">
                          <a:solidFill>
                            <a:srgbClr val="002060"/>
                          </a:solidFill>
                          <a:latin typeface="+mn-lt"/>
                          <a:ea typeface="+mn-ea"/>
                          <a:cs typeface="+mn-cs"/>
                        </a:rPr>
                        <a:t>До 150</a:t>
                      </a:r>
                    </a:p>
                  </a:txBody>
                  <a:tcPr marL="60463" marR="60463" marT="0" marB="0" anchor="ctr"/>
                </a:tc>
              </a:tr>
              <a:tr h="1112512">
                <a:tc>
                  <a:txBody>
                    <a:bodyPr/>
                    <a:lstStyle/>
                    <a:p>
                      <a:pPr algn="ctr"/>
                      <a:r>
                        <a:rPr lang="ru-RU" sz="1600">
                          <a:effectLst/>
                        </a:rPr>
                        <a:t>4</a:t>
                      </a:r>
                      <a:endParaRPr lang="ru-RU" sz="1600">
                        <a:solidFill>
                          <a:srgbClr val="000000"/>
                        </a:solidFill>
                        <a:effectLst/>
                        <a:latin typeface="Times New Roman"/>
                        <a:ea typeface="Times New Roman"/>
                        <a:cs typeface="Times New Roman"/>
                      </a:endParaRPr>
                    </a:p>
                  </a:txBody>
                  <a:tcPr marL="60463" marR="60463" marT="0" marB="0"/>
                </a:tc>
                <a:tc>
                  <a:txBody>
                    <a:bodyPr/>
                    <a:lstStyle/>
                    <a:p>
                      <a:pPr algn="l">
                        <a:lnSpc>
                          <a:spcPct val="100000"/>
                        </a:lnSpc>
                        <a:spcAft>
                          <a:spcPts val="1000"/>
                        </a:spcAft>
                      </a:pPr>
                      <a:r>
                        <a:rPr lang="ru-RU" sz="1700" kern="1200" dirty="0">
                          <a:solidFill>
                            <a:srgbClr val="002060"/>
                          </a:solidFill>
                          <a:latin typeface="+mn-lt"/>
                          <a:ea typeface="+mn-ea"/>
                          <a:cs typeface="+mn-cs"/>
                        </a:rPr>
                        <a:t>Муниципальное казенное учреждение города Новосибирска «Отдел технического надзора и </a:t>
                      </a:r>
                      <a:r>
                        <a:rPr lang="ru-RU" sz="1700" kern="1200" dirty="0" err="1">
                          <a:solidFill>
                            <a:srgbClr val="002060"/>
                          </a:solidFill>
                          <a:latin typeface="+mn-lt"/>
                          <a:ea typeface="+mn-ea"/>
                          <a:cs typeface="+mn-cs"/>
                        </a:rPr>
                        <a:t>и</a:t>
                      </a:r>
                      <a:r>
                        <a:rPr lang="ru-RU" sz="1700" kern="1200" dirty="0">
                          <a:solidFill>
                            <a:srgbClr val="002060"/>
                          </a:solidFill>
                          <a:latin typeface="+mn-lt"/>
                          <a:ea typeface="+mn-ea"/>
                          <a:cs typeface="+mn-cs"/>
                        </a:rPr>
                        <a:t> развития материально-технической базы образовательных учреждений» (далее - МКУ «ОТН и РМТБОУ»)</a:t>
                      </a:r>
                    </a:p>
                  </a:txBody>
                  <a:tcPr marL="60463" marR="60463" marT="0" marB="0" anchor="ctr"/>
                </a:tc>
                <a:tc>
                  <a:txBody>
                    <a:bodyPr/>
                    <a:lstStyle/>
                    <a:p>
                      <a:pPr algn="ctr">
                        <a:lnSpc>
                          <a:spcPct val="100000"/>
                        </a:lnSpc>
                        <a:spcAft>
                          <a:spcPts val="1000"/>
                        </a:spcAft>
                      </a:pPr>
                      <a:r>
                        <a:rPr lang="ru-RU" sz="1600" kern="1200">
                          <a:solidFill>
                            <a:srgbClr val="002060"/>
                          </a:solidFill>
                          <a:latin typeface="+mn-lt"/>
                          <a:ea typeface="+mn-ea"/>
                          <a:cs typeface="+mn-cs"/>
                        </a:rPr>
                        <a:t>2800 и более </a:t>
                      </a:r>
                    </a:p>
                  </a:txBody>
                  <a:tcPr marL="60463" marR="60463" marT="0" marB="0" anchor="ctr"/>
                </a:tc>
                <a:tc>
                  <a:txBody>
                    <a:bodyPr/>
                    <a:lstStyle/>
                    <a:p>
                      <a:pPr algn="ctr">
                        <a:lnSpc>
                          <a:spcPct val="100000"/>
                        </a:lnSpc>
                        <a:spcAft>
                          <a:spcPts val="1000"/>
                        </a:spcAft>
                      </a:pPr>
                      <a:r>
                        <a:rPr lang="ru-RU" sz="1600" kern="1200">
                          <a:solidFill>
                            <a:srgbClr val="002060"/>
                          </a:solidFill>
                          <a:latin typeface="+mn-lt"/>
                          <a:ea typeface="+mn-ea"/>
                          <a:cs typeface="+mn-cs"/>
                        </a:rPr>
                        <a:t>1800 - 2800 </a:t>
                      </a:r>
                    </a:p>
                  </a:txBody>
                  <a:tcPr marL="60463" marR="60463" marT="0" marB="0" anchor="ctr"/>
                </a:tc>
                <a:tc>
                  <a:txBody>
                    <a:bodyPr/>
                    <a:lstStyle/>
                    <a:p>
                      <a:pPr algn="ctr">
                        <a:lnSpc>
                          <a:spcPct val="100000"/>
                        </a:lnSpc>
                        <a:spcAft>
                          <a:spcPts val="1000"/>
                        </a:spcAft>
                      </a:pPr>
                      <a:r>
                        <a:rPr lang="ru-RU" sz="1600" kern="1200" dirty="0">
                          <a:solidFill>
                            <a:srgbClr val="002060"/>
                          </a:solidFill>
                          <a:latin typeface="+mn-lt"/>
                          <a:ea typeface="+mn-ea"/>
                          <a:cs typeface="+mn-cs"/>
                        </a:rPr>
                        <a:t>800 - 1799 </a:t>
                      </a:r>
                    </a:p>
                  </a:txBody>
                  <a:tcPr marL="60463" marR="60463" marT="0" marB="0" anchor="ctr"/>
                </a:tc>
                <a:tc>
                  <a:txBody>
                    <a:bodyPr/>
                    <a:lstStyle/>
                    <a:p>
                      <a:pPr algn="ctr">
                        <a:lnSpc>
                          <a:spcPct val="100000"/>
                        </a:lnSpc>
                        <a:spcAft>
                          <a:spcPts val="1000"/>
                        </a:spcAft>
                      </a:pPr>
                      <a:r>
                        <a:rPr lang="ru-RU" sz="1600" kern="1200" dirty="0">
                          <a:solidFill>
                            <a:srgbClr val="002060"/>
                          </a:solidFill>
                          <a:latin typeface="+mn-lt"/>
                          <a:ea typeface="+mn-ea"/>
                          <a:cs typeface="+mn-cs"/>
                        </a:rPr>
                        <a:t>Менее 800 </a:t>
                      </a:r>
                    </a:p>
                  </a:txBody>
                  <a:tcPr marL="60463" marR="60463" marT="0" marB="0" anchor="ctr"/>
                </a:tc>
              </a:tr>
            </a:tbl>
          </a:graphicData>
        </a:graphic>
      </p:graphicFrame>
      <p:grpSp>
        <p:nvGrpSpPr>
          <p:cNvPr id="7" name="Группа 4"/>
          <p:cNvGrpSpPr/>
          <p:nvPr/>
        </p:nvGrpSpPr>
        <p:grpSpPr>
          <a:xfrm>
            <a:off x="5330549" y="6669360"/>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50714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3" descr="C:\Users\karina\Documents\работа эгида\2015\Копаева\Диплом роботот 2014.png"/>
          <p:cNvPicPr>
            <a:picLocks noChangeAspect="1" noChangeArrowheads="1"/>
          </p:cNvPicPr>
          <p:nvPr/>
        </p:nvPicPr>
        <p:blipFill>
          <a:blip r:embed="rId3" cstate="print"/>
          <a:srcRect/>
          <a:stretch>
            <a:fillRect/>
          </a:stretch>
        </p:blipFill>
        <p:spPr bwMode="auto">
          <a:xfrm>
            <a:off x="251519" y="267494"/>
            <a:ext cx="864097" cy="513979"/>
          </a:xfrm>
          <a:prstGeom prst="rect">
            <a:avLst/>
          </a:prstGeom>
          <a:noFill/>
        </p:spPr>
      </p:pic>
      <p:sp>
        <p:nvSpPr>
          <p:cNvPr id="2" name="Прямоугольник 1"/>
          <p:cNvSpPr/>
          <p:nvPr/>
        </p:nvSpPr>
        <p:spPr>
          <a:xfrm>
            <a:off x="1582204" y="339386"/>
            <a:ext cx="5291641" cy="461665"/>
          </a:xfrm>
          <a:prstGeom prst="rect">
            <a:avLst/>
          </a:prstGeom>
        </p:spPr>
        <p:txBody>
          <a:bodyPr wrap="none">
            <a:spAutoFit/>
          </a:bodyPr>
          <a:lstStyle/>
          <a:p>
            <a:r>
              <a:rPr lang="ru-RU" sz="2400" dirty="0" smtClean="0">
                <a:solidFill>
                  <a:srgbClr val="002060"/>
                </a:solidFill>
              </a:rPr>
              <a:t>Выплаты </a:t>
            </a:r>
            <a:r>
              <a:rPr lang="ru-RU" sz="2400" dirty="0">
                <a:solidFill>
                  <a:srgbClr val="002060"/>
                </a:solidFill>
              </a:rPr>
              <a:t>компенсационного характера</a:t>
            </a:r>
          </a:p>
        </p:txBody>
      </p:sp>
      <p:grpSp>
        <p:nvGrpSpPr>
          <p:cNvPr id="10" name="Группа 4"/>
          <p:cNvGrpSpPr/>
          <p:nvPr/>
        </p:nvGrpSpPr>
        <p:grpSpPr>
          <a:xfrm>
            <a:off x="1270747" y="896974"/>
            <a:ext cx="3804429" cy="72008"/>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7" name="Группа 4"/>
          <p:cNvGrpSpPr/>
          <p:nvPr/>
        </p:nvGrpSpPr>
        <p:grpSpPr>
          <a:xfrm>
            <a:off x="5330549" y="6669360"/>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3" name="Таблица 2"/>
          <p:cNvGraphicFramePr>
            <a:graphicFrameLocks noGrp="1"/>
          </p:cNvGraphicFramePr>
          <p:nvPr>
            <p:extLst>
              <p:ext uri="{D42A27DB-BD31-4B8C-83A1-F6EECF244321}">
                <p14:modId xmlns:p14="http://schemas.microsoft.com/office/powerpoint/2010/main" val="4095338774"/>
              </p:ext>
            </p:extLst>
          </p:nvPr>
        </p:nvGraphicFramePr>
        <p:xfrm>
          <a:off x="251519" y="1628800"/>
          <a:ext cx="8794623" cy="4286248"/>
        </p:xfrm>
        <a:graphic>
          <a:graphicData uri="http://schemas.openxmlformats.org/drawingml/2006/table">
            <a:tbl>
              <a:tblPr firstRow="1" firstCol="1" bandRow="1">
                <a:tableStyleId>{5C22544A-7EE6-4342-B048-85BDC9FD1C3A}</a:tableStyleId>
              </a:tblPr>
              <a:tblGrid>
                <a:gridCol w="2673943"/>
                <a:gridCol w="2952328"/>
                <a:gridCol w="1656184"/>
                <a:gridCol w="1512168"/>
              </a:tblGrid>
              <a:tr h="1301876">
                <a:tc>
                  <a:txBody>
                    <a:bodyPr/>
                    <a:lstStyle/>
                    <a:p>
                      <a:pPr algn="ctr">
                        <a:lnSpc>
                          <a:spcPct val="115000"/>
                        </a:lnSpc>
                        <a:spcAft>
                          <a:spcPts val="0"/>
                        </a:spcAft>
                      </a:pPr>
                      <a:r>
                        <a:rPr lang="ru-RU" sz="1600" dirty="0">
                          <a:effectLst/>
                        </a:rPr>
                        <a:t>Наименование</a:t>
                      </a:r>
                    </a:p>
                    <a:p>
                      <a:pPr algn="ctr">
                        <a:lnSpc>
                          <a:spcPct val="115000"/>
                        </a:lnSpc>
                        <a:spcAft>
                          <a:spcPts val="0"/>
                        </a:spcAft>
                      </a:pPr>
                      <a:r>
                        <a:rPr lang="ru-RU" sz="1600" dirty="0">
                          <a:effectLst/>
                        </a:rPr>
                        <a:t>выплаты</a:t>
                      </a:r>
                      <a:endParaRPr lang="ru-RU" sz="1600" dirty="0">
                        <a:solidFill>
                          <a:srgbClr val="000000"/>
                        </a:solidFill>
                        <a:effectLst/>
                        <a:latin typeface="Calibri"/>
                        <a:ea typeface="Calibri"/>
                        <a:cs typeface="Times New Roman"/>
                      </a:endParaRPr>
                    </a:p>
                  </a:txBody>
                  <a:tcPr marL="68580" marR="68580" marT="0" marB="0" anchor="ctr"/>
                </a:tc>
                <a:tc>
                  <a:txBody>
                    <a:bodyPr/>
                    <a:lstStyle/>
                    <a:p>
                      <a:pPr marL="0" algn="ctr" defTabSz="914400" rtl="0" eaLnBrk="1" latinLnBrk="0" hangingPunct="1">
                        <a:lnSpc>
                          <a:spcPct val="115000"/>
                        </a:lnSpc>
                        <a:spcAft>
                          <a:spcPts val="0"/>
                        </a:spcAft>
                      </a:pPr>
                      <a:r>
                        <a:rPr lang="ru-RU" sz="1600" b="1" kern="1200" dirty="0" smtClean="0">
                          <a:solidFill>
                            <a:schemeClr val="lt1"/>
                          </a:solidFill>
                          <a:effectLst/>
                          <a:latin typeface="+mn-lt"/>
                          <a:ea typeface="+mn-ea"/>
                          <a:cs typeface="+mn-cs"/>
                        </a:rPr>
                        <a:t>Условия осуществления </a:t>
                      </a:r>
                      <a:r>
                        <a:rPr lang="ru-RU" sz="1600" b="1" kern="1200" dirty="0">
                          <a:solidFill>
                            <a:schemeClr val="lt1"/>
                          </a:solidFill>
                          <a:effectLst/>
                          <a:latin typeface="+mn-lt"/>
                          <a:ea typeface="+mn-ea"/>
                          <a:cs typeface="+mn-cs"/>
                        </a:rPr>
                        <a:t>выплаты</a:t>
                      </a:r>
                    </a:p>
                  </a:txBody>
                  <a:tcPr marL="68580" marR="68580" marT="0" marB="0" anchor="ctr"/>
                </a:tc>
                <a:tc>
                  <a:txBody>
                    <a:bodyPr/>
                    <a:lstStyle/>
                    <a:p>
                      <a:pPr marL="0" algn="ctr" defTabSz="914400" rtl="0" eaLnBrk="1" latinLnBrk="0" hangingPunct="1">
                        <a:lnSpc>
                          <a:spcPct val="115000"/>
                        </a:lnSpc>
                        <a:spcAft>
                          <a:spcPts val="0"/>
                        </a:spcAft>
                      </a:pPr>
                      <a:r>
                        <a:rPr lang="ru-RU" sz="1600" b="1" kern="1200" dirty="0">
                          <a:solidFill>
                            <a:schemeClr val="lt1"/>
                          </a:solidFill>
                          <a:effectLst/>
                          <a:latin typeface="+mn-lt"/>
                          <a:ea typeface="+mn-ea"/>
                          <a:cs typeface="+mn-cs"/>
                        </a:rPr>
                        <a:t>Размер выплаты  к должностному окладу </a:t>
                      </a:r>
                    </a:p>
                  </a:txBody>
                  <a:tcPr marL="68580" marR="68580" marT="0" marB="0" anchor="ctr"/>
                </a:tc>
                <a:tc>
                  <a:txBody>
                    <a:bodyPr/>
                    <a:lstStyle/>
                    <a:p>
                      <a:pPr marL="0" algn="ctr" defTabSz="914400" rtl="0" eaLnBrk="1" latinLnBrk="0" hangingPunct="1">
                        <a:lnSpc>
                          <a:spcPct val="115000"/>
                        </a:lnSpc>
                        <a:spcAft>
                          <a:spcPts val="0"/>
                        </a:spcAft>
                      </a:pPr>
                      <a:r>
                        <a:rPr lang="ru-RU" sz="1600" b="1" kern="1200" dirty="0">
                          <a:solidFill>
                            <a:schemeClr val="lt1"/>
                          </a:solidFill>
                          <a:effectLst/>
                          <a:latin typeface="+mn-lt"/>
                          <a:ea typeface="+mn-ea"/>
                          <a:cs typeface="+mn-cs"/>
                        </a:rPr>
                        <a:t>Периодичность</a:t>
                      </a:r>
                    </a:p>
                  </a:txBody>
                  <a:tcPr marL="68580" marR="68580" marT="0" marB="0" anchor="ctr"/>
                </a:tc>
              </a:tr>
              <a:tr h="1301876">
                <a:tc>
                  <a:txBody>
                    <a:bodyPr/>
                    <a:lstStyle/>
                    <a:p>
                      <a:pPr algn="l">
                        <a:lnSpc>
                          <a:spcPct val="115000"/>
                        </a:lnSpc>
                        <a:spcAft>
                          <a:spcPts val="0"/>
                        </a:spcAft>
                      </a:pPr>
                      <a:r>
                        <a:rPr lang="ru-RU" sz="1600" dirty="0" smtClean="0">
                          <a:effectLst/>
                        </a:rPr>
                        <a:t>Районный коэффициент</a:t>
                      </a:r>
                      <a:endParaRPr lang="ru-RU" sz="1600" dirty="0">
                        <a:solidFill>
                          <a:srgbClr val="000000"/>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ru-RU" sz="1600" dirty="0">
                          <a:solidFill>
                            <a:srgbClr val="002060"/>
                          </a:solidFill>
                          <a:effectLst/>
                        </a:rPr>
                        <a:t>Начисляется на заработную плату (должностной оклад, выплаты компенсационного и стимулирующего характера)</a:t>
                      </a:r>
                      <a:endParaRPr lang="ru-RU" sz="1600" dirty="0">
                        <a:solidFill>
                          <a:srgbClr val="002060"/>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ru-RU" sz="1600" dirty="0">
                          <a:solidFill>
                            <a:srgbClr val="002060"/>
                          </a:solidFill>
                          <a:effectLst/>
                        </a:rPr>
                        <a:t>25%</a:t>
                      </a:r>
                      <a:endParaRPr lang="ru-RU" sz="1600" dirty="0">
                        <a:solidFill>
                          <a:srgbClr val="002060"/>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ru-RU" sz="1600">
                          <a:solidFill>
                            <a:srgbClr val="002060"/>
                          </a:solidFill>
                          <a:effectLst/>
                        </a:rPr>
                        <a:t>Ежемесячно</a:t>
                      </a:r>
                      <a:endParaRPr lang="ru-RU" sz="1600">
                        <a:solidFill>
                          <a:srgbClr val="002060"/>
                        </a:solidFill>
                        <a:effectLst/>
                        <a:latin typeface="Calibri"/>
                        <a:ea typeface="Calibri"/>
                        <a:cs typeface="Times New Roman"/>
                      </a:endParaRPr>
                    </a:p>
                  </a:txBody>
                  <a:tcPr marL="68580" marR="68580" marT="0" marB="0" anchor="ctr"/>
                </a:tc>
              </a:tr>
              <a:tr h="1356688">
                <a:tc>
                  <a:txBody>
                    <a:bodyPr/>
                    <a:lstStyle/>
                    <a:p>
                      <a:pPr algn="l">
                        <a:lnSpc>
                          <a:spcPct val="115000"/>
                        </a:lnSpc>
                        <a:spcAft>
                          <a:spcPts val="1000"/>
                        </a:spcAft>
                      </a:pPr>
                      <a:r>
                        <a:rPr lang="ru-RU" sz="1600" dirty="0">
                          <a:effectLst/>
                        </a:rPr>
                        <a:t>Доплата за особенности деятельности учреждения и отдельных категорий работников</a:t>
                      </a:r>
                      <a:endParaRPr lang="ru-RU" sz="1600" dirty="0">
                        <a:solidFill>
                          <a:srgbClr val="000000"/>
                        </a:solidFill>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ru-RU" sz="1600" dirty="0">
                          <a:solidFill>
                            <a:srgbClr val="002060"/>
                          </a:solidFill>
                          <a:effectLst/>
                        </a:rPr>
                        <a:t>Наличие  групп </a:t>
                      </a:r>
                      <a:r>
                        <a:rPr lang="ru-RU" sz="1600" dirty="0" smtClean="0">
                          <a:solidFill>
                            <a:srgbClr val="002060"/>
                          </a:solidFill>
                          <a:effectLst/>
                        </a:rPr>
                        <a:t>компенсирующей </a:t>
                      </a:r>
                      <a:r>
                        <a:rPr lang="ru-RU" sz="1600" dirty="0">
                          <a:solidFill>
                            <a:srgbClr val="002060"/>
                          </a:solidFill>
                          <a:effectLst/>
                        </a:rPr>
                        <a:t>и оздорови-тельной направленности (кроме групп для детей с туберкулезной </a:t>
                      </a:r>
                      <a:r>
                        <a:rPr lang="ru-RU" sz="1600" dirty="0" smtClean="0">
                          <a:solidFill>
                            <a:srgbClr val="002060"/>
                          </a:solidFill>
                          <a:effectLst/>
                        </a:rPr>
                        <a:t>интоксикацией</a:t>
                      </a:r>
                      <a:r>
                        <a:rPr lang="ru-RU" sz="1600" dirty="0">
                          <a:solidFill>
                            <a:srgbClr val="002060"/>
                          </a:solidFill>
                          <a:effectLst/>
                        </a:rPr>
                        <a:t>) - при наличии 2 групп и более</a:t>
                      </a:r>
                      <a:endParaRPr lang="ru-RU" sz="1600" dirty="0">
                        <a:solidFill>
                          <a:srgbClr val="002060"/>
                        </a:solidFill>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ru-RU" sz="1600" dirty="0">
                          <a:solidFill>
                            <a:srgbClr val="002060"/>
                          </a:solidFill>
                          <a:effectLst/>
                        </a:rPr>
                        <a:t>10%</a:t>
                      </a:r>
                      <a:endParaRPr lang="ru-RU" sz="1600" dirty="0">
                        <a:solidFill>
                          <a:srgbClr val="002060"/>
                        </a:solidFill>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ru-RU" sz="1600" dirty="0">
                          <a:solidFill>
                            <a:srgbClr val="002060"/>
                          </a:solidFill>
                          <a:effectLst/>
                        </a:rPr>
                        <a:t>Ежемесячно</a:t>
                      </a:r>
                      <a:endParaRPr lang="ru-RU" sz="1600" dirty="0">
                        <a:solidFill>
                          <a:srgbClr val="002060"/>
                        </a:solidFill>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62928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3" descr="C:\Users\karina\Documents\работа эгида\2015\Копаева\Диплом роботот 2014.png"/>
          <p:cNvPicPr>
            <a:picLocks noChangeAspect="1" noChangeArrowheads="1"/>
          </p:cNvPicPr>
          <p:nvPr/>
        </p:nvPicPr>
        <p:blipFill>
          <a:blip r:embed="rId3" cstate="print"/>
          <a:srcRect/>
          <a:stretch>
            <a:fillRect/>
          </a:stretch>
        </p:blipFill>
        <p:spPr bwMode="auto">
          <a:xfrm>
            <a:off x="251519" y="267494"/>
            <a:ext cx="864097" cy="513979"/>
          </a:xfrm>
          <a:prstGeom prst="rect">
            <a:avLst/>
          </a:prstGeom>
          <a:noFill/>
        </p:spPr>
      </p:pic>
      <p:sp>
        <p:nvSpPr>
          <p:cNvPr id="2" name="Прямоугольник 1"/>
          <p:cNvSpPr/>
          <p:nvPr/>
        </p:nvSpPr>
        <p:spPr>
          <a:xfrm>
            <a:off x="1582204" y="339386"/>
            <a:ext cx="5037085" cy="461665"/>
          </a:xfrm>
          <a:prstGeom prst="rect">
            <a:avLst/>
          </a:prstGeom>
        </p:spPr>
        <p:txBody>
          <a:bodyPr wrap="none">
            <a:spAutoFit/>
          </a:bodyPr>
          <a:lstStyle/>
          <a:p>
            <a:r>
              <a:rPr lang="ru-RU" sz="2400" dirty="0">
                <a:solidFill>
                  <a:srgbClr val="002060"/>
                </a:solidFill>
              </a:rPr>
              <a:t>Выплаты стимулирующего характера</a:t>
            </a:r>
          </a:p>
        </p:txBody>
      </p:sp>
      <p:grpSp>
        <p:nvGrpSpPr>
          <p:cNvPr id="10" name="Группа 4"/>
          <p:cNvGrpSpPr/>
          <p:nvPr/>
        </p:nvGrpSpPr>
        <p:grpSpPr>
          <a:xfrm>
            <a:off x="1270747" y="896974"/>
            <a:ext cx="3804429" cy="72008"/>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7" name="Группа 4"/>
          <p:cNvGrpSpPr/>
          <p:nvPr/>
        </p:nvGrpSpPr>
        <p:grpSpPr>
          <a:xfrm>
            <a:off x="5330549" y="6669360"/>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4" name="Таблица 3"/>
          <p:cNvGraphicFramePr>
            <a:graphicFrameLocks noGrp="1"/>
          </p:cNvGraphicFramePr>
          <p:nvPr>
            <p:extLst>
              <p:ext uri="{D42A27DB-BD31-4B8C-83A1-F6EECF244321}">
                <p14:modId xmlns:p14="http://schemas.microsoft.com/office/powerpoint/2010/main" val="3265198989"/>
              </p:ext>
            </p:extLst>
          </p:nvPr>
        </p:nvGraphicFramePr>
        <p:xfrm>
          <a:off x="107505" y="1196752"/>
          <a:ext cx="8699291" cy="5369745"/>
        </p:xfrm>
        <a:graphic>
          <a:graphicData uri="http://schemas.openxmlformats.org/drawingml/2006/table">
            <a:tbl>
              <a:tblPr firstRow="1" firstCol="1" bandRow="1">
                <a:tableStyleId>{5C22544A-7EE6-4342-B048-85BDC9FD1C3A}</a:tableStyleId>
              </a:tblPr>
              <a:tblGrid>
                <a:gridCol w="2160239"/>
                <a:gridCol w="2752301"/>
                <a:gridCol w="2288259"/>
                <a:gridCol w="1498492"/>
              </a:tblGrid>
              <a:tr h="736785">
                <a:tc>
                  <a:txBody>
                    <a:bodyPr/>
                    <a:lstStyle/>
                    <a:p>
                      <a:pPr algn="ctr">
                        <a:lnSpc>
                          <a:spcPct val="100000"/>
                        </a:lnSpc>
                        <a:spcAft>
                          <a:spcPts val="0"/>
                        </a:spcAft>
                      </a:pPr>
                      <a:r>
                        <a:rPr lang="ru-RU" sz="1600" dirty="0">
                          <a:effectLst/>
                        </a:rPr>
                        <a:t>Наименование</a:t>
                      </a:r>
                    </a:p>
                    <a:p>
                      <a:pPr algn="ctr">
                        <a:lnSpc>
                          <a:spcPct val="100000"/>
                        </a:lnSpc>
                        <a:spcAft>
                          <a:spcPts val="0"/>
                        </a:spcAft>
                      </a:pPr>
                      <a:r>
                        <a:rPr lang="ru-RU" sz="1600" dirty="0">
                          <a:effectLst/>
                        </a:rPr>
                        <a:t>выплаты</a:t>
                      </a:r>
                      <a:endParaRPr lang="ru-RU" sz="1600" dirty="0">
                        <a:solidFill>
                          <a:srgbClr val="000000"/>
                        </a:solidFill>
                        <a:effectLst/>
                        <a:latin typeface="Calibri"/>
                        <a:ea typeface="Calibri"/>
                        <a:cs typeface="Times New Roman"/>
                      </a:endParaRPr>
                    </a:p>
                  </a:txBody>
                  <a:tcPr marL="51483" marR="51483" marT="0" marB="0" anchor="ctr"/>
                </a:tc>
                <a:tc>
                  <a:txBody>
                    <a:bodyPr/>
                    <a:lstStyle/>
                    <a:p>
                      <a:pPr algn="ctr">
                        <a:lnSpc>
                          <a:spcPct val="100000"/>
                        </a:lnSpc>
                        <a:spcAft>
                          <a:spcPts val="0"/>
                        </a:spcAft>
                      </a:pPr>
                      <a:r>
                        <a:rPr lang="ru-RU" sz="1600" dirty="0">
                          <a:effectLst/>
                        </a:rPr>
                        <a:t>Условия осуществления выплаты</a:t>
                      </a:r>
                      <a:endParaRPr lang="ru-RU" sz="1600" dirty="0">
                        <a:solidFill>
                          <a:srgbClr val="000000"/>
                        </a:solidFill>
                        <a:effectLst/>
                        <a:latin typeface="Calibri"/>
                        <a:ea typeface="Calibri"/>
                        <a:cs typeface="Times New Roman"/>
                      </a:endParaRPr>
                    </a:p>
                  </a:txBody>
                  <a:tcPr marL="51483" marR="51483" marT="0" marB="0" anchor="ctr"/>
                </a:tc>
                <a:tc>
                  <a:txBody>
                    <a:bodyPr/>
                    <a:lstStyle/>
                    <a:p>
                      <a:pPr algn="ctr">
                        <a:lnSpc>
                          <a:spcPct val="100000"/>
                        </a:lnSpc>
                        <a:spcAft>
                          <a:spcPts val="0"/>
                        </a:spcAft>
                      </a:pPr>
                      <a:r>
                        <a:rPr lang="ru-RU" sz="1600" dirty="0">
                          <a:effectLst/>
                        </a:rPr>
                        <a:t>Размер выплаты при достижении условий ее осуществления</a:t>
                      </a:r>
                      <a:endParaRPr lang="ru-RU" sz="1600" dirty="0">
                        <a:solidFill>
                          <a:srgbClr val="000000"/>
                        </a:solidFill>
                        <a:effectLst/>
                        <a:latin typeface="Calibri"/>
                        <a:ea typeface="Calibri"/>
                        <a:cs typeface="Times New Roman"/>
                      </a:endParaRPr>
                    </a:p>
                  </a:txBody>
                  <a:tcPr marL="51483" marR="51483" marT="0" marB="0" anchor="ctr"/>
                </a:tc>
                <a:tc>
                  <a:txBody>
                    <a:bodyPr/>
                    <a:lstStyle/>
                    <a:p>
                      <a:pPr algn="ctr">
                        <a:lnSpc>
                          <a:spcPct val="100000"/>
                        </a:lnSpc>
                        <a:spcAft>
                          <a:spcPts val="0"/>
                        </a:spcAft>
                      </a:pPr>
                      <a:r>
                        <a:rPr lang="ru-RU" sz="1600" dirty="0">
                          <a:effectLst/>
                        </a:rPr>
                        <a:t>Периодичность</a:t>
                      </a:r>
                      <a:endParaRPr lang="ru-RU" sz="1600" dirty="0">
                        <a:solidFill>
                          <a:srgbClr val="000000"/>
                        </a:solidFill>
                        <a:effectLst/>
                        <a:latin typeface="Calibri"/>
                        <a:ea typeface="Calibri"/>
                        <a:cs typeface="Times New Roman"/>
                      </a:endParaRPr>
                    </a:p>
                  </a:txBody>
                  <a:tcPr marL="51483" marR="51483" marT="0" marB="0" anchor="ctr"/>
                </a:tc>
              </a:tr>
              <a:tr h="631530">
                <a:tc>
                  <a:txBody>
                    <a:bodyPr/>
                    <a:lstStyle/>
                    <a:p>
                      <a:pPr algn="r">
                        <a:lnSpc>
                          <a:spcPct val="100000"/>
                        </a:lnSpc>
                        <a:spcAft>
                          <a:spcPts val="0"/>
                        </a:spcAft>
                      </a:pPr>
                      <a:r>
                        <a:rPr lang="ru-RU" sz="1600" dirty="0">
                          <a:effectLst/>
                          <a:latin typeface="+mn-lt"/>
                        </a:rPr>
                        <a:t>Премиальные выплаты по итогам работы за месяц, учебный год</a:t>
                      </a:r>
                      <a:endParaRPr lang="ru-RU" sz="1600" dirty="0">
                        <a:solidFill>
                          <a:srgbClr val="000000"/>
                        </a:solidFill>
                        <a:effectLst/>
                        <a:latin typeface="+mn-lt"/>
                        <a:ea typeface="Calibri"/>
                        <a:cs typeface="Times New Roman"/>
                      </a:endParaRPr>
                    </a:p>
                  </a:txBody>
                  <a:tcPr marL="51483" marR="51483" marT="0" marB="0"/>
                </a:tc>
                <a:tc>
                  <a:txBody>
                    <a:bodyPr/>
                    <a:lstStyle/>
                    <a:p>
                      <a:pPr algn="ctr">
                        <a:lnSpc>
                          <a:spcPct val="100000"/>
                        </a:lnSpc>
                        <a:spcAft>
                          <a:spcPts val="0"/>
                        </a:spcAft>
                      </a:pPr>
                      <a:r>
                        <a:rPr lang="ru-RU" sz="1600" dirty="0">
                          <a:solidFill>
                            <a:srgbClr val="002060"/>
                          </a:solidFill>
                          <a:effectLst/>
                          <a:latin typeface="+mn-lt"/>
                        </a:rPr>
                        <a:t>устанавливаются с учетом личного вклада работника в общие результаты труда</a:t>
                      </a:r>
                      <a:endParaRPr lang="ru-RU" sz="1600" dirty="0">
                        <a:solidFill>
                          <a:srgbClr val="002060"/>
                        </a:solidFill>
                        <a:effectLst/>
                        <a:latin typeface="+mn-lt"/>
                        <a:ea typeface="Calibri"/>
                        <a:cs typeface="Times New Roman"/>
                      </a:endParaRPr>
                    </a:p>
                  </a:txBody>
                  <a:tcPr marL="51483" marR="51483" marT="0" marB="0" anchor="ctr"/>
                </a:tc>
                <a:tc>
                  <a:txBody>
                    <a:bodyPr/>
                    <a:lstStyle/>
                    <a:p>
                      <a:pPr algn="ctr">
                        <a:lnSpc>
                          <a:spcPct val="100000"/>
                        </a:lnSpc>
                        <a:spcAft>
                          <a:spcPts val="0"/>
                        </a:spcAft>
                      </a:pPr>
                      <a:r>
                        <a:rPr lang="ru-RU" sz="1600">
                          <a:solidFill>
                            <a:srgbClr val="002060"/>
                          </a:solidFill>
                          <a:effectLst/>
                          <a:latin typeface="+mn-lt"/>
                        </a:rPr>
                        <a:t>Не более 100% должностного оклада </a:t>
                      </a:r>
                      <a:endParaRPr lang="ru-RU" sz="1600">
                        <a:solidFill>
                          <a:srgbClr val="002060"/>
                        </a:solidFill>
                        <a:effectLst/>
                        <a:latin typeface="+mn-lt"/>
                        <a:ea typeface="Calibri"/>
                        <a:cs typeface="Times New Roman"/>
                      </a:endParaRPr>
                    </a:p>
                  </a:txBody>
                  <a:tcPr marL="51483" marR="51483" marT="0" marB="0" anchor="ctr"/>
                </a:tc>
                <a:tc>
                  <a:txBody>
                    <a:bodyPr/>
                    <a:lstStyle/>
                    <a:p>
                      <a:pPr algn="ctr">
                        <a:lnSpc>
                          <a:spcPct val="100000"/>
                        </a:lnSpc>
                        <a:spcAft>
                          <a:spcPts val="0"/>
                        </a:spcAft>
                      </a:pPr>
                      <a:r>
                        <a:rPr lang="ru-RU" sz="1600">
                          <a:solidFill>
                            <a:srgbClr val="002060"/>
                          </a:solidFill>
                          <a:effectLst/>
                          <a:latin typeface="+mn-lt"/>
                        </a:rPr>
                        <a:t>Ежемесячно;</a:t>
                      </a:r>
                    </a:p>
                    <a:p>
                      <a:pPr algn="ctr">
                        <a:lnSpc>
                          <a:spcPct val="100000"/>
                        </a:lnSpc>
                        <a:spcAft>
                          <a:spcPts val="0"/>
                        </a:spcAft>
                      </a:pPr>
                      <a:r>
                        <a:rPr lang="ru-RU" sz="1600">
                          <a:solidFill>
                            <a:srgbClr val="002060"/>
                          </a:solidFill>
                          <a:effectLst/>
                          <a:latin typeface="+mn-lt"/>
                        </a:rPr>
                        <a:t>1 раз в учебный год</a:t>
                      </a:r>
                      <a:endParaRPr lang="ru-RU" sz="1600">
                        <a:solidFill>
                          <a:srgbClr val="002060"/>
                        </a:solidFill>
                        <a:effectLst/>
                        <a:latin typeface="+mn-lt"/>
                        <a:ea typeface="Calibri"/>
                        <a:cs typeface="Times New Roman"/>
                      </a:endParaRPr>
                    </a:p>
                  </a:txBody>
                  <a:tcPr marL="51483" marR="51483" marT="0" marB="0" anchor="ctr"/>
                </a:tc>
              </a:tr>
              <a:tr h="1105177">
                <a:tc>
                  <a:txBody>
                    <a:bodyPr/>
                    <a:lstStyle/>
                    <a:p>
                      <a:pPr algn="r">
                        <a:lnSpc>
                          <a:spcPct val="100000"/>
                        </a:lnSpc>
                        <a:spcAft>
                          <a:spcPts val="0"/>
                        </a:spcAft>
                      </a:pPr>
                      <a:r>
                        <a:rPr lang="ru-RU" sz="1600" dirty="0">
                          <a:effectLst/>
                          <a:latin typeface="+mn-lt"/>
                        </a:rPr>
                        <a:t>Премиальные выплаты за календарный год</a:t>
                      </a:r>
                      <a:endParaRPr lang="ru-RU" sz="1600" dirty="0">
                        <a:solidFill>
                          <a:srgbClr val="000000"/>
                        </a:solidFill>
                        <a:effectLst/>
                        <a:latin typeface="+mn-lt"/>
                        <a:ea typeface="Calibri"/>
                        <a:cs typeface="Times New Roman"/>
                      </a:endParaRPr>
                    </a:p>
                  </a:txBody>
                  <a:tcPr marL="51483" marR="51483" marT="0" marB="0"/>
                </a:tc>
                <a:tc>
                  <a:txBody>
                    <a:bodyPr/>
                    <a:lstStyle/>
                    <a:p>
                      <a:pPr algn="ctr">
                        <a:lnSpc>
                          <a:spcPct val="100000"/>
                        </a:lnSpc>
                        <a:spcAft>
                          <a:spcPts val="0"/>
                        </a:spcAft>
                      </a:pPr>
                      <a:r>
                        <a:rPr lang="ru-RU" sz="1600" dirty="0">
                          <a:solidFill>
                            <a:srgbClr val="002060"/>
                          </a:solidFill>
                          <a:effectLst/>
                          <a:latin typeface="+mn-lt"/>
                        </a:rPr>
                        <a:t>устанавливаются с учетом личного вклада работника в общие результаты труда, в случае наличия экономии фонда оплаты труда</a:t>
                      </a:r>
                      <a:endParaRPr lang="ru-RU" sz="1600" dirty="0">
                        <a:solidFill>
                          <a:srgbClr val="002060"/>
                        </a:solidFill>
                        <a:effectLst/>
                        <a:latin typeface="+mn-lt"/>
                        <a:ea typeface="Calibri"/>
                        <a:cs typeface="Times New Roman"/>
                      </a:endParaRPr>
                    </a:p>
                  </a:txBody>
                  <a:tcPr marL="51483" marR="51483" marT="0" marB="0" anchor="ctr"/>
                </a:tc>
                <a:tc>
                  <a:txBody>
                    <a:bodyPr/>
                    <a:lstStyle/>
                    <a:p>
                      <a:pPr algn="ctr">
                        <a:lnSpc>
                          <a:spcPct val="100000"/>
                        </a:lnSpc>
                        <a:spcAft>
                          <a:spcPts val="0"/>
                        </a:spcAft>
                      </a:pPr>
                      <a:r>
                        <a:rPr lang="ru-RU" sz="1600" dirty="0">
                          <a:solidFill>
                            <a:srgbClr val="002060"/>
                          </a:solidFill>
                          <a:effectLst/>
                          <a:latin typeface="+mn-lt"/>
                        </a:rPr>
                        <a:t>Не более 100% должностного оклада</a:t>
                      </a:r>
                      <a:endParaRPr lang="ru-RU" sz="1600" dirty="0">
                        <a:solidFill>
                          <a:srgbClr val="002060"/>
                        </a:solidFill>
                        <a:effectLst/>
                        <a:latin typeface="+mn-lt"/>
                        <a:ea typeface="Calibri"/>
                        <a:cs typeface="Times New Roman"/>
                      </a:endParaRPr>
                    </a:p>
                  </a:txBody>
                  <a:tcPr marL="51483" marR="51483" marT="0" marB="0" anchor="ctr"/>
                </a:tc>
                <a:tc>
                  <a:txBody>
                    <a:bodyPr/>
                    <a:lstStyle/>
                    <a:p>
                      <a:pPr algn="ctr">
                        <a:lnSpc>
                          <a:spcPct val="100000"/>
                        </a:lnSpc>
                        <a:spcAft>
                          <a:spcPts val="0"/>
                        </a:spcAft>
                      </a:pPr>
                      <a:r>
                        <a:rPr lang="ru-RU" sz="1600" dirty="0">
                          <a:solidFill>
                            <a:srgbClr val="002060"/>
                          </a:solidFill>
                          <a:effectLst/>
                          <a:latin typeface="+mn-lt"/>
                        </a:rPr>
                        <a:t>1 раз в календарный год</a:t>
                      </a:r>
                      <a:endParaRPr lang="ru-RU" sz="1600" dirty="0">
                        <a:solidFill>
                          <a:srgbClr val="002060"/>
                        </a:solidFill>
                        <a:effectLst/>
                        <a:latin typeface="+mn-lt"/>
                        <a:ea typeface="Calibri"/>
                        <a:cs typeface="Times New Roman"/>
                      </a:endParaRPr>
                    </a:p>
                  </a:txBody>
                  <a:tcPr marL="51483" marR="51483" marT="0" marB="0" anchor="ctr"/>
                </a:tc>
              </a:tr>
              <a:tr h="947294">
                <a:tc>
                  <a:txBody>
                    <a:bodyPr/>
                    <a:lstStyle/>
                    <a:p>
                      <a:pPr algn="r">
                        <a:lnSpc>
                          <a:spcPct val="100000"/>
                        </a:lnSpc>
                        <a:spcAft>
                          <a:spcPts val="0"/>
                        </a:spcAft>
                      </a:pPr>
                      <a:r>
                        <a:rPr lang="ru-RU" sz="1600" dirty="0">
                          <a:effectLst/>
                          <a:latin typeface="+mn-lt"/>
                        </a:rPr>
                        <a:t>Надбавка за стаж непрерывной работы, выслугу лет</a:t>
                      </a:r>
                    </a:p>
                    <a:p>
                      <a:pPr algn="r">
                        <a:lnSpc>
                          <a:spcPct val="100000"/>
                        </a:lnSpc>
                        <a:spcAft>
                          <a:spcPts val="0"/>
                        </a:spcAft>
                      </a:pPr>
                      <a:r>
                        <a:rPr lang="ru-RU" sz="1600" dirty="0">
                          <a:effectLst/>
                          <a:latin typeface="+mn-lt"/>
                        </a:rPr>
                        <a:t> </a:t>
                      </a:r>
                      <a:endParaRPr lang="ru-RU" sz="1600" dirty="0">
                        <a:solidFill>
                          <a:srgbClr val="000000"/>
                        </a:solidFill>
                        <a:effectLst/>
                        <a:latin typeface="+mn-lt"/>
                        <a:ea typeface="Calibri"/>
                        <a:cs typeface="Times New Roman"/>
                      </a:endParaRPr>
                    </a:p>
                  </a:txBody>
                  <a:tcPr marL="51483" marR="51483" marT="0" marB="0"/>
                </a:tc>
                <a:tc>
                  <a:txBody>
                    <a:bodyPr/>
                    <a:lstStyle/>
                    <a:p>
                      <a:pPr algn="ctr">
                        <a:lnSpc>
                          <a:spcPct val="100000"/>
                        </a:lnSpc>
                        <a:spcAft>
                          <a:spcPts val="0"/>
                        </a:spcAft>
                      </a:pPr>
                      <a:r>
                        <a:rPr lang="ru-RU" sz="1600">
                          <a:solidFill>
                            <a:srgbClr val="002060"/>
                          </a:solidFill>
                          <a:effectLst/>
                          <a:latin typeface="+mn-lt"/>
                        </a:rPr>
                        <a:t>Устанавливается исходя из продолжительности непрерывной работы в учреждениях образования по основной должности</a:t>
                      </a:r>
                      <a:endParaRPr lang="ru-RU" sz="1600">
                        <a:solidFill>
                          <a:srgbClr val="002060"/>
                        </a:solidFill>
                        <a:effectLst/>
                        <a:latin typeface="+mn-lt"/>
                        <a:ea typeface="Calibri"/>
                        <a:cs typeface="Times New Roman"/>
                      </a:endParaRPr>
                    </a:p>
                  </a:txBody>
                  <a:tcPr marL="51483" marR="51483" marT="0" marB="0" anchor="ctr"/>
                </a:tc>
                <a:tc>
                  <a:txBody>
                    <a:bodyPr/>
                    <a:lstStyle/>
                    <a:p>
                      <a:pPr algn="ctr">
                        <a:lnSpc>
                          <a:spcPct val="100000"/>
                        </a:lnSpc>
                        <a:spcAft>
                          <a:spcPts val="0"/>
                        </a:spcAft>
                      </a:pPr>
                      <a:r>
                        <a:rPr lang="ru-RU" sz="1600" dirty="0" smtClean="0">
                          <a:solidFill>
                            <a:srgbClr val="002060"/>
                          </a:solidFill>
                          <a:effectLst/>
                          <a:latin typeface="+mn-lt"/>
                        </a:rPr>
                        <a:t>%</a:t>
                      </a:r>
                      <a:endParaRPr lang="ru-RU" sz="1600" dirty="0">
                        <a:solidFill>
                          <a:srgbClr val="002060"/>
                        </a:solidFill>
                        <a:effectLst/>
                        <a:latin typeface="+mn-lt"/>
                        <a:ea typeface="Calibri"/>
                        <a:cs typeface="Times New Roman"/>
                      </a:endParaRPr>
                    </a:p>
                  </a:txBody>
                  <a:tcPr marL="51483" marR="51483" marT="0" marB="0" anchor="ctr"/>
                </a:tc>
                <a:tc>
                  <a:txBody>
                    <a:bodyPr/>
                    <a:lstStyle/>
                    <a:p>
                      <a:pPr algn="ctr">
                        <a:lnSpc>
                          <a:spcPct val="100000"/>
                        </a:lnSpc>
                        <a:spcAft>
                          <a:spcPts val="0"/>
                        </a:spcAft>
                      </a:pPr>
                      <a:r>
                        <a:rPr lang="ru-RU" sz="1600" dirty="0">
                          <a:solidFill>
                            <a:srgbClr val="002060"/>
                          </a:solidFill>
                          <a:effectLst/>
                          <a:latin typeface="+mn-lt"/>
                        </a:rPr>
                        <a:t>Ежемесячно</a:t>
                      </a:r>
                      <a:endParaRPr lang="ru-RU" sz="1600" dirty="0">
                        <a:solidFill>
                          <a:srgbClr val="002060"/>
                        </a:solidFill>
                        <a:effectLst/>
                        <a:latin typeface="+mn-lt"/>
                        <a:ea typeface="Calibri"/>
                        <a:cs typeface="Times New Roman"/>
                      </a:endParaRPr>
                    </a:p>
                  </a:txBody>
                  <a:tcPr marL="51483" marR="51483" marT="0" marB="0" anchor="ctr"/>
                </a:tc>
              </a:tr>
              <a:tr h="1105177">
                <a:tc>
                  <a:txBody>
                    <a:bodyPr/>
                    <a:lstStyle/>
                    <a:p>
                      <a:pPr algn="r">
                        <a:lnSpc>
                          <a:spcPct val="100000"/>
                        </a:lnSpc>
                        <a:spcAft>
                          <a:spcPts val="0"/>
                        </a:spcAft>
                      </a:pPr>
                      <a:r>
                        <a:rPr lang="ru-RU" sz="1600" dirty="0">
                          <a:effectLst/>
                          <a:latin typeface="+mn-lt"/>
                        </a:rPr>
                        <a:t>Надбавка за качество выполняемых работ</a:t>
                      </a:r>
                      <a:endParaRPr lang="ru-RU" sz="1600" dirty="0">
                        <a:solidFill>
                          <a:srgbClr val="000000"/>
                        </a:solidFill>
                        <a:effectLst/>
                        <a:latin typeface="+mn-lt"/>
                        <a:ea typeface="Calibri"/>
                        <a:cs typeface="Times New Roman"/>
                      </a:endParaRPr>
                    </a:p>
                  </a:txBody>
                  <a:tcPr marL="51483" marR="51483" marT="0" marB="0"/>
                </a:tc>
                <a:tc>
                  <a:txBody>
                    <a:bodyPr/>
                    <a:lstStyle/>
                    <a:p>
                      <a:pPr algn="ctr">
                        <a:lnSpc>
                          <a:spcPct val="100000"/>
                        </a:lnSpc>
                        <a:spcAft>
                          <a:spcPts val="0"/>
                        </a:spcAft>
                      </a:pPr>
                      <a:r>
                        <a:rPr lang="ru-RU" sz="1600">
                          <a:solidFill>
                            <a:srgbClr val="002060"/>
                          </a:solidFill>
                          <a:effectLst/>
                          <a:latin typeface="+mn-lt"/>
                        </a:rPr>
                        <a:t>Выполнение критериев показателей эффективности. Сумма балов не может превышать 100 баллов</a:t>
                      </a:r>
                      <a:endParaRPr lang="ru-RU" sz="1600">
                        <a:solidFill>
                          <a:srgbClr val="002060"/>
                        </a:solidFill>
                        <a:effectLst/>
                        <a:latin typeface="+mn-lt"/>
                        <a:ea typeface="Calibri"/>
                        <a:cs typeface="Times New Roman"/>
                      </a:endParaRPr>
                    </a:p>
                  </a:txBody>
                  <a:tcPr marL="51483" marR="51483" marT="0" marB="0" anchor="ctr"/>
                </a:tc>
                <a:tc>
                  <a:txBody>
                    <a:bodyPr/>
                    <a:lstStyle/>
                    <a:p>
                      <a:pPr algn="ctr">
                        <a:lnSpc>
                          <a:spcPct val="100000"/>
                        </a:lnSpc>
                        <a:spcAft>
                          <a:spcPts val="0"/>
                        </a:spcAft>
                      </a:pPr>
                      <a:r>
                        <a:rPr lang="ru-RU" sz="1600" dirty="0">
                          <a:solidFill>
                            <a:srgbClr val="002060"/>
                          </a:solidFill>
                          <a:effectLst/>
                          <a:latin typeface="+mn-lt"/>
                        </a:rPr>
                        <a:t>Размер надбавки за качество выполняемых работ устанавливается руководителю до 400 % должностного оклада</a:t>
                      </a:r>
                      <a:endParaRPr lang="ru-RU" sz="1600" dirty="0">
                        <a:solidFill>
                          <a:srgbClr val="002060"/>
                        </a:solidFill>
                        <a:effectLst/>
                        <a:latin typeface="+mn-lt"/>
                        <a:ea typeface="Calibri"/>
                        <a:cs typeface="Times New Roman"/>
                      </a:endParaRPr>
                    </a:p>
                  </a:txBody>
                  <a:tcPr marL="51483" marR="51483" marT="0" marB="0" anchor="ctr"/>
                </a:tc>
                <a:tc>
                  <a:txBody>
                    <a:bodyPr/>
                    <a:lstStyle/>
                    <a:p>
                      <a:pPr algn="ctr">
                        <a:lnSpc>
                          <a:spcPct val="100000"/>
                        </a:lnSpc>
                        <a:spcAft>
                          <a:spcPts val="0"/>
                        </a:spcAft>
                      </a:pPr>
                      <a:r>
                        <a:rPr lang="ru-RU" sz="1600" dirty="0">
                          <a:solidFill>
                            <a:srgbClr val="002060"/>
                          </a:solidFill>
                          <a:effectLst/>
                          <a:latin typeface="+mn-lt"/>
                        </a:rPr>
                        <a:t>Ежемесячно</a:t>
                      </a:r>
                      <a:endParaRPr lang="ru-RU" sz="1600" dirty="0">
                        <a:solidFill>
                          <a:srgbClr val="002060"/>
                        </a:solidFill>
                        <a:effectLst/>
                        <a:latin typeface="+mn-lt"/>
                        <a:ea typeface="Calibri"/>
                        <a:cs typeface="Times New Roman"/>
                      </a:endParaRPr>
                    </a:p>
                  </a:txBody>
                  <a:tcPr marL="51483" marR="51483" marT="0" marB="0" anchor="ctr"/>
                </a:tc>
              </a:tr>
            </a:tbl>
          </a:graphicData>
        </a:graphic>
      </p:graphicFrame>
    </p:spTree>
    <p:extLst>
      <p:ext uri="{BB962C8B-B14F-4D97-AF65-F5344CB8AC3E}">
        <p14:creationId xmlns:p14="http://schemas.microsoft.com/office/powerpoint/2010/main" val="414814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3" descr="C:\Users\karina\Documents\работа эгида\2015\Копаева\Диплом роботот 2014.png"/>
          <p:cNvPicPr>
            <a:picLocks noChangeAspect="1" noChangeArrowheads="1"/>
          </p:cNvPicPr>
          <p:nvPr/>
        </p:nvPicPr>
        <p:blipFill>
          <a:blip r:embed="rId3" cstate="print"/>
          <a:srcRect/>
          <a:stretch>
            <a:fillRect/>
          </a:stretch>
        </p:blipFill>
        <p:spPr bwMode="auto">
          <a:xfrm>
            <a:off x="251519" y="267494"/>
            <a:ext cx="864097" cy="513979"/>
          </a:xfrm>
          <a:prstGeom prst="rect">
            <a:avLst/>
          </a:prstGeom>
          <a:noFill/>
        </p:spPr>
      </p:pic>
      <p:sp>
        <p:nvSpPr>
          <p:cNvPr id="2" name="Прямоугольник 1"/>
          <p:cNvSpPr/>
          <p:nvPr/>
        </p:nvSpPr>
        <p:spPr>
          <a:xfrm>
            <a:off x="1270747" y="228508"/>
            <a:ext cx="7276737" cy="830997"/>
          </a:xfrm>
          <a:prstGeom prst="rect">
            <a:avLst/>
          </a:prstGeom>
        </p:spPr>
        <p:txBody>
          <a:bodyPr wrap="square">
            <a:spAutoFit/>
          </a:bodyPr>
          <a:lstStyle/>
          <a:p>
            <a:r>
              <a:rPr lang="ru-RU" sz="2400" dirty="0">
                <a:solidFill>
                  <a:srgbClr val="002060"/>
                </a:solidFill>
              </a:rPr>
              <a:t>Размер надбавки за стаж непрерывной работы, выслугу лет руководителю</a:t>
            </a:r>
          </a:p>
        </p:txBody>
      </p:sp>
      <p:grpSp>
        <p:nvGrpSpPr>
          <p:cNvPr id="10" name="Группа 4"/>
          <p:cNvGrpSpPr/>
          <p:nvPr/>
        </p:nvGrpSpPr>
        <p:grpSpPr>
          <a:xfrm>
            <a:off x="1271628" y="1412776"/>
            <a:ext cx="3804429" cy="72008"/>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7" name="Группа 4"/>
          <p:cNvGrpSpPr/>
          <p:nvPr/>
        </p:nvGrpSpPr>
        <p:grpSpPr>
          <a:xfrm>
            <a:off x="5304439" y="5301208"/>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3" name="Таблица 2"/>
          <p:cNvGraphicFramePr>
            <a:graphicFrameLocks noGrp="1"/>
          </p:cNvGraphicFramePr>
          <p:nvPr>
            <p:extLst>
              <p:ext uri="{D42A27DB-BD31-4B8C-83A1-F6EECF244321}">
                <p14:modId xmlns:p14="http://schemas.microsoft.com/office/powerpoint/2010/main" val="1800011951"/>
              </p:ext>
            </p:extLst>
          </p:nvPr>
        </p:nvGraphicFramePr>
        <p:xfrm>
          <a:off x="1190599" y="1988840"/>
          <a:ext cx="7473256" cy="2967180"/>
        </p:xfrm>
        <a:graphic>
          <a:graphicData uri="http://schemas.openxmlformats.org/drawingml/2006/table">
            <a:tbl>
              <a:tblPr firstRow="1" firstCol="1" bandRow="1">
                <a:tableStyleId>{5C22544A-7EE6-4342-B048-85BDC9FD1C3A}</a:tableStyleId>
              </a:tblPr>
              <a:tblGrid>
                <a:gridCol w="405181"/>
                <a:gridCol w="3758846"/>
                <a:gridCol w="3309229"/>
              </a:tblGrid>
              <a:tr h="684402">
                <a:tc>
                  <a:txBody>
                    <a:bodyPr/>
                    <a:lstStyle/>
                    <a:p>
                      <a:pPr algn="ctr">
                        <a:lnSpc>
                          <a:spcPct val="115000"/>
                        </a:lnSpc>
                        <a:spcAft>
                          <a:spcPts val="0"/>
                        </a:spcAft>
                      </a:pPr>
                      <a:r>
                        <a:rPr lang="ru-RU" sz="1800" dirty="0">
                          <a:effectLst/>
                        </a:rPr>
                        <a:t>№ п.</a:t>
                      </a:r>
                      <a:endParaRPr lang="ru-RU" sz="1800" dirty="0">
                        <a:solidFill>
                          <a:srgbClr val="000000"/>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ru-RU" sz="1800" dirty="0">
                          <a:effectLst/>
                        </a:rPr>
                        <a:t>Стаж работы</a:t>
                      </a:r>
                      <a:endParaRPr lang="ru-RU" sz="1800" dirty="0">
                        <a:solidFill>
                          <a:srgbClr val="000000"/>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ru-RU" sz="1800" dirty="0">
                          <a:effectLst/>
                        </a:rPr>
                        <a:t>Размер надбавки, % должностного оклада (оклада)</a:t>
                      </a:r>
                      <a:endParaRPr lang="ru-RU" sz="1800" dirty="0">
                        <a:solidFill>
                          <a:srgbClr val="000000"/>
                        </a:solidFill>
                        <a:effectLst/>
                        <a:latin typeface="Calibri"/>
                        <a:ea typeface="Calibri"/>
                        <a:cs typeface="Times New Roman"/>
                      </a:endParaRPr>
                    </a:p>
                  </a:txBody>
                  <a:tcPr marL="68580" marR="68580" marT="0" marB="0" anchor="ctr"/>
                </a:tc>
              </a:tr>
              <a:tr h="380463">
                <a:tc>
                  <a:txBody>
                    <a:bodyPr/>
                    <a:lstStyle/>
                    <a:p>
                      <a:pPr algn="ctr">
                        <a:lnSpc>
                          <a:spcPct val="115000"/>
                        </a:lnSpc>
                        <a:spcAft>
                          <a:spcPts val="0"/>
                        </a:spcAft>
                      </a:pPr>
                      <a:r>
                        <a:rPr lang="ru-RU" sz="1800">
                          <a:effectLst/>
                        </a:rPr>
                        <a:t>1</a:t>
                      </a:r>
                      <a:endParaRPr lang="ru-RU" sz="1800">
                        <a:solidFill>
                          <a:srgbClr val="00000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dirty="0">
                          <a:solidFill>
                            <a:srgbClr val="002060"/>
                          </a:solidFill>
                          <a:effectLst/>
                        </a:rPr>
                        <a:t>2</a:t>
                      </a:r>
                      <a:endParaRPr lang="ru-RU" sz="1800" dirty="0">
                        <a:solidFill>
                          <a:srgbClr val="00206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a:solidFill>
                            <a:srgbClr val="002060"/>
                          </a:solidFill>
                          <a:effectLst/>
                        </a:rPr>
                        <a:t>3</a:t>
                      </a:r>
                      <a:endParaRPr lang="ru-RU" sz="1800">
                        <a:solidFill>
                          <a:srgbClr val="002060"/>
                        </a:solidFill>
                        <a:effectLst/>
                        <a:latin typeface="Calibri"/>
                        <a:ea typeface="Calibri"/>
                        <a:cs typeface="Times New Roman"/>
                      </a:endParaRPr>
                    </a:p>
                  </a:txBody>
                  <a:tcPr marL="68580" marR="68580" marT="0" marB="0"/>
                </a:tc>
              </a:tr>
              <a:tr h="380463">
                <a:tc>
                  <a:txBody>
                    <a:bodyPr/>
                    <a:lstStyle/>
                    <a:p>
                      <a:pPr algn="ctr">
                        <a:lnSpc>
                          <a:spcPct val="115000"/>
                        </a:lnSpc>
                        <a:spcAft>
                          <a:spcPts val="0"/>
                        </a:spcAft>
                      </a:pPr>
                      <a:r>
                        <a:rPr lang="ru-RU" sz="1800">
                          <a:effectLst/>
                        </a:rPr>
                        <a:t>1</a:t>
                      </a:r>
                      <a:endParaRPr lang="ru-RU" sz="1800">
                        <a:solidFill>
                          <a:srgbClr val="00000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dirty="0">
                          <a:solidFill>
                            <a:srgbClr val="002060"/>
                          </a:solidFill>
                          <a:effectLst/>
                        </a:rPr>
                        <a:t>От 1 года до 5 лет</a:t>
                      </a:r>
                      <a:endParaRPr lang="ru-RU" sz="1800" dirty="0">
                        <a:solidFill>
                          <a:srgbClr val="00206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a:solidFill>
                            <a:srgbClr val="002060"/>
                          </a:solidFill>
                          <a:effectLst/>
                        </a:rPr>
                        <a:t>10</a:t>
                      </a:r>
                      <a:endParaRPr lang="ru-RU" sz="1800">
                        <a:solidFill>
                          <a:srgbClr val="002060"/>
                        </a:solidFill>
                        <a:effectLst/>
                        <a:latin typeface="Calibri"/>
                        <a:ea typeface="Calibri"/>
                        <a:cs typeface="Times New Roman"/>
                      </a:endParaRPr>
                    </a:p>
                  </a:txBody>
                  <a:tcPr marL="68580" marR="68580" marT="0" marB="0"/>
                </a:tc>
              </a:tr>
              <a:tr h="380463">
                <a:tc>
                  <a:txBody>
                    <a:bodyPr/>
                    <a:lstStyle/>
                    <a:p>
                      <a:pPr algn="ctr">
                        <a:lnSpc>
                          <a:spcPct val="115000"/>
                        </a:lnSpc>
                        <a:spcAft>
                          <a:spcPts val="0"/>
                        </a:spcAft>
                      </a:pPr>
                      <a:r>
                        <a:rPr lang="ru-RU" sz="1800">
                          <a:effectLst/>
                        </a:rPr>
                        <a:t>2</a:t>
                      </a:r>
                      <a:endParaRPr lang="ru-RU" sz="1800">
                        <a:solidFill>
                          <a:srgbClr val="00000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dirty="0">
                          <a:solidFill>
                            <a:srgbClr val="002060"/>
                          </a:solidFill>
                          <a:effectLst/>
                        </a:rPr>
                        <a:t>От 5 до 10 лет</a:t>
                      </a:r>
                      <a:endParaRPr lang="ru-RU" sz="1800" dirty="0">
                        <a:solidFill>
                          <a:srgbClr val="00206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dirty="0">
                          <a:solidFill>
                            <a:srgbClr val="002060"/>
                          </a:solidFill>
                          <a:effectLst/>
                        </a:rPr>
                        <a:t>15</a:t>
                      </a:r>
                      <a:endParaRPr lang="ru-RU" sz="1800" dirty="0">
                        <a:solidFill>
                          <a:srgbClr val="002060"/>
                        </a:solidFill>
                        <a:effectLst/>
                        <a:latin typeface="Calibri"/>
                        <a:ea typeface="Calibri"/>
                        <a:cs typeface="Times New Roman"/>
                      </a:endParaRPr>
                    </a:p>
                  </a:txBody>
                  <a:tcPr marL="68580" marR="68580" marT="0" marB="0"/>
                </a:tc>
              </a:tr>
              <a:tr h="380463">
                <a:tc>
                  <a:txBody>
                    <a:bodyPr/>
                    <a:lstStyle/>
                    <a:p>
                      <a:pPr algn="ctr">
                        <a:lnSpc>
                          <a:spcPct val="115000"/>
                        </a:lnSpc>
                        <a:spcAft>
                          <a:spcPts val="0"/>
                        </a:spcAft>
                      </a:pPr>
                      <a:r>
                        <a:rPr lang="ru-RU" sz="1800">
                          <a:effectLst/>
                        </a:rPr>
                        <a:t>3</a:t>
                      </a:r>
                      <a:endParaRPr lang="ru-RU" sz="1800">
                        <a:solidFill>
                          <a:srgbClr val="00000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a:solidFill>
                            <a:srgbClr val="002060"/>
                          </a:solidFill>
                          <a:effectLst/>
                        </a:rPr>
                        <a:t>От 10 до 15 лет</a:t>
                      </a:r>
                      <a:endParaRPr lang="ru-RU" sz="1800">
                        <a:solidFill>
                          <a:srgbClr val="00206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dirty="0">
                          <a:solidFill>
                            <a:srgbClr val="002060"/>
                          </a:solidFill>
                          <a:effectLst/>
                        </a:rPr>
                        <a:t> 20</a:t>
                      </a:r>
                      <a:endParaRPr lang="ru-RU" sz="1800" dirty="0">
                        <a:solidFill>
                          <a:srgbClr val="002060"/>
                        </a:solidFill>
                        <a:effectLst/>
                        <a:latin typeface="Calibri"/>
                        <a:ea typeface="Calibri"/>
                        <a:cs typeface="Times New Roman"/>
                      </a:endParaRPr>
                    </a:p>
                  </a:txBody>
                  <a:tcPr marL="68580" marR="68580" marT="0" marB="0"/>
                </a:tc>
              </a:tr>
              <a:tr h="380463">
                <a:tc>
                  <a:txBody>
                    <a:bodyPr/>
                    <a:lstStyle/>
                    <a:p>
                      <a:pPr algn="ctr">
                        <a:lnSpc>
                          <a:spcPct val="115000"/>
                        </a:lnSpc>
                        <a:spcAft>
                          <a:spcPts val="0"/>
                        </a:spcAft>
                      </a:pPr>
                      <a:r>
                        <a:rPr lang="ru-RU" sz="1800">
                          <a:effectLst/>
                        </a:rPr>
                        <a:t>4</a:t>
                      </a:r>
                      <a:endParaRPr lang="ru-RU" sz="1800">
                        <a:solidFill>
                          <a:srgbClr val="00000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a:solidFill>
                            <a:srgbClr val="002060"/>
                          </a:solidFill>
                          <a:effectLst/>
                        </a:rPr>
                        <a:t>От 15 до 20 лет</a:t>
                      </a:r>
                      <a:endParaRPr lang="ru-RU" sz="1800">
                        <a:solidFill>
                          <a:srgbClr val="00206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dirty="0">
                          <a:solidFill>
                            <a:srgbClr val="002060"/>
                          </a:solidFill>
                          <a:effectLst/>
                        </a:rPr>
                        <a:t> 25</a:t>
                      </a:r>
                      <a:endParaRPr lang="ru-RU" sz="1800" dirty="0">
                        <a:solidFill>
                          <a:srgbClr val="002060"/>
                        </a:solidFill>
                        <a:effectLst/>
                        <a:latin typeface="Calibri"/>
                        <a:ea typeface="Calibri"/>
                        <a:cs typeface="Times New Roman"/>
                      </a:endParaRPr>
                    </a:p>
                  </a:txBody>
                  <a:tcPr marL="68580" marR="68580" marT="0" marB="0"/>
                </a:tc>
              </a:tr>
              <a:tr h="380463">
                <a:tc>
                  <a:txBody>
                    <a:bodyPr/>
                    <a:lstStyle/>
                    <a:p>
                      <a:pPr algn="ctr">
                        <a:lnSpc>
                          <a:spcPct val="115000"/>
                        </a:lnSpc>
                        <a:spcAft>
                          <a:spcPts val="0"/>
                        </a:spcAft>
                      </a:pPr>
                      <a:r>
                        <a:rPr lang="ru-RU" sz="1800">
                          <a:effectLst/>
                        </a:rPr>
                        <a:t>5</a:t>
                      </a:r>
                      <a:endParaRPr lang="ru-RU" sz="1800">
                        <a:solidFill>
                          <a:srgbClr val="00000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a:solidFill>
                            <a:srgbClr val="002060"/>
                          </a:solidFill>
                          <a:effectLst/>
                        </a:rPr>
                        <a:t>Свыше 20 лет</a:t>
                      </a:r>
                      <a:endParaRPr lang="ru-RU" sz="1800">
                        <a:solidFill>
                          <a:srgbClr val="00206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800" dirty="0">
                          <a:solidFill>
                            <a:srgbClr val="002060"/>
                          </a:solidFill>
                          <a:effectLst/>
                        </a:rPr>
                        <a:t> 30</a:t>
                      </a:r>
                      <a:endParaRPr lang="ru-RU" sz="1800" dirty="0">
                        <a:solidFill>
                          <a:srgbClr val="002060"/>
                        </a:solidFill>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021859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3594381720"/>
              </p:ext>
            </p:extLst>
          </p:nvPr>
        </p:nvGraphicFramePr>
        <p:xfrm>
          <a:off x="247266" y="1293470"/>
          <a:ext cx="8712969" cy="5292852"/>
        </p:xfrm>
        <a:graphic>
          <a:graphicData uri="http://schemas.openxmlformats.org/drawingml/2006/table">
            <a:tbl>
              <a:tblPr firstRow="1" firstCol="1" bandRow="1">
                <a:tableStyleId>{5C22544A-7EE6-4342-B048-85BDC9FD1C3A}</a:tableStyleId>
              </a:tblPr>
              <a:tblGrid>
                <a:gridCol w="364076"/>
                <a:gridCol w="6116645"/>
                <a:gridCol w="2232248"/>
              </a:tblGrid>
              <a:tr h="590343">
                <a:tc>
                  <a:txBody>
                    <a:bodyPr/>
                    <a:lstStyle/>
                    <a:p>
                      <a:pPr algn="ctr">
                        <a:lnSpc>
                          <a:spcPct val="115000"/>
                        </a:lnSpc>
                        <a:spcAft>
                          <a:spcPts val="0"/>
                        </a:spcAft>
                      </a:pPr>
                      <a:r>
                        <a:rPr lang="ru-RU" sz="1600" dirty="0">
                          <a:effectLst/>
                        </a:rPr>
                        <a:t>№ п.</a:t>
                      </a:r>
                      <a:endParaRPr lang="ru-RU" sz="1600" dirty="0">
                        <a:solidFill>
                          <a:srgbClr val="000000"/>
                        </a:solidFill>
                        <a:effectLst/>
                        <a:latin typeface="Calibri"/>
                        <a:ea typeface="Calibri"/>
                        <a:cs typeface="Times New Roman"/>
                      </a:endParaRPr>
                    </a:p>
                  </a:txBody>
                  <a:tcPr marL="55001" marR="55001" marT="0" marB="0" anchor="ctr"/>
                </a:tc>
                <a:tc>
                  <a:txBody>
                    <a:bodyPr/>
                    <a:lstStyle/>
                    <a:p>
                      <a:pPr algn="ctr">
                        <a:lnSpc>
                          <a:spcPct val="115000"/>
                        </a:lnSpc>
                        <a:spcAft>
                          <a:spcPts val="0"/>
                        </a:spcAft>
                      </a:pPr>
                      <a:r>
                        <a:rPr lang="ru-RU" sz="1600" dirty="0">
                          <a:effectLst/>
                        </a:rPr>
                        <a:t>Надбавка</a:t>
                      </a:r>
                      <a:endParaRPr lang="ru-RU" sz="1600" dirty="0">
                        <a:solidFill>
                          <a:srgbClr val="000000"/>
                        </a:solidFill>
                        <a:effectLst/>
                        <a:latin typeface="Calibri"/>
                        <a:ea typeface="Calibri"/>
                        <a:cs typeface="Times New Roman"/>
                      </a:endParaRPr>
                    </a:p>
                  </a:txBody>
                  <a:tcPr marL="55001" marR="55001" marT="0" marB="0" anchor="ctr"/>
                </a:tc>
                <a:tc>
                  <a:txBody>
                    <a:bodyPr/>
                    <a:lstStyle/>
                    <a:p>
                      <a:pPr algn="ctr">
                        <a:lnSpc>
                          <a:spcPct val="115000"/>
                        </a:lnSpc>
                        <a:spcAft>
                          <a:spcPts val="0"/>
                        </a:spcAft>
                      </a:pPr>
                      <a:r>
                        <a:rPr lang="ru-RU" sz="1600" dirty="0">
                          <a:effectLst/>
                        </a:rPr>
                        <a:t>Размер надбавки, % должностного оклада (оклада)</a:t>
                      </a:r>
                      <a:endParaRPr lang="ru-RU" sz="1600" dirty="0">
                        <a:solidFill>
                          <a:srgbClr val="000000"/>
                        </a:solidFill>
                        <a:effectLst/>
                        <a:latin typeface="Calibri"/>
                        <a:ea typeface="Calibri"/>
                        <a:cs typeface="Times New Roman"/>
                      </a:endParaRPr>
                    </a:p>
                  </a:txBody>
                  <a:tcPr marL="55001" marR="55001" marT="0" marB="0" anchor="ctr"/>
                </a:tc>
              </a:tr>
              <a:tr h="196781">
                <a:tc>
                  <a:txBody>
                    <a:bodyPr/>
                    <a:lstStyle/>
                    <a:p>
                      <a:pPr algn="ctr">
                        <a:lnSpc>
                          <a:spcPct val="115000"/>
                        </a:lnSpc>
                        <a:spcAft>
                          <a:spcPts val="1000"/>
                        </a:spcAft>
                      </a:pPr>
                      <a:r>
                        <a:rPr lang="ru-RU" sz="1600" dirty="0">
                          <a:effectLst/>
                        </a:rPr>
                        <a:t>1</a:t>
                      </a:r>
                      <a:endParaRPr lang="ru-RU" sz="1600" dirty="0">
                        <a:solidFill>
                          <a:srgbClr val="000000"/>
                        </a:solidFill>
                        <a:effectLst/>
                        <a:latin typeface="Calibri"/>
                        <a:ea typeface="Calibri"/>
                        <a:cs typeface="Times New Roman"/>
                      </a:endParaRPr>
                    </a:p>
                  </a:txBody>
                  <a:tcPr marL="55001" marR="55001" marT="0" marB="0" anchor="ctr"/>
                </a:tc>
                <a:tc>
                  <a:txBody>
                    <a:bodyPr/>
                    <a:lstStyle/>
                    <a:p>
                      <a:pPr algn="ctr">
                        <a:lnSpc>
                          <a:spcPct val="115000"/>
                        </a:lnSpc>
                        <a:spcAft>
                          <a:spcPts val="1000"/>
                        </a:spcAft>
                      </a:pPr>
                      <a:r>
                        <a:rPr lang="ru-RU" sz="1600" dirty="0">
                          <a:solidFill>
                            <a:srgbClr val="002060"/>
                          </a:solidFill>
                          <a:effectLst/>
                        </a:rPr>
                        <a:t>2</a:t>
                      </a:r>
                      <a:endParaRPr lang="ru-RU" sz="1600" dirty="0">
                        <a:solidFill>
                          <a:srgbClr val="002060"/>
                        </a:solidFill>
                        <a:effectLst/>
                        <a:latin typeface="Calibri"/>
                        <a:ea typeface="Calibri"/>
                        <a:cs typeface="Times New Roman"/>
                      </a:endParaRPr>
                    </a:p>
                  </a:txBody>
                  <a:tcPr marL="55001" marR="55001" marT="0" marB="0"/>
                </a:tc>
                <a:tc>
                  <a:txBody>
                    <a:bodyPr/>
                    <a:lstStyle/>
                    <a:p>
                      <a:pPr algn="ctr">
                        <a:lnSpc>
                          <a:spcPct val="115000"/>
                        </a:lnSpc>
                        <a:spcAft>
                          <a:spcPts val="1000"/>
                        </a:spcAft>
                      </a:pPr>
                      <a:r>
                        <a:rPr lang="ru-RU" sz="1600" dirty="0">
                          <a:solidFill>
                            <a:srgbClr val="002060"/>
                          </a:solidFill>
                          <a:effectLst/>
                        </a:rPr>
                        <a:t>3</a:t>
                      </a:r>
                      <a:endParaRPr lang="ru-RU" sz="1600" dirty="0">
                        <a:solidFill>
                          <a:srgbClr val="002060"/>
                        </a:solidFill>
                        <a:effectLst/>
                        <a:latin typeface="Calibri"/>
                        <a:ea typeface="Calibri"/>
                        <a:cs typeface="Times New Roman"/>
                      </a:endParaRPr>
                    </a:p>
                  </a:txBody>
                  <a:tcPr marL="55001" marR="55001" marT="0" marB="0"/>
                </a:tc>
              </a:tr>
              <a:tr h="590343">
                <a:tc>
                  <a:txBody>
                    <a:bodyPr/>
                    <a:lstStyle/>
                    <a:p>
                      <a:pPr algn="ctr">
                        <a:lnSpc>
                          <a:spcPct val="115000"/>
                        </a:lnSpc>
                        <a:spcAft>
                          <a:spcPts val="1000"/>
                        </a:spcAft>
                      </a:pPr>
                      <a:r>
                        <a:rPr lang="ru-RU" sz="1600" dirty="0">
                          <a:effectLst/>
                        </a:rPr>
                        <a:t>1</a:t>
                      </a:r>
                      <a:endParaRPr lang="ru-RU" sz="1600" dirty="0">
                        <a:solidFill>
                          <a:srgbClr val="000000"/>
                        </a:solidFill>
                        <a:effectLst/>
                        <a:latin typeface="Calibri"/>
                        <a:ea typeface="Calibri"/>
                        <a:cs typeface="Times New Roman"/>
                      </a:endParaRPr>
                    </a:p>
                  </a:txBody>
                  <a:tcPr marL="55001" marR="55001" marT="0" marB="0" anchor="ctr"/>
                </a:tc>
                <a:tc>
                  <a:txBody>
                    <a:bodyPr/>
                    <a:lstStyle/>
                    <a:p>
                      <a:pPr algn="r">
                        <a:lnSpc>
                          <a:spcPct val="115000"/>
                        </a:lnSpc>
                        <a:spcAft>
                          <a:spcPts val="1000"/>
                        </a:spcAft>
                      </a:pPr>
                      <a:r>
                        <a:rPr lang="ru-RU" sz="1700" dirty="0">
                          <a:solidFill>
                            <a:srgbClr val="002060"/>
                          </a:solidFill>
                          <a:effectLst/>
                        </a:rPr>
                        <a:t>За ученую степень кандидата наук по профилю учреждения или педагогической деятельности (преподаваемых дисциплин)</a:t>
                      </a:r>
                      <a:endParaRPr lang="ru-RU" sz="1700" dirty="0">
                        <a:solidFill>
                          <a:srgbClr val="002060"/>
                        </a:solidFill>
                        <a:effectLst/>
                        <a:latin typeface="Calibri"/>
                        <a:ea typeface="Calibri"/>
                        <a:cs typeface="Times New Roman"/>
                      </a:endParaRPr>
                    </a:p>
                  </a:txBody>
                  <a:tcPr marL="55001" marR="55001" marT="0" marB="0"/>
                </a:tc>
                <a:tc>
                  <a:txBody>
                    <a:bodyPr/>
                    <a:lstStyle/>
                    <a:p>
                      <a:pPr algn="ctr">
                        <a:lnSpc>
                          <a:spcPct val="115000"/>
                        </a:lnSpc>
                        <a:spcAft>
                          <a:spcPts val="0"/>
                        </a:spcAft>
                      </a:pPr>
                      <a:r>
                        <a:rPr lang="ru-RU" sz="1800" b="1" dirty="0">
                          <a:solidFill>
                            <a:srgbClr val="002060"/>
                          </a:solidFill>
                          <a:effectLst/>
                        </a:rPr>
                        <a:t>15 </a:t>
                      </a:r>
                      <a:endParaRPr lang="ru-RU" sz="1800" b="1" dirty="0">
                        <a:solidFill>
                          <a:srgbClr val="002060"/>
                        </a:solidFill>
                        <a:effectLst/>
                        <a:latin typeface="Calibri"/>
                        <a:ea typeface="Calibri"/>
                        <a:cs typeface="Times New Roman"/>
                      </a:endParaRPr>
                    </a:p>
                  </a:txBody>
                  <a:tcPr marL="55001" marR="55001" marT="0" marB="0"/>
                </a:tc>
              </a:tr>
              <a:tr h="590343">
                <a:tc>
                  <a:txBody>
                    <a:bodyPr/>
                    <a:lstStyle/>
                    <a:p>
                      <a:pPr algn="ctr">
                        <a:lnSpc>
                          <a:spcPct val="115000"/>
                        </a:lnSpc>
                        <a:spcAft>
                          <a:spcPts val="1000"/>
                        </a:spcAft>
                      </a:pPr>
                      <a:r>
                        <a:rPr lang="ru-RU" sz="1600" dirty="0">
                          <a:effectLst/>
                        </a:rPr>
                        <a:t>2</a:t>
                      </a:r>
                      <a:endParaRPr lang="ru-RU" sz="1600" dirty="0">
                        <a:solidFill>
                          <a:srgbClr val="000000"/>
                        </a:solidFill>
                        <a:effectLst/>
                        <a:latin typeface="Calibri"/>
                        <a:ea typeface="Calibri"/>
                        <a:cs typeface="Times New Roman"/>
                      </a:endParaRPr>
                    </a:p>
                  </a:txBody>
                  <a:tcPr marL="55001" marR="55001" marT="0" marB="0" anchor="ctr"/>
                </a:tc>
                <a:tc>
                  <a:txBody>
                    <a:bodyPr/>
                    <a:lstStyle/>
                    <a:p>
                      <a:pPr algn="r">
                        <a:lnSpc>
                          <a:spcPct val="115000"/>
                        </a:lnSpc>
                        <a:spcAft>
                          <a:spcPts val="1000"/>
                        </a:spcAft>
                      </a:pPr>
                      <a:r>
                        <a:rPr lang="ru-RU" sz="1700" dirty="0">
                          <a:solidFill>
                            <a:srgbClr val="002060"/>
                          </a:solidFill>
                          <a:effectLst/>
                        </a:rPr>
                        <a:t>За ученую степень доктора наук по профилю учреждения или педагогической деятельности (преподаваемых дисциплин)</a:t>
                      </a:r>
                      <a:endParaRPr lang="ru-RU" sz="1700" dirty="0">
                        <a:solidFill>
                          <a:srgbClr val="002060"/>
                        </a:solidFill>
                        <a:effectLst/>
                        <a:latin typeface="Calibri"/>
                        <a:ea typeface="Calibri"/>
                        <a:cs typeface="Times New Roman"/>
                      </a:endParaRPr>
                    </a:p>
                  </a:txBody>
                  <a:tcPr marL="55001" marR="55001" marT="0" marB="0"/>
                </a:tc>
                <a:tc>
                  <a:txBody>
                    <a:bodyPr/>
                    <a:lstStyle/>
                    <a:p>
                      <a:pPr algn="ctr">
                        <a:lnSpc>
                          <a:spcPct val="115000"/>
                        </a:lnSpc>
                        <a:spcAft>
                          <a:spcPts val="0"/>
                        </a:spcAft>
                      </a:pPr>
                      <a:r>
                        <a:rPr lang="ru-RU" sz="1800" b="1" dirty="0">
                          <a:solidFill>
                            <a:srgbClr val="002060"/>
                          </a:solidFill>
                          <a:effectLst/>
                        </a:rPr>
                        <a:t>20 </a:t>
                      </a:r>
                      <a:endParaRPr lang="ru-RU" sz="1800" b="1" dirty="0">
                        <a:solidFill>
                          <a:srgbClr val="002060"/>
                        </a:solidFill>
                        <a:effectLst/>
                        <a:latin typeface="Calibri"/>
                        <a:ea typeface="Calibri"/>
                        <a:cs typeface="Times New Roman"/>
                      </a:endParaRPr>
                    </a:p>
                  </a:txBody>
                  <a:tcPr marL="55001" marR="55001" marT="0" marB="0"/>
                </a:tc>
              </a:tr>
              <a:tr h="2558153">
                <a:tc>
                  <a:txBody>
                    <a:bodyPr/>
                    <a:lstStyle/>
                    <a:p>
                      <a:pPr algn="ctr">
                        <a:lnSpc>
                          <a:spcPct val="115000"/>
                        </a:lnSpc>
                        <a:spcAft>
                          <a:spcPts val="1000"/>
                        </a:spcAft>
                      </a:pPr>
                      <a:r>
                        <a:rPr lang="ru-RU" sz="1600" dirty="0">
                          <a:effectLst/>
                        </a:rPr>
                        <a:t>3</a:t>
                      </a:r>
                      <a:endParaRPr lang="ru-RU" sz="1600" dirty="0">
                        <a:solidFill>
                          <a:srgbClr val="000000"/>
                        </a:solidFill>
                        <a:effectLst/>
                        <a:latin typeface="Calibri"/>
                        <a:ea typeface="Calibri"/>
                        <a:cs typeface="Times New Roman"/>
                      </a:endParaRPr>
                    </a:p>
                  </a:txBody>
                  <a:tcPr marL="55001" marR="55001" marT="0" marB="0" anchor="ctr"/>
                </a:tc>
                <a:tc>
                  <a:txBody>
                    <a:bodyPr/>
                    <a:lstStyle/>
                    <a:p>
                      <a:pPr algn="r">
                        <a:lnSpc>
                          <a:spcPct val="115000"/>
                        </a:lnSpc>
                        <a:spcAft>
                          <a:spcPts val="1000"/>
                        </a:spcAft>
                      </a:pPr>
                      <a:r>
                        <a:rPr lang="ru-RU" sz="1700" dirty="0">
                          <a:solidFill>
                            <a:srgbClr val="002060"/>
                          </a:solidFill>
                          <a:effectLst/>
                        </a:rPr>
                        <a:t>За почетные звания «Народный учитель», «Заслуженный учитель», «Заслуженный преподаватель», «Заслуженный тренер», «Заслуженный работник физической культуры», «Заслуженный мастер спорта», «Мастер спорта международного класса», «Гроссмейстер по шахматам (шашкам)», «Заслуженный работник культуры», «Заслуженный деятель искусств», «Народный артист», «Заслуженный артист», «Народный врач», «Заслуженный врач», «Почетный работник общего образования Российской Федерации», «Заслуженный учитель Российской Федерации»</a:t>
                      </a:r>
                      <a:endParaRPr lang="ru-RU" sz="1700" dirty="0">
                        <a:solidFill>
                          <a:srgbClr val="002060"/>
                        </a:solidFill>
                        <a:effectLst/>
                        <a:latin typeface="Calibri"/>
                        <a:ea typeface="Calibri"/>
                        <a:cs typeface="Times New Roman"/>
                      </a:endParaRPr>
                    </a:p>
                  </a:txBody>
                  <a:tcPr marL="55001" marR="55001" marT="0" marB="0"/>
                </a:tc>
                <a:tc>
                  <a:txBody>
                    <a:bodyPr/>
                    <a:lstStyle/>
                    <a:p>
                      <a:pPr algn="ctr">
                        <a:lnSpc>
                          <a:spcPct val="115000"/>
                        </a:lnSpc>
                        <a:spcAft>
                          <a:spcPts val="0"/>
                        </a:spcAft>
                      </a:pPr>
                      <a:r>
                        <a:rPr lang="ru-RU" sz="1800" b="1" dirty="0">
                          <a:solidFill>
                            <a:srgbClr val="002060"/>
                          </a:solidFill>
                          <a:effectLst/>
                        </a:rPr>
                        <a:t>15 </a:t>
                      </a:r>
                      <a:endParaRPr lang="ru-RU" sz="1800" b="1" dirty="0">
                        <a:solidFill>
                          <a:srgbClr val="002060"/>
                        </a:solidFill>
                        <a:effectLst/>
                        <a:latin typeface="Calibri"/>
                        <a:ea typeface="Calibri"/>
                        <a:cs typeface="Times New Roman"/>
                      </a:endParaRPr>
                    </a:p>
                  </a:txBody>
                  <a:tcPr marL="55001" marR="55001" marT="0" marB="0"/>
                </a:tc>
              </a:tr>
            </a:tbl>
          </a:graphicData>
        </a:graphic>
      </p:graphicFrame>
      <p:pic>
        <p:nvPicPr>
          <p:cNvPr id="6" name="Picture 3" descr="C:\Users\karina\Documents\работа эгида\2015\Копаева\Диплом роботот 2014.png"/>
          <p:cNvPicPr>
            <a:picLocks noChangeAspect="1" noChangeArrowheads="1"/>
          </p:cNvPicPr>
          <p:nvPr/>
        </p:nvPicPr>
        <p:blipFill>
          <a:blip r:embed="rId3" cstate="print"/>
          <a:srcRect/>
          <a:stretch>
            <a:fillRect/>
          </a:stretch>
        </p:blipFill>
        <p:spPr bwMode="auto">
          <a:xfrm>
            <a:off x="251519" y="267494"/>
            <a:ext cx="864097" cy="513979"/>
          </a:xfrm>
          <a:prstGeom prst="rect">
            <a:avLst/>
          </a:prstGeom>
          <a:noFill/>
        </p:spPr>
      </p:pic>
      <p:sp>
        <p:nvSpPr>
          <p:cNvPr id="2" name="Прямоугольник 1"/>
          <p:cNvSpPr/>
          <p:nvPr/>
        </p:nvSpPr>
        <p:spPr>
          <a:xfrm>
            <a:off x="1239657" y="372557"/>
            <a:ext cx="7276737" cy="461665"/>
          </a:xfrm>
          <a:prstGeom prst="rect">
            <a:avLst/>
          </a:prstGeom>
        </p:spPr>
        <p:txBody>
          <a:bodyPr wrap="square">
            <a:spAutoFit/>
          </a:bodyPr>
          <a:lstStyle/>
          <a:p>
            <a:r>
              <a:rPr lang="ru-RU" sz="2400" dirty="0">
                <a:solidFill>
                  <a:srgbClr val="002060"/>
                </a:solidFill>
              </a:rPr>
              <a:t>Размер надбавки за ученую степень, почетное звание</a:t>
            </a:r>
          </a:p>
        </p:txBody>
      </p:sp>
      <p:grpSp>
        <p:nvGrpSpPr>
          <p:cNvPr id="10" name="Группа 4"/>
          <p:cNvGrpSpPr/>
          <p:nvPr/>
        </p:nvGrpSpPr>
        <p:grpSpPr>
          <a:xfrm>
            <a:off x="1146808" y="1052736"/>
            <a:ext cx="3804429" cy="72008"/>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7" name="Группа 4"/>
          <p:cNvGrpSpPr/>
          <p:nvPr/>
        </p:nvGrpSpPr>
        <p:grpSpPr>
          <a:xfrm>
            <a:off x="5442457" y="6700892"/>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21970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925542528"/>
              </p:ext>
            </p:extLst>
          </p:nvPr>
        </p:nvGraphicFramePr>
        <p:xfrm>
          <a:off x="247266" y="1293470"/>
          <a:ext cx="8712969" cy="4525963"/>
        </p:xfrm>
        <a:graphic>
          <a:graphicData uri="http://schemas.openxmlformats.org/drawingml/2006/table">
            <a:tbl>
              <a:tblPr firstRow="1" firstCol="1" bandRow="1">
                <a:tableStyleId>{5C22544A-7EE6-4342-B048-85BDC9FD1C3A}</a:tableStyleId>
              </a:tblPr>
              <a:tblGrid>
                <a:gridCol w="8712969"/>
              </a:tblGrid>
              <a:tr h="45259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dirty="0" smtClean="0"/>
                        <a:t>1. </a:t>
                      </a:r>
                      <a:r>
                        <a:rPr lang="ru-RU" sz="2000" b="1" dirty="0" smtClean="0"/>
                        <a:t>Эффективность организации образовательного </a:t>
                      </a:r>
                      <a:r>
                        <a:rPr lang="ru-RU" sz="2000" b="1" dirty="0" smtClean="0"/>
                        <a:t>процесса, финансово-хозяйственной</a:t>
                      </a:r>
                      <a:r>
                        <a:rPr lang="ru-RU" sz="2000" b="1" baseline="0" dirty="0" smtClean="0"/>
                        <a:t> деятельности</a:t>
                      </a:r>
                      <a:endParaRPr lang="ru-RU" sz="2000" b="1" dirty="0" smtClean="0"/>
                    </a:p>
                    <a:p>
                      <a:endParaRPr lang="ru-RU" sz="20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ru-RU" sz="2000" b="1" dirty="0" smtClean="0"/>
                        <a:t>2. Повышение качества кадрового обеспечения образовательного процесса</a:t>
                      </a:r>
                    </a:p>
                    <a:p>
                      <a:endParaRPr lang="ru-RU" sz="20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ru-RU" sz="2000" b="1" dirty="0" smtClean="0"/>
                        <a:t>3. Создание комфортных условий для участников образовательных отношений </a:t>
                      </a:r>
                    </a:p>
                    <a:p>
                      <a:endParaRPr lang="ru-RU" sz="20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ru-RU" sz="2000" b="1" dirty="0" smtClean="0"/>
                        <a:t>4. Повышение открытости управления общеобразовательным учреждением</a:t>
                      </a:r>
                    </a:p>
                    <a:p>
                      <a:endParaRPr lang="ru-RU" sz="2000" b="1" dirty="0"/>
                    </a:p>
                  </a:txBody>
                  <a:tcPr marL="55001" marR="55001" marT="0" marB="0" anchor="ctr"/>
                </a:tc>
              </a:tr>
            </a:tbl>
          </a:graphicData>
        </a:graphic>
      </p:graphicFrame>
      <p:pic>
        <p:nvPicPr>
          <p:cNvPr id="6" name="Picture 3" descr="C:\Users\karina\Documents\работа эгида\2015\Копаева\Диплом роботот 2014.png"/>
          <p:cNvPicPr>
            <a:picLocks noChangeAspect="1" noChangeArrowheads="1"/>
          </p:cNvPicPr>
          <p:nvPr/>
        </p:nvPicPr>
        <p:blipFill>
          <a:blip r:embed="rId2" cstate="print"/>
          <a:srcRect/>
          <a:stretch>
            <a:fillRect/>
          </a:stretch>
        </p:blipFill>
        <p:spPr bwMode="auto">
          <a:xfrm>
            <a:off x="251519" y="267494"/>
            <a:ext cx="864097" cy="513979"/>
          </a:xfrm>
          <a:prstGeom prst="rect">
            <a:avLst/>
          </a:prstGeom>
          <a:noFill/>
        </p:spPr>
      </p:pic>
      <p:sp>
        <p:nvSpPr>
          <p:cNvPr id="2" name="Прямоугольник 1"/>
          <p:cNvSpPr/>
          <p:nvPr/>
        </p:nvSpPr>
        <p:spPr>
          <a:xfrm>
            <a:off x="1239657" y="372557"/>
            <a:ext cx="7276737" cy="461665"/>
          </a:xfrm>
          <a:prstGeom prst="rect">
            <a:avLst/>
          </a:prstGeom>
        </p:spPr>
        <p:txBody>
          <a:bodyPr wrap="square">
            <a:spAutoFit/>
          </a:bodyPr>
          <a:lstStyle/>
          <a:p>
            <a:r>
              <a:rPr lang="ru-RU" sz="2400" b="1" dirty="0" smtClean="0"/>
              <a:t>Группы критериев </a:t>
            </a:r>
            <a:r>
              <a:rPr lang="ru-RU" sz="2400" b="1" dirty="0"/>
              <a:t>и </a:t>
            </a:r>
            <a:r>
              <a:rPr lang="ru-RU" sz="2400" b="1" dirty="0" smtClean="0"/>
              <a:t>показателей</a:t>
            </a:r>
            <a:endParaRPr lang="ru-RU" sz="2400" dirty="0">
              <a:solidFill>
                <a:srgbClr val="002060"/>
              </a:solidFill>
            </a:endParaRPr>
          </a:p>
        </p:txBody>
      </p:sp>
      <p:grpSp>
        <p:nvGrpSpPr>
          <p:cNvPr id="10" name="Группа 4"/>
          <p:cNvGrpSpPr/>
          <p:nvPr/>
        </p:nvGrpSpPr>
        <p:grpSpPr>
          <a:xfrm>
            <a:off x="1146808" y="1052736"/>
            <a:ext cx="3804429" cy="72008"/>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7" name="Группа 4"/>
          <p:cNvGrpSpPr/>
          <p:nvPr/>
        </p:nvGrpSpPr>
        <p:grpSpPr>
          <a:xfrm>
            <a:off x="5442457" y="6700892"/>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3682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3" descr="C:\Users\karina\Documents\работа эгида\2015\Копаева\Диплом роботот 2014.png"/>
          <p:cNvPicPr>
            <a:picLocks noChangeAspect="1" noChangeArrowheads="1"/>
          </p:cNvPicPr>
          <p:nvPr/>
        </p:nvPicPr>
        <p:blipFill>
          <a:blip r:embed="rId3" cstate="print"/>
          <a:srcRect/>
          <a:stretch>
            <a:fillRect/>
          </a:stretch>
        </p:blipFill>
        <p:spPr bwMode="auto">
          <a:xfrm>
            <a:off x="251519" y="267494"/>
            <a:ext cx="864097" cy="513979"/>
          </a:xfrm>
          <a:prstGeom prst="rect">
            <a:avLst/>
          </a:prstGeom>
          <a:noFill/>
        </p:spPr>
      </p:pic>
      <p:sp>
        <p:nvSpPr>
          <p:cNvPr id="2" name="Прямоугольник 1"/>
          <p:cNvSpPr/>
          <p:nvPr/>
        </p:nvSpPr>
        <p:spPr>
          <a:xfrm>
            <a:off x="1239657" y="372557"/>
            <a:ext cx="7904343" cy="461665"/>
          </a:xfrm>
          <a:prstGeom prst="rect">
            <a:avLst/>
          </a:prstGeom>
        </p:spPr>
        <p:txBody>
          <a:bodyPr wrap="square">
            <a:spAutoFit/>
          </a:bodyPr>
          <a:lstStyle/>
          <a:p>
            <a:r>
              <a:rPr lang="ru-RU" sz="2400" dirty="0">
                <a:solidFill>
                  <a:srgbClr val="002060"/>
                </a:solidFill>
              </a:rPr>
              <a:t>Критерии эффективности и периодичность начисления</a:t>
            </a:r>
          </a:p>
        </p:txBody>
      </p:sp>
      <p:grpSp>
        <p:nvGrpSpPr>
          <p:cNvPr id="10" name="Группа 4"/>
          <p:cNvGrpSpPr/>
          <p:nvPr/>
        </p:nvGrpSpPr>
        <p:grpSpPr>
          <a:xfrm>
            <a:off x="977597" y="1268760"/>
            <a:ext cx="3804429" cy="72008"/>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7" name="Группа 4"/>
          <p:cNvGrpSpPr/>
          <p:nvPr/>
        </p:nvGrpSpPr>
        <p:grpSpPr>
          <a:xfrm>
            <a:off x="5310971" y="5889772"/>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5" name="Таблица 4"/>
          <p:cNvGraphicFramePr>
            <a:graphicFrameLocks noGrp="1"/>
          </p:cNvGraphicFramePr>
          <p:nvPr>
            <p:extLst>
              <p:ext uri="{D42A27DB-BD31-4B8C-83A1-F6EECF244321}">
                <p14:modId xmlns:p14="http://schemas.microsoft.com/office/powerpoint/2010/main" val="2392732532"/>
              </p:ext>
            </p:extLst>
          </p:nvPr>
        </p:nvGraphicFramePr>
        <p:xfrm>
          <a:off x="224460" y="1844824"/>
          <a:ext cx="8712968" cy="3657600"/>
        </p:xfrm>
        <a:graphic>
          <a:graphicData uri="http://schemas.openxmlformats.org/drawingml/2006/table">
            <a:tbl>
              <a:tblPr firstRow="1" firstCol="1" bandRow="1">
                <a:tableStyleId>{5C22544A-7EE6-4342-B048-85BDC9FD1C3A}</a:tableStyleId>
              </a:tblPr>
              <a:tblGrid>
                <a:gridCol w="1800199"/>
                <a:gridCol w="1080121"/>
                <a:gridCol w="720080"/>
                <a:gridCol w="648072"/>
                <a:gridCol w="756084"/>
                <a:gridCol w="1404156"/>
                <a:gridCol w="792088"/>
                <a:gridCol w="1512168"/>
              </a:tblGrid>
              <a:tr h="0">
                <a:tc rowSpan="3">
                  <a:txBody>
                    <a:bodyPr/>
                    <a:lstStyle/>
                    <a:p>
                      <a:pPr algn="ctr">
                        <a:lnSpc>
                          <a:spcPct val="115000"/>
                        </a:lnSpc>
                        <a:spcAft>
                          <a:spcPts val="1000"/>
                        </a:spcAft>
                      </a:pPr>
                      <a:r>
                        <a:rPr lang="ru-RU" sz="1600" dirty="0">
                          <a:effectLst/>
                        </a:rPr>
                        <a:t>Критерий </a:t>
                      </a:r>
                      <a:endParaRPr lang="ru-RU" sz="1600" dirty="0">
                        <a:solidFill>
                          <a:srgbClr val="000000"/>
                        </a:solidFill>
                        <a:effectLst/>
                        <a:latin typeface="Calibri"/>
                        <a:ea typeface="Calibri"/>
                        <a:cs typeface="Times New Roman"/>
                      </a:endParaRPr>
                    </a:p>
                  </a:txBody>
                  <a:tcPr marL="68580" marR="68580" marT="0" marB="0" anchor="ctr"/>
                </a:tc>
                <a:tc rowSpan="3">
                  <a:txBody>
                    <a:bodyPr/>
                    <a:lstStyle/>
                    <a:p>
                      <a:pPr algn="ctr">
                        <a:spcAft>
                          <a:spcPts val="0"/>
                        </a:spcAft>
                      </a:pPr>
                      <a:r>
                        <a:rPr lang="ru-RU" sz="1600" dirty="0">
                          <a:effectLst/>
                        </a:rPr>
                        <a:t>Значение</a:t>
                      </a:r>
                    </a:p>
                    <a:p>
                      <a:pPr algn="ctr">
                        <a:spcAft>
                          <a:spcPts val="0"/>
                        </a:spcAft>
                      </a:pPr>
                      <a:r>
                        <a:rPr lang="ru-RU" sz="1600" dirty="0">
                          <a:effectLst/>
                        </a:rPr>
                        <a:t>%</a:t>
                      </a:r>
                      <a:endParaRPr lang="ru-RU" sz="1600" dirty="0">
                        <a:solidFill>
                          <a:srgbClr val="000000"/>
                        </a:solidFill>
                        <a:effectLst/>
                        <a:latin typeface="Courier New"/>
                        <a:ea typeface="Times New Roman"/>
                        <a:cs typeface="Times New Roman"/>
                      </a:endParaRPr>
                    </a:p>
                  </a:txBody>
                  <a:tcPr marL="68580" marR="68580" marT="0" marB="0" anchor="ctr"/>
                </a:tc>
                <a:tc gridSpan="5">
                  <a:txBody>
                    <a:bodyPr/>
                    <a:lstStyle/>
                    <a:p>
                      <a:pPr algn="ctr">
                        <a:spcAft>
                          <a:spcPts val="0"/>
                        </a:spcAft>
                      </a:pPr>
                      <a:r>
                        <a:rPr lang="ru-RU" sz="1600" dirty="0">
                          <a:effectLst/>
                        </a:rPr>
                        <a:t>Удельный вес показателя в размере надбавки за качество выполняемых работ в зависимости от типа организации, %</a:t>
                      </a:r>
                      <a:endParaRPr lang="ru-RU" sz="1600" dirty="0">
                        <a:solidFill>
                          <a:srgbClr val="000000"/>
                        </a:solidFill>
                        <a:effectLst/>
                        <a:latin typeface="Courier New"/>
                        <a:ea typeface="Times New Roman"/>
                        <a:cs typeface="Times New Roman"/>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rowSpan="3">
                  <a:txBody>
                    <a:bodyPr/>
                    <a:lstStyle/>
                    <a:p>
                      <a:pPr algn="ctr">
                        <a:spcAft>
                          <a:spcPts val="0"/>
                        </a:spcAft>
                      </a:pPr>
                      <a:r>
                        <a:rPr lang="ru-RU" sz="1600" dirty="0">
                          <a:effectLst/>
                        </a:rPr>
                        <a:t>Периодичность установления надбавки</a:t>
                      </a:r>
                      <a:endParaRPr lang="ru-RU" sz="1600" dirty="0">
                        <a:solidFill>
                          <a:srgbClr val="000000"/>
                        </a:solidFill>
                        <a:effectLst/>
                        <a:latin typeface="Courier New"/>
                        <a:ea typeface="Times New Roman"/>
                        <a:cs typeface="Times New Roman"/>
                      </a:endParaRPr>
                    </a:p>
                  </a:txBody>
                  <a:tcPr marL="68580" marR="68580" marT="0" marB="0" anchor="ctr"/>
                </a:tc>
              </a:tr>
              <a:tr h="0">
                <a:tc vMerge="1">
                  <a:txBody>
                    <a:bodyPr/>
                    <a:lstStyle/>
                    <a:p>
                      <a:endParaRPr lang="ru-RU"/>
                    </a:p>
                  </a:txBody>
                  <a:tcPr/>
                </a:tc>
                <a:tc vMerge="1">
                  <a:txBody>
                    <a:bodyPr/>
                    <a:lstStyle/>
                    <a:p>
                      <a:endParaRPr lang="ru-RU"/>
                    </a:p>
                  </a:txBody>
                  <a:tcPr/>
                </a:tc>
                <a:tc gridSpan="3">
                  <a:txBody>
                    <a:bodyPr/>
                    <a:lstStyle/>
                    <a:p>
                      <a:pPr algn="ctr">
                        <a:spcAft>
                          <a:spcPts val="0"/>
                        </a:spcAft>
                      </a:pPr>
                      <a:r>
                        <a:rPr lang="ru-RU" sz="1600" dirty="0">
                          <a:solidFill>
                            <a:srgbClr val="002060"/>
                          </a:solidFill>
                          <a:effectLst/>
                        </a:rPr>
                        <a:t>Образовательные организации</a:t>
                      </a:r>
                      <a:endParaRPr lang="ru-RU" sz="1600" dirty="0">
                        <a:solidFill>
                          <a:srgbClr val="002060"/>
                        </a:solidFill>
                        <a:effectLst/>
                        <a:latin typeface="Courier New"/>
                        <a:ea typeface="Times New Roman"/>
                        <a:cs typeface="Times New Roman"/>
                      </a:endParaRPr>
                    </a:p>
                  </a:txBody>
                  <a:tcPr marL="68580" marR="68580" marT="0" marB="0"/>
                </a:tc>
                <a:tc hMerge="1">
                  <a:txBody>
                    <a:bodyPr/>
                    <a:lstStyle/>
                    <a:p>
                      <a:endParaRPr lang="ru-RU"/>
                    </a:p>
                  </a:txBody>
                  <a:tcPr/>
                </a:tc>
                <a:tc hMerge="1">
                  <a:txBody>
                    <a:bodyPr/>
                    <a:lstStyle/>
                    <a:p>
                      <a:endParaRPr lang="ru-RU"/>
                    </a:p>
                  </a:txBody>
                  <a:tcPr/>
                </a:tc>
                <a:tc rowSpan="2">
                  <a:txBody>
                    <a:bodyPr/>
                    <a:lstStyle/>
                    <a:p>
                      <a:pPr algn="ctr">
                        <a:spcAft>
                          <a:spcPts val="0"/>
                        </a:spcAft>
                      </a:pPr>
                      <a:r>
                        <a:rPr lang="ru-RU" sz="1600">
                          <a:solidFill>
                            <a:srgbClr val="002060"/>
                          </a:solidFill>
                          <a:effectLst/>
                        </a:rPr>
                        <a:t>Прочие организации</a:t>
                      </a:r>
                      <a:endParaRPr lang="ru-RU" sz="1600">
                        <a:solidFill>
                          <a:srgbClr val="002060"/>
                        </a:solidFill>
                        <a:effectLst/>
                        <a:latin typeface="Courier New"/>
                        <a:ea typeface="Times New Roman"/>
                        <a:cs typeface="Times New Roman"/>
                      </a:endParaRPr>
                    </a:p>
                  </a:txBody>
                  <a:tcPr marL="68580" marR="68580" marT="0" marB="0"/>
                </a:tc>
                <a:tc rowSpan="2">
                  <a:txBody>
                    <a:bodyPr/>
                    <a:lstStyle/>
                    <a:p>
                      <a:pPr algn="ctr">
                        <a:spcAft>
                          <a:spcPts val="0"/>
                        </a:spcAft>
                      </a:pPr>
                      <a:r>
                        <a:rPr lang="ru-RU" sz="1600" dirty="0">
                          <a:solidFill>
                            <a:srgbClr val="002060"/>
                          </a:solidFill>
                          <a:effectLst/>
                        </a:rPr>
                        <a:t>МКУ «ОТН и РМТБ ОУ»</a:t>
                      </a:r>
                      <a:endParaRPr lang="ru-RU" sz="1600" dirty="0">
                        <a:solidFill>
                          <a:srgbClr val="002060"/>
                        </a:solidFill>
                        <a:effectLst/>
                        <a:latin typeface="Courier New"/>
                        <a:ea typeface="Times New Roman"/>
                        <a:cs typeface="Times New Roman"/>
                      </a:endParaRPr>
                    </a:p>
                  </a:txBody>
                  <a:tcPr marL="68580" marR="68580" marT="0" marB="0"/>
                </a:tc>
                <a:tc vMerge="1">
                  <a:txBody>
                    <a:bodyPr/>
                    <a:lstStyle/>
                    <a:p>
                      <a:endParaRPr lang="ru-RU"/>
                    </a:p>
                  </a:txBody>
                  <a:tcPr/>
                </a:tc>
              </a:tr>
              <a:tr h="0">
                <a:tc vMerge="1">
                  <a:txBody>
                    <a:bodyPr/>
                    <a:lstStyle/>
                    <a:p>
                      <a:endParaRPr lang="ru-RU"/>
                    </a:p>
                  </a:txBody>
                  <a:tcPr/>
                </a:tc>
                <a:tc vMerge="1">
                  <a:txBody>
                    <a:bodyPr/>
                    <a:lstStyle/>
                    <a:p>
                      <a:endParaRPr lang="ru-RU"/>
                    </a:p>
                  </a:txBody>
                  <a:tcPr/>
                </a:tc>
                <a:tc>
                  <a:txBody>
                    <a:bodyPr/>
                    <a:lstStyle/>
                    <a:p>
                      <a:pPr algn="ctr">
                        <a:lnSpc>
                          <a:spcPct val="115000"/>
                        </a:lnSpc>
                        <a:spcAft>
                          <a:spcPts val="1000"/>
                        </a:spcAft>
                      </a:pPr>
                      <a:r>
                        <a:rPr lang="ru-RU" sz="1600">
                          <a:solidFill>
                            <a:srgbClr val="002060"/>
                          </a:solidFill>
                          <a:effectLst/>
                        </a:rPr>
                        <a:t>СОШ </a:t>
                      </a:r>
                      <a:endParaRPr lang="ru-RU" sz="1600">
                        <a:solidFill>
                          <a:srgbClr val="002060"/>
                        </a:solidFill>
                        <a:effectLst/>
                        <a:latin typeface="Calibri"/>
                        <a:ea typeface="Calibri"/>
                        <a:cs typeface="Times New Roman"/>
                      </a:endParaRPr>
                    </a:p>
                  </a:txBody>
                  <a:tcPr marL="68580" marR="68580" marT="0" marB="0"/>
                </a:tc>
                <a:tc>
                  <a:txBody>
                    <a:bodyPr/>
                    <a:lstStyle/>
                    <a:p>
                      <a:pPr algn="ctr">
                        <a:lnSpc>
                          <a:spcPct val="115000"/>
                        </a:lnSpc>
                        <a:spcAft>
                          <a:spcPts val="1000"/>
                        </a:spcAft>
                      </a:pPr>
                      <a:r>
                        <a:rPr lang="ru-RU" sz="1600" dirty="0">
                          <a:solidFill>
                            <a:srgbClr val="002060"/>
                          </a:solidFill>
                          <a:effectLst/>
                        </a:rPr>
                        <a:t>ДОУ </a:t>
                      </a:r>
                      <a:endParaRPr lang="ru-RU" sz="1600" dirty="0">
                        <a:solidFill>
                          <a:srgbClr val="002060"/>
                        </a:solidFill>
                        <a:effectLst/>
                        <a:latin typeface="Calibri"/>
                        <a:ea typeface="Calibri"/>
                        <a:cs typeface="Times New Roman"/>
                      </a:endParaRPr>
                    </a:p>
                  </a:txBody>
                  <a:tcPr marL="68580" marR="68580" marT="0" marB="0"/>
                </a:tc>
                <a:tc>
                  <a:txBody>
                    <a:bodyPr/>
                    <a:lstStyle/>
                    <a:p>
                      <a:pPr algn="ctr">
                        <a:lnSpc>
                          <a:spcPct val="115000"/>
                        </a:lnSpc>
                        <a:spcAft>
                          <a:spcPts val="1000"/>
                        </a:spcAft>
                      </a:pPr>
                      <a:r>
                        <a:rPr lang="ru-RU" sz="1600" dirty="0">
                          <a:solidFill>
                            <a:srgbClr val="002060"/>
                          </a:solidFill>
                          <a:effectLst/>
                        </a:rPr>
                        <a:t>УДО </a:t>
                      </a:r>
                      <a:endParaRPr lang="ru-RU" sz="1600" dirty="0">
                        <a:solidFill>
                          <a:srgbClr val="002060"/>
                        </a:solidFill>
                        <a:effectLst/>
                        <a:latin typeface="Calibri"/>
                        <a:ea typeface="Calibri"/>
                        <a:cs typeface="Times New Roman"/>
                      </a:endParaRPr>
                    </a:p>
                  </a:txBody>
                  <a:tcPr marL="68580" marR="68580" marT="0" marB="0"/>
                </a:tc>
                <a:tc vMerge="1">
                  <a:txBody>
                    <a:bodyPr/>
                    <a:lstStyle/>
                    <a:p>
                      <a:endParaRPr lang="ru-RU"/>
                    </a:p>
                  </a:txBody>
                  <a:tcPr/>
                </a:tc>
                <a:tc vMerge="1">
                  <a:txBody>
                    <a:bodyPr/>
                    <a:lstStyle/>
                    <a:p>
                      <a:endParaRPr lang="ru-RU"/>
                    </a:p>
                  </a:txBody>
                  <a:tcPr/>
                </a:tc>
                <a:tc vMerge="1">
                  <a:txBody>
                    <a:bodyPr/>
                    <a:lstStyle/>
                    <a:p>
                      <a:endParaRPr lang="ru-RU"/>
                    </a:p>
                  </a:txBody>
                  <a:tcPr/>
                </a:tc>
              </a:tr>
              <a:tr h="0">
                <a:tc rowSpan="3">
                  <a:txBody>
                    <a:bodyPr/>
                    <a:lstStyle/>
                    <a:p>
                      <a:pPr algn="ctr">
                        <a:spcAft>
                          <a:spcPts val="0"/>
                        </a:spcAft>
                      </a:pPr>
                      <a:r>
                        <a:rPr lang="ru-RU" sz="1600">
                          <a:effectLst/>
                        </a:rPr>
                        <a:t>Выполнение планового объема оказываемых муниципальных услуг (работ), установленного муниципальным заданием</a:t>
                      </a:r>
                      <a:endParaRPr lang="ru-RU" sz="1600">
                        <a:solidFill>
                          <a:srgbClr val="000000"/>
                        </a:solidFill>
                        <a:effectLst/>
                        <a:latin typeface="Courier New"/>
                        <a:ea typeface="Times New Roman"/>
                        <a:cs typeface="Times New Roman"/>
                      </a:endParaRPr>
                    </a:p>
                  </a:txBody>
                  <a:tcPr marL="68580" marR="68580" marT="0" marB="0"/>
                </a:tc>
                <a:tc>
                  <a:txBody>
                    <a:bodyPr/>
                    <a:lstStyle/>
                    <a:p>
                      <a:pPr algn="ctr">
                        <a:lnSpc>
                          <a:spcPct val="115000"/>
                        </a:lnSpc>
                        <a:spcAft>
                          <a:spcPts val="1000"/>
                        </a:spcAft>
                      </a:pPr>
                      <a:r>
                        <a:rPr lang="ru-RU" sz="1600" dirty="0">
                          <a:solidFill>
                            <a:srgbClr val="002060"/>
                          </a:solidFill>
                          <a:effectLst/>
                        </a:rPr>
                        <a:t>100 и выше</a:t>
                      </a:r>
                      <a:endParaRPr lang="ru-RU" sz="1600" dirty="0">
                        <a:solidFill>
                          <a:srgbClr val="002060"/>
                        </a:solidFill>
                        <a:effectLst/>
                        <a:latin typeface="Calibri"/>
                        <a:ea typeface="Calibri"/>
                        <a:cs typeface="Times New Roman"/>
                      </a:endParaRPr>
                    </a:p>
                  </a:txBody>
                  <a:tcPr marL="68580" marR="68580" marT="0" marB="0" anchor="ctr"/>
                </a:tc>
                <a:tc>
                  <a:txBody>
                    <a:bodyPr/>
                    <a:lstStyle/>
                    <a:p>
                      <a:pPr algn="ctr">
                        <a:spcAft>
                          <a:spcPts val="0"/>
                        </a:spcAft>
                      </a:pPr>
                      <a:r>
                        <a:rPr lang="ru-RU" sz="1600" dirty="0">
                          <a:solidFill>
                            <a:srgbClr val="002060"/>
                          </a:solidFill>
                          <a:effectLst/>
                        </a:rPr>
                        <a:t>10</a:t>
                      </a:r>
                      <a:endParaRPr lang="ru-RU" sz="1600" dirty="0">
                        <a:solidFill>
                          <a:srgbClr val="002060"/>
                        </a:solidFill>
                        <a:effectLst/>
                        <a:latin typeface="Courier New"/>
                        <a:ea typeface="Times New Roman"/>
                        <a:cs typeface="Times New Roman"/>
                      </a:endParaRPr>
                    </a:p>
                  </a:txBody>
                  <a:tcPr marL="68580" marR="68580" marT="0" marB="0" anchor="ctr"/>
                </a:tc>
                <a:tc>
                  <a:txBody>
                    <a:bodyPr/>
                    <a:lstStyle/>
                    <a:p>
                      <a:pPr algn="ctr">
                        <a:spcAft>
                          <a:spcPts val="0"/>
                        </a:spcAft>
                      </a:pPr>
                      <a:r>
                        <a:rPr lang="ru-RU" sz="1600" dirty="0">
                          <a:solidFill>
                            <a:srgbClr val="002060"/>
                          </a:solidFill>
                          <a:effectLst/>
                        </a:rPr>
                        <a:t>10</a:t>
                      </a:r>
                      <a:endParaRPr lang="ru-RU" sz="1600" dirty="0">
                        <a:solidFill>
                          <a:srgbClr val="002060"/>
                        </a:solidFill>
                        <a:effectLst/>
                        <a:latin typeface="Courier New"/>
                        <a:ea typeface="Times New Roman"/>
                        <a:cs typeface="Times New Roman"/>
                      </a:endParaRPr>
                    </a:p>
                  </a:txBody>
                  <a:tcPr marL="68580" marR="68580" marT="0" marB="0" anchor="ctr"/>
                </a:tc>
                <a:tc>
                  <a:txBody>
                    <a:bodyPr/>
                    <a:lstStyle/>
                    <a:p>
                      <a:pPr algn="ctr">
                        <a:spcAft>
                          <a:spcPts val="0"/>
                        </a:spcAft>
                      </a:pPr>
                      <a:r>
                        <a:rPr lang="ru-RU" sz="1600">
                          <a:solidFill>
                            <a:srgbClr val="002060"/>
                          </a:solidFill>
                          <a:effectLst/>
                        </a:rPr>
                        <a:t>10</a:t>
                      </a:r>
                      <a:endParaRPr lang="ru-RU" sz="1600">
                        <a:solidFill>
                          <a:srgbClr val="002060"/>
                        </a:solidFill>
                        <a:effectLst/>
                        <a:latin typeface="Courier New"/>
                        <a:ea typeface="Times New Roman"/>
                        <a:cs typeface="Times New Roman"/>
                      </a:endParaRPr>
                    </a:p>
                  </a:txBody>
                  <a:tcPr marL="68580" marR="68580" marT="0" marB="0" anchor="ctr"/>
                </a:tc>
                <a:tc>
                  <a:txBody>
                    <a:bodyPr/>
                    <a:lstStyle/>
                    <a:p>
                      <a:pPr algn="ctr">
                        <a:spcAft>
                          <a:spcPts val="0"/>
                        </a:spcAft>
                      </a:pPr>
                      <a:r>
                        <a:rPr lang="ru-RU" sz="1600">
                          <a:solidFill>
                            <a:srgbClr val="002060"/>
                          </a:solidFill>
                          <a:effectLst/>
                        </a:rPr>
                        <a:t>22</a:t>
                      </a:r>
                      <a:endParaRPr lang="ru-RU" sz="1600">
                        <a:solidFill>
                          <a:srgbClr val="002060"/>
                        </a:solidFill>
                        <a:effectLst/>
                        <a:latin typeface="Courier New"/>
                        <a:ea typeface="Times New Roman"/>
                        <a:cs typeface="Times New Roman"/>
                      </a:endParaRPr>
                    </a:p>
                  </a:txBody>
                  <a:tcPr marL="68580" marR="68580" marT="0" marB="0" anchor="ctr"/>
                </a:tc>
                <a:tc>
                  <a:txBody>
                    <a:bodyPr/>
                    <a:lstStyle/>
                    <a:p>
                      <a:pPr algn="ctr">
                        <a:spcAft>
                          <a:spcPts val="0"/>
                        </a:spcAft>
                      </a:pPr>
                      <a:r>
                        <a:rPr lang="ru-RU" sz="1600">
                          <a:solidFill>
                            <a:srgbClr val="002060"/>
                          </a:solidFill>
                          <a:effectLst/>
                        </a:rPr>
                        <a:t>22</a:t>
                      </a:r>
                      <a:endParaRPr lang="ru-RU" sz="1600">
                        <a:solidFill>
                          <a:srgbClr val="002060"/>
                        </a:solidFill>
                        <a:effectLst/>
                        <a:latin typeface="Courier New"/>
                        <a:ea typeface="Times New Roman"/>
                        <a:cs typeface="Times New Roman"/>
                      </a:endParaRPr>
                    </a:p>
                  </a:txBody>
                  <a:tcPr marL="68580" marR="68580" marT="0" marB="0" anchor="ctr"/>
                </a:tc>
                <a:tc>
                  <a:txBody>
                    <a:bodyPr/>
                    <a:lstStyle/>
                    <a:p>
                      <a:pPr algn="ctr">
                        <a:spcAft>
                          <a:spcPts val="0"/>
                        </a:spcAft>
                      </a:pPr>
                      <a:r>
                        <a:rPr lang="ru-RU" sz="1600" dirty="0">
                          <a:solidFill>
                            <a:srgbClr val="002060"/>
                          </a:solidFill>
                          <a:effectLst/>
                        </a:rPr>
                        <a:t>Не реже двух раз в год</a:t>
                      </a:r>
                      <a:endParaRPr lang="ru-RU" sz="1600" dirty="0">
                        <a:solidFill>
                          <a:srgbClr val="002060"/>
                        </a:solidFill>
                        <a:effectLst/>
                        <a:latin typeface="Courier New"/>
                        <a:ea typeface="Times New Roman"/>
                        <a:cs typeface="Times New Roman"/>
                      </a:endParaRPr>
                    </a:p>
                  </a:txBody>
                  <a:tcPr marL="68580" marR="68580" marT="0" marB="0" anchor="ctr"/>
                </a:tc>
              </a:tr>
              <a:tr h="0">
                <a:tc vMerge="1">
                  <a:txBody>
                    <a:bodyPr/>
                    <a:lstStyle/>
                    <a:p>
                      <a:endParaRPr lang="ru-RU"/>
                    </a:p>
                  </a:txBody>
                  <a:tcPr/>
                </a:tc>
                <a:tc>
                  <a:txBody>
                    <a:bodyPr/>
                    <a:lstStyle/>
                    <a:p>
                      <a:pPr algn="ctr">
                        <a:lnSpc>
                          <a:spcPct val="115000"/>
                        </a:lnSpc>
                        <a:spcAft>
                          <a:spcPts val="1000"/>
                        </a:spcAft>
                      </a:pPr>
                      <a:r>
                        <a:rPr lang="ru-RU" sz="1600">
                          <a:solidFill>
                            <a:srgbClr val="002060"/>
                          </a:solidFill>
                          <a:effectLst/>
                        </a:rPr>
                        <a:t>от 95 до 99</a:t>
                      </a:r>
                      <a:endParaRPr lang="ru-RU" sz="1600">
                        <a:solidFill>
                          <a:srgbClr val="002060"/>
                        </a:solidFill>
                        <a:effectLst/>
                        <a:latin typeface="Calibri"/>
                        <a:ea typeface="Calibri"/>
                        <a:cs typeface="Times New Roman"/>
                      </a:endParaRPr>
                    </a:p>
                  </a:txBody>
                  <a:tcPr marL="68580" marR="68580" marT="0" marB="0" anchor="ctr"/>
                </a:tc>
                <a:tc>
                  <a:txBody>
                    <a:bodyPr/>
                    <a:lstStyle/>
                    <a:p>
                      <a:pPr algn="ctr">
                        <a:spcAft>
                          <a:spcPts val="0"/>
                        </a:spcAft>
                      </a:pPr>
                      <a:r>
                        <a:rPr lang="ru-RU" sz="1600">
                          <a:solidFill>
                            <a:srgbClr val="002060"/>
                          </a:solidFill>
                          <a:effectLst/>
                        </a:rPr>
                        <a:t>5</a:t>
                      </a:r>
                      <a:endParaRPr lang="ru-RU" sz="1600">
                        <a:solidFill>
                          <a:srgbClr val="002060"/>
                        </a:solidFill>
                        <a:effectLst/>
                        <a:latin typeface="Courier New"/>
                        <a:ea typeface="Times New Roman"/>
                        <a:cs typeface="Times New Roman"/>
                      </a:endParaRPr>
                    </a:p>
                  </a:txBody>
                  <a:tcPr marL="68580" marR="68580" marT="0" marB="0" anchor="ctr"/>
                </a:tc>
                <a:tc>
                  <a:txBody>
                    <a:bodyPr/>
                    <a:lstStyle/>
                    <a:p>
                      <a:pPr algn="ctr">
                        <a:spcAft>
                          <a:spcPts val="0"/>
                        </a:spcAft>
                      </a:pPr>
                      <a:r>
                        <a:rPr lang="ru-RU" sz="1600" dirty="0">
                          <a:solidFill>
                            <a:srgbClr val="002060"/>
                          </a:solidFill>
                          <a:effectLst/>
                        </a:rPr>
                        <a:t>5</a:t>
                      </a:r>
                      <a:endParaRPr lang="ru-RU" sz="1600" dirty="0">
                        <a:solidFill>
                          <a:srgbClr val="002060"/>
                        </a:solidFill>
                        <a:effectLst/>
                        <a:latin typeface="Courier New"/>
                        <a:ea typeface="Times New Roman"/>
                        <a:cs typeface="Times New Roman"/>
                      </a:endParaRPr>
                    </a:p>
                  </a:txBody>
                  <a:tcPr marL="68580" marR="68580" marT="0" marB="0" anchor="ctr"/>
                </a:tc>
                <a:tc>
                  <a:txBody>
                    <a:bodyPr/>
                    <a:lstStyle/>
                    <a:p>
                      <a:pPr algn="ctr">
                        <a:spcAft>
                          <a:spcPts val="0"/>
                        </a:spcAft>
                      </a:pPr>
                      <a:r>
                        <a:rPr lang="ru-RU" sz="1600" dirty="0">
                          <a:solidFill>
                            <a:srgbClr val="002060"/>
                          </a:solidFill>
                          <a:effectLst/>
                        </a:rPr>
                        <a:t>5</a:t>
                      </a:r>
                      <a:endParaRPr lang="ru-RU" sz="1600" dirty="0">
                        <a:solidFill>
                          <a:srgbClr val="002060"/>
                        </a:solidFill>
                        <a:effectLst/>
                        <a:latin typeface="Courier New"/>
                        <a:ea typeface="Times New Roman"/>
                        <a:cs typeface="Times New Roman"/>
                      </a:endParaRPr>
                    </a:p>
                  </a:txBody>
                  <a:tcPr marL="68580" marR="68580" marT="0" marB="0" anchor="ctr"/>
                </a:tc>
                <a:tc>
                  <a:txBody>
                    <a:bodyPr/>
                    <a:lstStyle/>
                    <a:p>
                      <a:pPr algn="ctr">
                        <a:spcAft>
                          <a:spcPts val="0"/>
                        </a:spcAft>
                      </a:pPr>
                      <a:r>
                        <a:rPr lang="ru-RU" sz="1600" dirty="0">
                          <a:solidFill>
                            <a:srgbClr val="002060"/>
                          </a:solidFill>
                          <a:effectLst/>
                        </a:rPr>
                        <a:t>6</a:t>
                      </a:r>
                      <a:endParaRPr lang="ru-RU" sz="1600" dirty="0">
                        <a:solidFill>
                          <a:srgbClr val="002060"/>
                        </a:solidFill>
                        <a:effectLst/>
                        <a:latin typeface="Courier New"/>
                        <a:ea typeface="Times New Roman"/>
                        <a:cs typeface="Times New Roman"/>
                      </a:endParaRPr>
                    </a:p>
                  </a:txBody>
                  <a:tcPr marL="68580" marR="68580" marT="0" marB="0" anchor="ctr"/>
                </a:tc>
                <a:tc>
                  <a:txBody>
                    <a:bodyPr/>
                    <a:lstStyle/>
                    <a:p>
                      <a:pPr algn="ctr">
                        <a:spcAft>
                          <a:spcPts val="0"/>
                        </a:spcAft>
                      </a:pPr>
                      <a:r>
                        <a:rPr lang="ru-RU" sz="1600" dirty="0">
                          <a:solidFill>
                            <a:srgbClr val="002060"/>
                          </a:solidFill>
                          <a:effectLst/>
                        </a:rPr>
                        <a:t>6</a:t>
                      </a:r>
                      <a:endParaRPr lang="ru-RU" sz="1600" dirty="0">
                        <a:solidFill>
                          <a:srgbClr val="002060"/>
                        </a:solidFill>
                        <a:effectLst/>
                        <a:latin typeface="Courier New"/>
                        <a:ea typeface="Times New Roman"/>
                        <a:cs typeface="Times New Roman"/>
                      </a:endParaRPr>
                    </a:p>
                  </a:txBody>
                  <a:tcPr marL="68580" marR="68580" marT="0" marB="0" anchor="ctr"/>
                </a:tc>
                <a:tc>
                  <a:txBody>
                    <a:bodyPr/>
                    <a:lstStyle/>
                    <a:p>
                      <a:pPr algn="ctr">
                        <a:lnSpc>
                          <a:spcPct val="115000"/>
                        </a:lnSpc>
                        <a:spcAft>
                          <a:spcPts val="1000"/>
                        </a:spcAft>
                      </a:pPr>
                      <a:r>
                        <a:rPr lang="ru-RU" sz="1600" dirty="0">
                          <a:solidFill>
                            <a:srgbClr val="002060"/>
                          </a:solidFill>
                          <a:effectLst/>
                        </a:rPr>
                        <a:t>Не реже двух раз в год</a:t>
                      </a:r>
                      <a:endParaRPr lang="ru-RU" sz="1600" dirty="0">
                        <a:solidFill>
                          <a:srgbClr val="002060"/>
                        </a:solidFill>
                        <a:effectLst/>
                        <a:latin typeface="Calibri"/>
                        <a:ea typeface="Calibri"/>
                        <a:cs typeface="Times New Roman"/>
                      </a:endParaRPr>
                    </a:p>
                  </a:txBody>
                  <a:tcPr marL="68580" marR="68580" marT="0" marB="0" anchor="ctr"/>
                </a:tc>
              </a:tr>
              <a:tr h="0">
                <a:tc vMerge="1">
                  <a:txBody>
                    <a:bodyPr/>
                    <a:lstStyle/>
                    <a:p>
                      <a:endParaRPr lang="ru-RU"/>
                    </a:p>
                  </a:txBody>
                  <a:tcPr/>
                </a:tc>
                <a:tc>
                  <a:txBody>
                    <a:bodyPr/>
                    <a:lstStyle/>
                    <a:p>
                      <a:pPr algn="ctr">
                        <a:lnSpc>
                          <a:spcPct val="115000"/>
                        </a:lnSpc>
                        <a:spcAft>
                          <a:spcPts val="1000"/>
                        </a:spcAft>
                      </a:pPr>
                      <a:r>
                        <a:rPr lang="ru-RU" sz="1600">
                          <a:solidFill>
                            <a:srgbClr val="002060"/>
                          </a:solidFill>
                          <a:effectLst/>
                        </a:rPr>
                        <a:t>от 90 до 94</a:t>
                      </a:r>
                      <a:endParaRPr lang="ru-RU" sz="1600">
                        <a:solidFill>
                          <a:srgbClr val="002060"/>
                        </a:solidFill>
                        <a:effectLst/>
                        <a:latin typeface="Calibri"/>
                        <a:ea typeface="Calibri"/>
                        <a:cs typeface="Times New Roman"/>
                      </a:endParaRPr>
                    </a:p>
                  </a:txBody>
                  <a:tcPr marL="68580" marR="68580" marT="0" marB="0" anchor="ctr"/>
                </a:tc>
                <a:tc>
                  <a:txBody>
                    <a:bodyPr/>
                    <a:lstStyle/>
                    <a:p>
                      <a:pPr algn="ctr">
                        <a:spcAft>
                          <a:spcPts val="0"/>
                        </a:spcAft>
                      </a:pPr>
                      <a:r>
                        <a:rPr lang="ru-RU" sz="1600">
                          <a:solidFill>
                            <a:srgbClr val="002060"/>
                          </a:solidFill>
                          <a:effectLst/>
                        </a:rPr>
                        <a:t>2</a:t>
                      </a:r>
                      <a:endParaRPr lang="ru-RU" sz="1600">
                        <a:solidFill>
                          <a:srgbClr val="002060"/>
                        </a:solidFill>
                        <a:effectLst/>
                        <a:latin typeface="Courier New"/>
                        <a:ea typeface="Times New Roman"/>
                        <a:cs typeface="Times New Roman"/>
                      </a:endParaRPr>
                    </a:p>
                  </a:txBody>
                  <a:tcPr marL="68580" marR="68580" marT="0" marB="0" anchor="ctr"/>
                </a:tc>
                <a:tc>
                  <a:txBody>
                    <a:bodyPr/>
                    <a:lstStyle/>
                    <a:p>
                      <a:pPr algn="ctr">
                        <a:spcAft>
                          <a:spcPts val="0"/>
                        </a:spcAft>
                      </a:pPr>
                      <a:r>
                        <a:rPr lang="ru-RU" sz="1600">
                          <a:solidFill>
                            <a:srgbClr val="002060"/>
                          </a:solidFill>
                          <a:effectLst/>
                        </a:rPr>
                        <a:t>2</a:t>
                      </a:r>
                      <a:endParaRPr lang="ru-RU" sz="1600">
                        <a:solidFill>
                          <a:srgbClr val="002060"/>
                        </a:solidFill>
                        <a:effectLst/>
                        <a:latin typeface="Courier New"/>
                        <a:ea typeface="Times New Roman"/>
                        <a:cs typeface="Times New Roman"/>
                      </a:endParaRPr>
                    </a:p>
                  </a:txBody>
                  <a:tcPr marL="68580" marR="68580" marT="0" marB="0" anchor="ctr"/>
                </a:tc>
                <a:tc>
                  <a:txBody>
                    <a:bodyPr/>
                    <a:lstStyle/>
                    <a:p>
                      <a:pPr algn="ctr">
                        <a:spcAft>
                          <a:spcPts val="0"/>
                        </a:spcAft>
                      </a:pPr>
                      <a:r>
                        <a:rPr lang="ru-RU" sz="1600" dirty="0">
                          <a:solidFill>
                            <a:srgbClr val="002060"/>
                          </a:solidFill>
                          <a:effectLst/>
                        </a:rPr>
                        <a:t>2</a:t>
                      </a:r>
                      <a:endParaRPr lang="ru-RU" sz="1600" dirty="0">
                        <a:solidFill>
                          <a:srgbClr val="002060"/>
                        </a:solidFill>
                        <a:effectLst/>
                        <a:latin typeface="Courier New"/>
                        <a:ea typeface="Times New Roman"/>
                        <a:cs typeface="Times New Roman"/>
                      </a:endParaRPr>
                    </a:p>
                  </a:txBody>
                  <a:tcPr marL="68580" marR="68580" marT="0" marB="0" anchor="ctr"/>
                </a:tc>
                <a:tc>
                  <a:txBody>
                    <a:bodyPr/>
                    <a:lstStyle/>
                    <a:p>
                      <a:pPr algn="ctr">
                        <a:spcAft>
                          <a:spcPts val="0"/>
                        </a:spcAft>
                      </a:pPr>
                      <a:r>
                        <a:rPr lang="ru-RU" sz="1600" dirty="0">
                          <a:solidFill>
                            <a:srgbClr val="002060"/>
                          </a:solidFill>
                          <a:effectLst/>
                        </a:rPr>
                        <a:t>2</a:t>
                      </a:r>
                      <a:endParaRPr lang="ru-RU" sz="1600" dirty="0">
                        <a:solidFill>
                          <a:srgbClr val="002060"/>
                        </a:solidFill>
                        <a:effectLst/>
                        <a:latin typeface="Courier New"/>
                        <a:ea typeface="Times New Roman"/>
                        <a:cs typeface="Times New Roman"/>
                      </a:endParaRPr>
                    </a:p>
                  </a:txBody>
                  <a:tcPr marL="68580" marR="68580" marT="0" marB="0" anchor="ctr"/>
                </a:tc>
                <a:tc>
                  <a:txBody>
                    <a:bodyPr/>
                    <a:lstStyle/>
                    <a:p>
                      <a:pPr algn="ctr">
                        <a:spcAft>
                          <a:spcPts val="0"/>
                        </a:spcAft>
                      </a:pPr>
                      <a:r>
                        <a:rPr lang="ru-RU" sz="1600" dirty="0">
                          <a:solidFill>
                            <a:srgbClr val="002060"/>
                          </a:solidFill>
                          <a:effectLst/>
                        </a:rPr>
                        <a:t>2</a:t>
                      </a:r>
                      <a:endParaRPr lang="ru-RU" sz="1600" dirty="0">
                        <a:solidFill>
                          <a:srgbClr val="002060"/>
                        </a:solidFill>
                        <a:effectLst/>
                        <a:latin typeface="Courier New"/>
                        <a:ea typeface="Times New Roman"/>
                        <a:cs typeface="Times New Roman"/>
                      </a:endParaRPr>
                    </a:p>
                  </a:txBody>
                  <a:tcPr marL="68580" marR="68580" marT="0" marB="0" anchor="ctr"/>
                </a:tc>
                <a:tc>
                  <a:txBody>
                    <a:bodyPr/>
                    <a:lstStyle/>
                    <a:p>
                      <a:pPr algn="ctr">
                        <a:lnSpc>
                          <a:spcPct val="115000"/>
                        </a:lnSpc>
                        <a:spcAft>
                          <a:spcPts val="1000"/>
                        </a:spcAft>
                      </a:pPr>
                      <a:r>
                        <a:rPr lang="ru-RU" sz="1600" dirty="0">
                          <a:solidFill>
                            <a:srgbClr val="002060"/>
                          </a:solidFill>
                          <a:effectLst/>
                        </a:rPr>
                        <a:t>Не реже двух раз в год</a:t>
                      </a:r>
                      <a:endParaRPr lang="ru-RU" sz="1600" dirty="0">
                        <a:solidFill>
                          <a:srgbClr val="002060"/>
                        </a:solidFill>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402304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6" name="Picture 3" descr="C:\Users\karina\Documents\работа эгида\2015\Копаева\Диплом роботот 2014.png"/>
          <p:cNvPicPr>
            <a:picLocks noChangeAspect="1" noChangeArrowheads="1"/>
          </p:cNvPicPr>
          <p:nvPr/>
        </p:nvPicPr>
        <p:blipFill>
          <a:blip r:embed="rId4" cstate="print"/>
          <a:srcRect/>
          <a:stretch>
            <a:fillRect/>
          </a:stretch>
        </p:blipFill>
        <p:spPr bwMode="auto">
          <a:xfrm>
            <a:off x="251519" y="267494"/>
            <a:ext cx="864097" cy="513979"/>
          </a:xfrm>
          <a:prstGeom prst="rect">
            <a:avLst/>
          </a:prstGeom>
          <a:noFill/>
        </p:spPr>
      </p:pic>
      <p:sp>
        <p:nvSpPr>
          <p:cNvPr id="2" name="Прямоугольник 1"/>
          <p:cNvSpPr/>
          <p:nvPr/>
        </p:nvSpPr>
        <p:spPr>
          <a:xfrm>
            <a:off x="1239657" y="277961"/>
            <a:ext cx="7904343" cy="369332"/>
          </a:xfrm>
          <a:prstGeom prst="rect">
            <a:avLst/>
          </a:prstGeom>
        </p:spPr>
        <p:txBody>
          <a:bodyPr wrap="square">
            <a:spAutoFit/>
          </a:bodyPr>
          <a:lstStyle/>
          <a:p>
            <a:r>
              <a:rPr lang="ru-RU" b="1" dirty="0">
                <a:solidFill>
                  <a:srgbClr val="002060"/>
                </a:solidFill>
              </a:rPr>
              <a:t>Повышение качества кадрового обеспечения образовательного процесса</a:t>
            </a:r>
            <a:endParaRPr lang="ru-RU" b="1" dirty="0">
              <a:solidFill>
                <a:srgbClr val="002060"/>
              </a:solidFill>
            </a:endParaRPr>
          </a:p>
        </p:txBody>
      </p:sp>
      <p:grpSp>
        <p:nvGrpSpPr>
          <p:cNvPr id="10" name="Группа 4"/>
          <p:cNvGrpSpPr/>
          <p:nvPr/>
        </p:nvGrpSpPr>
        <p:grpSpPr>
          <a:xfrm>
            <a:off x="1239657" y="709465"/>
            <a:ext cx="3804429" cy="72008"/>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7" name="Группа 4"/>
          <p:cNvGrpSpPr/>
          <p:nvPr/>
        </p:nvGrpSpPr>
        <p:grpSpPr>
          <a:xfrm>
            <a:off x="5336928" y="6647765"/>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3" name="Таблица 2"/>
          <p:cNvGraphicFramePr>
            <a:graphicFrameLocks noGrp="1"/>
          </p:cNvGraphicFramePr>
          <p:nvPr>
            <p:extLst>
              <p:ext uri="{D42A27DB-BD31-4B8C-83A1-F6EECF244321}">
                <p14:modId xmlns:p14="http://schemas.microsoft.com/office/powerpoint/2010/main" val="2537092843"/>
              </p:ext>
            </p:extLst>
          </p:nvPr>
        </p:nvGraphicFramePr>
        <p:xfrm>
          <a:off x="107504" y="1124744"/>
          <a:ext cx="8892482" cy="5278374"/>
        </p:xfrm>
        <a:graphic>
          <a:graphicData uri="http://schemas.openxmlformats.org/drawingml/2006/table">
            <a:tbl>
              <a:tblPr firstRow="1" firstCol="1" bandRow="1">
                <a:tableStyleId>{5C22544A-7EE6-4342-B048-85BDC9FD1C3A}</a:tableStyleId>
              </a:tblPr>
              <a:tblGrid>
                <a:gridCol w="360042"/>
                <a:gridCol w="2333660"/>
                <a:gridCol w="2850916"/>
                <a:gridCol w="2160240"/>
                <a:gridCol w="1187624"/>
              </a:tblGrid>
              <a:tr h="284354">
                <a:tc>
                  <a:txBody>
                    <a:bodyPr/>
                    <a:lstStyle/>
                    <a:p>
                      <a:pPr algn="ctr">
                        <a:lnSpc>
                          <a:spcPct val="115000"/>
                        </a:lnSpc>
                        <a:spcAft>
                          <a:spcPts val="0"/>
                        </a:spcAft>
                      </a:pPr>
                      <a:r>
                        <a:rPr lang="ru-RU" sz="1600" dirty="0">
                          <a:effectLst/>
                        </a:rPr>
                        <a:t>№ п/п</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Критерий</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Значение</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400" dirty="0">
                          <a:effectLst/>
                        </a:rPr>
                        <a:t>Удельный вес показателя в размере надбавки за качество выполняемых работ в зависимости от типа организации, %</a:t>
                      </a:r>
                      <a:endParaRPr lang="ru-RU" sz="14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err="1" smtClean="0">
                          <a:effectLst/>
                        </a:rPr>
                        <a:t>Периодич-ность</a:t>
                      </a:r>
                      <a:r>
                        <a:rPr lang="ru-RU" sz="1600" dirty="0" smtClean="0">
                          <a:effectLst/>
                        </a:rPr>
                        <a:t> </a:t>
                      </a:r>
                      <a:r>
                        <a:rPr lang="ru-RU" sz="1600" dirty="0" err="1" smtClean="0">
                          <a:effectLst/>
                        </a:rPr>
                        <a:t>установле-ния</a:t>
                      </a:r>
                      <a:r>
                        <a:rPr lang="ru-RU" sz="1600" dirty="0" smtClean="0">
                          <a:effectLst/>
                        </a:rPr>
                        <a:t> </a:t>
                      </a:r>
                      <a:r>
                        <a:rPr lang="ru-RU" sz="1600" dirty="0">
                          <a:effectLst/>
                        </a:rPr>
                        <a:t>надбавки</a:t>
                      </a:r>
                      <a:endParaRPr lang="ru-RU" sz="1600" dirty="0">
                        <a:solidFill>
                          <a:srgbClr val="000000"/>
                        </a:solidFill>
                        <a:effectLst/>
                        <a:latin typeface="Calibri"/>
                        <a:ea typeface="Calibri"/>
                        <a:cs typeface="Times New Roman"/>
                      </a:endParaRPr>
                    </a:p>
                  </a:txBody>
                  <a:tcPr marL="7727" marR="7727" marT="0" marB="0" anchor="ctr"/>
                </a:tc>
              </a:tr>
              <a:tr h="28118">
                <a:tc rowSpan="3">
                  <a:txBody>
                    <a:bodyPr/>
                    <a:lstStyle/>
                    <a:p>
                      <a:pPr algn="ctr">
                        <a:lnSpc>
                          <a:spcPct val="115000"/>
                        </a:lnSpc>
                        <a:spcAft>
                          <a:spcPts val="0"/>
                        </a:spcAft>
                      </a:pPr>
                      <a:r>
                        <a:rPr lang="ru-RU" sz="1600" dirty="0" smtClean="0">
                          <a:effectLst/>
                        </a:rPr>
                        <a:t>1</a:t>
                      </a:r>
                      <a:endParaRPr lang="ru-RU" sz="1600" dirty="0">
                        <a:solidFill>
                          <a:srgbClr val="000000"/>
                        </a:solidFill>
                        <a:effectLst/>
                        <a:latin typeface="Calibri"/>
                        <a:ea typeface="Calibri"/>
                        <a:cs typeface="Times New Roman"/>
                      </a:endParaRPr>
                    </a:p>
                  </a:txBody>
                  <a:tcPr marL="7727" marR="7727" marT="0" marB="0"/>
                </a:tc>
                <a:tc rowSpan="3">
                  <a:txBody>
                    <a:bodyPr/>
                    <a:lstStyle/>
                    <a:p>
                      <a:pPr algn="l">
                        <a:lnSpc>
                          <a:spcPct val="115000"/>
                        </a:lnSpc>
                        <a:spcAft>
                          <a:spcPts val="0"/>
                        </a:spcAft>
                      </a:pPr>
                      <a:r>
                        <a:rPr lang="ru-RU" sz="1600" dirty="0">
                          <a:solidFill>
                            <a:srgbClr val="002060"/>
                          </a:solidFill>
                          <a:effectLst/>
                        </a:rPr>
                        <a:t>Доля работников, прошедших повышение квалификации, профессиональную переподготовку, обучение</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выше 5 % от общего </a:t>
                      </a:r>
                      <a:r>
                        <a:rPr lang="ru-RU" sz="1600" dirty="0" smtClean="0">
                          <a:solidFill>
                            <a:srgbClr val="002060"/>
                          </a:solidFill>
                          <a:effectLst/>
                        </a:rPr>
                        <a:t>количества</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6</a:t>
                      </a:r>
                      <a:endParaRPr lang="ru-RU" sz="1600" dirty="0">
                        <a:solidFill>
                          <a:srgbClr val="002060"/>
                        </a:solidFill>
                        <a:effectLst/>
                        <a:latin typeface="Calibri"/>
                        <a:ea typeface="Calibri"/>
                        <a:cs typeface="Times New Roman"/>
                      </a:endParaRPr>
                    </a:p>
                  </a:txBody>
                  <a:tcPr marL="7727" marR="7727" marT="0" marB="0" anchor="ctr"/>
                </a:tc>
                <a:tc rowSpan="3">
                  <a:txBody>
                    <a:bodyPr/>
                    <a:lstStyle/>
                    <a:p>
                      <a:pPr algn="ctr">
                        <a:lnSpc>
                          <a:spcPct val="115000"/>
                        </a:lnSpc>
                        <a:spcAft>
                          <a:spcPts val="0"/>
                        </a:spcAft>
                      </a:pPr>
                      <a:r>
                        <a:rPr lang="ru-RU" sz="1600">
                          <a:solidFill>
                            <a:srgbClr val="002060"/>
                          </a:solidFill>
                          <a:effectLst/>
                        </a:rPr>
                        <a:t>Не реже двух раз в год</a:t>
                      </a:r>
                      <a:endParaRPr lang="ru-RU" sz="1600">
                        <a:solidFill>
                          <a:srgbClr val="002060"/>
                        </a:solidFill>
                        <a:effectLst/>
                        <a:latin typeface="Calibri"/>
                        <a:ea typeface="Calibri"/>
                        <a:cs typeface="Times New Roman"/>
                      </a:endParaRPr>
                    </a:p>
                  </a:txBody>
                  <a:tcPr marL="7727" marR="7727" marT="0" marB="0" anchor="ctr"/>
                </a:tc>
              </a:tr>
              <a:tr h="444884">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600" dirty="0">
                          <a:solidFill>
                            <a:srgbClr val="002060"/>
                          </a:solidFill>
                          <a:effectLst/>
                        </a:rPr>
                        <a:t>от 3 до 5 % от общего </a:t>
                      </a:r>
                      <a:r>
                        <a:rPr lang="ru-RU" sz="1600" dirty="0" smtClean="0">
                          <a:solidFill>
                            <a:srgbClr val="002060"/>
                          </a:solidFill>
                          <a:effectLst/>
                        </a:rPr>
                        <a:t>количества</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3</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r h="137755">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600" dirty="0">
                          <a:solidFill>
                            <a:srgbClr val="002060"/>
                          </a:solidFill>
                          <a:effectLst/>
                        </a:rPr>
                        <a:t>от 1 до 2 % от общего </a:t>
                      </a:r>
                      <a:r>
                        <a:rPr lang="ru-RU" sz="1600" dirty="0" smtClean="0">
                          <a:solidFill>
                            <a:srgbClr val="002060"/>
                          </a:solidFill>
                          <a:effectLst/>
                        </a:rPr>
                        <a:t>количества</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2</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r h="0">
                <a:tc rowSpan="2">
                  <a:txBody>
                    <a:bodyPr/>
                    <a:lstStyle/>
                    <a:p>
                      <a:pPr algn="ctr">
                        <a:lnSpc>
                          <a:spcPct val="115000"/>
                        </a:lnSpc>
                        <a:spcAft>
                          <a:spcPts val="0"/>
                        </a:spcAft>
                      </a:pPr>
                      <a:r>
                        <a:rPr lang="ru-RU" sz="1600" smtClean="0">
                          <a:effectLst/>
                        </a:rPr>
                        <a:t>2</a:t>
                      </a:r>
                      <a:endParaRPr lang="ru-RU" sz="1600">
                        <a:solidFill>
                          <a:srgbClr val="000000"/>
                        </a:solidFill>
                        <a:effectLst/>
                        <a:latin typeface="Calibri"/>
                        <a:ea typeface="Calibri"/>
                        <a:cs typeface="Times New Roman"/>
                      </a:endParaRPr>
                    </a:p>
                  </a:txBody>
                  <a:tcPr marL="7727" marR="7727" marT="0" marB="0"/>
                </a:tc>
                <a:tc rowSpan="2">
                  <a:txBody>
                    <a:bodyPr/>
                    <a:lstStyle/>
                    <a:p>
                      <a:pPr algn="l">
                        <a:lnSpc>
                          <a:spcPct val="115000"/>
                        </a:lnSpc>
                        <a:spcAft>
                          <a:spcPts val="0"/>
                        </a:spcAft>
                      </a:pPr>
                      <a:r>
                        <a:rPr lang="ru-RU" sz="1600" dirty="0">
                          <a:solidFill>
                            <a:srgbClr val="002060"/>
                          </a:solidFill>
                          <a:effectLst/>
                        </a:rPr>
                        <a:t>Стабильность коллектива</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доля уволенных работников от общего количества </a:t>
                      </a:r>
                      <a:r>
                        <a:rPr lang="ru-RU" sz="1600" dirty="0" smtClean="0">
                          <a:solidFill>
                            <a:srgbClr val="002060"/>
                          </a:solidFill>
                          <a:effectLst/>
                        </a:rPr>
                        <a:t>до </a:t>
                      </a:r>
                      <a:r>
                        <a:rPr lang="ru-RU" sz="1600" dirty="0">
                          <a:solidFill>
                            <a:srgbClr val="002060"/>
                          </a:solidFill>
                          <a:effectLst/>
                        </a:rPr>
                        <a:t>3 %</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a:solidFill>
                            <a:srgbClr val="002060"/>
                          </a:solidFill>
                          <a:effectLst/>
                        </a:rPr>
                        <a:t>8</a:t>
                      </a:r>
                      <a:endParaRPr lang="ru-RU" sz="1600">
                        <a:solidFill>
                          <a:srgbClr val="002060"/>
                        </a:solidFill>
                        <a:effectLst/>
                        <a:latin typeface="Calibri"/>
                        <a:ea typeface="Calibri"/>
                        <a:cs typeface="Times New Roman"/>
                      </a:endParaRPr>
                    </a:p>
                  </a:txBody>
                  <a:tcPr marL="7727" marR="7727" marT="0" marB="0" anchor="ctr"/>
                </a:tc>
                <a:tc rowSpan="2">
                  <a:txBody>
                    <a:bodyPr/>
                    <a:lstStyle/>
                    <a:p>
                      <a:pPr algn="ctr">
                        <a:lnSpc>
                          <a:spcPct val="115000"/>
                        </a:lnSpc>
                        <a:spcAft>
                          <a:spcPts val="0"/>
                        </a:spcAft>
                      </a:pPr>
                      <a:r>
                        <a:rPr lang="ru-RU" sz="1600" dirty="0">
                          <a:solidFill>
                            <a:srgbClr val="002060"/>
                          </a:solidFill>
                          <a:effectLst/>
                        </a:rPr>
                        <a:t>Не реже двух раз в год</a:t>
                      </a:r>
                      <a:endParaRPr lang="ru-RU" sz="1600" dirty="0">
                        <a:solidFill>
                          <a:srgbClr val="002060"/>
                        </a:solidFill>
                        <a:effectLst/>
                        <a:latin typeface="Calibri"/>
                        <a:ea typeface="Calibri"/>
                        <a:cs typeface="Times New Roman"/>
                      </a:endParaRPr>
                    </a:p>
                  </a:txBody>
                  <a:tcPr marL="7727" marR="7727" marT="0" marB="0" anchor="ctr"/>
                </a:tc>
              </a:tr>
              <a:tr h="0">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600" dirty="0">
                          <a:solidFill>
                            <a:srgbClr val="002060"/>
                          </a:solidFill>
                          <a:effectLst/>
                        </a:rPr>
                        <a:t>доля уволенных работников от общего количества </a:t>
                      </a:r>
                      <a:r>
                        <a:rPr lang="ru-RU" sz="1600" dirty="0" smtClean="0">
                          <a:solidFill>
                            <a:srgbClr val="002060"/>
                          </a:solidFill>
                          <a:effectLst/>
                        </a:rPr>
                        <a:t>от </a:t>
                      </a:r>
                      <a:r>
                        <a:rPr lang="ru-RU" sz="1600" dirty="0">
                          <a:solidFill>
                            <a:srgbClr val="002060"/>
                          </a:solidFill>
                          <a:effectLst/>
                        </a:rPr>
                        <a:t>4 до 5 %</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4</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r h="94785">
                <a:tc rowSpan="2">
                  <a:txBody>
                    <a:bodyPr/>
                    <a:lstStyle/>
                    <a:p>
                      <a:pPr algn="ctr">
                        <a:lnSpc>
                          <a:spcPct val="115000"/>
                        </a:lnSpc>
                        <a:spcAft>
                          <a:spcPts val="0"/>
                        </a:spcAft>
                      </a:pPr>
                      <a:r>
                        <a:rPr lang="ru-RU" sz="1600" dirty="0">
                          <a:effectLst/>
                        </a:rPr>
                        <a:t>3</a:t>
                      </a:r>
                      <a:endParaRPr lang="ru-RU" sz="1600" dirty="0">
                        <a:solidFill>
                          <a:srgbClr val="000000"/>
                        </a:solidFill>
                        <a:effectLst/>
                        <a:latin typeface="Calibri"/>
                        <a:ea typeface="Calibri"/>
                        <a:cs typeface="Times New Roman"/>
                      </a:endParaRPr>
                    </a:p>
                  </a:txBody>
                  <a:tcPr marL="7727" marR="7727" marT="0" marB="0"/>
                </a:tc>
                <a:tc rowSpan="2">
                  <a:txBody>
                    <a:bodyPr/>
                    <a:lstStyle/>
                    <a:p>
                      <a:pPr algn="l">
                        <a:lnSpc>
                          <a:spcPct val="115000"/>
                        </a:lnSpc>
                        <a:spcAft>
                          <a:spcPts val="0"/>
                        </a:spcAft>
                      </a:pPr>
                      <a:r>
                        <a:rPr lang="ru-RU" sz="1600" dirty="0">
                          <a:solidFill>
                            <a:srgbClr val="002060"/>
                          </a:solidFill>
                          <a:effectLst/>
                        </a:rPr>
                        <a:t>Отсутствие фактов нарушения финансово-хозяйственной деятельности и трудового законодательства</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да</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5</a:t>
                      </a:r>
                      <a:endParaRPr lang="ru-RU" sz="1600" dirty="0">
                        <a:solidFill>
                          <a:srgbClr val="002060"/>
                        </a:solidFill>
                        <a:effectLst/>
                        <a:latin typeface="Calibri"/>
                        <a:ea typeface="Calibri"/>
                        <a:cs typeface="Times New Roman"/>
                      </a:endParaRPr>
                    </a:p>
                  </a:txBody>
                  <a:tcPr marL="7727" marR="7727" marT="0" marB="0" anchor="ctr"/>
                </a:tc>
                <a:tc rowSpan="2">
                  <a:txBody>
                    <a:bodyPr/>
                    <a:lstStyle/>
                    <a:p>
                      <a:pPr algn="ctr">
                        <a:lnSpc>
                          <a:spcPct val="115000"/>
                        </a:lnSpc>
                        <a:spcAft>
                          <a:spcPts val="0"/>
                        </a:spcAft>
                      </a:pPr>
                      <a:r>
                        <a:rPr lang="ru-RU" sz="1600">
                          <a:solidFill>
                            <a:srgbClr val="002060"/>
                          </a:solidFill>
                          <a:effectLst/>
                        </a:rPr>
                        <a:t>Не реже двух раз в год</a:t>
                      </a:r>
                      <a:endParaRPr lang="ru-RU" sz="1600">
                        <a:solidFill>
                          <a:srgbClr val="002060"/>
                        </a:solidFill>
                        <a:effectLst/>
                        <a:latin typeface="Calibri"/>
                        <a:ea typeface="Calibri"/>
                        <a:cs typeface="Times New Roman"/>
                      </a:endParaRPr>
                    </a:p>
                  </a:txBody>
                  <a:tcPr marL="7727" marR="7727" marT="0" marB="0" anchor="ctr"/>
                </a:tc>
              </a:tr>
              <a:tr h="94785">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600">
                          <a:solidFill>
                            <a:srgbClr val="002060"/>
                          </a:solidFill>
                          <a:effectLst/>
                        </a:rPr>
                        <a:t>нет</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bl>
          </a:graphicData>
        </a:graphic>
      </p:graphicFrame>
    </p:spTree>
    <p:extLst>
      <p:ext uri="{BB962C8B-B14F-4D97-AF65-F5344CB8AC3E}">
        <p14:creationId xmlns:p14="http://schemas.microsoft.com/office/powerpoint/2010/main" val="286961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s.zhadanov\Pictures\Putin-02.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9248"/>
          <a:stretch/>
        </p:blipFill>
        <p:spPr bwMode="auto">
          <a:xfrm>
            <a:off x="109626" y="188640"/>
            <a:ext cx="8892480" cy="6264696"/>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179512" y="4437112"/>
            <a:ext cx="8784000" cy="2246769"/>
          </a:xfrm>
          <a:prstGeom prst="rect">
            <a:avLst/>
          </a:prstGeom>
          <a:solidFill>
            <a:schemeClr val="bg2">
              <a:lumMod val="90000"/>
            </a:schemeClr>
          </a:solidFill>
        </p:spPr>
        <p:txBody>
          <a:bodyPr wrap="square">
            <a:spAutoFit/>
          </a:bodyPr>
          <a:lstStyle/>
          <a:p>
            <a:pPr algn="ctr">
              <a:defRPr/>
            </a:pPr>
            <a:r>
              <a:rPr lang="ru-RU" sz="2000" dirty="0" smtClean="0">
                <a:solidFill>
                  <a:srgbClr val="002060"/>
                </a:solidFill>
                <a:latin typeface="Times New Roman" pitchFamily="18" charset="0"/>
                <a:cs typeface="Times New Roman" pitchFamily="18" charset="0"/>
              </a:rPr>
              <a:t>«</a:t>
            </a:r>
            <a:r>
              <a:rPr lang="ru-RU" sz="2000" b="1" i="1" dirty="0">
                <a:solidFill>
                  <a:srgbClr val="002060"/>
                </a:solidFill>
                <a:latin typeface="Times New Roman" pitchFamily="18" charset="0"/>
                <a:cs typeface="Times New Roman" pitchFamily="18" charset="0"/>
              </a:rPr>
              <a:t>Зарплата специалиста будет зависеть </a:t>
            </a:r>
            <a:r>
              <a:rPr lang="ru-RU" sz="2000" dirty="0">
                <a:solidFill>
                  <a:srgbClr val="002060"/>
                </a:solidFill>
                <a:latin typeface="Times New Roman" pitchFamily="18" charset="0"/>
                <a:cs typeface="Times New Roman" pitchFamily="18" charset="0"/>
              </a:rPr>
              <a:t>не от пребывания на рабочем месте, а </a:t>
            </a:r>
            <a:r>
              <a:rPr lang="ru-RU" sz="2000" b="1" i="1" dirty="0">
                <a:solidFill>
                  <a:srgbClr val="002060"/>
                </a:solidFill>
                <a:latin typeface="Times New Roman" pitchFamily="18" charset="0"/>
                <a:cs typeface="Times New Roman" pitchFamily="18" charset="0"/>
              </a:rPr>
              <a:t>от эффективности его работы</a:t>
            </a:r>
            <a:r>
              <a:rPr lang="ru-RU" sz="2000" dirty="0">
                <a:solidFill>
                  <a:srgbClr val="002060"/>
                </a:solidFill>
                <a:latin typeface="Times New Roman" pitchFamily="18" charset="0"/>
                <a:cs typeface="Times New Roman" pitchFamily="18" charset="0"/>
              </a:rPr>
              <a:t>, увеличение оплаты труда должно быть увязано с качеством работы конкретных специалистов и с качеством предоставляемых </a:t>
            </a:r>
            <a:r>
              <a:rPr lang="ru-RU" sz="2000" dirty="0" smtClean="0">
                <a:solidFill>
                  <a:srgbClr val="002060"/>
                </a:solidFill>
                <a:latin typeface="Times New Roman" pitchFamily="18" charset="0"/>
                <a:cs typeface="Times New Roman" pitchFamily="18" charset="0"/>
              </a:rPr>
              <a:t>государственных услуг</a:t>
            </a:r>
            <a:r>
              <a:rPr lang="ru-RU" sz="2000" dirty="0">
                <a:solidFill>
                  <a:srgbClr val="002060"/>
                </a:solidFill>
                <a:latin typeface="Times New Roman" pitchFamily="18" charset="0"/>
                <a:cs typeface="Times New Roman" pitchFamily="18" charset="0"/>
              </a:rPr>
              <a:t>. </a:t>
            </a:r>
            <a:endParaRPr lang="ru-RU" sz="2000" dirty="0" smtClean="0">
              <a:solidFill>
                <a:srgbClr val="002060"/>
              </a:solidFill>
              <a:latin typeface="Times New Roman" pitchFamily="18" charset="0"/>
              <a:cs typeface="Times New Roman" pitchFamily="18" charset="0"/>
            </a:endParaRPr>
          </a:p>
          <a:p>
            <a:pPr algn="ctr">
              <a:defRPr/>
            </a:pPr>
            <a:r>
              <a:rPr lang="ru-RU" sz="2000" dirty="0" smtClean="0">
                <a:solidFill>
                  <a:srgbClr val="002060"/>
                </a:solidFill>
                <a:latin typeface="Times New Roman" pitchFamily="18" charset="0"/>
                <a:cs typeface="Times New Roman" pitchFamily="18" charset="0"/>
              </a:rPr>
              <a:t>Введение </a:t>
            </a:r>
            <a:r>
              <a:rPr lang="ru-RU" sz="2000" dirty="0">
                <a:solidFill>
                  <a:srgbClr val="002060"/>
                </a:solidFill>
                <a:latin typeface="Times New Roman" pitchFamily="18" charset="0"/>
                <a:cs typeface="Times New Roman" pitchFamily="18" charset="0"/>
              </a:rPr>
              <a:t>механизма </a:t>
            </a:r>
            <a:r>
              <a:rPr lang="ru-RU" sz="2000" b="1" i="1" dirty="0">
                <a:solidFill>
                  <a:srgbClr val="002060"/>
                </a:solidFill>
                <a:latin typeface="Times New Roman" pitchFamily="18" charset="0"/>
                <a:cs typeface="Times New Roman" pitchFamily="18" charset="0"/>
              </a:rPr>
              <a:t>«эффективного </a:t>
            </a:r>
            <a:r>
              <a:rPr lang="ru-RU" sz="2000" b="1" i="1" dirty="0" smtClean="0">
                <a:solidFill>
                  <a:srgbClr val="002060"/>
                </a:solidFill>
                <a:latin typeface="Times New Roman" pitchFamily="18" charset="0"/>
                <a:cs typeface="Times New Roman" pitchFamily="18" charset="0"/>
              </a:rPr>
              <a:t>контракта» позволит </a:t>
            </a:r>
            <a:r>
              <a:rPr lang="ru-RU" sz="2000" b="1" i="1" dirty="0">
                <a:solidFill>
                  <a:srgbClr val="002060"/>
                </a:solidFill>
                <a:latin typeface="Times New Roman" pitchFamily="18" charset="0"/>
                <a:cs typeface="Times New Roman" pitchFamily="18" charset="0"/>
              </a:rPr>
              <a:t>сохранить кадровый потенциал и привлечь в образование, здравоохранение, культуру и науку «квалифицированных, талантливых профессионалов</a:t>
            </a:r>
            <a:r>
              <a:rPr lang="ru-RU" sz="2000" b="1" i="1" dirty="0" smtClean="0">
                <a:solidFill>
                  <a:srgbClr val="002060"/>
                </a:solidFill>
                <a:latin typeface="Times New Roman" pitchFamily="18" charset="0"/>
                <a:cs typeface="Times New Roman" pitchFamily="18" charset="0"/>
              </a:rPr>
              <a:t>».</a:t>
            </a:r>
            <a:endParaRPr lang="ru-RU" sz="2000" b="1" i="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6" name="Picture 3" descr="C:\Users\karina\Documents\работа эгида\2015\Копаева\Диплом роботот 2014.png"/>
          <p:cNvPicPr>
            <a:picLocks noChangeAspect="1" noChangeArrowheads="1"/>
          </p:cNvPicPr>
          <p:nvPr/>
        </p:nvPicPr>
        <p:blipFill>
          <a:blip r:embed="rId4" cstate="print"/>
          <a:srcRect/>
          <a:stretch>
            <a:fillRect/>
          </a:stretch>
        </p:blipFill>
        <p:spPr bwMode="auto">
          <a:xfrm>
            <a:off x="251519" y="267494"/>
            <a:ext cx="864097" cy="513979"/>
          </a:xfrm>
          <a:prstGeom prst="rect">
            <a:avLst/>
          </a:prstGeom>
          <a:noFill/>
        </p:spPr>
      </p:pic>
      <p:grpSp>
        <p:nvGrpSpPr>
          <p:cNvPr id="10" name="Группа 4"/>
          <p:cNvGrpSpPr/>
          <p:nvPr/>
        </p:nvGrpSpPr>
        <p:grpSpPr>
          <a:xfrm>
            <a:off x="1239657" y="709465"/>
            <a:ext cx="3804429" cy="72008"/>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7" name="Группа 4"/>
          <p:cNvGrpSpPr/>
          <p:nvPr/>
        </p:nvGrpSpPr>
        <p:grpSpPr>
          <a:xfrm>
            <a:off x="5336928" y="6647765"/>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3" name="Таблица 2"/>
          <p:cNvGraphicFramePr>
            <a:graphicFrameLocks noGrp="1"/>
          </p:cNvGraphicFramePr>
          <p:nvPr>
            <p:extLst>
              <p:ext uri="{D42A27DB-BD31-4B8C-83A1-F6EECF244321}">
                <p14:modId xmlns:p14="http://schemas.microsoft.com/office/powerpoint/2010/main" val="887133090"/>
              </p:ext>
            </p:extLst>
          </p:nvPr>
        </p:nvGraphicFramePr>
        <p:xfrm>
          <a:off x="78098" y="949196"/>
          <a:ext cx="8892482" cy="5591810"/>
        </p:xfrm>
        <a:graphic>
          <a:graphicData uri="http://schemas.openxmlformats.org/drawingml/2006/table">
            <a:tbl>
              <a:tblPr firstRow="1" firstCol="1" bandRow="1">
                <a:tableStyleId>{5C22544A-7EE6-4342-B048-85BDC9FD1C3A}</a:tableStyleId>
              </a:tblPr>
              <a:tblGrid>
                <a:gridCol w="360042"/>
                <a:gridCol w="2909724"/>
                <a:gridCol w="2274852"/>
                <a:gridCol w="2160240"/>
                <a:gridCol w="1187624"/>
              </a:tblGrid>
              <a:tr h="284354">
                <a:tc>
                  <a:txBody>
                    <a:bodyPr/>
                    <a:lstStyle/>
                    <a:p>
                      <a:pPr algn="ctr">
                        <a:lnSpc>
                          <a:spcPct val="115000"/>
                        </a:lnSpc>
                        <a:spcAft>
                          <a:spcPts val="0"/>
                        </a:spcAft>
                      </a:pPr>
                      <a:r>
                        <a:rPr lang="ru-RU" sz="1600" dirty="0">
                          <a:effectLst/>
                        </a:rPr>
                        <a:t>№ п/п</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Критерий</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Значение</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Удельный вес показателя в размере надбавки за качество выполняемых работ в зависимости от типа организации, %</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err="1" smtClean="0">
                          <a:effectLst/>
                        </a:rPr>
                        <a:t>Периодич-ность</a:t>
                      </a:r>
                      <a:r>
                        <a:rPr lang="ru-RU" sz="1600" dirty="0" smtClean="0">
                          <a:effectLst/>
                        </a:rPr>
                        <a:t> </a:t>
                      </a:r>
                      <a:r>
                        <a:rPr lang="ru-RU" sz="1600" dirty="0" err="1" smtClean="0">
                          <a:effectLst/>
                        </a:rPr>
                        <a:t>установле-ния</a:t>
                      </a:r>
                      <a:r>
                        <a:rPr lang="ru-RU" sz="1600" dirty="0" smtClean="0">
                          <a:effectLst/>
                        </a:rPr>
                        <a:t> </a:t>
                      </a:r>
                      <a:r>
                        <a:rPr lang="ru-RU" sz="1600" dirty="0">
                          <a:effectLst/>
                        </a:rPr>
                        <a:t>надбавки</a:t>
                      </a:r>
                      <a:endParaRPr lang="ru-RU" sz="1600" dirty="0">
                        <a:solidFill>
                          <a:srgbClr val="000000"/>
                        </a:solidFill>
                        <a:effectLst/>
                        <a:latin typeface="Calibri"/>
                        <a:ea typeface="Calibri"/>
                        <a:cs typeface="Times New Roman"/>
                      </a:endParaRPr>
                    </a:p>
                  </a:txBody>
                  <a:tcPr marL="7727" marR="7727" marT="0" marB="0" anchor="ctr"/>
                </a:tc>
              </a:tr>
              <a:tr h="28118">
                <a:tc rowSpan="3">
                  <a:txBody>
                    <a:bodyPr/>
                    <a:lstStyle/>
                    <a:p>
                      <a:pPr algn="ctr">
                        <a:lnSpc>
                          <a:spcPct val="115000"/>
                        </a:lnSpc>
                        <a:spcAft>
                          <a:spcPts val="0"/>
                        </a:spcAft>
                      </a:pPr>
                      <a:r>
                        <a:rPr lang="ru-RU" sz="1600" dirty="0" smtClean="0">
                          <a:effectLst/>
                        </a:rPr>
                        <a:t>4</a:t>
                      </a:r>
                      <a:endParaRPr lang="ru-RU" sz="1600" dirty="0">
                        <a:solidFill>
                          <a:srgbClr val="000000"/>
                        </a:solidFill>
                        <a:effectLst/>
                        <a:latin typeface="Calibri"/>
                        <a:ea typeface="Calibri"/>
                        <a:cs typeface="Times New Roman"/>
                      </a:endParaRPr>
                    </a:p>
                  </a:txBody>
                  <a:tcPr marL="7727" marR="7727" marT="0" marB="0"/>
                </a:tc>
                <a:tc rowSpan="3">
                  <a:txBody>
                    <a:bodyPr/>
                    <a:lstStyle/>
                    <a:p>
                      <a:pPr algn="l">
                        <a:lnSpc>
                          <a:spcPct val="115000"/>
                        </a:lnSpc>
                        <a:spcAft>
                          <a:spcPts val="0"/>
                        </a:spcAft>
                      </a:pPr>
                      <a:r>
                        <a:rPr lang="ru-RU" sz="1600" dirty="0">
                          <a:solidFill>
                            <a:srgbClr val="002060"/>
                          </a:solidFill>
                          <a:effectLst/>
                        </a:rPr>
                        <a:t>Рост средней заработной платы работников учреждения в отчетном году без учета повышения размера заработной платы в соответствии с нормативными правовыми актами </a:t>
                      </a:r>
                      <a:r>
                        <a:rPr lang="ru-RU" sz="1600" dirty="0" smtClean="0">
                          <a:solidFill>
                            <a:srgbClr val="002060"/>
                          </a:solidFill>
                          <a:effectLst/>
                        </a:rPr>
                        <a:t>Губернатора, Правительства НСО</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да</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a:solidFill>
                            <a:srgbClr val="002060"/>
                          </a:solidFill>
                          <a:effectLst/>
                        </a:rPr>
                        <a:t>8</a:t>
                      </a:r>
                      <a:endParaRPr lang="ru-RU" sz="1600">
                        <a:solidFill>
                          <a:srgbClr val="002060"/>
                        </a:solidFill>
                        <a:effectLst/>
                        <a:latin typeface="Calibri"/>
                        <a:ea typeface="Calibri"/>
                        <a:cs typeface="Times New Roman"/>
                      </a:endParaRPr>
                    </a:p>
                  </a:txBody>
                  <a:tcPr marL="7727" marR="7727" marT="0" marB="0" anchor="ctr"/>
                </a:tc>
                <a:tc rowSpan="3">
                  <a:txBody>
                    <a:bodyPr/>
                    <a:lstStyle/>
                    <a:p>
                      <a:pPr algn="ctr">
                        <a:lnSpc>
                          <a:spcPct val="115000"/>
                        </a:lnSpc>
                        <a:spcAft>
                          <a:spcPts val="0"/>
                        </a:spcAft>
                      </a:pPr>
                      <a:r>
                        <a:rPr lang="ru-RU" sz="1600" dirty="0">
                          <a:solidFill>
                            <a:srgbClr val="002060"/>
                          </a:solidFill>
                          <a:effectLst/>
                        </a:rPr>
                        <a:t>Ежегодно</a:t>
                      </a:r>
                      <a:endParaRPr lang="ru-RU" sz="1600" dirty="0">
                        <a:solidFill>
                          <a:srgbClr val="002060"/>
                        </a:solidFill>
                        <a:effectLst/>
                        <a:latin typeface="Calibri"/>
                        <a:ea typeface="Calibri"/>
                        <a:cs typeface="Times New Roman"/>
                      </a:endParaRPr>
                    </a:p>
                  </a:txBody>
                  <a:tcPr marL="7727" marR="7727" marT="0" marB="0" anchor="ctr"/>
                </a:tc>
              </a:tr>
              <a:tr h="0">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600" dirty="0">
                          <a:solidFill>
                            <a:srgbClr val="002060"/>
                          </a:solidFill>
                          <a:effectLst/>
                        </a:rPr>
                        <a:t>нет</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r h="137755">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600" dirty="0">
                          <a:solidFill>
                            <a:srgbClr val="002060"/>
                          </a:solidFill>
                          <a:effectLst/>
                        </a:rPr>
                        <a:t>нет</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r h="0">
                <a:tc rowSpan="3">
                  <a:txBody>
                    <a:bodyPr/>
                    <a:lstStyle/>
                    <a:p>
                      <a:pPr algn="ctr">
                        <a:lnSpc>
                          <a:spcPct val="115000"/>
                        </a:lnSpc>
                        <a:spcAft>
                          <a:spcPts val="0"/>
                        </a:spcAft>
                      </a:pPr>
                      <a:r>
                        <a:rPr lang="ru-RU" sz="1600" dirty="0" smtClean="0">
                          <a:effectLst/>
                        </a:rPr>
                        <a:t>5</a:t>
                      </a:r>
                      <a:endParaRPr lang="ru-RU" sz="1600" dirty="0">
                        <a:solidFill>
                          <a:srgbClr val="000000"/>
                        </a:solidFill>
                        <a:effectLst/>
                        <a:latin typeface="Calibri"/>
                        <a:ea typeface="Calibri"/>
                        <a:cs typeface="Times New Roman"/>
                      </a:endParaRPr>
                    </a:p>
                  </a:txBody>
                  <a:tcPr marL="7727" marR="7727" marT="0" marB="0"/>
                </a:tc>
                <a:tc rowSpan="3">
                  <a:txBody>
                    <a:bodyPr/>
                    <a:lstStyle/>
                    <a:p>
                      <a:pPr algn="l">
                        <a:lnSpc>
                          <a:spcPct val="115000"/>
                        </a:lnSpc>
                        <a:spcAft>
                          <a:spcPts val="0"/>
                        </a:spcAft>
                      </a:pPr>
                      <a:r>
                        <a:rPr lang="ru-RU" sz="1600" dirty="0">
                          <a:solidFill>
                            <a:srgbClr val="002060"/>
                          </a:solidFill>
                          <a:effectLst/>
                        </a:rPr>
                        <a:t>Удельный вес аттестованных работников</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a:solidFill>
                            <a:srgbClr val="002060"/>
                          </a:solidFill>
                          <a:effectLst/>
                        </a:rPr>
                        <a:t>от 95 до 100 %</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6</a:t>
                      </a:r>
                      <a:endParaRPr lang="ru-RU" sz="1600" dirty="0">
                        <a:solidFill>
                          <a:srgbClr val="002060"/>
                        </a:solidFill>
                        <a:effectLst/>
                        <a:latin typeface="Calibri"/>
                        <a:ea typeface="Calibri"/>
                        <a:cs typeface="Times New Roman"/>
                      </a:endParaRPr>
                    </a:p>
                  </a:txBody>
                  <a:tcPr marL="7727" marR="7727" marT="0" marB="0" anchor="ctr"/>
                </a:tc>
                <a:tc rowSpan="3">
                  <a:txBody>
                    <a:bodyPr/>
                    <a:lstStyle/>
                    <a:p>
                      <a:pPr algn="ctr">
                        <a:lnSpc>
                          <a:spcPct val="115000"/>
                        </a:lnSpc>
                        <a:spcAft>
                          <a:spcPts val="0"/>
                        </a:spcAft>
                      </a:pPr>
                      <a:r>
                        <a:rPr lang="ru-RU" sz="1600" dirty="0">
                          <a:solidFill>
                            <a:srgbClr val="002060"/>
                          </a:solidFill>
                          <a:effectLst/>
                        </a:rPr>
                        <a:t>Не реже двух раз в год</a:t>
                      </a:r>
                      <a:endParaRPr lang="ru-RU" sz="1600" dirty="0">
                        <a:solidFill>
                          <a:srgbClr val="002060"/>
                        </a:solidFill>
                        <a:effectLst/>
                        <a:latin typeface="Calibri"/>
                        <a:ea typeface="Calibri"/>
                        <a:cs typeface="Times New Roman"/>
                      </a:endParaRPr>
                    </a:p>
                  </a:txBody>
                  <a:tcPr marL="7727" marR="7727" marT="0" marB="0" anchor="ctr"/>
                </a:tc>
              </a:tr>
              <a:tr h="0">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600" dirty="0">
                          <a:solidFill>
                            <a:srgbClr val="002060"/>
                          </a:solidFill>
                          <a:effectLst/>
                        </a:rPr>
                        <a:t>от 90 до 94 %</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4</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r h="47392">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600">
                          <a:solidFill>
                            <a:srgbClr val="002060"/>
                          </a:solidFill>
                          <a:effectLst/>
                        </a:rPr>
                        <a:t>от 80 до 89 %</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2</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r h="94785">
                <a:tc rowSpan="3">
                  <a:txBody>
                    <a:bodyPr/>
                    <a:lstStyle/>
                    <a:p>
                      <a:pPr algn="ctr">
                        <a:lnSpc>
                          <a:spcPct val="115000"/>
                        </a:lnSpc>
                        <a:spcAft>
                          <a:spcPts val="0"/>
                        </a:spcAft>
                      </a:pPr>
                      <a:r>
                        <a:rPr lang="ru-RU" sz="1600" dirty="0" smtClean="0">
                          <a:effectLst/>
                        </a:rPr>
                        <a:t>6</a:t>
                      </a:r>
                      <a:endParaRPr lang="ru-RU" sz="1600" dirty="0">
                        <a:solidFill>
                          <a:srgbClr val="000000"/>
                        </a:solidFill>
                        <a:effectLst/>
                        <a:latin typeface="Calibri"/>
                        <a:ea typeface="Calibri"/>
                        <a:cs typeface="Times New Roman"/>
                      </a:endParaRPr>
                    </a:p>
                  </a:txBody>
                  <a:tcPr marL="7727" marR="7727" marT="0" marB="0"/>
                </a:tc>
                <a:tc rowSpan="3">
                  <a:txBody>
                    <a:bodyPr/>
                    <a:lstStyle/>
                    <a:p>
                      <a:pPr algn="l">
                        <a:lnSpc>
                          <a:spcPct val="115000"/>
                        </a:lnSpc>
                        <a:spcAft>
                          <a:spcPts val="0"/>
                        </a:spcAft>
                      </a:pPr>
                      <a:r>
                        <a:rPr lang="ru-RU" sz="1600" dirty="0">
                          <a:solidFill>
                            <a:srgbClr val="002060"/>
                          </a:solidFill>
                          <a:effectLst/>
                        </a:rPr>
                        <a:t>Удельный вес работников, имеющих высшее профессиональное образование</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a:solidFill>
                            <a:srgbClr val="002060"/>
                          </a:solidFill>
                          <a:effectLst/>
                        </a:rPr>
                        <a:t>от 98 % и выше</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a:solidFill>
                            <a:srgbClr val="002060"/>
                          </a:solidFill>
                          <a:effectLst/>
                        </a:rPr>
                        <a:t>6</a:t>
                      </a:r>
                      <a:endParaRPr lang="ru-RU" sz="1600">
                        <a:solidFill>
                          <a:srgbClr val="002060"/>
                        </a:solidFill>
                        <a:effectLst/>
                        <a:latin typeface="Calibri"/>
                        <a:ea typeface="Calibri"/>
                        <a:cs typeface="Times New Roman"/>
                      </a:endParaRPr>
                    </a:p>
                  </a:txBody>
                  <a:tcPr marL="7727" marR="7727" marT="0" marB="0" anchor="ctr"/>
                </a:tc>
                <a:tc rowSpan="3">
                  <a:txBody>
                    <a:bodyPr/>
                    <a:lstStyle/>
                    <a:p>
                      <a:pPr algn="ctr">
                        <a:lnSpc>
                          <a:spcPct val="115000"/>
                        </a:lnSpc>
                        <a:spcAft>
                          <a:spcPts val="0"/>
                        </a:spcAft>
                      </a:pPr>
                      <a:r>
                        <a:rPr lang="ru-RU" sz="1600" dirty="0">
                          <a:solidFill>
                            <a:srgbClr val="002060"/>
                          </a:solidFill>
                          <a:effectLst/>
                        </a:rPr>
                        <a:t>Не реже двух раз в год</a:t>
                      </a:r>
                      <a:endParaRPr lang="ru-RU" sz="1600" dirty="0">
                        <a:solidFill>
                          <a:srgbClr val="002060"/>
                        </a:solidFill>
                        <a:effectLst/>
                        <a:latin typeface="Calibri"/>
                        <a:ea typeface="Calibri"/>
                        <a:cs typeface="Times New Roman"/>
                      </a:endParaRPr>
                    </a:p>
                  </a:txBody>
                  <a:tcPr marL="7727" marR="7727" marT="0" marB="0" anchor="ctr"/>
                </a:tc>
              </a:tr>
              <a:tr h="94785">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600">
                          <a:solidFill>
                            <a:srgbClr val="002060"/>
                          </a:solidFill>
                          <a:effectLst/>
                        </a:rPr>
                        <a:t>от 95 до 97 %</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3</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r h="94785">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600">
                          <a:solidFill>
                            <a:srgbClr val="002060"/>
                          </a:solidFill>
                          <a:effectLst/>
                        </a:rPr>
                        <a:t>от 90 до 94 %</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2</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bl>
          </a:graphicData>
        </a:graphic>
      </p:graphicFrame>
      <p:sp>
        <p:nvSpPr>
          <p:cNvPr id="11" name="Прямоугольник 10"/>
          <p:cNvSpPr/>
          <p:nvPr/>
        </p:nvSpPr>
        <p:spPr>
          <a:xfrm>
            <a:off x="1239657" y="277961"/>
            <a:ext cx="7904343" cy="369332"/>
          </a:xfrm>
          <a:prstGeom prst="rect">
            <a:avLst/>
          </a:prstGeom>
        </p:spPr>
        <p:txBody>
          <a:bodyPr wrap="square">
            <a:spAutoFit/>
          </a:bodyPr>
          <a:lstStyle/>
          <a:p>
            <a:r>
              <a:rPr lang="ru-RU" b="1" dirty="0">
                <a:solidFill>
                  <a:srgbClr val="002060"/>
                </a:solidFill>
              </a:rPr>
              <a:t>Повышение качества кадрового обеспечения образовательного процесса</a:t>
            </a:r>
            <a:endParaRPr lang="ru-RU" b="1" dirty="0">
              <a:solidFill>
                <a:srgbClr val="002060"/>
              </a:solidFill>
            </a:endParaRPr>
          </a:p>
        </p:txBody>
      </p:sp>
    </p:spTree>
    <p:extLst>
      <p:ext uri="{BB962C8B-B14F-4D97-AF65-F5344CB8AC3E}">
        <p14:creationId xmlns:p14="http://schemas.microsoft.com/office/powerpoint/2010/main" val="25291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6" name="Picture 3" descr="C:\Users\karina\Documents\работа эгида\2015\Копаева\Диплом роботот 2014.png"/>
          <p:cNvPicPr>
            <a:picLocks noChangeAspect="1" noChangeArrowheads="1"/>
          </p:cNvPicPr>
          <p:nvPr/>
        </p:nvPicPr>
        <p:blipFill>
          <a:blip r:embed="rId4" cstate="print"/>
          <a:srcRect/>
          <a:stretch>
            <a:fillRect/>
          </a:stretch>
        </p:blipFill>
        <p:spPr bwMode="auto">
          <a:xfrm>
            <a:off x="251519" y="267494"/>
            <a:ext cx="864097" cy="513979"/>
          </a:xfrm>
          <a:prstGeom prst="rect">
            <a:avLst/>
          </a:prstGeom>
          <a:noFill/>
        </p:spPr>
      </p:pic>
      <p:grpSp>
        <p:nvGrpSpPr>
          <p:cNvPr id="10" name="Группа 4"/>
          <p:cNvGrpSpPr/>
          <p:nvPr/>
        </p:nvGrpSpPr>
        <p:grpSpPr>
          <a:xfrm>
            <a:off x="1239657" y="849209"/>
            <a:ext cx="3804429" cy="59511"/>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7" name="Группа 4"/>
          <p:cNvGrpSpPr/>
          <p:nvPr/>
        </p:nvGrpSpPr>
        <p:grpSpPr>
          <a:xfrm>
            <a:off x="5336928" y="6553169"/>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3" name="Таблица 2"/>
          <p:cNvGraphicFramePr>
            <a:graphicFrameLocks noGrp="1"/>
          </p:cNvGraphicFramePr>
          <p:nvPr>
            <p:extLst>
              <p:ext uri="{D42A27DB-BD31-4B8C-83A1-F6EECF244321}">
                <p14:modId xmlns:p14="http://schemas.microsoft.com/office/powerpoint/2010/main" val="1934692415"/>
              </p:ext>
            </p:extLst>
          </p:nvPr>
        </p:nvGraphicFramePr>
        <p:xfrm>
          <a:off x="78098" y="1052736"/>
          <a:ext cx="8892482" cy="5353304"/>
        </p:xfrm>
        <a:graphic>
          <a:graphicData uri="http://schemas.openxmlformats.org/drawingml/2006/table">
            <a:tbl>
              <a:tblPr firstRow="1" firstCol="1" bandRow="1">
                <a:tableStyleId>{5C22544A-7EE6-4342-B048-85BDC9FD1C3A}</a:tableStyleId>
              </a:tblPr>
              <a:tblGrid>
                <a:gridCol w="360042"/>
                <a:gridCol w="2736304"/>
                <a:gridCol w="2448272"/>
                <a:gridCol w="2160240"/>
                <a:gridCol w="1187624"/>
              </a:tblGrid>
              <a:tr h="284354">
                <a:tc>
                  <a:txBody>
                    <a:bodyPr/>
                    <a:lstStyle/>
                    <a:p>
                      <a:pPr algn="ctr">
                        <a:lnSpc>
                          <a:spcPct val="115000"/>
                        </a:lnSpc>
                        <a:spcAft>
                          <a:spcPts val="0"/>
                        </a:spcAft>
                      </a:pPr>
                      <a:r>
                        <a:rPr lang="ru-RU" sz="1600" dirty="0">
                          <a:effectLst/>
                        </a:rPr>
                        <a:t>№ п/п</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Критерий</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Значение</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Удельный вес показателя в размере надбавки за качество выполняемых работ в зависимости от типа организации, %</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err="1" smtClean="0">
                          <a:effectLst/>
                        </a:rPr>
                        <a:t>Периодич-ность</a:t>
                      </a:r>
                      <a:r>
                        <a:rPr lang="ru-RU" sz="1600" dirty="0" smtClean="0">
                          <a:effectLst/>
                        </a:rPr>
                        <a:t> </a:t>
                      </a:r>
                      <a:r>
                        <a:rPr lang="ru-RU" sz="1600" dirty="0" err="1" smtClean="0">
                          <a:effectLst/>
                        </a:rPr>
                        <a:t>установле-ния</a:t>
                      </a:r>
                      <a:r>
                        <a:rPr lang="ru-RU" sz="1600" dirty="0" smtClean="0">
                          <a:effectLst/>
                        </a:rPr>
                        <a:t> </a:t>
                      </a:r>
                      <a:r>
                        <a:rPr lang="ru-RU" sz="1600" dirty="0">
                          <a:effectLst/>
                        </a:rPr>
                        <a:t>надбавки</a:t>
                      </a:r>
                      <a:endParaRPr lang="ru-RU" sz="1600" dirty="0">
                        <a:solidFill>
                          <a:srgbClr val="000000"/>
                        </a:solidFill>
                        <a:effectLst/>
                        <a:latin typeface="Calibri"/>
                        <a:ea typeface="Calibri"/>
                        <a:cs typeface="Times New Roman"/>
                      </a:endParaRPr>
                    </a:p>
                  </a:txBody>
                  <a:tcPr marL="7727" marR="7727" marT="0" marB="0" anchor="ctr"/>
                </a:tc>
              </a:tr>
              <a:tr h="0">
                <a:tc rowSpan="2">
                  <a:txBody>
                    <a:bodyPr/>
                    <a:lstStyle/>
                    <a:p>
                      <a:pPr algn="ctr">
                        <a:lnSpc>
                          <a:spcPct val="115000"/>
                        </a:lnSpc>
                        <a:spcAft>
                          <a:spcPts val="0"/>
                        </a:spcAft>
                      </a:pPr>
                      <a:r>
                        <a:rPr lang="ru-RU" sz="1600" dirty="0" smtClean="0">
                          <a:effectLst/>
                        </a:rPr>
                        <a:t>7</a:t>
                      </a:r>
                      <a:endParaRPr lang="ru-RU" sz="1600" dirty="0">
                        <a:solidFill>
                          <a:srgbClr val="000000"/>
                        </a:solidFill>
                        <a:effectLst/>
                        <a:latin typeface="Calibri"/>
                        <a:ea typeface="Calibri"/>
                        <a:cs typeface="Times New Roman"/>
                      </a:endParaRPr>
                    </a:p>
                  </a:txBody>
                  <a:tcPr marL="7727" marR="7727" marT="0" marB="0"/>
                </a:tc>
                <a:tc rowSpan="2">
                  <a:txBody>
                    <a:bodyPr/>
                    <a:lstStyle/>
                    <a:p>
                      <a:pPr algn="l">
                        <a:lnSpc>
                          <a:spcPct val="115000"/>
                        </a:lnSpc>
                        <a:spcAft>
                          <a:spcPts val="0"/>
                        </a:spcAft>
                      </a:pPr>
                      <a:r>
                        <a:rPr lang="ru-RU" sz="1600" dirty="0">
                          <a:solidFill>
                            <a:srgbClr val="002060"/>
                          </a:solidFill>
                          <a:effectLst/>
                        </a:rPr>
                        <a:t>Отсутствие нарушений и замечаний надзорных органов по результатам проверок</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a:solidFill>
                            <a:srgbClr val="002060"/>
                          </a:solidFill>
                          <a:effectLst/>
                        </a:rPr>
                        <a:t>да</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a:solidFill>
                            <a:srgbClr val="002060"/>
                          </a:solidFill>
                          <a:effectLst/>
                        </a:rPr>
                        <a:t>5</a:t>
                      </a:r>
                      <a:endParaRPr lang="ru-RU" sz="1600">
                        <a:solidFill>
                          <a:srgbClr val="002060"/>
                        </a:solidFill>
                        <a:effectLst/>
                        <a:latin typeface="Calibri"/>
                        <a:ea typeface="Calibri"/>
                        <a:cs typeface="Times New Roman"/>
                      </a:endParaRPr>
                    </a:p>
                  </a:txBody>
                  <a:tcPr marL="7727" marR="7727" marT="0" marB="0" anchor="ctr"/>
                </a:tc>
                <a:tc rowSpan="2">
                  <a:txBody>
                    <a:bodyPr/>
                    <a:lstStyle/>
                    <a:p>
                      <a:pPr algn="ctr">
                        <a:lnSpc>
                          <a:spcPct val="115000"/>
                        </a:lnSpc>
                        <a:spcAft>
                          <a:spcPts val="0"/>
                        </a:spcAft>
                      </a:pPr>
                      <a:r>
                        <a:rPr lang="ru-RU" sz="1600" dirty="0">
                          <a:solidFill>
                            <a:srgbClr val="002060"/>
                          </a:solidFill>
                          <a:effectLst/>
                        </a:rPr>
                        <a:t>Не реже двух раз в год</a:t>
                      </a:r>
                      <a:endParaRPr lang="ru-RU" sz="1600" dirty="0">
                        <a:solidFill>
                          <a:srgbClr val="002060"/>
                        </a:solidFill>
                        <a:effectLst/>
                        <a:latin typeface="Calibri"/>
                        <a:ea typeface="Calibri"/>
                        <a:cs typeface="Times New Roman"/>
                      </a:endParaRPr>
                    </a:p>
                  </a:txBody>
                  <a:tcPr marL="7727" marR="7727" marT="0" marB="0" anchor="ctr"/>
                </a:tc>
              </a:tr>
              <a:tr h="93654">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600">
                          <a:solidFill>
                            <a:srgbClr val="002060"/>
                          </a:solidFill>
                          <a:effectLst/>
                        </a:rPr>
                        <a:t>нет</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r h="33770">
                <a:tc rowSpan="2">
                  <a:txBody>
                    <a:bodyPr/>
                    <a:lstStyle/>
                    <a:p>
                      <a:pPr algn="ctr">
                        <a:lnSpc>
                          <a:spcPct val="115000"/>
                        </a:lnSpc>
                        <a:spcAft>
                          <a:spcPts val="0"/>
                        </a:spcAft>
                      </a:pPr>
                      <a:r>
                        <a:rPr lang="ru-RU" sz="1600" dirty="0" smtClean="0">
                          <a:effectLst/>
                        </a:rPr>
                        <a:t>8</a:t>
                      </a:r>
                      <a:endParaRPr lang="ru-RU" sz="1600" dirty="0">
                        <a:solidFill>
                          <a:srgbClr val="000000"/>
                        </a:solidFill>
                        <a:effectLst/>
                        <a:latin typeface="Calibri"/>
                        <a:ea typeface="Calibri"/>
                        <a:cs typeface="Times New Roman"/>
                      </a:endParaRPr>
                    </a:p>
                  </a:txBody>
                  <a:tcPr marL="7727" marR="7727" marT="0" marB="0"/>
                </a:tc>
                <a:tc rowSpan="2">
                  <a:txBody>
                    <a:bodyPr/>
                    <a:lstStyle/>
                    <a:p>
                      <a:pPr algn="l">
                        <a:lnSpc>
                          <a:spcPct val="115000"/>
                        </a:lnSpc>
                        <a:spcAft>
                          <a:spcPts val="0"/>
                        </a:spcAft>
                      </a:pPr>
                      <a:r>
                        <a:rPr lang="ru-RU" sz="1600" dirty="0">
                          <a:solidFill>
                            <a:srgbClr val="002060"/>
                          </a:solidFill>
                          <a:effectLst/>
                        </a:rPr>
                        <a:t>Отсутствие фактов нарушения финансово-хозяйственной деятельности и трудового законодательства</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да</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5</a:t>
                      </a:r>
                      <a:endParaRPr lang="ru-RU" sz="1600" dirty="0">
                        <a:solidFill>
                          <a:srgbClr val="002060"/>
                        </a:solidFill>
                        <a:effectLst/>
                        <a:latin typeface="Calibri"/>
                        <a:ea typeface="Calibri"/>
                        <a:cs typeface="Times New Roman"/>
                      </a:endParaRPr>
                    </a:p>
                  </a:txBody>
                  <a:tcPr marL="7727" marR="7727" marT="0" marB="0" anchor="ctr"/>
                </a:tc>
                <a:tc rowSpan="2">
                  <a:txBody>
                    <a:bodyPr/>
                    <a:lstStyle/>
                    <a:p>
                      <a:pPr algn="ctr">
                        <a:lnSpc>
                          <a:spcPct val="115000"/>
                        </a:lnSpc>
                        <a:spcAft>
                          <a:spcPts val="0"/>
                        </a:spcAft>
                      </a:pPr>
                      <a:r>
                        <a:rPr lang="ru-RU" sz="1600">
                          <a:solidFill>
                            <a:srgbClr val="002060"/>
                          </a:solidFill>
                          <a:effectLst/>
                        </a:rPr>
                        <a:t>Не реже двух раз в год</a:t>
                      </a:r>
                      <a:endParaRPr lang="ru-RU" sz="1600">
                        <a:solidFill>
                          <a:srgbClr val="002060"/>
                        </a:solidFill>
                        <a:effectLst/>
                        <a:latin typeface="Calibri"/>
                        <a:ea typeface="Calibri"/>
                        <a:cs typeface="Times New Roman"/>
                      </a:endParaRPr>
                    </a:p>
                  </a:txBody>
                  <a:tcPr marL="7727" marR="7727" marT="0" marB="0" anchor="ctr"/>
                </a:tc>
              </a:tr>
              <a:tr h="132103">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600">
                          <a:solidFill>
                            <a:srgbClr val="002060"/>
                          </a:solidFill>
                          <a:effectLst/>
                        </a:rPr>
                        <a:t>нет</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r h="26830">
                <a:tc rowSpan="2">
                  <a:txBody>
                    <a:bodyPr/>
                    <a:lstStyle/>
                    <a:p>
                      <a:pPr algn="ctr">
                        <a:lnSpc>
                          <a:spcPct val="115000"/>
                        </a:lnSpc>
                        <a:spcAft>
                          <a:spcPts val="0"/>
                        </a:spcAft>
                      </a:pPr>
                      <a:r>
                        <a:rPr lang="ru-RU" sz="1600" dirty="0" smtClean="0">
                          <a:effectLst/>
                        </a:rPr>
                        <a:t>9</a:t>
                      </a:r>
                      <a:endParaRPr lang="ru-RU" sz="1600" dirty="0">
                        <a:solidFill>
                          <a:srgbClr val="000000"/>
                        </a:solidFill>
                        <a:effectLst/>
                        <a:latin typeface="Calibri"/>
                        <a:ea typeface="Calibri"/>
                        <a:cs typeface="Times New Roman"/>
                      </a:endParaRPr>
                    </a:p>
                  </a:txBody>
                  <a:tcPr marL="7727" marR="7727" marT="0" marB="0"/>
                </a:tc>
                <a:tc rowSpan="2">
                  <a:txBody>
                    <a:bodyPr/>
                    <a:lstStyle/>
                    <a:p>
                      <a:pPr algn="l">
                        <a:lnSpc>
                          <a:spcPct val="115000"/>
                        </a:lnSpc>
                        <a:spcAft>
                          <a:spcPts val="0"/>
                        </a:spcAft>
                      </a:pPr>
                      <a:r>
                        <a:rPr lang="ru-RU" sz="1600" dirty="0">
                          <a:solidFill>
                            <a:srgbClr val="002060"/>
                          </a:solidFill>
                          <a:effectLst/>
                        </a:rPr>
                        <a:t>Отсутствие нарушения сроков и качества предоставления всех видов отчетности, информации</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да</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a:solidFill>
                            <a:srgbClr val="002060"/>
                          </a:solidFill>
                          <a:effectLst/>
                        </a:rPr>
                        <a:t>5</a:t>
                      </a:r>
                      <a:endParaRPr lang="ru-RU" sz="1600">
                        <a:solidFill>
                          <a:srgbClr val="002060"/>
                        </a:solidFill>
                        <a:effectLst/>
                        <a:latin typeface="Calibri"/>
                        <a:ea typeface="Calibri"/>
                        <a:cs typeface="Times New Roman"/>
                      </a:endParaRPr>
                    </a:p>
                  </a:txBody>
                  <a:tcPr marL="7727" marR="7727" marT="0" marB="0" anchor="ctr"/>
                </a:tc>
                <a:tc rowSpan="2">
                  <a:txBody>
                    <a:bodyPr/>
                    <a:lstStyle/>
                    <a:p>
                      <a:pPr algn="ctr">
                        <a:lnSpc>
                          <a:spcPct val="115000"/>
                        </a:lnSpc>
                        <a:spcAft>
                          <a:spcPts val="0"/>
                        </a:spcAft>
                      </a:pPr>
                      <a:r>
                        <a:rPr lang="ru-RU" sz="1600">
                          <a:solidFill>
                            <a:srgbClr val="002060"/>
                          </a:solidFill>
                          <a:effectLst/>
                        </a:rPr>
                        <a:t>Не реже двух раз в год</a:t>
                      </a:r>
                      <a:endParaRPr lang="ru-RU" sz="1600">
                        <a:solidFill>
                          <a:srgbClr val="002060"/>
                        </a:solidFill>
                        <a:effectLst/>
                        <a:latin typeface="Calibri"/>
                        <a:ea typeface="Calibri"/>
                        <a:cs typeface="Times New Roman"/>
                      </a:endParaRPr>
                    </a:p>
                  </a:txBody>
                  <a:tcPr marL="7727" marR="7727" marT="0" marB="0" anchor="ctr"/>
                </a:tc>
              </a:tr>
              <a:tr h="115347">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600" dirty="0">
                          <a:solidFill>
                            <a:srgbClr val="002060"/>
                          </a:solidFill>
                          <a:effectLst/>
                        </a:rPr>
                        <a:t>нет</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r h="115347">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1600" dirty="0" smtClean="0">
                          <a:effectLst/>
                        </a:rPr>
                        <a:t>10</a:t>
                      </a:r>
                      <a:endParaRPr lang="ru-RU" sz="1600" dirty="0" smtClean="0">
                        <a:solidFill>
                          <a:srgbClr val="000000"/>
                        </a:solidFill>
                        <a:effectLst/>
                        <a:latin typeface="+mn-lt"/>
                        <a:ea typeface="Calibri"/>
                        <a:cs typeface="Times New Roman"/>
                      </a:endParaRPr>
                    </a:p>
                    <a:p>
                      <a:pPr algn="ctr">
                        <a:lnSpc>
                          <a:spcPct val="115000"/>
                        </a:lnSpc>
                        <a:spcAft>
                          <a:spcPts val="0"/>
                        </a:spcAft>
                      </a:pPr>
                      <a:endParaRPr lang="ru-RU" sz="1600" dirty="0">
                        <a:solidFill>
                          <a:srgbClr val="000000"/>
                        </a:solidFill>
                        <a:effectLst/>
                        <a:latin typeface="Calibri"/>
                        <a:ea typeface="Calibri"/>
                        <a:cs typeface="Times New Roman"/>
                      </a:endParaRPr>
                    </a:p>
                  </a:txBody>
                  <a:tcPr marL="7727" marR="7727" marT="0" marB="0"/>
                </a:tc>
                <a:tc>
                  <a:txBody>
                    <a:bodyPr/>
                    <a:lstStyle/>
                    <a:p>
                      <a:pPr algn="l">
                        <a:lnSpc>
                          <a:spcPct val="115000"/>
                        </a:lnSpc>
                        <a:spcAft>
                          <a:spcPts val="0"/>
                        </a:spcAft>
                      </a:pPr>
                      <a:r>
                        <a:rPr lang="ru-RU" sz="1600" dirty="0">
                          <a:solidFill>
                            <a:srgbClr val="002060"/>
                          </a:solidFill>
                          <a:effectLst/>
                        </a:rPr>
                        <a:t>Отсутствие обоснованных претензий и жалоб</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да</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6</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Не реже двух раз в год</a:t>
                      </a:r>
                      <a:endParaRPr lang="ru-RU" sz="1600" dirty="0">
                        <a:solidFill>
                          <a:srgbClr val="002060"/>
                        </a:solidFill>
                        <a:effectLst/>
                        <a:latin typeface="Calibri"/>
                        <a:ea typeface="Calibri"/>
                        <a:cs typeface="Times New Roman"/>
                      </a:endParaRPr>
                    </a:p>
                  </a:txBody>
                  <a:tcPr marL="7727" marR="7727" marT="0" marB="0" anchor="ctr"/>
                </a:tc>
              </a:tr>
              <a:tr h="0">
                <a:tc gridSpan="3">
                  <a:txBody>
                    <a:bodyPr/>
                    <a:lstStyle/>
                    <a:p>
                      <a:pPr algn="ctr">
                        <a:lnSpc>
                          <a:spcPct val="115000"/>
                        </a:lnSpc>
                        <a:spcAft>
                          <a:spcPts val="0"/>
                        </a:spcAft>
                      </a:pPr>
                      <a:r>
                        <a:rPr lang="ru-RU" sz="100" dirty="0">
                          <a:effectLst/>
                        </a:rPr>
                        <a:t>ИТОГО</a:t>
                      </a:r>
                      <a:endParaRPr lang="ru-RU" sz="100" dirty="0">
                        <a:solidFill>
                          <a:srgbClr val="000000"/>
                        </a:solidFill>
                        <a:effectLst/>
                        <a:latin typeface="Calibri"/>
                        <a:ea typeface="Calibri"/>
                        <a:cs typeface="Times New Roman"/>
                      </a:endParaRPr>
                    </a:p>
                  </a:txBody>
                  <a:tcPr marL="7727" marR="7727" marT="0" marB="0"/>
                </a:tc>
                <a:tc hMerge="1">
                  <a:txBody>
                    <a:bodyPr/>
                    <a:lstStyle/>
                    <a:p>
                      <a:endParaRPr lang="ru-RU"/>
                    </a:p>
                  </a:txBody>
                  <a:tcPr/>
                </a:tc>
                <a:tc hMerge="1">
                  <a:txBody>
                    <a:bodyPr/>
                    <a:lstStyle/>
                    <a:p>
                      <a:endParaRPr lang="ru-RU"/>
                    </a:p>
                  </a:txBody>
                  <a:tcPr/>
                </a:tc>
                <a:tc>
                  <a:txBody>
                    <a:bodyPr/>
                    <a:lstStyle/>
                    <a:p>
                      <a:pPr algn="just">
                        <a:lnSpc>
                          <a:spcPct val="115000"/>
                        </a:lnSpc>
                        <a:spcAft>
                          <a:spcPts val="0"/>
                        </a:spcAft>
                      </a:pPr>
                      <a:r>
                        <a:rPr lang="ru-RU" sz="100" dirty="0">
                          <a:effectLst/>
                        </a:rPr>
                        <a:t>100</a:t>
                      </a:r>
                      <a:endParaRPr lang="ru-RU" sz="100" dirty="0">
                        <a:solidFill>
                          <a:srgbClr val="000000"/>
                        </a:solidFill>
                        <a:effectLst/>
                        <a:latin typeface="Calibri"/>
                        <a:ea typeface="Calibri"/>
                        <a:cs typeface="Times New Roman"/>
                      </a:endParaRPr>
                    </a:p>
                  </a:txBody>
                  <a:tcPr marL="7727" marR="7727" marT="0" marB="0"/>
                </a:tc>
                <a:tc>
                  <a:txBody>
                    <a:bodyPr/>
                    <a:lstStyle/>
                    <a:p>
                      <a:pPr algn="just">
                        <a:lnSpc>
                          <a:spcPct val="115000"/>
                        </a:lnSpc>
                        <a:spcAft>
                          <a:spcPts val="0"/>
                        </a:spcAft>
                      </a:pPr>
                      <a:r>
                        <a:rPr lang="ru-RU" sz="100" dirty="0">
                          <a:effectLst/>
                        </a:rPr>
                        <a:t> </a:t>
                      </a:r>
                      <a:endParaRPr lang="ru-RU" sz="100" dirty="0">
                        <a:solidFill>
                          <a:srgbClr val="000000"/>
                        </a:solidFill>
                        <a:effectLst/>
                        <a:latin typeface="Calibri"/>
                        <a:ea typeface="Calibri"/>
                        <a:cs typeface="Times New Roman"/>
                      </a:endParaRPr>
                    </a:p>
                  </a:txBody>
                  <a:tcPr marL="7727" marR="7727" marT="0" marB="0"/>
                </a:tc>
              </a:tr>
            </a:tbl>
          </a:graphicData>
        </a:graphic>
      </p:graphicFrame>
      <p:sp>
        <p:nvSpPr>
          <p:cNvPr id="11" name="Прямоугольник 10"/>
          <p:cNvSpPr/>
          <p:nvPr/>
        </p:nvSpPr>
        <p:spPr>
          <a:xfrm>
            <a:off x="1239657" y="277961"/>
            <a:ext cx="7904343" cy="369332"/>
          </a:xfrm>
          <a:prstGeom prst="rect">
            <a:avLst/>
          </a:prstGeom>
        </p:spPr>
        <p:txBody>
          <a:bodyPr wrap="square">
            <a:spAutoFit/>
          </a:bodyPr>
          <a:lstStyle/>
          <a:p>
            <a:r>
              <a:rPr lang="ru-RU" b="1" dirty="0" smtClean="0">
                <a:solidFill>
                  <a:srgbClr val="002060"/>
                </a:solidFill>
              </a:rPr>
              <a:t>Эффективность организации финансово-хозяйственной деятельности</a:t>
            </a:r>
            <a:endParaRPr lang="ru-RU" b="1" dirty="0">
              <a:solidFill>
                <a:srgbClr val="002060"/>
              </a:solidFill>
            </a:endParaRPr>
          </a:p>
        </p:txBody>
      </p:sp>
    </p:spTree>
    <p:extLst>
      <p:ext uri="{BB962C8B-B14F-4D97-AF65-F5344CB8AC3E}">
        <p14:creationId xmlns:p14="http://schemas.microsoft.com/office/powerpoint/2010/main" val="2967189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6" name="Picture 3" descr="C:\Users\karina\Documents\работа эгида\2015\Копаева\Диплом роботот 2014.png"/>
          <p:cNvPicPr>
            <a:picLocks noChangeAspect="1" noChangeArrowheads="1"/>
          </p:cNvPicPr>
          <p:nvPr/>
        </p:nvPicPr>
        <p:blipFill>
          <a:blip r:embed="rId4" cstate="print"/>
          <a:srcRect/>
          <a:stretch>
            <a:fillRect/>
          </a:stretch>
        </p:blipFill>
        <p:spPr bwMode="auto">
          <a:xfrm>
            <a:off x="251519" y="267494"/>
            <a:ext cx="864097" cy="513979"/>
          </a:xfrm>
          <a:prstGeom prst="rect">
            <a:avLst/>
          </a:prstGeom>
          <a:noFill/>
        </p:spPr>
      </p:pic>
      <p:grpSp>
        <p:nvGrpSpPr>
          <p:cNvPr id="10" name="Группа 4"/>
          <p:cNvGrpSpPr/>
          <p:nvPr/>
        </p:nvGrpSpPr>
        <p:grpSpPr>
          <a:xfrm>
            <a:off x="1239657" y="709465"/>
            <a:ext cx="3804429" cy="72008"/>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7" name="Группа 4"/>
          <p:cNvGrpSpPr/>
          <p:nvPr/>
        </p:nvGrpSpPr>
        <p:grpSpPr>
          <a:xfrm>
            <a:off x="5336928" y="6553169"/>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3" name="Таблица 2"/>
          <p:cNvGraphicFramePr>
            <a:graphicFrameLocks noGrp="1"/>
          </p:cNvGraphicFramePr>
          <p:nvPr>
            <p:extLst>
              <p:ext uri="{D42A27DB-BD31-4B8C-83A1-F6EECF244321}">
                <p14:modId xmlns:p14="http://schemas.microsoft.com/office/powerpoint/2010/main" val="2407277334"/>
              </p:ext>
            </p:extLst>
          </p:nvPr>
        </p:nvGraphicFramePr>
        <p:xfrm>
          <a:off x="78098" y="980728"/>
          <a:ext cx="8892482" cy="5327904"/>
        </p:xfrm>
        <a:graphic>
          <a:graphicData uri="http://schemas.openxmlformats.org/drawingml/2006/table">
            <a:tbl>
              <a:tblPr firstRow="1" firstCol="1" bandRow="1">
                <a:tableStyleId>{5C22544A-7EE6-4342-B048-85BDC9FD1C3A}</a:tableStyleId>
              </a:tblPr>
              <a:tblGrid>
                <a:gridCol w="360042"/>
                <a:gridCol w="2736304"/>
                <a:gridCol w="2448272"/>
                <a:gridCol w="2160240"/>
                <a:gridCol w="1187624"/>
              </a:tblGrid>
              <a:tr h="284354">
                <a:tc>
                  <a:txBody>
                    <a:bodyPr/>
                    <a:lstStyle/>
                    <a:p>
                      <a:pPr algn="ctr">
                        <a:lnSpc>
                          <a:spcPct val="115000"/>
                        </a:lnSpc>
                        <a:spcAft>
                          <a:spcPts val="0"/>
                        </a:spcAft>
                      </a:pPr>
                      <a:r>
                        <a:rPr lang="ru-RU" sz="1600" dirty="0">
                          <a:effectLst/>
                        </a:rPr>
                        <a:t>№ п/п</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Критерий</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Значение</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Удельный вес показателя в размере надбавки за качество выполняемых работ в зависимости от типа организации, %</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err="1" smtClean="0">
                          <a:effectLst/>
                        </a:rPr>
                        <a:t>Периодич-ность</a:t>
                      </a:r>
                      <a:r>
                        <a:rPr lang="ru-RU" sz="1600" dirty="0" smtClean="0">
                          <a:effectLst/>
                        </a:rPr>
                        <a:t> </a:t>
                      </a:r>
                      <a:r>
                        <a:rPr lang="ru-RU" sz="1600" dirty="0" err="1" smtClean="0">
                          <a:effectLst/>
                        </a:rPr>
                        <a:t>установле-ния</a:t>
                      </a:r>
                      <a:r>
                        <a:rPr lang="ru-RU" sz="1600" dirty="0" smtClean="0">
                          <a:effectLst/>
                        </a:rPr>
                        <a:t> </a:t>
                      </a:r>
                      <a:r>
                        <a:rPr lang="ru-RU" sz="1600" dirty="0">
                          <a:effectLst/>
                        </a:rPr>
                        <a:t>надбавки</a:t>
                      </a:r>
                      <a:endParaRPr lang="ru-RU" sz="1600" dirty="0">
                        <a:solidFill>
                          <a:srgbClr val="000000"/>
                        </a:solidFill>
                        <a:effectLst/>
                        <a:latin typeface="Calibri"/>
                        <a:ea typeface="Calibri"/>
                        <a:cs typeface="Times New Roman"/>
                      </a:endParaRPr>
                    </a:p>
                  </a:txBody>
                  <a:tcPr marL="7727" marR="7727" marT="0" marB="0" anchor="ctr"/>
                </a:tc>
              </a:tr>
              <a:tr h="142177">
                <a:tc rowSpan="2">
                  <a:txBody>
                    <a:bodyPr/>
                    <a:lstStyle/>
                    <a:p>
                      <a:pPr algn="ctr">
                        <a:lnSpc>
                          <a:spcPct val="115000"/>
                        </a:lnSpc>
                        <a:spcAft>
                          <a:spcPts val="0"/>
                        </a:spcAft>
                      </a:pPr>
                      <a:r>
                        <a:rPr lang="ru-RU" sz="1600" dirty="0" smtClean="0">
                          <a:effectLst/>
                        </a:rPr>
                        <a:t>11</a:t>
                      </a:r>
                      <a:endParaRPr lang="ru-RU" sz="1600" dirty="0">
                        <a:solidFill>
                          <a:srgbClr val="000000"/>
                        </a:solidFill>
                        <a:effectLst/>
                        <a:latin typeface="Calibri"/>
                        <a:ea typeface="Calibri"/>
                        <a:cs typeface="Times New Roman"/>
                      </a:endParaRPr>
                    </a:p>
                  </a:txBody>
                  <a:tcPr marL="7727" marR="7727" marT="0" marB="0"/>
                </a:tc>
                <a:tc rowSpan="4">
                  <a:txBody>
                    <a:bodyPr/>
                    <a:lstStyle/>
                    <a:p>
                      <a:pPr algn="l">
                        <a:lnSpc>
                          <a:spcPct val="115000"/>
                        </a:lnSpc>
                        <a:spcAft>
                          <a:spcPts val="0"/>
                        </a:spcAft>
                      </a:pPr>
                      <a:r>
                        <a:rPr lang="ru-RU" sz="1600" dirty="0">
                          <a:solidFill>
                            <a:srgbClr val="002060"/>
                          </a:solidFill>
                          <a:effectLst/>
                        </a:rPr>
                        <a:t>Наличие участников (лауреатов и победителей) олимпиад, конкурсов, конференций, фестивалей, проектов, соревнований, смотров, игр</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международный уровень</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6</a:t>
                      </a:r>
                      <a:endParaRPr lang="ru-RU" sz="1600" dirty="0">
                        <a:solidFill>
                          <a:srgbClr val="002060"/>
                        </a:solidFill>
                        <a:effectLst/>
                        <a:latin typeface="Calibri"/>
                        <a:ea typeface="Calibri"/>
                        <a:cs typeface="Times New Roman"/>
                      </a:endParaRPr>
                    </a:p>
                  </a:txBody>
                  <a:tcPr marL="7727" marR="7727" marT="0" marB="0" anchor="ctr"/>
                </a:tc>
                <a:tc rowSpan="4">
                  <a:txBody>
                    <a:bodyPr/>
                    <a:lstStyle/>
                    <a:p>
                      <a:pPr algn="ctr">
                        <a:lnSpc>
                          <a:spcPct val="115000"/>
                        </a:lnSpc>
                        <a:spcAft>
                          <a:spcPts val="0"/>
                        </a:spcAft>
                      </a:pPr>
                      <a:r>
                        <a:rPr lang="ru-RU" sz="1600">
                          <a:solidFill>
                            <a:srgbClr val="002060"/>
                          </a:solidFill>
                          <a:effectLst/>
                        </a:rPr>
                        <a:t>Не реже двух раз в год</a:t>
                      </a:r>
                      <a:endParaRPr lang="ru-RU" sz="1600">
                        <a:solidFill>
                          <a:srgbClr val="002060"/>
                        </a:solidFill>
                        <a:effectLst/>
                        <a:latin typeface="Calibri"/>
                        <a:ea typeface="Calibri"/>
                        <a:cs typeface="Times New Roman"/>
                      </a:endParaRPr>
                    </a:p>
                  </a:txBody>
                  <a:tcPr marL="7727" marR="7727" marT="0" marB="0" anchor="ctr"/>
                </a:tc>
              </a:tr>
              <a:tr h="142177">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600" dirty="0">
                          <a:solidFill>
                            <a:srgbClr val="002060"/>
                          </a:solidFill>
                          <a:effectLst/>
                        </a:rPr>
                        <a:t>всероссийский уровень</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3</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r h="47392">
                <a:tc rowSpan="4">
                  <a:txBody>
                    <a:bodyPr/>
                    <a:lstStyle/>
                    <a:p>
                      <a:pPr algn="ctr">
                        <a:lnSpc>
                          <a:spcPct val="115000"/>
                        </a:lnSpc>
                        <a:spcAft>
                          <a:spcPts val="0"/>
                        </a:spcAft>
                      </a:pPr>
                      <a:r>
                        <a:rPr lang="ru-RU" sz="1600" dirty="0" smtClean="0">
                          <a:effectLst/>
                        </a:rPr>
                        <a:t>12</a:t>
                      </a:r>
                      <a:endParaRPr lang="ru-RU" sz="1600" dirty="0">
                        <a:solidFill>
                          <a:srgbClr val="000000"/>
                        </a:solidFill>
                        <a:effectLst/>
                        <a:latin typeface="Calibri"/>
                        <a:ea typeface="Calibri"/>
                        <a:cs typeface="Times New Roman"/>
                      </a:endParaRPr>
                    </a:p>
                  </a:txBody>
                  <a:tcPr marL="7727" marR="7727" marT="0" marB="0"/>
                </a:tc>
                <a:tc vMerge="1">
                  <a:txBody>
                    <a:bodyPr/>
                    <a:lstStyle/>
                    <a:p>
                      <a:endParaRPr lang="ru-RU"/>
                    </a:p>
                  </a:txBody>
                  <a:tcPr/>
                </a:tc>
                <a:tc>
                  <a:txBody>
                    <a:bodyPr/>
                    <a:lstStyle/>
                    <a:p>
                      <a:pPr algn="ctr">
                        <a:lnSpc>
                          <a:spcPct val="115000"/>
                        </a:lnSpc>
                        <a:spcAft>
                          <a:spcPts val="0"/>
                        </a:spcAft>
                      </a:pPr>
                      <a:r>
                        <a:rPr lang="ru-RU" sz="1600">
                          <a:solidFill>
                            <a:srgbClr val="002060"/>
                          </a:solidFill>
                          <a:effectLst/>
                        </a:rPr>
                        <a:t>региональный или областной уровень</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2</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r h="47392">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600">
                          <a:solidFill>
                            <a:srgbClr val="002060"/>
                          </a:solidFill>
                          <a:effectLst/>
                        </a:rPr>
                        <a:t>городской (муниципальный) уровень</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1</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r h="71088">
                <a:tc vMerge="1">
                  <a:txBody>
                    <a:bodyPr/>
                    <a:lstStyle/>
                    <a:p>
                      <a:endParaRPr lang="ru-RU"/>
                    </a:p>
                  </a:txBody>
                  <a:tcPr/>
                </a:tc>
                <a:tc rowSpan="2">
                  <a:txBody>
                    <a:bodyPr/>
                    <a:lstStyle/>
                    <a:p>
                      <a:pPr algn="l">
                        <a:lnSpc>
                          <a:spcPct val="115000"/>
                        </a:lnSpc>
                        <a:spcAft>
                          <a:spcPts val="0"/>
                        </a:spcAft>
                      </a:pPr>
                      <a:r>
                        <a:rPr lang="ru-RU" sz="1600" dirty="0">
                          <a:solidFill>
                            <a:srgbClr val="002060"/>
                          </a:solidFill>
                          <a:effectLst/>
                        </a:rPr>
                        <a:t>Отсутствие правонарушений, совершенных обучающимися</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a:solidFill>
                            <a:srgbClr val="002060"/>
                          </a:solidFill>
                          <a:effectLst/>
                        </a:rPr>
                        <a:t>да</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a:solidFill>
                            <a:srgbClr val="002060"/>
                          </a:solidFill>
                          <a:effectLst/>
                        </a:rPr>
                        <a:t>2</a:t>
                      </a:r>
                      <a:endParaRPr lang="ru-RU" sz="1600">
                        <a:solidFill>
                          <a:srgbClr val="002060"/>
                        </a:solidFill>
                        <a:effectLst/>
                        <a:latin typeface="Calibri"/>
                        <a:ea typeface="Calibri"/>
                        <a:cs typeface="Times New Roman"/>
                      </a:endParaRPr>
                    </a:p>
                  </a:txBody>
                  <a:tcPr marL="7727" marR="7727" marT="0" marB="0" anchor="ctr"/>
                </a:tc>
                <a:tc rowSpan="2">
                  <a:txBody>
                    <a:bodyPr/>
                    <a:lstStyle/>
                    <a:p>
                      <a:pPr algn="ctr">
                        <a:lnSpc>
                          <a:spcPct val="115000"/>
                        </a:lnSpc>
                        <a:spcAft>
                          <a:spcPts val="0"/>
                        </a:spcAft>
                        <a:tabLst>
                          <a:tab pos="755650" algn="l"/>
                        </a:tabLst>
                      </a:pPr>
                      <a:r>
                        <a:rPr lang="ru-RU" sz="1600" dirty="0">
                          <a:solidFill>
                            <a:srgbClr val="002060"/>
                          </a:solidFill>
                          <a:effectLst/>
                        </a:rPr>
                        <a:t>	</a:t>
                      </a:r>
                    </a:p>
                    <a:p>
                      <a:pPr algn="ctr">
                        <a:lnSpc>
                          <a:spcPct val="115000"/>
                        </a:lnSpc>
                        <a:spcAft>
                          <a:spcPts val="0"/>
                        </a:spcAft>
                      </a:pPr>
                      <a:r>
                        <a:rPr lang="ru-RU" sz="1600" dirty="0">
                          <a:solidFill>
                            <a:srgbClr val="002060"/>
                          </a:solidFill>
                          <a:effectLst/>
                        </a:rPr>
                        <a:t>Ежегодно</a:t>
                      </a:r>
                      <a:endParaRPr lang="ru-RU" sz="1600" dirty="0">
                        <a:solidFill>
                          <a:srgbClr val="002060"/>
                        </a:solidFill>
                        <a:effectLst/>
                        <a:latin typeface="Calibri"/>
                        <a:ea typeface="Calibri"/>
                        <a:cs typeface="Times New Roman"/>
                      </a:endParaRPr>
                    </a:p>
                  </a:txBody>
                  <a:tcPr marL="7727" marR="7727" marT="0" marB="0" anchor="ctr"/>
                </a:tc>
              </a:tr>
              <a:tr h="71088">
                <a:tc vMerge="1">
                  <a:txBody>
                    <a:bodyPr/>
                    <a:lstStyle/>
                    <a:p>
                      <a:endParaRPr lang="ru-RU"/>
                    </a:p>
                  </a:txBody>
                  <a:tcPr/>
                </a:tc>
                <a:tc vMerge="1">
                  <a:txBody>
                    <a:bodyPr/>
                    <a:lstStyle/>
                    <a:p>
                      <a:endParaRPr lang="ru-RU"/>
                    </a:p>
                  </a:txBody>
                  <a:tcPr/>
                </a:tc>
                <a:tc>
                  <a:txBody>
                    <a:bodyPr/>
                    <a:lstStyle/>
                    <a:p>
                      <a:pPr algn="ctr">
                        <a:lnSpc>
                          <a:spcPct val="115000"/>
                        </a:lnSpc>
                        <a:spcAft>
                          <a:spcPts val="0"/>
                        </a:spcAft>
                        <a:tabLst>
                          <a:tab pos="582930" algn="l"/>
                        </a:tabLst>
                      </a:pPr>
                      <a:r>
                        <a:rPr lang="ru-RU" sz="1600" dirty="0">
                          <a:solidFill>
                            <a:srgbClr val="002060"/>
                          </a:solidFill>
                          <a:effectLst/>
                        </a:rPr>
                        <a:t>нет</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r h="71088">
                <a:tc rowSpan="3">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1600" dirty="0" smtClean="0">
                          <a:effectLst/>
                        </a:rPr>
                        <a:t>13</a:t>
                      </a:r>
                      <a:endParaRPr lang="ru-RU" sz="1600" dirty="0" smtClean="0">
                        <a:solidFill>
                          <a:srgbClr val="000000"/>
                        </a:solidFill>
                        <a:effectLst/>
                        <a:latin typeface="+mn-lt"/>
                        <a:ea typeface="Calibri"/>
                        <a:cs typeface="Times New Roman"/>
                      </a:endParaRPr>
                    </a:p>
                    <a:p>
                      <a:pPr algn="ctr">
                        <a:lnSpc>
                          <a:spcPct val="115000"/>
                        </a:lnSpc>
                        <a:spcAft>
                          <a:spcPts val="0"/>
                        </a:spcAft>
                      </a:pPr>
                      <a:endParaRPr lang="ru-RU" sz="1600" dirty="0">
                        <a:solidFill>
                          <a:srgbClr val="000000"/>
                        </a:solidFill>
                        <a:effectLst/>
                        <a:latin typeface="Calibri"/>
                        <a:ea typeface="Calibri"/>
                        <a:cs typeface="Times New Roman"/>
                      </a:endParaRPr>
                    </a:p>
                  </a:txBody>
                  <a:tcPr marL="7727" marR="7727" marT="0" marB="0"/>
                </a:tc>
                <a:tc rowSpan="3">
                  <a:txBody>
                    <a:bodyPr/>
                    <a:lstStyle/>
                    <a:p>
                      <a:pPr algn="l">
                        <a:lnSpc>
                          <a:spcPct val="115000"/>
                        </a:lnSpc>
                        <a:spcAft>
                          <a:spcPts val="0"/>
                        </a:spcAft>
                      </a:pPr>
                      <a:r>
                        <a:rPr lang="ru-RU" sz="1600" dirty="0">
                          <a:solidFill>
                            <a:srgbClr val="002060"/>
                          </a:solidFill>
                          <a:effectLst/>
                        </a:rPr>
                        <a:t>Доля обучающихся на «хорошо» и «отлично»</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более 90 %</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3</a:t>
                      </a:r>
                      <a:endParaRPr lang="ru-RU" sz="1600" dirty="0">
                        <a:solidFill>
                          <a:srgbClr val="002060"/>
                        </a:solidFill>
                        <a:effectLst/>
                        <a:latin typeface="Calibri"/>
                        <a:ea typeface="Calibri"/>
                        <a:cs typeface="Times New Roman"/>
                      </a:endParaRPr>
                    </a:p>
                  </a:txBody>
                  <a:tcPr marL="7727" marR="7727" marT="0" marB="0" anchor="ctr"/>
                </a:tc>
                <a:tc rowSpan="3">
                  <a:txBody>
                    <a:bodyPr/>
                    <a:lstStyle/>
                    <a:p>
                      <a:pPr algn="ctr">
                        <a:lnSpc>
                          <a:spcPct val="115000"/>
                        </a:lnSpc>
                        <a:spcAft>
                          <a:spcPts val="0"/>
                        </a:spcAft>
                      </a:pPr>
                      <a:r>
                        <a:rPr lang="ru-RU" sz="1600" dirty="0">
                          <a:solidFill>
                            <a:srgbClr val="002060"/>
                          </a:solidFill>
                          <a:effectLst/>
                        </a:rPr>
                        <a:t>Ежегодно</a:t>
                      </a:r>
                      <a:endParaRPr lang="ru-RU" sz="1600" dirty="0">
                        <a:solidFill>
                          <a:srgbClr val="002060"/>
                        </a:solidFill>
                        <a:effectLst/>
                        <a:latin typeface="Calibri"/>
                        <a:ea typeface="Calibri"/>
                        <a:cs typeface="Times New Roman"/>
                      </a:endParaRPr>
                    </a:p>
                  </a:txBody>
                  <a:tcPr marL="7727" marR="7727" marT="0" marB="0" anchor="ctr"/>
                </a:tc>
              </a:tr>
              <a:tr h="71088">
                <a:tc vMerge="1">
                  <a:txBody>
                    <a:bodyPr/>
                    <a:lstStyle/>
                    <a:p>
                      <a:pPr algn="ctr">
                        <a:lnSpc>
                          <a:spcPct val="115000"/>
                        </a:lnSpc>
                        <a:spcAft>
                          <a:spcPts val="0"/>
                        </a:spcAft>
                      </a:pPr>
                      <a:endParaRPr lang="ru-RU" sz="1600" dirty="0">
                        <a:solidFill>
                          <a:srgbClr val="000000"/>
                        </a:solidFill>
                        <a:effectLst/>
                        <a:latin typeface="Calibri"/>
                        <a:ea typeface="Calibri"/>
                        <a:cs typeface="Times New Roman"/>
                      </a:endParaRPr>
                    </a:p>
                  </a:txBody>
                  <a:tcPr marL="7727" marR="7727" marT="0" marB="0"/>
                </a:tc>
                <a:tc vMerge="1">
                  <a:txBody>
                    <a:bodyPr/>
                    <a:lstStyle/>
                    <a:p>
                      <a:endParaRPr lang="ru-RU"/>
                    </a:p>
                  </a:txBody>
                  <a:tcPr/>
                </a:tc>
                <a:tc>
                  <a:txBody>
                    <a:bodyPr/>
                    <a:lstStyle/>
                    <a:p>
                      <a:pPr algn="ctr">
                        <a:lnSpc>
                          <a:spcPct val="115000"/>
                        </a:lnSpc>
                        <a:spcAft>
                          <a:spcPts val="0"/>
                        </a:spcAft>
                      </a:pPr>
                      <a:r>
                        <a:rPr lang="ru-RU" sz="1600">
                          <a:solidFill>
                            <a:srgbClr val="002060"/>
                          </a:solidFill>
                          <a:effectLst/>
                        </a:rPr>
                        <a:t>от 85 до 89 %</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2</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r h="71088">
                <a:tc vMerge="1">
                  <a:txBody>
                    <a:bodyPr/>
                    <a:lstStyle/>
                    <a:p>
                      <a:pPr algn="ctr">
                        <a:lnSpc>
                          <a:spcPct val="115000"/>
                        </a:lnSpc>
                        <a:spcAft>
                          <a:spcPts val="0"/>
                        </a:spcAft>
                      </a:pPr>
                      <a:endParaRPr lang="ru-RU" sz="1600" dirty="0">
                        <a:solidFill>
                          <a:srgbClr val="000000"/>
                        </a:solidFill>
                        <a:effectLst/>
                        <a:latin typeface="Calibri"/>
                        <a:ea typeface="Calibri"/>
                        <a:cs typeface="Times New Roman"/>
                      </a:endParaRPr>
                    </a:p>
                  </a:txBody>
                  <a:tcPr marL="7727" marR="7727" marT="0" marB="0"/>
                </a:tc>
                <a:tc vMerge="1">
                  <a:txBody>
                    <a:bodyPr/>
                    <a:lstStyle/>
                    <a:p>
                      <a:endParaRPr lang="ru-RU"/>
                    </a:p>
                  </a:txBody>
                  <a:tcPr/>
                </a:tc>
                <a:tc>
                  <a:txBody>
                    <a:bodyPr/>
                    <a:lstStyle/>
                    <a:p>
                      <a:pPr algn="ctr">
                        <a:lnSpc>
                          <a:spcPct val="115000"/>
                        </a:lnSpc>
                        <a:spcAft>
                          <a:spcPts val="0"/>
                        </a:spcAft>
                      </a:pPr>
                      <a:r>
                        <a:rPr lang="ru-RU" sz="1600">
                          <a:solidFill>
                            <a:srgbClr val="002060"/>
                          </a:solidFill>
                          <a:effectLst/>
                        </a:rPr>
                        <a:t>от 80 до 84 %</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1</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r h="71088">
                <a:tc rowSpan="2">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1600" dirty="0" smtClean="0">
                          <a:effectLst/>
                        </a:rPr>
                        <a:t>14</a:t>
                      </a:r>
                      <a:endParaRPr lang="ru-RU" sz="800" dirty="0">
                        <a:solidFill>
                          <a:srgbClr val="000000"/>
                        </a:solidFill>
                        <a:effectLst/>
                        <a:latin typeface="Calibri"/>
                        <a:ea typeface="Calibri"/>
                        <a:cs typeface="Times New Roman"/>
                      </a:endParaRPr>
                    </a:p>
                  </a:txBody>
                  <a:tcPr marL="7727" marR="7727" marT="0" marB="0"/>
                </a:tc>
                <a:tc rowSpan="2">
                  <a:txBody>
                    <a:bodyPr/>
                    <a:lstStyle/>
                    <a:p>
                      <a:pPr algn="l">
                        <a:lnSpc>
                          <a:spcPct val="115000"/>
                        </a:lnSpc>
                        <a:spcAft>
                          <a:spcPts val="0"/>
                        </a:spcAft>
                      </a:pPr>
                      <a:r>
                        <a:rPr lang="ru-RU" sz="1600" dirty="0">
                          <a:solidFill>
                            <a:srgbClr val="002060"/>
                          </a:solidFill>
                          <a:effectLst/>
                        </a:rPr>
                        <a:t>Наличие реализуемых социокультурных проектов</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федерального уровня</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a:solidFill>
                            <a:srgbClr val="002060"/>
                          </a:solidFill>
                          <a:effectLst/>
                        </a:rPr>
                        <a:t>5</a:t>
                      </a:r>
                      <a:endParaRPr lang="ru-RU" sz="1600">
                        <a:solidFill>
                          <a:srgbClr val="002060"/>
                        </a:solidFill>
                        <a:effectLst/>
                        <a:latin typeface="Calibri"/>
                        <a:ea typeface="Calibri"/>
                        <a:cs typeface="Times New Roman"/>
                      </a:endParaRPr>
                    </a:p>
                  </a:txBody>
                  <a:tcPr marL="7727" marR="7727" marT="0" marB="0" anchor="ctr"/>
                </a:tc>
                <a:tc rowSpan="2">
                  <a:txBody>
                    <a:bodyPr/>
                    <a:lstStyle/>
                    <a:p>
                      <a:pPr algn="ctr">
                        <a:lnSpc>
                          <a:spcPct val="115000"/>
                        </a:lnSpc>
                        <a:spcAft>
                          <a:spcPts val="0"/>
                        </a:spcAft>
                      </a:pPr>
                      <a:r>
                        <a:rPr lang="ru-RU" sz="1600" dirty="0">
                          <a:solidFill>
                            <a:srgbClr val="002060"/>
                          </a:solidFill>
                          <a:effectLst/>
                        </a:rPr>
                        <a:t>Не реже двух раз в год</a:t>
                      </a:r>
                      <a:endParaRPr lang="ru-RU" sz="1600" dirty="0">
                        <a:solidFill>
                          <a:srgbClr val="002060"/>
                        </a:solidFill>
                        <a:effectLst/>
                        <a:latin typeface="Calibri"/>
                        <a:ea typeface="Calibri"/>
                        <a:cs typeface="Times New Roman"/>
                      </a:endParaRPr>
                    </a:p>
                  </a:txBody>
                  <a:tcPr marL="7727" marR="7727" marT="0" marB="0" anchor="ctr"/>
                </a:tc>
              </a:tr>
              <a:tr h="0">
                <a:tc vMerge="1">
                  <a:txBody>
                    <a:bodyPr/>
                    <a:lstStyle/>
                    <a:p>
                      <a:pPr algn="ctr">
                        <a:lnSpc>
                          <a:spcPct val="115000"/>
                        </a:lnSpc>
                        <a:spcAft>
                          <a:spcPts val="0"/>
                        </a:spcAft>
                      </a:pPr>
                      <a:endParaRPr lang="ru-RU" sz="100" dirty="0">
                        <a:solidFill>
                          <a:srgbClr val="000000"/>
                        </a:solidFill>
                        <a:effectLst/>
                        <a:latin typeface="Calibri"/>
                        <a:ea typeface="Calibri"/>
                        <a:cs typeface="Times New Roman"/>
                      </a:endParaRPr>
                    </a:p>
                  </a:txBody>
                  <a:tcPr marL="7727" marR="7727" marT="0" marB="0"/>
                </a:tc>
                <a:tc vMerge="1">
                  <a:txBody>
                    <a:bodyPr/>
                    <a:lstStyle/>
                    <a:p>
                      <a:endParaRPr lang="ru-RU"/>
                    </a:p>
                  </a:txBody>
                  <a:tcPr/>
                </a:tc>
                <a:tc>
                  <a:txBody>
                    <a:bodyPr/>
                    <a:lstStyle/>
                    <a:p>
                      <a:pPr algn="ctr">
                        <a:lnSpc>
                          <a:spcPct val="115000"/>
                        </a:lnSpc>
                        <a:spcAft>
                          <a:spcPts val="0"/>
                        </a:spcAft>
                      </a:pPr>
                      <a:r>
                        <a:rPr lang="ru-RU" sz="1600">
                          <a:solidFill>
                            <a:srgbClr val="002060"/>
                          </a:solidFill>
                          <a:effectLst/>
                        </a:rPr>
                        <a:t>регионального уровня</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3</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bl>
          </a:graphicData>
        </a:graphic>
      </p:graphicFrame>
    </p:spTree>
    <p:extLst>
      <p:ext uri="{BB962C8B-B14F-4D97-AF65-F5344CB8AC3E}">
        <p14:creationId xmlns:p14="http://schemas.microsoft.com/office/powerpoint/2010/main" val="104061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6" name="Picture 3" descr="C:\Users\karina\Documents\работа эгида\2015\Копаева\Диплом роботот 2014.png"/>
          <p:cNvPicPr>
            <a:picLocks noChangeAspect="1" noChangeArrowheads="1"/>
          </p:cNvPicPr>
          <p:nvPr/>
        </p:nvPicPr>
        <p:blipFill>
          <a:blip r:embed="rId4" cstate="print"/>
          <a:srcRect/>
          <a:stretch>
            <a:fillRect/>
          </a:stretch>
        </p:blipFill>
        <p:spPr bwMode="auto">
          <a:xfrm>
            <a:off x="251519" y="267494"/>
            <a:ext cx="864097" cy="513979"/>
          </a:xfrm>
          <a:prstGeom prst="rect">
            <a:avLst/>
          </a:prstGeom>
          <a:noFill/>
        </p:spPr>
      </p:pic>
      <p:grpSp>
        <p:nvGrpSpPr>
          <p:cNvPr id="10" name="Группа 4"/>
          <p:cNvGrpSpPr/>
          <p:nvPr/>
        </p:nvGrpSpPr>
        <p:grpSpPr>
          <a:xfrm>
            <a:off x="1239657" y="709465"/>
            <a:ext cx="3804429" cy="72008"/>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7" name="Группа 4"/>
          <p:cNvGrpSpPr/>
          <p:nvPr/>
        </p:nvGrpSpPr>
        <p:grpSpPr>
          <a:xfrm>
            <a:off x="5336928" y="6553169"/>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3" name="Таблица 2"/>
          <p:cNvGraphicFramePr>
            <a:graphicFrameLocks noGrp="1"/>
          </p:cNvGraphicFramePr>
          <p:nvPr>
            <p:extLst>
              <p:ext uri="{D42A27DB-BD31-4B8C-83A1-F6EECF244321}">
                <p14:modId xmlns:p14="http://schemas.microsoft.com/office/powerpoint/2010/main" val="4267873359"/>
              </p:ext>
            </p:extLst>
          </p:nvPr>
        </p:nvGraphicFramePr>
        <p:xfrm>
          <a:off x="78098" y="1196752"/>
          <a:ext cx="8892482" cy="4835906"/>
        </p:xfrm>
        <a:graphic>
          <a:graphicData uri="http://schemas.openxmlformats.org/drawingml/2006/table">
            <a:tbl>
              <a:tblPr firstRow="1" firstCol="1" bandRow="1">
                <a:tableStyleId>{5C22544A-7EE6-4342-B048-85BDC9FD1C3A}</a:tableStyleId>
              </a:tblPr>
              <a:tblGrid>
                <a:gridCol w="360042"/>
                <a:gridCol w="3341772"/>
                <a:gridCol w="1842804"/>
                <a:gridCol w="2160240"/>
                <a:gridCol w="1187624"/>
              </a:tblGrid>
              <a:tr h="284354">
                <a:tc>
                  <a:txBody>
                    <a:bodyPr/>
                    <a:lstStyle/>
                    <a:p>
                      <a:pPr algn="ctr">
                        <a:lnSpc>
                          <a:spcPct val="115000"/>
                        </a:lnSpc>
                        <a:spcAft>
                          <a:spcPts val="0"/>
                        </a:spcAft>
                      </a:pPr>
                      <a:r>
                        <a:rPr lang="ru-RU" sz="1600" dirty="0">
                          <a:effectLst/>
                        </a:rPr>
                        <a:t>№ п/п</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Критерий</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Значение</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Удельный вес показателя в размере надбавки за качество выполняемых работ в зависимости от типа организации, %</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err="1" smtClean="0">
                          <a:effectLst/>
                        </a:rPr>
                        <a:t>Периодич-ность</a:t>
                      </a:r>
                      <a:r>
                        <a:rPr lang="ru-RU" sz="1600" dirty="0" smtClean="0">
                          <a:effectLst/>
                        </a:rPr>
                        <a:t> </a:t>
                      </a:r>
                      <a:r>
                        <a:rPr lang="ru-RU" sz="1600" dirty="0" err="1" smtClean="0">
                          <a:effectLst/>
                        </a:rPr>
                        <a:t>установле-ния</a:t>
                      </a:r>
                      <a:r>
                        <a:rPr lang="ru-RU" sz="1600" dirty="0" smtClean="0">
                          <a:effectLst/>
                        </a:rPr>
                        <a:t> </a:t>
                      </a:r>
                      <a:r>
                        <a:rPr lang="ru-RU" sz="1600" dirty="0">
                          <a:effectLst/>
                        </a:rPr>
                        <a:t>надбавки</a:t>
                      </a:r>
                      <a:endParaRPr lang="ru-RU" sz="1600" dirty="0">
                        <a:solidFill>
                          <a:srgbClr val="000000"/>
                        </a:solidFill>
                        <a:effectLst/>
                        <a:latin typeface="Calibri"/>
                        <a:ea typeface="Calibri"/>
                        <a:cs typeface="Times New Roman"/>
                      </a:endParaRPr>
                    </a:p>
                  </a:txBody>
                  <a:tcPr marL="7727" marR="7727" marT="0" marB="0" anchor="ctr"/>
                </a:tc>
              </a:tr>
              <a:tr h="33985">
                <a:tc rowSpan="2">
                  <a:txBody>
                    <a:bodyPr/>
                    <a:lstStyle/>
                    <a:p>
                      <a:pPr algn="ctr">
                        <a:lnSpc>
                          <a:spcPct val="115000"/>
                        </a:lnSpc>
                        <a:spcAft>
                          <a:spcPts val="0"/>
                        </a:spcAft>
                      </a:pPr>
                      <a:r>
                        <a:rPr lang="ru-RU" sz="1600" dirty="0" smtClean="0">
                          <a:effectLst/>
                        </a:rPr>
                        <a:t>15</a:t>
                      </a:r>
                      <a:endParaRPr lang="ru-RU" sz="1600" dirty="0">
                        <a:solidFill>
                          <a:srgbClr val="000000"/>
                        </a:solidFill>
                        <a:effectLst/>
                        <a:latin typeface="Calibri"/>
                        <a:ea typeface="Calibri"/>
                        <a:cs typeface="Times New Roman"/>
                      </a:endParaRPr>
                    </a:p>
                  </a:txBody>
                  <a:tcPr marL="7727" marR="7727" marT="0" marB="0"/>
                </a:tc>
                <a:tc rowSpan="2">
                  <a:txBody>
                    <a:bodyPr/>
                    <a:lstStyle/>
                    <a:p>
                      <a:pPr algn="l">
                        <a:lnSpc>
                          <a:spcPct val="115000"/>
                        </a:lnSpc>
                        <a:spcAft>
                          <a:spcPts val="0"/>
                        </a:spcAft>
                      </a:pPr>
                      <a:r>
                        <a:rPr lang="ru-RU" sz="1600" dirty="0">
                          <a:solidFill>
                            <a:srgbClr val="002060"/>
                          </a:solidFill>
                          <a:effectLst/>
                        </a:rPr>
                        <a:t>Предоставление общедоступного и бесплатного дошкольного образования в общеобразовательной организации</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a:solidFill>
                            <a:srgbClr val="002060"/>
                          </a:solidFill>
                          <a:effectLst/>
                        </a:rPr>
                        <a:t>более 200 человек</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a:solidFill>
                            <a:srgbClr val="002060"/>
                          </a:solidFill>
                          <a:effectLst/>
                        </a:rPr>
                        <a:t>5</a:t>
                      </a:r>
                      <a:endParaRPr lang="ru-RU" sz="1600">
                        <a:solidFill>
                          <a:srgbClr val="002060"/>
                        </a:solidFill>
                        <a:effectLst/>
                        <a:latin typeface="Calibri"/>
                        <a:ea typeface="Calibri"/>
                        <a:cs typeface="Times New Roman"/>
                      </a:endParaRPr>
                    </a:p>
                  </a:txBody>
                  <a:tcPr marL="7727" marR="7727" marT="0" marB="0" anchor="ctr"/>
                </a:tc>
                <a:tc rowSpan="2">
                  <a:txBody>
                    <a:bodyPr/>
                    <a:lstStyle/>
                    <a:p>
                      <a:pPr algn="ctr">
                        <a:lnSpc>
                          <a:spcPct val="115000"/>
                        </a:lnSpc>
                        <a:spcAft>
                          <a:spcPts val="0"/>
                        </a:spcAft>
                      </a:pPr>
                      <a:r>
                        <a:rPr lang="ru-RU" sz="1600" dirty="0">
                          <a:solidFill>
                            <a:srgbClr val="002060"/>
                          </a:solidFill>
                          <a:effectLst/>
                        </a:rPr>
                        <a:t>Не реже двух раз в год</a:t>
                      </a:r>
                      <a:endParaRPr lang="ru-RU" sz="1600" dirty="0">
                        <a:solidFill>
                          <a:srgbClr val="002060"/>
                        </a:solidFill>
                        <a:effectLst/>
                        <a:latin typeface="Calibri"/>
                        <a:ea typeface="Calibri"/>
                        <a:cs typeface="Times New Roman"/>
                      </a:endParaRPr>
                    </a:p>
                  </a:txBody>
                  <a:tcPr marL="7727" marR="7727" marT="0" marB="0" anchor="ctr"/>
                </a:tc>
              </a:tr>
              <a:tr h="131888">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600">
                          <a:solidFill>
                            <a:srgbClr val="002060"/>
                          </a:solidFill>
                          <a:effectLst/>
                        </a:rPr>
                        <a:t>от 101 до 200 человек</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3</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r h="71088">
                <a:tc>
                  <a:txBody>
                    <a:bodyPr/>
                    <a:lstStyle/>
                    <a:p>
                      <a:pPr algn="ctr">
                        <a:lnSpc>
                          <a:spcPct val="115000"/>
                        </a:lnSpc>
                        <a:spcAft>
                          <a:spcPts val="0"/>
                        </a:spcAft>
                      </a:pPr>
                      <a:r>
                        <a:rPr lang="ru-RU" sz="1600" dirty="0" smtClean="0">
                          <a:effectLst/>
                        </a:rPr>
                        <a:t>16</a:t>
                      </a:r>
                      <a:endParaRPr lang="ru-RU" sz="1600" dirty="0">
                        <a:solidFill>
                          <a:srgbClr val="000000"/>
                        </a:solidFill>
                        <a:effectLst/>
                        <a:latin typeface="Calibri"/>
                        <a:ea typeface="Calibri"/>
                        <a:cs typeface="Times New Roman"/>
                      </a:endParaRPr>
                    </a:p>
                  </a:txBody>
                  <a:tcPr marL="7727" marR="7727" marT="0" marB="0"/>
                </a:tc>
                <a:tc>
                  <a:txBody>
                    <a:bodyPr/>
                    <a:lstStyle/>
                    <a:p>
                      <a:pPr algn="l">
                        <a:lnSpc>
                          <a:spcPct val="115000"/>
                        </a:lnSpc>
                        <a:spcAft>
                          <a:spcPts val="0"/>
                        </a:spcAft>
                      </a:pPr>
                      <a:r>
                        <a:rPr lang="ru-RU" sz="1600" dirty="0">
                          <a:solidFill>
                            <a:srgbClr val="002060"/>
                          </a:solidFill>
                          <a:effectLst/>
                        </a:rPr>
                        <a:t>Интенсивность работы дошкольной организации </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a:solidFill>
                            <a:srgbClr val="002060"/>
                          </a:solidFill>
                          <a:effectLst/>
                        </a:rPr>
                        <a:t>количество детей более 400 человек</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a:solidFill>
                            <a:srgbClr val="002060"/>
                          </a:solidFill>
                          <a:effectLst/>
                        </a:rPr>
                        <a:t>-</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Не реже двух раз в год</a:t>
                      </a:r>
                      <a:endParaRPr lang="ru-RU" sz="1600" dirty="0">
                        <a:solidFill>
                          <a:srgbClr val="002060"/>
                        </a:solidFill>
                        <a:effectLst/>
                        <a:latin typeface="Calibri"/>
                        <a:ea typeface="Calibri"/>
                        <a:cs typeface="Times New Roman"/>
                      </a:endParaRPr>
                    </a:p>
                  </a:txBody>
                  <a:tcPr marL="7727" marR="7727" marT="0" marB="0" anchor="ctr"/>
                </a:tc>
              </a:tr>
              <a:tr h="45074">
                <a:tc rowSpan="3">
                  <a:txBody>
                    <a:bodyPr/>
                    <a:lstStyle/>
                    <a:p>
                      <a:pPr algn="ctr">
                        <a:lnSpc>
                          <a:spcPct val="115000"/>
                        </a:lnSpc>
                        <a:spcAft>
                          <a:spcPts val="0"/>
                        </a:spcAft>
                      </a:pPr>
                      <a:r>
                        <a:rPr lang="ru-RU" sz="1600" dirty="0" smtClean="0">
                          <a:effectLst/>
                        </a:rPr>
                        <a:t>17</a:t>
                      </a:r>
                      <a:endParaRPr lang="ru-RU" sz="1600" dirty="0">
                        <a:solidFill>
                          <a:srgbClr val="000000"/>
                        </a:solidFill>
                        <a:effectLst/>
                        <a:latin typeface="Calibri"/>
                        <a:ea typeface="Calibri"/>
                        <a:cs typeface="Times New Roman"/>
                      </a:endParaRPr>
                    </a:p>
                  </a:txBody>
                  <a:tcPr marL="7727" marR="7727" marT="0" marB="0"/>
                </a:tc>
                <a:tc rowSpan="2">
                  <a:txBody>
                    <a:bodyPr/>
                    <a:lstStyle/>
                    <a:p>
                      <a:pPr algn="l">
                        <a:lnSpc>
                          <a:spcPct val="115000"/>
                        </a:lnSpc>
                        <a:spcAft>
                          <a:spcPts val="0"/>
                        </a:spcAft>
                      </a:pPr>
                      <a:r>
                        <a:rPr lang="ru-RU" sz="1600" dirty="0">
                          <a:solidFill>
                            <a:srgbClr val="002060"/>
                          </a:solidFill>
                          <a:effectLst/>
                        </a:rPr>
                        <a:t>Создание безопасного, психологически комфортного образовательного пространства</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отсутствие случаев травматизма</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3</a:t>
                      </a:r>
                      <a:endParaRPr lang="ru-RU" sz="1600" dirty="0">
                        <a:solidFill>
                          <a:srgbClr val="002060"/>
                        </a:solidFill>
                        <a:effectLst/>
                        <a:latin typeface="Calibri"/>
                        <a:ea typeface="Calibri"/>
                        <a:cs typeface="Times New Roman"/>
                      </a:endParaRPr>
                    </a:p>
                  </a:txBody>
                  <a:tcPr marL="7727" marR="7727" marT="0" marB="0" anchor="ctr"/>
                </a:tc>
                <a:tc rowSpan="2">
                  <a:txBody>
                    <a:bodyPr/>
                    <a:lstStyle/>
                    <a:p>
                      <a:pPr algn="ctr">
                        <a:lnSpc>
                          <a:spcPct val="115000"/>
                        </a:lnSpc>
                        <a:spcAft>
                          <a:spcPts val="0"/>
                        </a:spcAft>
                      </a:pPr>
                      <a:r>
                        <a:rPr lang="ru-RU" sz="1600">
                          <a:solidFill>
                            <a:srgbClr val="002060"/>
                          </a:solidFill>
                          <a:effectLst/>
                        </a:rPr>
                        <a:t>Не реже двух раз в год</a:t>
                      </a:r>
                      <a:endParaRPr lang="ru-RU" sz="1600">
                        <a:solidFill>
                          <a:srgbClr val="002060"/>
                        </a:solidFill>
                        <a:effectLst/>
                        <a:latin typeface="Calibri"/>
                        <a:ea typeface="Calibri"/>
                        <a:cs typeface="Times New Roman"/>
                      </a:endParaRPr>
                    </a:p>
                  </a:txBody>
                  <a:tcPr marL="7727" marR="7727" marT="0" marB="0" anchor="ctr"/>
                </a:tc>
              </a:tr>
              <a:tr h="55162">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600">
                          <a:solidFill>
                            <a:srgbClr val="002060"/>
                          </a:solidFill>
                          <a:effectLst/>
                        </a:rPr>
                        <a:t>конфликтных ситуаций</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solidFill>
                            <a:srgbClr val="002060"/>
                          </a:solidFill>
                          <a:effectLst/>
                        </a:rPr>
                        <a:t>3</a:t>
                      </a:r>
                      <a:endParaRPr lang="ru-RU" sz="1600" dirty="0">
                        <a:solidFill>
                          <a:srgbClr val="002060"/>
                        </a:solidFill>
                        <a:effectLst/>
                        <a:latin typeface="Calibri"/>
                        <a:ea typeface="Calibri"/>
                        <a:cs typeface="Times New Roman"/>
                      </a:endParaRPr>
                    </a:p>
                  </a:txBody>
                  <a:tcPr marL="7727" marR="7727" marT="0" marB="0" anchor="ctr"/>
                </a:tc>
                <a:tc vMerge="1">
                  <a:txBody>
                    <a:bodyPr/>
                    <a:lstStyle/>
                    <a:p>
                      <a:endParaRPr lang="ru-RU"/>
                    </a:p>
                  </a:txBody>
                  <a:tcPr/>
                </a:tc>
              </a:tr>
              <a:tr h="278902">
                <a:tc vMerge="1">
                  <a:txBody>
                    <a:bodyPr/>
                    <a:lstStyle/>
                    <a:p>
                      <a:endParaRPr lang="ru-RU"/>
                    </a:p>
                  </a:txBody>
                  <a:tcPr/>
                </a:tc>
                <a:tc>
                  <a:txBody>
                    <a:bodyPr/>
                    <a:lstStyle/>
                    <a:p>
                      <a:endParaRPr lang="ru-RU"/>
                    </a:p>
                  </a:txBody>
                  <a:tcPr/>
                </a:tc>
                <a:tc>
                  <a:txBody>
                    <a:bodyPr/>
                    <a:lstStyle/>
                    <a:p>
                      <a:pPr algn="ctr">
                        <a:lnSpc>
                          <a:spcPct val="115000"/>
                        </a:lnSpc>
                        <a:spcAft>
                          <a:spcPts val="0"/>
                        </a:spcAft>
                      </a:pP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endParaRPr lang="ru-RU" sz="1600" dirty="0">
                        <a:solidFill>
                          <a:srgbClr val="002060"/>
                        </a:solidFill>
                        <a:effectLst/>
                        <a:latin typeface="Calibri"/>
                        <a:ea typeface="Calibri"/>
                        <a:cs typeface="Times New Roman"/>
                      </a:endParaRPr>
                    </a:p>
                  </a:txBody>
                  <a:tcPr marL="7727" marR="7727" marT="0" marB="0" anchor="ctr"/>
                </a:tc>
                <a:tc>
                  <a:txBody>
                    <a:bodyPr/>
                    <a:lstStyle/>
                    <a:p>
                      <a:endParaRPr lang="ru-RU" dirty="0"/>
                    </a:p>
                  </a:txBody>
                  <a:tcPr/>
                </a:tc>
              </a:tr>
            </a:tbl>
          </a:graphicData>
        </a:graphic>
      </p:graphicFrame>
    </p:spTree>
    <p:extLst>
      <p:ext uri="{BB962C8B-B14F-4D97-AF65-F5344CB8AC3E}">
        <p14:creationId xmlns:p14="http://schemas.microsoft.com/office/powerpoint/2010/main" val="312134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6" name="Picture 3" descr="C:\Users\karina\Documents\работа эгида\2015\Копаева\Диплом роботот 2014.png"/>
          <p:cNvPicPr>
            <a:picLocks noChangeAspect="1" noChangeArrowheads="1"/>
          </p:cNvPicPr>
          <p:nvPr/>
        </p:nvPicPr>
        <p:blipFill>
          <a:blip r:embed="rId4" cstate="print"/>
          <a:srcRect/>
          <a:stretch>
            <a:fillRect/>
          </a:stretch>
        </p:blipFill>
        <p:spPr bwMode="auto">
          <a:xfrm>
            <a:off x="251519" y="267494"/>
            <a:ext cx="864097" cy="513979"/>
          </a:xfrm>
          <a:prstGeom prst="rect">
            <a:avLst/>
          </a:prstGeom>
          <a:noFill/>
        </p:spPr>
      </p:pic>
      <p:grpSp>
        <p:nvGrpSpPr>
          <p:cNvPr id="10" name="Группа 4"/>
          <p:cNvGrpSpPr/>
          <p:nvPr/>
        </p:nvGrpSpPr>
        <p:grpSpPr>
          <a:xfrm>
            <a:off x="1239657" y="709465"/>
            <a:ext cx="3804429" cy="72008"/>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7" name="Группа 4"/>
          <p:cNvGrpSpPr/>
          <p:nvPr/>
        </p:nvGrpSpPr>
        <p:grpSpPr>
          <a:xfrm>
            <a:off x="5336928" y="6553169"/>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3" name="Таблица 2"/>
          <p:cNvGraphicFramePr>
            <a:graphicFrameLocks noGrp="1"/>
          </p:cNvGraphicFramePr>
          <p:nvPr>
            <p:extLst>
              <p:ext uri="{D42A27DB-BD31-4B8C-83A1-F6EECF244321}">
                <p14:modId xmlns:p14="http://schemas.microsoft.com/office/powerpoint/2010/main" val="2192108510"/>
              </p:ext>
            </p:extLst>
          </p:nvPr>
        </p:nvGraphicFramePr>
        <p:xfrm>
          <a:off x="78098" y="980728"/>
          <a:ext cx="8892482" cy="5294884"/>
        </p:xfrm>
        <a:graphic>
          <a:graphicData uri="http://schemas.openxmlformats.org/drawingml/2006/table">
            <a:tbl>
              <a:tblPr firstRow="1" firstCol="1" bandRow="1">
                <a:tableStyleId>{5C22544A-7EE6-4342-B048-85BDC9FD1C3A}</a:tableStyleId>
              </a:tblPr>
              <a:tblGrid>
                <a:gridCol w="360042"/>
                <a:gridCol w="3269764"/>
                <a:gridCol w="1914812"/>
                <a:gridCol w="2160240"/>
                <a:gridCol w="1187624"/>
              </a:tblGrid>
              <a:tr h="284354">
                <a:tc>
                  <a:txBody>
                    <a:bodyPr/>
                    <a:lstStyle/>
                    <a:p>
                      <a:pPr algn="ctr">
                        <a:lnSpc>
                          <a:spcPct val="115000"/>
                        </a:lnSpc>
                        <a:spcAft>
                          <a:spcPts val="0"/>
                        </a:spcAft>
                      </a:pPr>
                      <a:r>
                        <a:rPr lang="ru-RU" sz="1600" dirty="0">
                          <a:effectLst/>
                        </a:rPr>
                        <a:t>№ п/п</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Критерий</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Значение</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Удельный вес показателя в размере надбавки за качество выполняемых работ в зависимости от типа организации, %</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err="1" smtClean="0">
                          <a:effectLst/>
                        </a:rPr>
                        <a:t>Периодич-ность</a:t>
                      </a:r>
                      <a:r>
                        <a:rPr lang="ru-RU" sz="1600" dirty="0" smtClean="0">
                          <a:effectLst/>
                        </a:rPr>
                        <a:t> </a:t>
                      </a:r>
                      <a:r>
                        <a:rPr lang="ru-RU" sz="1600" dirty="0" err="1" smtClean="0">
                          <a:effectLst/>
                        </a:rPr>
                        <a:t>установле-ния</a:t>
                      </a:r>
                      <a:r>
                        <a:rPr lang="ru-RU" sz="1600" dirty="0" smtClean="0">
                          <a:effectLst/>
                        </a:rPr>
                        <a:t> </a:t>
                      </a:r>
                      <a:r>
                        <a:rPr lang="ru-RU" sz="1600" dirty="0">
                          <a:effectLst/>
                        </a:rPr>
                        <a:t>надбавки</a:t>
                      </a:r>
                      <a:endParaRPr lang="ru-RU" sz="1600" dirty="0">
                        <a:solidFill>
                          <a:srgbClr val="000000"/>
                        </a:solidFill>
                        <a:effectLst/>
                        <a:latin typeface="Calibri"/>
                        <a:ea typeface="Calibri"/>
                        <a:cs typeface="Times New Roman"/>
                      </a:endParaRPr>
                    </a:p>
                  </a:txBody>
                  <a:tcPr marL="7727" marR="7727" marT="0" marB="0" anchor="ctr"/>
                </a:tc>
              </a:tr>
              <a:tr h="47392">
                <a:tc>
                  <a:txBody>
                    <a:bodyPr/>
                    <a:lstStyle/>
                    <a:p>
                      <a:pPr algn="ctr">
                        <a:lnSpc>
                          <a:spcPct val="115000"/>
                        </a:lnSpc>
                        <a:spcAft>
                          <a:spcPts val="0"/>
                        </a:spcAft>
                      </a:pPr>
                      <a:r>
                        <a:rPr lang="ru-RU" sz="1600" dirty="0">
                          <a:effectLst/>
                        </a:rPr>
                        <a:t> </a:t>
                      </a:r>
                      <a:endParaRPr lang="ru-RU" sz="1600" dirty="0">
                        <a:solidFill>
                          <a:srgbClr val="000000"/>
                        </a:solidFill>
                        <a:effectLst/>
                        <a:latin typeface="Calibri"/>
                        <a:ea typeface="Calibri"/>
                        <a:cs typeface="Times New Roman"/>
                      </a:endParaRPr>
                    </a:p>
                  </a:txBody>
                  <a:tcPr marL="7727" marR="7727" marT="0" marB="0"/>
                </a:tc>
                <a:tc>
                  <a:txBody>
                    <a:bodyPr/>
                    <a:lstStyle/>
                    <a:p>
                      <a:pPr algn="r">
                        <a:lnSpc>
                          <a:spcPct val="115000"/>
                        </a:lnSpc>
                        <a:spcAft>
                          <a:spcPts val="1000"/>
                        </a:spcAft>
                      </a:pPr>
                      <a:r>
                        <a:rPr lang="ru-RU" sz="1600">
                          <a:solidFill>
                            <a:srgbClr val="002060"/>
                          </a:solidFill>
                          <a:effectLst/>
                        </a:rPr>
                        <a:t> </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a:solidFill>
                            <a:srgbClr val="002060"/>
                          </a:solidFill>
                          <a:effectLst/>
                        </a:rPr>
                        <a:t> </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a:solidFill>
                            <a:srgbClr val="002060"/>
                          </a:solidFill>
                          <a:effectLst/>
                        </a:rPr>
                        <a:t>УДО, прочие учреждения</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dirty="0">
                          <a:solidFill>
                            <a:srgbClr val="002060"/>
                          </a:solidFill>
                          <a:effectLst/>
                        </a:rPr>
                        <a:t> </a:t>
                      </a:r>
                      <a:endParaRPr lang="ru-RU" sz="1600" dirty="0">
                        <a:solidFill>
                          <a:srgbClr val="002060"/>
                        </a:solidFill>
                        <a:effectLst/>
                        <a:latin typeface="Calibri"/>
                        <a:ea typeface="Calibri"/>
                        <a:cs typeface="Times New Roman"/>
                      </a:endParaRPr>
                    </a:p>
                  </a:txBody>
                  <a:tcPr marL="7727" marR="7727" marT="0" marB="0" anchor="ctr"/>
                </a:tc>
              </a:tr>
              <a:tr h="142177">
                <a:tc>
                  <a:txBody>
                    <a:bodyPr/>
                    <a:lstStyle/>
                    <a:p>
                      <a:pPr algn="ctr">
                        <a:lnSpc>
                          <a:spcPct val="115000"/>
                        </a:lnSpc>
                        <a:spcAft>
                          <a:spcPts val="0"/>
                        </a:spcAft>
                      </a:pPr>
                      <a:r>
                        <a:rPr lang="ru-RU" sz="1600" dirty="0" smtClean="0">
                          <a:effectLst/>
                        </a:rPr>
                        <a:t>18</a:t>
                      </a:r>
                      <a:endParaRPr lang="ru-RU" sz="1600" dirty="0">
                        <a:solidFill>
                          <a:srgbClr val="000000"/>
                        </a:solidFill>
                        <a:effectLst/>
                        <a:latin typeface="Calibri"/>
                        <a:ea typeface="Calibri"/>
                        <a:cs typeface="Times New Roman"/>
                      </a:endParaRPr>
                    </a:p>
                  </a:txBody>
                  <a:tcPr marL="7727" marR="7727" marT="0" marB="0"/>
                </a:tc>
                <a:tc>
                  <a:txBody>
                    <a:bodyPr/>
                    <a:lstStyle/>
                    <a:p>
                      <a:pPr algn="l">
                        <a:lnSpc>
                          <a:spcPct val="115000"/>
                        </a:lnSpc>
                        <a:spcAft>
                          <a:spcPts val="1000"/>
                        </a:spcAft>
                      </a:pPr>
                      <a:r>
                        <a:rPr lang="ru-RU" sz="1600" dirty="0">
                          <a:solidFill>
                            <a:srgbClr val="002060"/>
                          </a:solidFill>
                          <a:effectLst/>
                        </a:rPr>
                        <a:t>Организация и качественное проведение городских мероприятий для детей и взрослых </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a:solidFill>
                            <a:srgbClr val="002060"/>
                          </a:solidFill>
                          <a:effectLst/>
                        </a:rPr>
                        <a:t>Да </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a:solidFill>
                            <a:srgbClr val="002060"/>
                          </a:solidFill>
                          <a:effectLst/>
                        </a:rPr>
                        <a:t>10</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dirty="0">
                          <a:solidFill>
                            <a:srgbClr val="002060"/>
                          </a:solidFill>
                          <a:effectLst/>
                        </a:rPr>
                        <a:t>Не реже двух раз в год</a:t>
                      </a:r>
                      <a:endParaRPr lang="ru-RU" sz="1600" dirty="0">
                        <a:solidFill>
                          <a:srgbClr val="002060"/>
                        </a:solidFill>
                        <a:effectLst/>
                        <a:latin typeface="Calibri"/>
                        <a:ea typeface="Calibri"/>
                        <a:cs typeface="Times New Roman"/>
                      </a:endParaRPr>
                    </a:p>
                  </a:txBody>
                  <a:tcPr marL="7727" marR="7727" marT="0" marB="0" anchor="ctr"/>
                </a:tc>
              </a:tr>
              <a:tr h="379138">
                <a:tc>
                  <a:txBody>
                    <a:bodyPr/>
                    <a:lstStyle/>
                    <a:p>
                      <a:pPr algn="ctr">
                        <a:lnSpc>
                          <a:spcPct val="115000"/>
                        </a:lnSpc>
                        <a:spcAft>
                          <a:spcPts val="0"/>
                        </a:spcAft>
                      </a:pPr>
                      <a:r>
                        <a:rPr lang="ru-RU" sz="1600" dirty="0" smtClean="0">
                          <a:effectLst/>
                        </a:rPr>
                        <a:t>19</a:t>
                      </a:r>
                      <a:endParaRPr lang="ru-RU" sz="1600" dirty="0">
                        <a:solidFill>
                          <a:srgbClr val="000000"/>
                        </a:solidFill>
                        <a:effectLst/>
                        <a:latin typeface="Calibri"/>
                        <a:ea typeface="Calibri"/>
                        <a:cs typeface="Times New Roman"/>
                      </a:endParaRPr>
                    </a:p>
                  </a:txBody>
                  <a:tcPr marL="7727" marR="7727" marT="0" marB="0"/>
                </a:tc>
                <a:tc>
                  <a:txBody>
                    <a:bodyPr/>
                    <a:lstStyle/>
                    <a:p>
                      <a:pPr algn="l">
                        <a:lnSpc>
                          <a:spcPct val="115000"/>
                        </a:lnSpc>
                        <a:spcAft>
                          <a:spcPts val="1000"/>
                        </a:spcAft>
                      </a:pPr>
                      <a:r>
                        <a:rPr lang="ru-RU" sz="1600" dirty="0">
                          <a:solidFill>
                            <a:srgbClr val="002060"/>
                          </a:solidFill>
                          <a:effectLst/>
                        </a:rPr>
                        <a:t>Ресурсное обеспечение проведения городских мероприятий в соответствии с планом Главного управления образования мэрии города Новосибирска (научно-методическое, культурно-массовое, информационное, консультационное, аналитическое)</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dirty="0">
                          <a:solidFill>
                            <a:srgbClr val="002060"/>
                          </a:solidFill>
                          <a:effectLst/>
                        </a:rPr>
                        <a:t>Да </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a:solidFill>
                            <a:srgbClr val="002060"/>
                          </a:solidFill>
                          <a:effectLst/>
                        </a:rPr>
                        <a:t>5</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dirty="0">
                          <a:solidFill>
                            <a:srgbClr val="002060"/>
                          </a:solidFill>
                          <a:effectLst/>
                        </a:rPr>
                        <a:t>Не реже двух раз в год</a:t>
                      </a:r>
                      <a:endParaRPr lang="ru-RU" sz="1600" dirty="0">
                        <a:solidFill>
                          <a:srgbClr val="002060"/>
                        </a:solidFill>
                        <a:effectLst/>
                        <a:latin typeface="Calibri"/>
                        <a:ea typeface="Calibri"/>
                        <a:cs typeface="Times New Roman"/>
                      </a:endParaRPr>
                    </a:p>
                  </a:txBody>
                  <a:tcPr marL="7727" marR="7727" marT="0" marB="0" anchor="ctr"/>
                </a:tc>
              </a:tr>
            </a:tbl>
          </a:graphicData>
        </a:graphic>
      </p:graphicFrame>
    </p:spTree>
    <p:extLst>
      <p:ext uri="{BB962C8B-B14F-4D97-AF65-F5344CB8AC3E}">
        <p14:creationId xmlns:p14="http://schemas.microsoft.com/office/powerpoint/2010/main" val="62227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6" name="Picture 3" descr="C:\Users\karina\Documents\работа эгида\2015\Копаева\Диплом роботот 2014.png"/>
          <p:cNvPicPr>
            <a:picLocks noChangeAspect="1" noChangeArrowheads="1"/>
          </p:cNvPicPr>
          <p:nvPr/>
        </p:nvPicPr>
        <p:blipFill>
          <a:blip r:embed="rId4" cstate="print"/>
          <a:srcRect/>
          <a:stretch>
            <a:fillRect/>
          </a:stretch>
        </p:blipFill>
        <p:spPr bwMode="auto">
          <a:xfrm>
            <a:off x="251519" y="267494"/>
            <a:ext cx="864097" cy="513979"/>
          </a:xfrm>
          <a:prstGeom prst="rect">
            <a:avLst/>
          </a:prstGeom>
          <a:noFill/>
        </p:spPr>
      </p:pic>
      <p:grpSp>
        <p:nvGrpSpPr>
          <p:cNvPr id="10" name="Группа 4"/>
          <p:cNvGrpSpPr/>
          <p:nvPr/>
        </p:nvGrpSpPr>
        <p:grpSpPr>
          <a:xfrm>
            <a:off x="1239657" y="709465"/>
            <a:ext cx="3804429" cy="72008"/>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7" name="Группа 4"/>
          <p:cNvGrpSpPr/>
          <p:nvPr/>
        </p:nvGrpSpPr>
        <p:grpSpPr>
          <a:xfrm>
            <a:off x="5336928" y="6669360"/>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3" name="Таблица 2"/>
          <p:cNvGraphicFramePr>
            <a:graphicFrameLocks noGrp="1"/>
          </p:cNvGraphicFramePr>
          <p:nvPr>
            <p:extLst>
              <p:ext uri="{D42A27DB-BD31-4B8C-83A1-F6EECF244321}">
                <p14:modId xmlns:p14="http://schemas.microsoft.com/office/powerpoint/2010/main" val="4217734563"/>
              </p:ext>
            </p:extLst>
          </p:nvPr>
        </p:nvGraphicFramePr>
        <p:xfrm>
          <a:off x="78098" y="933430"/>
          <a:ext cx="8892482" cy="5633720"/>
        </p:xfrm>
        <a:graphic>
          <a:graphicData uri="http://schemas.openxmlformats.org/drawingml/2006/table">
            <a:tbl>
              <a:tblPr firstRow="1" firstCol="1" bandRow="1">
                <a:tableStyleId>{5C22544A-7EE6-4342-B048-85BDC9FD1C3A}</a:tableStyleId>
              </a:tblPr>
              <a:tblGrid>
                <a:gridCol w="360042"/>
                <a:gridCol w="2117636"/>
                <a:gridCol w="3066940"/>
                <a:gridCol w="2160240"/>
                <a:gridCol w="1187624"/>
              </a:tblGrid>
              <a:tr h="284354">
                <a:tc>
                  <a:txBody>
                    <a:bodyPr/>
                    <a:lstStyle/>
                    <a:p>
                      <a:pPr algn="ctr">
                        <a:lnSpc>
                          <a:spcPct val="115000"/>
                        </a:lnSpc>
                        <a:spcAft>
                          <a:spcPts val="0"/>
                        </a:spcAft>
                      </a:pPr>
                      <a:r>
                        <a:rPr lang="ru-RU" sz="1600" dirty="0">
                          <a:effectLst/>
                        </a:rPr>
                        <a:t>№ п/п</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Критерий</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Значение</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a:effectLst/>
                        </a:rPr>
                        <a:t>Удельный вес показателя в размере надбавки за качество выполняемых работ в зависимости от типа организации, %</a:t>
                      </a:r>
                      <a:endParaRPr lang="ru-RU" sz="1600" dirty="0">
                        <a:solidFill>
                          <a:srgbClr val="000000"/>
                        </a:solidFill>
                        <a:effectLst/>
                        <a:latin typeface="Calibri"/>
                        <a:ea typeface="Calibri"/>
                        <a:cs typeface="Times New Roman"/>
                      </a:endParaRPr>
                    </a:p>
                  </a:txBody>
                  <a:tcPr marL="7727" marR="7727" marT="0" marB="0" anchor="ctr"/>
                </a:tc>
                <a:tc>
                  <a:txBody>
                    <a:bodyPr/>
                    <a:lstStyle/>
                    <a:p>
                      <a:pPr algn="ctr">
                        <a:lnSpc>
                          <a:spcPct val="115000"/>
                        </a:lnSpc>
                        <a:spcAft>
                          <a:spcPts val="0"/>
                        </a:spcAft>
                      </a:pPr>
                      <a:r>
                        <a:rPr lang="ru-RU" sz="1600" dirty="0" err="1" smtClean="0">
                          <a:effectLst/>
                        </a:rPr>
                        <a:t>Периодич-ность</a:t>
                      </a:r>
                      <a:r>
                        <a:rPr lang="ru-RU" sz="1600" dirty="0" smtClean="0">
                          <a:effectLst/>
                        </a:rPr>
                        <a:t> </a:t>
                      </a:r>
                      <a:r>
                        <a:rPr lang="ru-RU" sz="1600" dirty="0" err="1" smtClean="0">
                          <a:effectLst/>
                        </a:rPr>
                        <a:t>установле-ния</a:t>
                      </a:r>
                      <a:r>
                        <a:rPr lang="ru-RU" sz="1600" dirty="0" smtClean="0">
                          <a:effectLst/>
                        </a:rPr>
                        <a:t> </a:t>
                      </a:r>
                      <a:r>
                        <a:rPr lang="ru-RU" sz="1600" dirty="0">
                          <a:effectLst/>
                        </a:rPr>
                        <a:t>надбавки</a:t>
                      </a:r>
                      <a:endParaRPr lang="ru-RU" sz="1600" dirty="0">
                        <a:solidFill>
                          <a:srgbClr val="000000"/>
                        </a:solidFill>
                        <a:effectLst/>
                        <a:latin typeface="Calibri"/>
                        <a:ea typeface="Calibri"/>
                        <a:cs typeface="Times New Roman"/>
                      </a:endParaRPr>
                    </a:p>
                  </a:txBody>
                  <a:tcPr marL="7727" marR="7727" marT="0" marB="0" anchor="ctr"/>
                </a:tc>
              </a:tr>
              <a:tr h="47392">
                <a:tc>
                  <a:txBody>
                    <a:bodyPr/>
                    <a:lstStyle/>
                    <a:p>
                      <a:pPr algn="ctr">
                        <a:lnSpc>
                          <a:spcPct val="115000"/>
                        </a:lnSpc>
                        <a:spcAft>
                          <a:spcPts val="0"/>
                        </a:spcAft>
                      </a:pPr>
                      <a:r>
                        <a:rPr lang="ru-RU" sz="1600" dirty="0">
                          <a:effectLst/>
                        </a:rPr>
                        <a:t> </a:t>
                      </a:r>
                      <a:endParaRPr lang="ru-RU" sz="1600" dirty="0">
                        <a:solidFill>
                          <a:srgbClr val="000000"/>
                        </a:solidFill>
                        <a:effectLst/>
                        <a:latin typeface="Calibri"/>
                        <a:ea typeface="Calibri"/>
                        <a:cs typeface="Times New Roman"/>
                      </a:endParaRPr>
                    </a:p>
                  </a:txBody>
                  <a:tcPr marL="7727" marR="7727" marT="0" marB="0"/>
                </a:tc>
                <a:tc>
                  <a:txBody>
                    <a:bodyPr/>
                    <a:lstStyle/>
                    <a:p>
                      <a:pPr algn="r">
                        <a:lnSpc>
                          <a:spcPct val="115000"/>
                        </a:lnSpc>
                        <a:spcAft>
                          <a:spcPts val="1000"/>
                        </a:spcAft>
                      </a:pPr>
                      <a:r>
                        <a:rPr lang="ru-RU" sz="1600">
                          <a:solidFill>
                            <a:srgbClr val="002060"/>
                          </a:solidFill>
                          <a:effectLst/>
                        </a:rPr>
                        <a:t> </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a:solidFill>
                            <a:srgbClr val="002060"/>
                          </a:solidFill>
                          <a:effectLst/>
                        </a:rPr>
                        <a:t> </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a:solidFill>
                            <a:srgbClr val="002060"/>
                          </a:solidFill>
                          <a:effectLst/>
                        </a:rPr>
                        <a:t>МКУ «ОТН и РМТБ ОУ»</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dirty="0">
                          <a:solidFill>
                            <a:srgbClr val="002060"/>
                          </a:solidFill>
                          <a:effectLst/>
                        </a:rPr>
                        <a:t> </a:t>
                      </a:r>
                      <a:endParaRPr lang="ru-RU" sz="1600" dirty="0">
                        <a:solidFill>
                          <a:srgbClr val="002060"/>
                        </a:solidFill>
                        <a:effectLst/>
                        <a:latin typeface="Calibri"/>
                        <a:ea typeface="Calibri"/>
                        <a:cs typeface="Times New Roman"/>
                      </a:endParaRPr>
                    </a:p>
                  </a:txBody>
                  <a:tcPr marL="7727" marR="7727" marT="0" marB="0" anchor="ctr"/>
                </a:tc>
              </a:tr>
              <a:tr h="165873">
                <a:tc rowSpan="4">
                  <a:txBody>
                    <a:bodyPr/>
                    <a:lstStyle/>
                    <a:p>
                      <a:pPr algn="ctr">
                        <a:lnSpc>
                          <a:spcPct val="115000"/>
                        </a:lnSpc>
                        <a:spcAft>
                          <a:spcPts val="0"/>
                        </a:spcAft>
                      </a:pPr>
                      <a:r>
                        <a:rPr lang="ru-RU" sz="1600" dirty="0" smtClean="0">
                          <a:effectLst/>
                        </a:rPr>
                        <a:t>21</a:t>
                      </a:r>
                      <a:endParaRPr lang="ru-RU" sz="1600" dirty="0">
                        <a:solidFill>
                          <a:srgbClr val="000000"/>
                        </a:solidFill>
                        <a:effectLst/>
                        <a:latin typeface="Calibri"/>
                        <a:ea typeface="Calibri"/>
                        <a:cs typeface="Times New Roman"/>
                      </a:endParaRPr>
                    </a:p>
                  </a:txBody>
                  <a:tcPr marL="7727" marR="7727" marT="0" marB="0"/>
                </a:tc>
                <a:tc rowSpan="4">
                  <a:txBody>
                    <a:bodyPr/>
                    <a:lstStyle/>
                    <a:p>
                      <a:pPr algn="l">
                        <a:lnSpc>
                          <a:spcPct val="115000"/>
                        </a:lnSpc>
                        <a:spcAft>
                          <a:spcPts val="1000"/>
                        </a:spcAft>
                      </a:pPr>
                      <a:r>
                        <a:rPr lang="ru-RU" sz="1600" dirty="0">
                          <a:solidFill>
                            <a:srgbClr val="002060"/>
                          </a:solidFill>
                          <a:effectLst/>
                        </a:rPr>
                        <a:t>Организация проведения текущего и капитального ремонта зданий в учреждениях </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a:solidFill>
                            <a:srgbClr val="002060"/>
                          </a:solidFill>
                          <a:effectLst/>
                        </a:rPr>
                        <a:t>Своевременное обследование технического состояния зданий, коммуникаций, оборудования учреждений </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a:solidFill>
                            <a:srgbClr val="002060"/>
                          </a:solidFill>
                          <a:effectLst/>
                        </a:rPr>
                        <a:t>4</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dirty="0">
                          <a:solidFill>
                            <a:srgbClr val="002060"/>
                          </a:solidFill>
                          <a:effectLst/>
                        </a:rPr>
                        <a:t>Не реже двух раз в год</a:t>
                      </a:r>
                      <a:endParaRPr lang="ru-RU" sz="1600" dirty="0">
                        <a:solidFill>
                          <a:srgbClr val="002060"/>
                        </a:solidFill>
                        <a:effectLst/>
                        <a:latin typeface="Calibri"/>
                        <a:ea typeface="Calibri"/>
                        <a:cs typeface="Times New Roman"/>
                      </a:endParaRPr>
                    </a:p>
                  </a:txBody>
                  <a:tcPr marL="7727" marR="7727" marT="0" marB="0" anchor="ctr"/>
                </a:tc>
              </a:tr>
              <a:tr h="189569">
                <a:tc vMerge="1">
                  <a:txBody>
                    <a:bodyPr/>
                    <a:lstStyle/>
                    <a:p>
                      <a:endParaRPr lang="ru-RU"/>
                    </a:p>
                  </a:txBody>
                  <a:tcPr/>
                </a:tc>
                <a:tc vMerge="1">
                  <a:txBody>
                    <a:bodyPr/>
                    <a:lstStyle/>
                    <a:p>
                      <a:endParaRPr lang="ru-RU"/>
                    </a:p>
                  </a:txBody>
                  <a:tcPr/>
                </a:tc>
                <a:tc>
                  <a:txBody>
                    <a:bodyPr/>
                    <a:lstStyle/>
                    <a:p>
                      <a:pPr algn="ctr">
                        <a:lnSpc>
                          <a:spcPct val="115000"/>
                        </a:lnSpc>
                        <a:spcAft>
                          <a:spcPts val="1000"/>
                        </a:spcAft>
                      </a:pPr>
                      <a:r>
                        <a:rPr lang="ru-RU" sz="1600">
                          <a:solidFill>
                            <a:srgbClr val="002060"/>
                          </a:solidFill>
                          <a:effectLst/>
                        </a:rPr>
                        <a:t>своевременное проведение конкурсных процедур (без предписаний федеральной антимонопольной службы)</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dirty="0">
                          <a:solidFill>
                            <a:srgbClr val="002060"/>
                          </a:solidFill>
                          <a:effectLst/>
                        </a:rPr>
                        <a:t> </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dirty="0">
                          <a:solidFill>
                            <a:srgbClr val="002060"/>
                          </a:solidFill>
                          <a:effectLst/>
                        </a:rPr>
                        <a:t> </a:t>
                      </a:r>
                      <a:endParaRPr lang="ru-RU" sz="1600" dirty="0">
                        <a:solidFill>
                          <a:srgbClr val="002060"/>
                        </a:solidFill>
                        <a:effectLst/>
                        <a:latin typeface="Calibri"/>
                        <a:ea typeface="Calibri"/>
                        <a:cs typeface="Times New Roman"/>
                      </a:endParaRPr>
                    </a:p>
                  </a:txBody>
                  <a:tcPr marL="7727" marR="7727" marT="0" marB="0" anchor="ctr"/>
                </a:tc>
              </a:tr>
              <a:tr h="94785">
                <a:tc vMerge="1">
                  <a:txBody>
                    <a:bodyPr/>
                    <a:lstStyle/>
                    <a:p>
                      <a:endParaRPr lang="ru-RU"/>
                    </a:p>
                  </a:txBody>
                  <a:tcPr/>
                </a:tc>
                <a:tc vMerge="1">
                  <a:txBody>
                    <a:bodyPr/>
                    <a:lstStyle/>
                    <a:p>
                      <a:endParaRPr lang="ru-RU"/>
                    </a:p>
                  </a:txBody>
                  <a:tcPr/>
                </a:tc>
                <a:tc>
                  <a:txBody>
                    <a:bodyPr/>
                    <a:lstStyle/>
                    <a:p>
                      <a:pPr algn="ctr">
                        <a:lnSpc>
                          <a:spcPct val="115000"/>
                        </a:lnSpc>
                        <a:spcAft>
                          <a:spcPts val="1000"/>
                        </a:spcAft>
                      </a:pPr>
                      <a:r>
                        <a:rPr lang="ru-RU" sz="1600" dirty="0">
                          <a:solidFill>
                            <a:srgbClr val="002060"/>
                          </a:solidFill>
                          <a:effectLst/>
                        </a:rPr>
                        <a:t>своевременная подготовка проектно-сметной документации </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dirty="0">
                          <a:solidFill>
                            <a:srgbClr val="002060"/>
                          </a:solidFill>
                          <a:effectLst/>
                        </a:rPr>
                        <a:t> </a:t>
                      </a:r>
                      <a:endParaRPr lang="ru-RU" sz="1600" dirty="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dirty="0">
                          <a:solidFill>
                            <a:srgbClr val="002060"/>
                          </a:solidFill>
                          <a:effectLst/>
                        </a:rPr>
                        <a:t> </a:t>
                      </a:r>
                      <a:endParaRPr lang="ru-RU" sz="1600" dirty="0">
                        <a:solidFill>
                          <a:srgbClr val="002060"/>
                        </a:solidFill>
                        <a:effectLst/>
                        <a:latin typeface="Calibri"/>
                        <a:ea typeface="Calibri"/>
                        <a:cs typeface="Times New Roman"/>
                      </a:endParaRPr>
                    </a:p>
                  </a:txBody>
                  <a:tcPr marL="7727" marR="7727" marT="0" marB="0" anchor="ctr"/>
                </a:tc>
              </a:tr>
              <a:tr h="142177">
                <a:tc vMerge="1">
                  <a:txBody>
                    <a:bodyPr/>
                    <a:lstStyle/>
                    <a:p>
                      <a:endParaRPr lang="ru-RU"/>
                    </a:p>
                  </a:txBody>
                  <a:tcPr/>
                </a:tc>
                <a:tc vMerge="1">
                  <a:txBody>
                    <a:bodyPr/>
                    <a:lstStyle/>
                    <a:p>
                      <a:endParaRPr lang="ru-RU"/>
                    </a:p>
                  </a:txBody>
                  <a:tcPr/>
                </a:tc>
                <a:tc>
                  <a:txBody>
                    <a:bodyPr/>
                    <a:lstStyle/>
                    <a:p>
                      <a:pPr algn="ctr">
                        <a:lnSpc>
                          <a:spcPct val="115000"/>
                        </a:lnSpc>
                        <a:spcAft>
                          <a:spcPts val="1000"/>
                        </a:spcAft>
                      </a:pPr>
                      <a:r>
                        <a:rPr lang="ru-RU" sz="1600">
                          <a:solidFill>
                            <a:srgbClr val="002060"/>
                          </a:solidFill>
                          <a:effectLst/>
                        </a:rPr>
                        <a:t>обеспечение своевременного проведения работ подрядчиками (при отсутствии замечаний)</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a:solidFill>
                            <a:srgbClr val="002060"/>
                          </a:solidFill>
                          <a:effectLst/>
                        </a:rPr>
                        <a:t> </a:t>
                      </a:r>
                      <a:endParaRPr lang="ru-RU" sz="1600">
                        <a:solidFill>
                          <a:srgbClr val="002060"/>
                        </a:solidFill>
                        <a:effectLst/>
                        <a:latin typeface="Calibri"/>
                        <a:ea typeface="Calibri"/>
                        <a:cs typeface="Times New Roman"/>
                      </a:endParaRPr>
                    </a:p>
                  </a:txBody>
                  <a:tcPr marL="7727" marR="7727" marT="0" marB="0" anchor="ctr"/>
                </a:tc>
                <a:tc>
                  <a:txBody>
                    <a:bodyPr/>
                    <a:lstStyle/>
                    <a:p>
                      <a:pPr algn="ctr">
                        <a:lnSpc>
                          <a:spcPct val="115000"/>
                        </a:lnSpc>
                        <a:spcAft>
                          <a:spcPts val="1000"/>
                        </a:spcAft>
                      </a:pPr>
                      <a:r>
                        <a:rPr lang="ru-RU" sz="1600" dirty="0">
                          <a:solidFill>
                            <a:srgbClr val="002060"/>
                          </a:solidFill>
                          <a:effectLst/>
                        </a:rPr>
                        <a:t> </a:t>
                      </a:r>
                      <a:endParaRPr lang="ru-RU" sz="1600" dirty="0">
                        <a:solidFill>
                          <a:srgbClr val="002060"/>
                        </a:solidFill>
                        <a:effectLst/>
                        <a:latin typeface="Calibri"/>
                        <a:ea typeface="Calibri"/>
                        <a:cs typeface="Times New Roman"/>
                      </a:endParaRPr>
                    </a:p>
                  </a:txBody>
                  <a:tcPr marL="7727" marR="7727" marT="0" marB="0" anchor="ctr"/>
                </a:tc>
              </a:tr>
              <a:tr h="0">
                <a:tc gridSpan="3">
                  <a:txBody>
                    <a:bodyPr/>
                    <a:lstStyle/>
                    <a:p>
                      <a:pPr algn="ctr">
                        <a:lnSpc>
                          <a:spcPct val="115000"/>
                        </a:lnSpc>
                        <a:spcAft>
                          <a:spcPts val="0"/>
                        </a:spcAft>
                      </a:pPr>
                      <a:r>
                        <a:rPr lang="ru-RU" sz="100" dirty="0">
                          <a:effectLst/>
                        </a:rPr>
                        <a:t>ИТОГО</a:t>
                      </a:r>
                      <a:endParaRPr lang="ru-RU" sz="100" dirty="0">
                        <a:solidFill>
                          <a:srgbClr val="000000"/>
                        </a:solidFill>
                        <a:effectLst/>
                        <a:latin typeface="Calibri"/>
                        <a:ea typeface="Calibri"/>
                        <a:cs typeface="Times New Roman"/>
                      </a:endParaRPr>
                    </a:p>
                  </a:txBody>
                  <a:tcPr marL="7727" marR="7727" marT="0" marB="0"/>
                </a:tc>
                <a:tc hMerge="1">
                  <a:txBody>
                    <a:bodyPr/>
                    <a:lstStyle/>
                    <a:p>
                      <a:endParaRPr lang="ru-RU"/>
                    </a:p>
                  </a:txBody>
                  <a:tcPr/>
                </a:tc>
                <a:tc hMerge="1">
                  <a:txBody>
                    <a:bodyPr/>
                    <a:lstStyle/>
                    <a:p>
                      <a:endParaRPr lang="ru-RU"/>
                    </a:p>
                  </a:txBody>
                  <a:tcPr/>
                </a:tc>
                <a:tc>
                  <a:txBody>
                    <a:bodyPr/>
                    <a:lstStyle/>
                    <a:p>
                      <a:pPr algn="just">
                        <a:lnSpc>
                          <a:spcPct val="115000"/>
                        </a:lnSpc>
                        <a:spcAft>
                          <a:spcPts val="0"/>
                        </a:spcAft>
                      </a:pPr>
                      <a:r>
                        <a:rPr lang="ru-RU" sz="100" dirty="0">
                          <a:effectLst/>
                        </a:rPr>
                        <a:t>100</a:t>
                      </a:r>
                      <a:endParaRPr lang="ru-RU" sz="100" dirty="0">
                        <a:solidFill>
                          <a:srgbClr val="000000"/>
                        </a:solidFill>
                        <a:effectLst/>
                        <a:latin typeface="Calibri"/>
                        <a:ea typeface="Calibri"/>
                        <a:cs typeface="Times New Roman"/>
                      </a:endParaRPr>
                    </a:p>
                  </a:txBody>
                  <a:tcPr marL="7727" marR="7727" marT="0" marB="0"/>
                </a:tc>
                <a:tc>
                  <a:txBody>
                    <a:bodyPr/>
                    <a:lstStyle/>
                    <a:p>
                      <a:pPr algn="just">
                        <a:lnSpc>
                          <a:spcPct val="115000"/>
                        </a:lnSpc>
                        <a:spcAft>
                          <a:spcPts val="0"/>
                        </a:spcAft>
                      </a:pPr>
                      <a:r>
                        <a:rPr lang="ru-RU" sz="100" dirty="0">
                          <a:effectLst/>
                        </a:rPr>
                        <a:t> </a:t>
                      </a:r>
                      <a:endParaRPr lang="ru-RU" sz="100" dirty="0">
                        <a:solidFill>
                          <a:srgbClr val="000000"/>
                        </a:solidFill>
                        <a:effectLst/>
                        <a:latin typeface="Calibri"/>
                        <a:ea typeface="Calibri"/>
                        <a:cs typeface="Times New Roman"/>
                      </a:endParaRPr>
                    </a:p>
                  </a:txBody>
                  <a:tcPr marL="7727" marR="7727" marT="0" marB="0"/>
                </a:tc>
              </a:tr>
            </a:tbl>
          </a:graphicData>
        </a:graphic>
      </p:graphicFrame>
    </p:spTree>
    <p:extLst>
      <p:ext uri="{BB962C8B-B14F-4D97-AF65-F5344CB8AC3E}">
        <p14:creationId xmlns:p14="http://schemas.microsoft.com/office/powerpoint/2010/main" val="2332623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3" descr="C:\Users\karina\Documents\работа эгида\2015\Копаева\Диплом роботот 2014.png"/>
          <p:cNvPicPr>
            <a:picLocks noChangeAspect="1" noChangeArrowheads="1"/>
          </p:cNvPicPr>
          <p:nvPr/>
        </p:nvPicPr>
        <p:blipFill>
          <a:blip r:embed="rId3" cstate="print"/>
          <a:srcRect/>
          <a:stretch>
            <a:fillRect/>
          </a:stretch>
        </p:blipFill>
        <p:spPr bwMode="auto">
          <a:xfrm>
            <a:off x="251519" y="267494"/>
            <a:ext cx="864097" cy="513979"/>
          </a:xfrm>
          <a:prstGeom prst="rect">
            <a:avLst/>
          </a:prstGeom>
          <a:noFill/>
        </p:spPr>
      </p:pic>
      <p:sp>
        <p:nvSpPr>
          <p:cNvPr id="2" name="Прямоугольник 1"/>
          <p:cNvSpPr/>
          <p:nvPr/>
        </p:nvSpPr>
        <p:spPr>
          <a:xfrm>
            <a:off x="1431233" y="365974"/>
            <a:ext cx="7344816" cy="830997"/>
          </a:xfrm>
          <a:prstGeom prst="rect">
            <a:avLst/>
          </a:prstGeom>
        </p:spPr>
        <p:txBody>
          <a:bodyPr wrap="square">
            <a:spAutoFit/>
          </a:bodyPr>
          <a:lstStyle/>
          <a:p>
            <a:pPr algn="just"/>
            <a:r>
              <a:rPr lang="ru-RU" sz="2400" b="1" dirty="0">
                <a:solidFill>
                  <a:srgbClr val="002060"/>
                </a:solidFill>
              </a:rPr>
              <a:t>Надбавка за качество выполняемых работ руководителю учреждения не начисляются в </a:t>
            </a:r>
            <a:r>
              <a:rPr lang="ru-RU" sz="2400" b="1" dirty="0" smtClean="0">
                <a:solidFill>
                  <a:srgbClr val="002060"/>
                </a:solidFill>
              </a:rPr>
              <a:t>случаях</a:t>
            </a:r>
            <a:endParaRPr lang="ru-RU" sz="2400" b="1" dirty="0">
              <a:solidFill>
                <a:srgbClr val="002060"/>
              </a:solidFill>
            </a:endParaRPr>
          </a:p>
        </p:txBody>
      </p:sp>
      <p:grpSp>
        <p:nvGrpSpPr>
          <p:cNvPr id="7" name="Группа 4"/>
          <p:cNvGrpSpPr/>
          <p:nvPr/>
        </p:nvGrpSpPr>
        <p:grpSpPr>
          <a:xfrm>
            <a:off x="4971620" y="6309320"/>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0" name="Группа 4"/>
          <p:cNvGrpSpPr/>
          <p:nvPr/>
        </p:nvGrpSpPr>
        <p:grpSpPr>
          <a:xfrm>
            <a:off x="1244133" y="1412776"/>
            <a:ext cx="3804429" cy="72008"/>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4" name="Прямоугольник 3"/>
          <p:cNvSpPr/>
          <p:nvPr/>
        </p:nvSpPr>
        <p:spPr>
          <a:xfrm>
            <a:off x="1115616" y="1628800"/>
            <a:ext cx="7804449" cy="4524315"/>
          </a:xfrm>
          <a:prstGeom prst="rect">
            <a:avLst/>
          </a:prstGeom>
        </p:spPr>
        <p:txBody>
          <a:bodyPr wrap="square">
            <a:spAutoFit/>
          </a:bodyPr>
          <a:lstStyle/>
          <a:p>
            <a:pPr marL="285750" indent="-285750">
              <a:buFont typeface="Calibri" panose="020F0502020204030204" pitchFamily="34" charset="0"/>
              <a:buChar char="–"/>
            </a:pPr>
            <a:r>
              <a:rPr lang="ru-RU" dirty="0">
                <a:solidFill>
                  <a:srgbClr val="002060"/>
                </a:solidFill>
              </a:rPr>
              <a:t>необеспечения своевременной выплаты заработной платы, пособий и иных выплат работникам учреждения в денежной </a:t>
            </a:r>
            <a:r>
              <a:rPr lang="ru-RU" dirty="0" smtClean="0">
                <a:solidFill>
                  <a:srgbClr val="002060"/>
                </a:solidFill>
              </a:rPr>
              <a:t>форме</a:t>
            </a:r>
            <a:endParaRPr lang="ru-RU" dirty="0">
              <a:solidFill>
                <a:srgbClr val="002060"/>
              </a:solidFill>
            </a:endParaRPr>
          </a:p>
          <a:p>
            <a:pPr marL="285750" indent="-285750">
              <a:buFont typeface="Calibri" panose="020F0502020204030204" pitchFamily="34" charset="0"/>
              <a:buChar char="–"/>
            </a:pPr>
            <a:r>
              <a:rPr lang="ru-RU" dirty="0">
                <a:solidFill>
                  <a:srgbClr val="002060"/>
                </a:solidFill>
              </a:rPr>
              <a:t>наличия предписаний органов государственного надзора и контроля за соблюдением трудового законодательства и (или) представлений профсоюзных инспекторов труда, уполномоченных (доверенных) лиц по охране труда профессиональных союзов по обеспечению соответствующих требованиям охраны труда, условий труда на каждом рабочем </a:t>
            </a:r>
            <a:r>
              <a:rPr lang="ru-RU" dirty="0" smtClean="0">
                <a:solidFill>
                  <a:srgbClr val="002060"/>
                </a:solidFill>
              </a:rPr>
              <a:t>месте</a:t>
            </a:r>
            <a:endParaRPr lang="ru-RU" dirty="0">
              <a:solidFill>
                <a:srgbClr val="002060"/>
              </a:solidFill>
            </a:endParaRPr>
          </a:p>
          <a:p>
            <a:pPr marL="285750" indent="-285750">
              <a:buFont typeface="Calibri" panose="020F0502020204030204" pitchFamily="34" charset="0"/>
              <a:buChar char="–"/>
            </a:pPr>
            <a:r>
              <a:rPr lang="ru-RU" dirty="0">
                <a:solidFill>
                  <a:srgbClr val="002060"/>
                </a:solidFill>
              </a:rPr>
              <a:t> необеспечения размера месячной заработной платы работников, отработавших норму рабочего времени и качественно выполнивших нормы труда (трудовые обязанности</a:t>
            </a:r>
            <a:r>
              <a:rPr lang="ru-RU" dirty="0" smtClean="0">
                <a:solidFill>
                  <a:srgbClr val="002060"/>
                </a:solidFill>
              </a:rPr>
              <a:t>)</a:t>
            </a:r>
            <a:endParaRPr lang="ru-RU" dirty="0">
              <a:solidFill>
                <a:srgbClr val="002060"/>
              </a:solidFill>
            </a:endParaRPr>
          </a:p>
          <a:p>
            <a:pPr marL="285750" indent="-285750">
              <a:buFont typeface="Calibri" panose="020F0502020204030204" pitchFamily="34" charset="0"/>
              <a:buChar char="–"/>
            </a:pPr>
            <a:r>
              <a:rPr lang="ru-RU" dirty="0">
                <a:solidFill>
                  <a:srgbClr val="002060"/>
                </a:solidFill>
              </a:rPr>
              <a:t>нарушения сроков уплаты налогов и сборов, за несвоевременное </a:t>
            </a:r>
            <a:endParaRPr lang="ru-RU" dirty="0" smtClean="0">
              <a:solidFill>
                <a:srgbClr val="002060"/>
              </a:solidFill>
            </a:endParaRPr>
          </a:p>
          <a:p>
            <a:pPr algn="just"/>
            <a:r>
              <a:rPr lang="ru-RU" dirty="0" smtClean="0">
                <a:solidFill>
                  <a:srgbClr val="002060"/>
                </a:solidFill>
              </a:rPr>
              <a:t>      представление </a:t>
            </a:r>
            <a:r>
              <a:rPr lang="ru-RU" dirty="0">
                <a:solidFill>
                  <a:srgbClr val="002060"/>
                </a:solidFill>
              </a:rPr>
              <a:t>налоговой декларации и другие нарушения, повлекшие за </a:t>
            </a:r>
            <a:r>
              <a:rPr lang="ru-RU" dirty="0" smtClean="0">
                <a:solidFill>
                  <a:srgbClr val="002060"/>
                </a:solidFill>
              </a:rPr>
              <a:t>        собой </a:t>
            </a:r>
            <a:r>
              <a:rPr lang="ru-RU" dirty="0">
                <a:solidFill>
                  <a:srgbClr val="002060"/>
                </a:solidFill>
              </a:rPr>
              <a:t>начисления пеней и </a:t>
            </a:r>
            <a:r>
              <a:rPr lang="ru-RU" dirty="0" smtClean="0">
                <a:solidFill>
                  <a:srgbClr val="002060"/>
                </a:solidFill>
              </a:rPr>
              <a:t>штрафов</a:t>
            </a:r>
            <a:endParaRPr lang="ru-RU" dirty="0">
              <a:solidFill>
                <a:srgbClr val="002060"/>
              </a:solidFill>
            </a:endParaRPr>
          </a:p>
          <a:p>
            <a:pPr marL="285750" indent="-285750">
              <a:buFont typeface="Calibri" panose="020F0502020204030204" pitchFamily="34" charset="0"/>
              <a:buChar char="–"/>
            </a:pPr>
            <a:r>
              <a:rPr lang="ru-RU" dirty="0">
                <a:solidFill>
                  <a:srgbClr val="002060"/>
                </a:solidFill>
              </a:rPr>
              <a:t>ненадлежащее исполнения своих должностных обязанных, нарушения трудовой  и (или) производственной дисциплины.</a:t>
            </a:r>
          </a:p>
        </p:txBody>
      </p:sp>
    </p:spTree>
    <p:extLst>
      <p:ext uri="{BB962C8B-B14F-4D97-AF65-F5344CB8AC3E}">
        <p14:creationId xmlns:p14="http://schemas.microsoft.com/office/powerpoint/2010/main" val="111880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rotWithShape="1">
          <a:blip r:embed="rId2" cstate="print"/>
          <a:srcRect l="42609" t="11532" r="16595" b="79798"/>
          <a:stretch/>
        </p:blipFill>
        <p:spPr bwMode="auto">
          <a:xfrm>
            <a:off x="971429" y="1127880"/>
            <a:ext cx="7913648" cy="5613488"/>
          </a:xfrm>
          <a:prstGeom prst="rect">
            <a:avLst/>
          </a:prstGeom>
          <a:noFill/>
          <a:ln w="9525">
            <a:noFill/>
            <a:miter lim="800000"/>
            <a:headEnd/>
            <a:tailEnd/>
          </a:ln>
        </p:spPr>
      </p:pic>
      <p:pic>
        <p:nvPicPr>
          <p:cNvPr id="6" name="Picture 2"/>
          <p:cNvPicPr>
            <a:picLocks noChangeAspect="1" noChangeArrowheads="1"/>
          </p:cNvPicPr>
          <p:nvPr/>
        </p:nvPicPr>
        <p:blipFill rotWithShape="1">
          <a:blip r:embed="rId2" cstate="print"/>
          <a:srcRect l="13358" t="11532" r="80287" b="80560"/>
          <a:stretch/>
        </p:blipFill>
        <p:spPr bwMode="auto">
          <a:xfrm>
            <a:off x="215317" y="539136"/>
            <a:ext cx="1338334" cy="1332588"/>
          </a:xfrm>
          <a:prstGeom prst="rect">
            <a:avLst/>
          </a:prstGeom>
          <a:noFill/>
          <a:ln w="9525">
            <a:noFill/>
            <a:miter lim="800000"/>
            <a:headEnd/>
            <a:tailEnd/>
          </a:ln>
        </p:spPr>
      </p:pic>
      <p:sp>
        <p:nvSpPr>
          <p:cNvPr id="7" name="TextBox 6"/>
          <p:cNvSpPr txBox="1"/>
          <p:nvPr/>
        </p:nvSpPr>
        <p:spPr>
          <a:xfrm>
            <a:off x="1553651" y="1205430"/>
            <a:ext cx="7568243" cy="5324535"/>
          </a:xfrm>
          <a:prstGeom prst="rect">
            <a:avLst/>
          </a:prstGeom>
          <a:noFill/>
        </p:spPr>
        <p:txBody>
          <a:bodyPr wrap="square" rtlCol="0">
            <a:spAutoFit/>
          </a:bodyPr>
          <a:lstStyle/>
          <a:p>
            <a:pPr marL="273050" indent="-273050">
              <a:buFont typeface="Wingdings" panose="05000000000000000000" pitchFamily="2" charset="2"/>
              <a:buChar char="ü"/>
            </a:pPr>
            <a:r>
              <a:rPr lang="ru-RU" sz="2000" dirty="0" smtClean="0">
                <a:solidFill>
                  <a:schemeClr val="bg1"/>
                </a:solidFill>
              </a:rPr>
              <a:t>Распоряжение </a:t>
            </a:r>
            <a:r>
              <a:rPr lang="ru-RU" sz="2000" dirty="0">
                <a:solidFill>
                  <a:schemeClr val="bg1"/>
                </a:solidFill>
              </a:rPr>
              <a:t>Правительства Российской Федерации от 26 ноября 2012 г.  № 2190-р «ПРОГРАММА поэтапного совершенствования системы оплаты труда в государственных (муниципальных) учреждениях на 2012 - 2018 годы</a:t>
            </a:r>
            <a:r>
              <a:rPr lang="ru-RU" sz="2000" dirty="0" smtClean="0">
                <a:solidFill>
                  <a:schemeClr val="bg1"/>
                </a:solidFill>
              </a:rPr>
              <a:t>»</a:t>
            </a:r>
            <a:endParaRPr lang="ru-RU" sz="2000" dirty="0">
              <a:solidFill>
                <a:schemeClr val="bg1"/>
              </a:solidFill>
            </a:endParaRPr>
          </a:p>
          <a:p>
            <a:pPr marL="273050" indent="-273050">
              <a:buFont typeface="Wingdings" panose="05000000000000000000" pitchFamily="2" charset="2"/>
              <a:buChar char="ü"/>
            </a:pPr>
            <a:r>
              <a:rPr lang="ru-RU" sz="2000" dirty="0" smtClean="0">
                <a:solidFill>
                  <a:schemeClr val="bg1"/>
                </a:solidFill>
              </a:rPr>
              <a:t>Указы </a:t>
            </a:r>
            <a:r>
              <a:rPr lang="ru-RU" sz="2000" dirty="0">
                <a:solidFill>
                  <a:schemeClr val="bg1"/>
                </a:solidFill>
              </a:rPr>
              <a:t>Президента Российской Федерации от 07.05.2012 № 597 «О мероприятиях по реализации государственной социальной политики» и от 01.06.2012  № 761 «О национальной стратегии действий в интересах детей на 2012-2017  годы»</a:t>
            </a:r>
          </a:p>
          <a:p>
            <a:pPr marL="273050" indent="-273050">
              <a:buFont typeface="Wingdings" panose="05000000000000000000" pitchFamily="2" charset="2"/>
              <a:buChar char="ü"/>
            </a:pPr>
            <a:r>
              <a:rPr lang="ru-RU" sz="2000" dirty="0" smtClean="0">
                <a:solidFill>
                  <a:schemeClr val="bg1"/>
                </a:solidFill>
              </a:rPr>
              <a:t>Распоряжение </a:t>
            </a:r>
            <a:r>
              <a:rPr lang="ru-RU" sz="2000" dirty="0">
                <a:solidFill>
                  <a:schemeClr val="bg1"/>
                </a:solidFill>
              </a:rPr>
              <a:t>Правительства РФ от 30 апреля 2014 г. № 722-р </a:t>
            </a:r>
            <a:r>
              <a:rPr lang="ru-RU" sz="2000" dirty="0" smtClean="0">
                <a:solidFill>
                  <a:schemeClr val="bg1"/>
                </a:solidFill>
              </a:rPr>
              <a:t>«</a:t>
            </a:r>
            <a:r>
              <a:rPr lang="ru-RU" sz="2000" dirty="0">
                <a:solidFill>
                  <a:schemeClr val="bg1"/>
                </a:solidFill>
              </a:rPr>
              <a:t>Об утверждении плана мероприятий («дорожной карты») «Изменения в отраслях социальной сферы, направленные на повышение эффективности </a:t>
            </a:r>
            <a:r>
              <a:rPr lang="ru-RU" sz="2000" dirty="0" smtClean="0">
                <a:solidFill>
                  <a:schemeClr val="bg1"/>
                </a:solidFill>
              </a:rPr>
              <a:t>образования </a:t>
            </a:r>
            <a:r>
              <a:rPr lang="ru-RU" sz="2000" dirty="0">
                <a:solidFill>
                  <a:schemeClr val="bg1"/>
                </a:solidFill>
              </a:rPr>
              <a:t>и науки»</a:t>
            </a:r>
          </a:p>
          <a:p>
            <a:pPr marL="273050" indent="-273050">
              <a:buFont typeface="Wingdings" panose="05000000000000000000" pitchFamily="2" charset="2"/>
              <a:buChar char="ü"/>
            </a:pPr>
            <a:r>
              <a:rPr lang="ru-RU" sz="2000" dirty="0" smtClean="0">
                <a:solidFill>
                  <a:schemeClr val="bg1"/>
                </a:solidFill>
              </a:rPr>
              <a:t>Приказ </a:t>
            </a:r>
            <a:r>
              <a:rPr lang="ru-RU" sz="2000" dirty="0">
                <a:solidFill>
                  <a:schemeClr val="bg1"/>
                </a:solidFill>
              </a:rPr>
              <a:t>Министерства труда и социальной защиты Российской Федерации от 26 апреля 2013 года№ 167н « Об утверждении  рекомендаций по оформлению трудовых отношений с работником государственного (муниципального) учреждения при введении эффективного контракта»</a:t>
            </a:r>
          </a:p>
        </p:txBody>
      </p:sp>
      <p:sp>
        <p:nvSpPr>
          <p:cNvPr id="2" name="TextBox 1"/>
          <p:cNvSpPr txBox="1"/>
          <p:nvPr/>
        </p:nvSpPr>
        <p:spPr>
          <a:xfrm>
            <a:off x="1733667" y="468815"/>
            <a:ext cx="6674199" cy="461665"/>
          </a:xfrm>
          <a:prstGeom prst="rect">
            <a:avLst/>
          </a:prstGeom>
          <a:noFill/>
        </p:spPr>
        <p:txBody>
          <a:bodyPr wrap="none" rtlCol="0">
            <a:spAutoFit/>
          </a:bodyPr>
          <a:lstStyle/>
          <a:p>
            <a:r>
              <a:rPr lang="ru-RU" sz="2400" b="1" dirty="0" smtClean="0">
                <a:solidFill>
                  <a:srgbClr val="002060"/>
                </a:solidFill>
              </a:rPr>
              <a:t>Нормативные документы федерального уровня</a:t>
            </a:r>
            <a:endParaRPr lang="ru-RU" sz="2400" b="1" dirty="0">
              <a:solidFill>
                <a:srgbClr val="002060"/>
              </a:solidFill>
            </a:endParaRPr>
          </a:p>
        </p:txBody>
      </p:sp>
      <p:grpSp>
        <p:nvGrpSpPr>
          <p:cNvPr id="8" name="Группа 4"/>
          <p:cNvGrpSpPr/>
          <p:nvPr/>
        </p:nvGrpSpPr>
        <p:grpSpPr>
          <a:xfrm>
            <a:off x="1733667" y="963825"/>
            <a:ext cx="3804429" cy="72008"/>
            <a:chOff x="5232067" y="1052736"/>
            <a:chExt cx="3804429" cy="72008"/>
          </a:xfrm>
        </p:grpSpPr>
        <p:cxnSp>
          <p:nvCxnSpPr>
            <p:cNvPr id="9" name="Прямая соединительная линия 8"/>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0564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rotWithShape="1">
          <a:blip r:embed="rId2" cstate="print"/>
          <a:srcRect l="42609" t="11532" r="16595" b="79798"/>
          <a:stretch/>
        </p:blipFill>
        <p:spPr bwMode="auto">
          <a:xfrm>
            <a:off x="971429" y="1127880"/>
            <a:ext cx="8000462" cy="5613488"/>
          </a:xfrm>
          <a:prstGeom prst="rect">
            <a:avLst/>
          </a:prstGeom>
          <a:noFill/>
          <a:ln w="9525">
            <a:noFill/>
            <a:miter lim="800000"/>
            <a:headEnd/>
            <a:tailEnd/>
          </a:ln>
        </p:spPr>
      </p:pic>
      <p:pic>
        <p:nvPicPr>
          <p:cNvPr id="6" name="Picture 2"/>
          <p:cNvPicPr>
            <a:picLocks noChangeAspect="1" noChangeArrowheads="1"/>
          </p:cNvPicPr>
          <p:nvPr/>
        </p:nvPicPr>
        <p:blipFill rotWithShape="1">
          <a:blip r:embed="rId2" cstate="print"/>
          <a:srcRect l="13358" t="11532" r="80287" b="80560"/>
          <a:stretch/>
        </p:blipFill>
        <p:spPr bwMode="auto">
          <a:xfrm>
            <a:off x="215317" y="539136"/>
            <a:ext cx="1338334" cy="1332588"/>
          </a:xfrm>
          <a:prstGeom prst="rect">
            <a:avLst/>
          </a:prstGeom>
          <a:noFill/>
          <a:ln w="9525">
            <a:noFill/>
            <a:miter lim="800000"/>
            <a:headEnd/>
            <a:tailEnd/>
          </a:ln>
        </p:spPr>
      </p:pic>
      <p:sp>
        <p:nvSpPr>
          <p:cNvPr id="7" name="TextBox 6"/>
          <p:cNvSpPr txBox="1"/>
          <p:nvPr/>
        </p:nvSpPr>
        <p:spPr>
          <a:xfrm>
            <a:off x="1474898" y="1340768"/>
            <a:ext cx="7568243" cy="4708981"/>
          </a:xfrm>
          <a:prstGeom prst="rect">
            <a:avLst/>
          </a:prstGeom>
          <a:noFill/>
        </p:spPr>
        <p:txBody>
          <a:bodyPr wrap="square" rtlCol="0">
            <a:spAutoFit/>
          </a:bodyPr>
          <a:lstStyle/>
          <a:p>
            <a:pPr marL="273050" indent="-273050">
              <a:buFont typeface="Wingdings" panose="05000000000000000000" pitchFamily="2" charset="2"/>
              <a:buChar char="ü"/>
            </a:pPr>
            <a:r>
              <a:rPr lang="ru-RU" sz="2000" dirty="0" smtClean="0">
                <a:solidFill>
                  <a:schemeClr val="bg1"/>
                </a:solidFill>
              </a:rPr>
              <a:t>Распоряжение </a:t>
            </a:r>
            <a:r>
              <a:rPr lang="ru-RU" sz="2000" dirty="0">
                <a:solidFill>
                  <a:schemeClr val="bg1"/>
                </a:solidFill>
              </a:rPr>
              <a:t>Правительства Новосибирской области от 21.01.2013 № 9-рп «План действий по реализации Указов Президента Российской Федерации от 07.05.2012 № </a:t>
            </a:r>
            <a:r>
              <a:rPr lang="ru-RU" sz="2000" dirty="0" smtClean="0">
                <a:solidFill>
                  <a:schemeClr val="bg1"/>
                </a:solidFill>
              </a:rPr>
              <a:t>597                  </a:t>
            </a:r>
            <a:r>
              <a:rPr lang="ru-RU" sz="2000" dirty="0">
                <a:solidFill>
                  <a:schemeClr val="bg1"/>
                </a:solidFill>
              </a:rPr>
              <a:t>«О мероприятиях по реализации государственной социальной политики» и от 01.06.2012  № 761 «О национальной стратегии действий в интересах детей на 2012-2017  годы</a:t>
            </a:r>
            <a:r>
              <a:rPr lang="ru-RU" sz="2000" dirty="0" smtClean="0">
                <a:solidFill>
                  <a:schemeClr val="bg1"/>
                </a:solidFill>
              </a:rPr>
              <a:t>»</a:t>
            </a:r>
            <a:endParaRPr lang="ru-RU" sz="2000" dirty="0">
              <a:solidFill>
                <a:schemeClr val="bg1"/>
              </a:solidFill>
            </a:endParaRPr>
          </a:p>
          <a:p>
            <a:pPr marL="273050" indent="-273050">
              <a:buFont typeface="Wingdings" panose="05000000000000000000" pitchFamily="2" charset="2"/>
              <a:buChar char="ü"/>
            </a:pPr>
            <a:endParaRPr lang="ru-RU" sz="2000" dirty="0">
              <a:solidFill>
                <a:schemeClr val="bg1"/>
              </a:solidFill>
            </a:endParaRPr>
          </a:p>
          <a:p>
            <a:pPr marL="273050" indent="-273050">
              <a:buFont typeface="Wingdings" panose="05000000000000000000" pitchFamily="2" charset="2"/>
              <a:buChar char="ü"/>
            </a:pPr>
            <a:r>
              <a:rPr lang="ru-RU" sz="2000" dirty="0" smtClean="0">
                <a:solidFill>
                  <a:schemeClr val="bg1"/>
                </a:solidFill>
              </a:rPr>
              <a:t>Приказ Министерства труда, занятости и трудовых ресурсов НСО </a:t>
            </a:r>
            <a:r>
              <a:rPr lang="ru-RU" sz="2000" dirty="0">
                <a:solidFill>
                  <a:schemeClr val="bg1"/>
                </a:solidFill>
              </a:rPr>
              <a:t>от 31.05.2013 № 321 </a:t>
            </a:r>
            <a:r>
              <a:rPr lang="ru-RU" sz="2000" dirty="0" smtClean="0">
                <a:solidFill>
                  <a:schemeClr val="bg1"/>
                </a:solidFill>
              </a:rPr>
              <a:t>        «Об </a:t>
            </a:r>
            <a:r>
              <a:rPr lang="ru-RU" sz="2000" dirty="0">
                <a:solidFill>
                  <a:schemeClr val="bg1"/>
                </a:solidFill>
              </a:rPr>
              <a:t>утверждении  рекомендаций по оформлению трудовых отношений с работником государственного (муниципального) учреждения при введении эффективного контракта» утверждены рекомендации по оформлению трудовых отношений с работником государственного (муниципального) учреждения при введении эффективного контракта.</a:t>
            </a:r>
          </a:p>
        </p:txBody>
      </p:sp>
      <p:sp>
        <p:nvSpPr>
          <p:cNvPr id="2" name="TextBox 1"/>
          <p:cNvSpPr txBox="1"/>
          <p:nvPr/>
        </p:nvSpPr>
        <p:spPr>
          <a:xfrm>
            <a:off x="1733667" y="468815"/>
            <a:ext cx="6751656" cy="461665"/>
          </a:xfrm>
          <a:prstGeom prst="rect">
            <a:avLst/>
          </a:prstGeom>
          <a:noFill/>
        </p:spPr>
        <p:txBody>
          <a:bodyPr wrap="none" rtlCol="0">
            <a:spAutoFit/>
          </a:bodyPr>
          <a:lstStyle/>
          <a:p>
            <a:r>
              <a:rPr lang="ru-RU" sz="2400" b="1" dirty="0" smtClean="0">
                <a:solidFill>
                  <a:srgbClr val="002060"/>
                </a:solidFill>
              </a:rPr>
              <a:t>Нормативные документы регионального уровня</a:t>
            </a:r>
            <a:endParaRPr lang="ru-RU" sz="2400" b="1" dirty="0">
              <a:solidFill>
                <a:srgbClr val="002060"/>
              </a:solidFill>
            </a:endParaRPr>
          </a:p>
        </p:txBody>
      </p:sp>
      <p:pic>
        <p:nvPicPr>
          <p:cNvPr id="1028" name="Picture 4" descr="http://dpnso.ru/themes/dpnso/images/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165" y="612331"/>
            <a:ext cx="1226402" cy="1226402"/>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Группа 4"/>
          <p:cNvGrpSpPr/>
          <p:nvPr/>
        </p:nvGrpSpPr>
        <p:grpSpPr>
          <a:xfrm>
            <a:off x="1811179" y="930480"/>
            <a:ext cx="3804429" cy="72008"/>
            <a:chOff x="5232067" y="1052736"/>
            <a:chExt cx="3804429" cy="72008"/>
          </a:xfrm>
        </p:grpSpPr>
        <p:cxnSp>
          <p:nvCxnSpPr>
            <p:cNvPr id="13" name="Прямая соединительная линия 12"/>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10857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s.zhadanov\Pictures\41d48490a342a6bd7c2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260648"/>
            <a:ext cx="8640960" cy="6264695"/>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2286000" y="476672"/>
            <a:ext cx="4572000" cy="1200329"/>
          </a:xfrm>
          <a:prstGeom prst="rect">
            <a:avLst/>
          </a:prstGeom>
          <a:solidFill>
            <a:schemeClr val="bg2"/>
          </a:solidFill>
          <a:ln w="28575">
            <a:solidFill>
              <a:schemeClr val="accent2">
                <a:lumMod val="50000"/>
              </a:schemeClr>
            </a:solidFill>
          </a:ln>
        </p:spPr>
        <p:txBody>
          <a:bodyPr>
            <a:spAutoFit/>
          </a:bodyPr>
          <a:lstStyle/>
          <a:p>
            <a:pPr algn="ctr" eaLnBrk="0" hangingPunct="0">
              <a:defRPr/>
            </a:pPr>
            <a:r>
              <a:rPr lang="ru-RU" sz="2400" b="1" dirty="0">
                <a:ln>
                  <a:solidFill>
                    <a:srgbClr val="002060"/>
                  </a:solidFill>
                </a:ln>
                <a:solidFill>
                  <a:srgbClr val="002060"/>
                </a:solidFill>
                <a:latin typeface="Times New Roman" pitchFamily="18" charset="0"/>
                <a:cs typeface="Calibri" pitchFamily="34" charset="0"/>
              </a:rPr>
              <a:t>ПРОГРАММА</a:t>
            </a:r>
            <a:endParaRPr lang="ru-RU" sz="2400" dirty="0">
              <a:ln>
                <a:solidFill>
                  <a:srgbClr val="002060"/>
                </a:solidFill>
              </a:ln>
              <a:solidFill>
                <a:srgbClr val="002060"/>
              </a:solidFill>
              <a:latin typeface="Times New Roman" pitchFamily="18" charset="0"/>
              <a:cs typeface="Times New Roman" pitchFamily="18" charset="0"/>
            </a:endParaRPr>
          </a:p>
          <a:p>
            <a:pPr algn="ctr" eaLnBrk="0" hangingPunct="0">
              <a:defRPr/>
            </a:pPr>
            <a:r>
              <a:rPr lang="ru-RU" sz="2400" b="1" dirty="0">
                <a:solidFill>
                  <a:srgbClr val="002060"/>
                </a:solidFill>
                <a:latin typeface="Times New Roman" pitchFamily="18" charset="0"/>
                <a:cs typeface="Calibri" pitchFamily="34" charset="0"/>
              </a:rPr>
              <a:t>поэтапного совершенствования системы оплаты труда</a:t>
            </a:r>
            <a:endParaRPr lang="ru-RU" sz="2400" dirty="0">
              <a:solidFill>
                <a:srgbClr val="002060"/>
              </a:solidFill>
              <a:latin typeface="Times New Roman" pitchFamily="18" charset="0"/>
              <a:cs typeface="Times New Roman" pitchFamily="18" charset="0"/>
            </a:endParaRPr>
          </a:p>
        </p:txBody>
      </p:sp>
      <p:sp>
        <p:nvSpPr>
          <p:cNvPr id="4" name="Скругленный прямоугольник 3"/>
          <p:cNvSpPr/>
          <p:nvPr/>
        </p:nvSpPr>
        <p:spPr>
          <a:xfrm>
            <a:off x="444285" y="2306283"/>
            <a:ext cx="3528392" cy="1440160"/>
          </a:xfrm>
          <a:prstGeom prst="roundRect">
            <a:avLst/>
          </a:prstGeom>
          <a:ln w="19050">
            <a:solidFill>
              <a:schemeClr val="accent2">
                <a:lumMod val="50000"/>
              </a:schemeClr>
            </a:solidFill>
            <a:prstDash val="sysDash"/>
          </a:ln>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2400" b="1" i="1" dirty="0" smtClean="0">
                <a:latin typeface="Times New Roman" pitchFamily="18" charset="0"/>
                <a:cs typeface="Times New Roman" pitchFamily="18" charset="0"/>
              </a:rPr>
              <a:t>Повышение заработной платы </a:t>
            </a:r>
            <a:r>
              <a:rPr lang="ru-RU" sz="2000" dirty="0" smtClean="0">
                <a:latin typeface="Times New Roman" pitchFamily="18" charset="0"/>
                <a:cs typeface="Times New Roman" pitchFamily="18" charset="0"/>
              </a:rPr>
              <a:t>работников сферы образования</a:t>
            </a:r>
            <a:endParaRPr lang="ru-RU" sz="2000" dirty="0">
              <a:latin typeface="Times New Roman" pitchFamily="18" charset="0"/>
              <a:cs typeface="Times New Roman" pitchFamily="18" charset="0"/>
            </a:endParaRPr>
          </a:p>
        </p:txBody>
      </p:sp>
      <p:sp>
        <p:nvSpPr>
          <p:cNvPr id="5" name="Скругленный прямоугольник 4"/>
          <p:cNvSpPr/>
          <p:nvPr/>
        </p:nvSpPr>
        <p:spPr>
          <a:xfrm>
            <a:off x="4581939" y="3717032"/>
            <a:ext cx="4176464" cy="1800200"/>
          </a:xfrm>
          <a:prstGeom prst="roundRect">
            <a:avLst/>
          </a:prstGeom>
          <a:ln w="19050">
            <a:solidFill>
              <a:schemeClr val="accent2">
                <a:lumMod val="50000"/>
              </a:schemeClr>
            </a:solidFill>
            <a:prstDash val="dash"/>
          </a:ln>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2400" dirty="0" smtClean="0">
                <a:latin typeface="Times New Roman" pitchFamily="18" charset="0"/>
                <a:cs typeface="Times New Roman" pitchFamily="18" charset="0"/>
              </a:rPr>
              <a:t>Переход на </a:t>
            </a:r>
            <a:r>
              <a:rPr lang="ru-RU" sz="2400" b="1" i="1" dirty="0" smtClean="0">
                <a:latin typeface="Times New Roman" pitchFamily="18" charset="0"/>
                <a:cs typeface="Times New Roman" pitchFamily="18" charset="0"/>
              </a:rPr>
              <a:t>новую систему трудовых отношений </a:t>
            </a:r>
          </a:p>
          <a:p>
            <a:pPr algn="ctr"/>
            <a:r>
              <a:rPr lang="ru-RU" sz="2000" dirty="0" smtClean="0">
                <a:latin typeface="Times New Roman" pitchFamily="18" charset="0"/>
                <a:cs typeface="Times New Roman" pitchFamily="18" charset="0"/>
              </a:rPr>
              <a:t>(основа -  эффективный контракт)</a:t>
            </a:r>
            <a:endParaRPr lang="ru-RU" sz="2000" dirty="0">
              <a:latin typeface="Times New Roman" pitchFamily="18" charset="0"/>
              <a:cs typeface="Times New Roman" pitchFamily="18" charset="0"/>
            </a:endParaRPr>
          </a:p>
        </p:txBody>
      </p:sp>
      <p:sp>
        <p:nvSpPr>
          <p:cNvPr id="6" name="Выгнутая влево стрелка 5"/>
          <p:cNvSpPr/>
          <p:nvPr/>
        </p:nvSpPr>
        <p:spPr>
          <a:xfrm>
            <a:off x="611560" y="764704"/>
            <a:ext cx="1010721" cy="1432176"/>
          </a:xfrm>
          <a:prstGeom prst="curvedRightArrow">
            <a:avLst>
              <a:gd name="adj1" fmla="val 25000"/>
              <a:gd name="adj2" fmla="val 65148"/>
              <a:gd name="adj3" fmla="val 36905"/>
            </a:avLst>
          </a:prstGeom>
          <a:solidFill>
            <a:schemeClr val="tx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7" name="Выгнутая вправо стрелка 6"/>
          <p:cNvSpPr/>
          <p:nvPr/>
        </p:nvSpPr>
        <p:spPr>
          <a:xfrm>
            <a:off x="7524328" y="1677002"/>
            <a:ext cx="1008112" cy="1845434"/>
          </a:xfrm>
          <a:prstGeom prst="curvedLeftArrow">
            <a:avLst>
              <a:gd name="adj1" fmla="val 27560"/>
              <a:gd name="adj2" fmla="val 64081"/>
              <a:gd name="adj3" fmla="val 35078"/>
            </a:avLst>
          </a:prstGeom>
          <a:solidFill>
            <a:schemeClr val="tx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1177484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3" descr="C:\Users\karina\Documents\работа эгида\2015\Копаева\Диплом роботот 2014.png"/>
          <p:cNvPicPr>
            <a:picLocks noChangeAspect="1" noChangeArrowheads="1"/>
          </p:cNvPicPr>
          <p:nvPr/>
        </p:nvPicPr>
        <p:blipFill>
          <a:blip r:embed="rId3" cstate="print"/>
          <a:srcRect/>
          <a:stretch>
            <a:fillRect/>
          </a:stretch>
        </p:blipFill>
        <p:spPr bwMode="auto">
          <a:xfrm>
            <a:off x="251519" y="267494"/>
            <a:ext cx="864097" cy="513979"/>
          </a:xfrm>
          <a:prstGeom prst="rect">
            <a:avLst/>
          </a:prstGeom>
          <a:noFill/>
        </p:spPr>
      </p:pic>
      <p:grpSp>
        <p:nvGrpSpPr>
          <p:cNvPr id="7" name="Группа 4"/>
          <p:cNvGrpSpPr/>
          <p:nvPr/>
        </p:nvGrpSpPr>
        <p:grpSpPr>
          <a:xfrm>
            <a:off x="4971620" y="6309320"/>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0" name="Группа 4"/>
          <p:cNvGrpSpPr/>
          <p:nvPr/>
        </p:nvGrpSpPr>
        <p:grpSpPr>
          <a:xfrm>
            <a:off x="1244133" y="1412776"/>
            <a:ext cx="3804429" cy="72008"/>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4" name="Прямоугольник 3"/>
          <p:cNvSpPr/>
          <p:nvPr/>
        </p:nvSpPr>
        <p:spPr>
          <a:xfrm>
            <a:off x="1146337" y="1835448"/>
            <a:ext cx="7804449" cy="4524315"/>
          </a:xfrm>
          <a:prstGeom prst="rect">
            <a:avLst/>
          </a:prstGeom>
        </p:spPr>
        <p:txBody>
          <a:bodyPr wrap="square">
            <a:spAutoFit/>
          </a:bodyPr>
          <a:lstStyle/>
          <a:p>
            <a:pPr algn="ctr"/>
            <a:r>
              <a:rPr lang="ru-RU" sz="2400" b="1" dirty="0" smtClean="0">
                <a:solidFill>
                  <a:srgbClr val="C00000"/>
                </a:solidFill>
              </a:rPr>
              <a:t>трудовой </a:t>
            </a:r>
            <a:r>
              <a:rPr lang="ru-RU" sz="2400" b="1" dirty="0">
                <a:solidFill>
                  <a:srgbClr val="C00000"/>
                </a:solidFill>
              </a:rPr>
              <a:t>договор с работником</a:t>
            </a:r>
            <a:r>
              <a:rPr lang="ru-RU" sz="2400" b="1" dirty="0" smtClean="0">
                <a:solidFill>
                  <a:srgbClr val="C00000"/>
                </a:solidFill>
              </a:rPr>
              <a:t>,</a:t>
            </a:r>
          </a:p>
          <a:p>
            <a:pPr algn="ctr"/>
            <a:r>
              <a:rPr lang="ru-RU" sz="2400" b="1" dirty="0" smtClean="0">
                <a:solidFill>
                  <a:srgbClr val="C00000"/>
                </a:solidFill>
              </a:rPr>
              <a:t> </a:t>
            </a:r>
            <a:r>
              <a:rPr lang="ru-RU" sz="2400" b="1" dirty="0">
                <a:solidFill>
                  <a:srgbClr val="C00000"/>
                </a:solidFill>
              </a:rPr>
              <a:t>в  котором </a:t>
            </a:r>
            <a:r>
              <a:rPr lang="ru-RU" sz="2400" b="1" dirty="0" smtClean="0">
                <a:solidFill>
                  <a:srgbClr val="C00000"/>
                </a:solidFill>
              </a:rPr>
              <a:t>конкретизированы</a:t>
            </a:r>
          </a:p>
          <a:p>
            <a:endParaRPr lang="ru-RU" sz="2000" b="1" dirty="0">
              <a:solidFill>
                <a:srgbClr val="002060"/>
              </a:solidFill>
            </a:endParaRPr>
          </a:p>
          <a:p>
            <a:pPr marL="285750" indent="-285750">
              <a:buFont typeface="Calibri" panose="020F0502020204030204" pitchFamily="34" charset="0"/>
              <a:buChar char="–"/>
            </a:pPr>
            <a:r>
              <a:rPr lang="ru-RU" sz="2000" b="1" dirty="0" smtClean="0">
                <a:solidFill>
                  <a:srgbClr val="002060"/>
                </a:solidFill>
              </a:rPr>
              <a:t>трудовая </a:t>
            </a:r>
            <a:r>
              <a:rPr lang="ru-RU" sz="2000" b="1" dirty="0">
                <a:solidFill>
                  <a:srgbClr val="002060"/>
                </a:solidFill>
              </a:rPr>
              <a:t>функция (должностные обязанности, продолжительность рабочего времени, отдыха и т.д</a:t>
            </a:r>
            <a:r>
              <a:rPr lang="ru-RU" sz="2000" b="1" dirty="0" smtClean="0">
                <a:solidFill>
                  <a:srgbClr val="002060"/>
                </a:solidFill>
              </a:rPr>
              <a:t>.)</a:t>
            </a:r>
          </a:p>
          <a:p>
            <a:pPr marL="285750" indent="-285750">
              <a:buFont typeface="Calibri" panose="020F0502020204030204" pitchFamily="34" charset="0"/>
              <a:buChar char="–"/>
            </a:pPr>
            <a:endParaRPr lang="ru-RU" sz="2000" b="1" dirty="0">
              <a:solidFill>
                <a:srgbClr val="002060"/>
              </a:solidFill>
            </a:endParaRPr>
          </a:p>
          <a:p>
            <a:pPr marL="285750" indent="-285750">
              <a:buFont typeface="Calibri" panose="020F0502020204030204" pitchFamily="34" charset="0"/>
              <a:buChar char="–"/>
            </a:pPr>
            <a:r>
              <a:rPr lang="ru-RU" sz="2000" b="1" dirty="0" smtClean="0">
                <a:solidFill>
                  <a:srgbClr val="002060"/>
                </a:solidFill>
              </a:rPr>
              <a:t>условия </a:t>
            </a:r>
            <a:r>
              <a:rPr lang="ru-RU" sz="2000" b="1" dirty="0">
                <a:solidFill>
                  <a:srgbClr val="002060"/>
                </a:solidFill>
              </a:rPr>
              <a:t>оплаты </a:t>
            </a:r>
            <a:r>
              <a:rPr lang="ru-RU" sz="2000" b="1" dirty="0" smtClean="0">
                <a:solidFill>
                  <a:srgbClr val="002060"/>
                </a:solidFill>
              </a:rPr>
              <a:t>труда</a:t>
            </a:r>
          </a:p>
          <a:p>
            <a:pPr marL="285750" indent="-285750">
              <a:buFont typeface="Calibri" panose="020F0502020204030204" pitchFamily="34" charset="0"/>
              <a:buChar char="–"/>
            </a:pPr>
            <a:endParaRPr lang="ru-RU" sz="2000" b="1" dirty="0">
              <a:solidFill>
                <a:srgbClr val="002060"/>
              </a:solidFill>
            </a:endParaRPr>
          </a:p>
          <a:p>
            <a:pPr marL="285750" indent="-285750">
              <a:buFont typeface="Calibri" panose="020F0502020204030204" pitchFamily="34" charset="0"/>
              <a:buChar char="–"/>
            </a:pPr>
            <a:r>
              <a:rPr lang="ru-RU" sz="2000" b="1" dirty="0" smtClean="0">
                <a:solidFill>
                  <a:srgbClr val="002060"/>
                </a:solidFill>
              </a:rPr>
              <a:t>показатели </a:t>
            </a:r>
            <a:r>
              <a:rPr lang="ru-RU" sz="2000" b="1" dirty="0">
                <a:solidFill>
                  <a:srgbClr val="002060"/>
                </a:solidFill>
              </a:rPr>
              <a:t>и критерии оценки эффективности деятельности для назначения стимулирующих выплат в зависимости от результатов труда и качества оказываемых государственных (муниципальных) </a:t>
            </a:r>
            <a:r>
              <a:rPr lang="ru-RU" sz="2000" b="1" dirty="0" smtClean="0">
                <a:solidFill>
                  <a:srgbClr val="002060"/>
                </a:solidFill>
              </a:rPr>
              <a:t>услуг</a:t>
            </a:r>
            <a:endParaRPr lang="ru-RU" sz="2000" b="1" dirty="0">
              <a:solidFill>
                <a:srgbClr val="002060"/>
              </a:solidFill>
            </a:endParaRPr>
          </a:p>
          <a:p>
            <a:pPr marL="285750" indent="-285750">
              <a:buFont typeface="Calibri" panose="020F0502020204030204" pitchFamily="34" charset="0"/>
              <a:buChar char="–"/>
            </a:pPr>
            <a:endParaRPr lang="ru-RU" sz="2000" b="1" dirty="0" smtClean="0">
              <a:solidFill>
                <a:srgbClr val="002060"/>
              </a:solidFill>
            </a:endParaRPr>
          </a:p>
          <a:p>
            <a:pPr marL="285750" indent="-285750">
              <a:buFont typeface="Calibri" panose="020F0502020204030204" pitchFamily="34" charset="0"/>
              <a:buChar char="–"/>
            </a:pPr>
            <a:r>
              <a:rPr lang="ru-RU" sz="2000" b="1" dirty="0" smtClean="0">
                <a:solidFill>
                  <a:srgbClr val="002060"/>
                </a:solidFill>
              </a:rPr>
              <a:t>меры </a:t>
            </a:r>
            <a:r>
              <a:rPr lang="ru-RU" sz="2000" b="1" dirty="0">
                <a:solidFill>
                  <a:srgbClr val="002060"/>
                </a:solidFill>
              </a:rPr>
              <a:t>социальной поддержки</a:t>
            </a:r>
          </a:p>
        </p:txBody>
      </p:sp>
      <p:sp>
        <p:nvSpPr>
          <p:cNvPr id="2" name="Прямоугольник 1"/>
          <p:cNvSpPr/>
          <p:nvPr/>
        </p:nvSpPr>
        <p:spPr>
          <a:xfrm>
            <a:off x="1405235" y="781473"/>
            <a:ext cx="7370813" cy="461665"/>
          </a:xfrm>
          <a:prstGeom prst="rect">
            <a:avLst/>
          </a:prstGeom>
        </p:spPr>
        <p:txBody>
          <a:bodyPr wrap="square">
            <a:spAutoFit/>
          </a:bodyPr>
          <a:lstStyle/>
          <a:p>
            <a:pPr algn="ctr"/>
            <a:r>
              <a:rPr lang="ru-RU" sz="2400" b="1" dirty="0" smtClean="0">
                <a:solidFill>
                  <a:srgbClr val="002060"/>
                </a:solidFill>
              </a:rPr>
              <a:t>«Эффективный контракт» </a:t>
            </a:r>
            <a:endParaRPr lang="ru-RU" sz="2400" b="1" dirty="0">
              <a:solidFill>
                <a:srgbClr val="002060"/>
              </a:solidFill>
            </a:endParaRPr>
          </a:p>
        </p:txBody>
      </p:sp>
    </p:spTree>
    <p:extLst>
      <p:ext uri="{BB962C8B-B14F-4D97-AF65-F5344CB8AC3E}">
        <p14:creationId xmlns:p14="http://schemas.microsoft.com/office/powerpoint/2010/main" val="273358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C:\Users\karina\Documents\работа эгида\2015\Копаева\Диплом роботот 2014.png"/>
          <p:cNvPicPr>
            <a:picLocks noChangeAspect="1" noChangeArrowheads="1"/>
          </p:cNvPicPr>
          <p:nvPr/>
        </p:nvPicPr>
        <p:blipFill>
          <a:blip r:embed="rId2" cstate="print"/>
          <a:srcRect/>
          <a:stretch>
            <a:fillRect/>
          </a:stretch>
        </p:blipFill>
        <p:spPr bwMode="auto">
          <a:xfrm>
            <a:off x="251519" y="267494"/>
            <a:ext cx="864097" cy="513979"/>
          </a:xfrm>
          <a:prstGeom prst="rect">
            <a:avLst/>
          </a:prstGeom>
          <a:noFill/>
        </p:spPr>
      </p:pic>
      <p:grpSp>
        <p:nvGrpSpPr>
          <p:cNvPr id="7" name="Группа 4"/>
          <p:cNvGrpSpPr/>
          <p:nvPr/>
        </p:nvGrpSpPr>
        <p:grpSpPr>
          <a:xfrm>
            <a:off x="4971620" y="6309320"/>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0" name="Группа 4"/>
          <p:cNvGrpSpPr/>
          <p:nvPr/>
        </p:nvGrpSpPr>
        <p:grpSpPr>
          <a:xfrm>
            <a:off x="1244133" y="1412776"/>
            <a:ext cx="3804429" cy="72008"/>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4" name="Прямоугольник 3"/>
          <p:cNvSpPr/>
          <p:nvPr/>
        </p:nvSpPr>
        <p:spPr>
          <a:xfrm>
            <a:off x="1146337" y="1835448"/>
            <a:ext cx="7804449" cy="4401205"/>
          </a:xfrm>
          <a:prstGeom prst="rect">
            <a:avLst/>
          </a:prstGeom>
        </p:spPr>
        <p:txBody>
          <a:bodyPr wrap="square">
            <a:spAutoFit/>
          </a:bodyPr>
          <a:lstStyle/>
          <a:p>
            <a:pPr marL="285750" indent="-285750">
              <a:buFont typeface="Calibri" panose="020F0502020204030204" pitchFamily="34" charset="0"/>
              <a:buChar char="–"/>
            </a:pPr>
            <a:r>
              <a:rPr lang="ru-RU" sz="2000" b="1" dirty="0">
                <a:solidFill>
                  <a:srgbClr val="002060"/>
                </a:solidFill>
              </a:rPr>
              <a:t>комплексный анализ состояния, условий, результатов деятельности образовательных организаций города </a:t>
            </a:r>
          </a:p>
          <a:p>
            <a:pPr marL="285750" indent="-285750">
              <a:buFont typeface="Calibri" panose="020F0502020204030204" pitchFamily="34" charset="0"/>
              <a:buChar char="–"/>
            </a:pPr>
            <a:endParaRPr lang="ru-RU" sz="2000" b="1" dirty="0">
              <a:solidFill>
                <a:srgbClr val="002060"/>
              </a:solidFill>
            </a:endParaRPr>
          </a:p>
          <a:p>
            <a:pPr marL="285750" indent="-285750">
              <a:buFont typeface="Calibri" panose="020F0502020204030204" pitchFamily="34" charset="0"/>
              <a:buChar char="–"/>
            </a:pPr>
            <a:r>
              <a:rPr lang="ru-RU" sz="2000" b="1" dirty="0">
                <a:solidFill>
                  <a:srgbClr val="002060"/>
                </a:solidFill>
              </a:rPr>
              <a:t>определение конкретных задач управленческого характера, направленных на развитие, повышение качества работы учреждения, руководителя</a:t>
            </a:r>
          </a:p>
          <a:p>
            <a:pPr marL="285750" indent="-285750">
              <a:buFont typeface="Calibri" panose="020F0502020204030204" pitchFamily="34" charset="0"/>
              <a:buChar char="–"/>
            </a:pPr>
            <a:endParaRPr lang="ru-RU" sz="2000" b="1" dirty="0">
              <a:solidFill>
                <a:srgbClr val="002060"/>
              </a:solidFill>
            </a:endParaRPr>
          </a:p>
          <a:p>
            <a:pPr marL="285750" indent="-285750">
              <a:buFont typeface="Calibri" panose="020F0502020204030204" pitchFamily="34" charset="0"/>
              <a:buChar char="–"/>
            </a:pPr>
            <a:r>
              <a:rPr lang="ru-RU" sz="2000" b="1" dirty="0">
                <a:solidFill>
                  <a:srgbClr val="002060"/>
                </a:solidFill>
              </a:rPr>
              <a:t>планирование желаемого результата деятельности</a:t>
            </a:r>
          </a:p>
          <a:p>
            <a:pPr marL="285750" indent="-285750">
              <a:buFont typeface="Calibri" panose="020F0502020204030204" pitchFamily="34" charset="0"/>
              <a:buChar char="–"/>
            </a:pPr>
            <a:endParaRPr lang="ru-RU" sz="2000" b="1" dirty="0">
              <a:solidFill>
                <a:srgbClr val="002060"/>
              </a:solidFill>
            </a:endParaRPr>
          </a:p>
          <a:p>
            <a:pPr marL="285750" indent="-285750">
              <a:buFont typeface="Calibri" panose="020F0502020204030204" pitchFamily="34" charset="0"/>
              <a:buChar char="–"/>
            </a:pPr>
            <a:r>
              <a:rPr lang="ru-RU" sz="2000" b="1" dirty="0" smtClean="0">
                <a:solidFill>
                  <a:srgbClr val="FF0000"/>
                </a:solidFill>
              </a:rPr>
              <a:t>разработка </a:t>
            </a:r>
            <a:r>
              <a:rPr lang="ru-RU" sz="2000" b="1" dirty="0">
                <a:solidFill>
                  <a:srgbClr val="FF0000"/>
                </a:solidFill>
              </a:rPr>
              <a:t>критериев, оценки  выполнения трудовой функции, размеры стимулирующих выплат в зависимости от результатов  труда каждого и всего учреждения в целом, закрепленных в положении об оплате труда работников учреждений, в том числе и руководителей</a:t>
            </a:r>
          </a:p>
        </p:txBody>
      </p:sp>
      <p:sp>
        <p:nvSpPr>
          <p:cNvPr id="2" name="Прямоугольник 1"/>
          <p:cNvSpPr/>
          <p:nvPr/>
        </p:nvSpPr>
        <p:spPr>
          <a:xfrm>
            <a:off x="1405235" y="781473"/>
            <a:ext cx="7370813" cy="461665"/>
          </a:xfrm>
          <a:prstGeom prst="rect">
            <a:avLst/>
          </a:prstGeom>
        </p:spPr>
        <p:txBody>
          <a:bodyPr wrap="square">
            <a:spAutoFit/>
          </a:bodyPr>
          <a:lstStyle/>
          <a:p>
            <a:pPr algn="ctr"/>
            <a:r>
              <a:rPr lang="ru-RU" sz="2400" b="1" dirty="0">
                <a:solidFill>
                  <a:srgbClr val="002060"/>
                </a:solidFill>
              </a:rPr>
              <a:t>Подготовка к переводу на </a:t>
            </a:r>
            <a:r>
              <a:rPr lang="ru-RU" sz="2400" b="1" dirty="0" smtClean="0">
                <a:solidFill>
                  <a:srgbClr val="002060"/>
                </a:solidFill>
              </a:rPr>
              <a:t>«эффективный контракт»</a:t>
            </a:r>
            <a:endParaRPr lang="ru-RU" sz="2400" b="1" dirty="0">
              <a:solidFill>
                <a:srgbClr val="002060"/>
              </a:solidFill>
            </a:endParaRPr>
          </a:p>
        </p:txBody>
      </p:sp>
    </p:spTree>
    <p:extLst>
      <p:ext uri="{BB962C8B-B14F-4D97-AF65-F5344CB8AC3E}">
        <p14:creationId xmlns:p14="http://schemas.microsoft.com/office/powerpoint/2010/main" val="271407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38719" y="1797858"/>
            <a:ext cx="7913648" cy="3719374"/>
          </a:xfrm>
          <a:prstGeom prst="rect">
            <a:avLst/>
          </a:prstGeom>
          <a:gradFill>
            <a:gsLst>
              <a:gs pos="0">
                <a:srgbClr val="036345"/>
              </a:gs>
              <a:gs pos="50000">
                <a:srgbClr val="036D4C">
                  <a:lumMod val="100000"/>
                </a:srgbClr>
              </a:gs>
              <a:gs pos="100000">
                <a:srgbClr val="036345">
                  <a:lumMod val="86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1644229" y="1899293"/>
            <a:ext cx="7107697" cy="3477875"/>
          </a:xfrm>
          <a:prstGeom prst="rect">
            <a:avLst/>
          </a:prstGeom>
        </p:spPr>
        <p:txBody>
          <a:bodyPr wrap="square">
            <a:spAutoFit/>
          </a:bodyPr>
          <a:lstStyle/>
          <a:p>
            <a:pPr marL="342900" indent="-342900">
              <a:buFont typeface="Wingdings" panose="05000000000000000000" pitchFamily="2" charset="2"/>
              <a:buChar char="ü"/>
            </a:pPr>
            <a:r>
              <a:rPr lang="ru-RU" sz="2000" dirty="0">
                <a:solidFill>
                  <a:schemeClr val="bg1"/>
                </a:solidFill>
                <a:latin typeface="+mj-lt"/>
                <a:ea typeface="+mj-ea"/>
                <a:cs typeface="+mj-cs"/>
              </a:rPr>
              <a:t>Постановление мэрии города Новосибирска от 29.08.2013 № 8204 «Об утверждении Положения о системах оплаты труда работников муниципальных учреждений города Новосибирска, в отношениях которых функции и полномочия учредителя осуществляет Главное управление образования мэрии города Новосибирска</a:t>
            </a:r>
            <a:r>
              <a:rPr lang="ru-RU" sz="2000" dirty="0" smtClean="0">
                <a:solidFill>
                  <a:schemeClr val="bg1"/>
                </a:solidFill>
                <a:latin typeface="+mj-lt"/>
                <a:ea typeface="+mj-ea"/>
                <a:cs typeface="+mj-cs"/>
              </a:rPr>
              <a:t>»</a:t>
            </a:r>
          </a:p>
          <a:p>
            <a:pPr marL="342900" indent="-342900">
              <a:buFont typeface="Wingdings" panose="05000000000000000000" pitchFamily="2" charset="2"/>
              <a:buChar char="ü"/>
            </a:pPr>
            <a:endParaRPr lang="ru-RU" sz="2000" dirty="0" smtClean="0">
              <a:solidFill>
                <a:schemeClr val="bg1"/>
              </a:solidFill>
              <a:latin typeface="+mj-lt"/>
              <a:ea typeface="+mj-ea"/>
              <a:cs typeface="+mj-cs"/>
            </a:endParaRPr>
          </a:p>
          <a:p>
            <a:pPr marL="342900" indent="-342900">
              <a:buFont typeface="Wingdings" panose="05000000000000000000" pitchFamily="2" charset="2"/>
              <a:buChar char="ü"/>
            </a:pPr>
            <a:r>
              <a:rPr lang="ru-RU" sz="2000" dirty="0">
                <a:solidFill>
                  <a:schemeClr val="bg1"/>
                </a:solidFill>
                <a:latin typeface="+mj-lt"/>
                <a:ea typeface="+mj-ea"/>
                <a:cs typeface="+mj-cs"/>
              </a:rPr>
              <a:t>двухстороннее «Соглашение в сфере труда по муниципальным учреждениям, подведомственным Главному управлению образования мэрии города Новосибирска на 2015 -2017 годы»</a:t>
            </a:r>
          </a:p>
        </p:txBody>
      </p:sp>
      <p:sp>
        <p:nvSpPr>
          <p:cNvPr id="9" name="Прямоугольник 8"/>
          <p:cNvSpPr/>
          <p:nvPr/>
        </p:nvSpPr>
        <p:spPr>
          <a:xfrm>
            <a:off x="262214" y="1607653"/>
            <a:ext cx="1312229" cy="1332588"/>
          </a:xfrm>
          <a:prstGeom prst="rect">
            <a:avLst/>
          </a:prstGeom>
          <a:gradFill>
            <a:gsLst>
              <a:gs pos="0">
                <a:srgbClr val="036345"/>
              </a:gs>
              <a:gs pos="50000">
                <a:srgbClr val="036D4C">
                  <a:lumMod val="100000"/>
                </a:srgbClr>
              </a:gs>
              <a:gs pos="100000">
                <a:srgbClr val="036345">
                  <a:lumMod val="86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 name="Picture 2" descr="C:\Users\НШевченко\Desktop\КЦП Креативная молодежь и лифтостроение\Презентации для выступления\герб.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2325" y="1857384"/>
            <a:ext cx="817008" cy="792437"/>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1733667" y="468815"/>
            <a:ext cx="7029938" cy="461665"/>
          </a:xfrm>
          <a:prstGeom prst="rect">
            <a:avLst/>
          </a:prstGeom>
          <a:noFill/>
        </p:spPr>
        <p:txBody>
          <a:bodyPr wrap="none" rtlCol="0">
            <a:spAutoFit/>
          </a:bodyPr>
          <a:lstStyle/>
          <a:p>
            <a:r>
              <a:rPr lang="ru-RU" sz="2400" b="1" dirty="0" smtClean="0">
                <a:solidFill>
                  <a:srgbClr val="002060"/>
                </a:solidFill>
              </a:rPr>
              <a:t>Нормативные документы муниципального уровня</a:t>
            </a:r>
            <a:endParaRPr lang="ru-RU" sz="2400" b="1" dirty="0">
              <a:solidFill>
                <a:srgbClr val="002060"/>
              </a:solidFill>
            </a:endParaRPr>
          </a:p>
        </p:txBody>
      </p:sp>
      <p:grpSp>
        <p:nvGrpSpPr>
          <p:cNvPr id="13" name="Группа 4"/>
          <p:cNvGrpSpPr/>
          <p:nvPr/>
        </p:nvGrpSpPr>
        <p:grpSpPr>
          <a:xfrm>
            <a:off x="870829" y="1096381"/>
            <a:ext cx="3804429" cy="72008"/>
            <a:chOff x="5232067" y="1052736"/>
            <a:chExt cx="3804429" cy="72008"/>
          </a:xfrm>
        </p:grpSpPr>
        <p:cxnSp>
          <p:nvCxnSpPr>
            <p:cNvPr id="14" name="Прямая соединительная линия 13"/>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6" name="Группа 4"/>
          <p:cNvGrpSpPr/>
          <p:nvPr/>
        </p:nvGrpSpPr>
        <p:grpSpPr>
          <a:xfrm>
            <a:off x="4895543" y="6021288"/>
            <a:ext cx="3804429" cy="72008"/>
            <a:chOff x="5232067" y="1052736"/>
            <a:chExt cx="3804429" cy="72008"/>
          </a:xfrm>
        </p:grpSpPr>
        <p:cxnSp>
          <p:nvCxnSpPr>
            <p:cNvPr id="17" name="Прямая соединительная линия 16"/>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3848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par>
                                <p:cTn id="8" presetID="22" presetClass="entr" presetSubtype="8"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wipe(left)">
                                      <p:cBhvr>
                                        <p:cTn id="1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3" descr="C:\Users\karina\Documents\работа эгида\2015\Копаева\Диплом роботот 2014.png"/>
          <p:cNvPicPr>
            <a:picLocks noChangeAspect="1" noChangeArrowheads="1"/>
          </p:cNvPicPr>
          <p:nvPr/>
        </p:nvPicPr>
        <p:blipFill>
          <a:blip r:embed="rId3" cstate="print"/>
          <a:srcRect/>
          <a:stretch>
            <a:fillRect/>
          </a:stretch>
        </p:blipFill>
        <p:spPr bwMode="auto">
          <a:xfrm>
            <a:off x="251519" y="267494"/>
            <a:ext cx="864097" cy="513979"/>
          </a:xfrm>
          <a:prstGeom prst="rect">
            <a:avLst/>
          </a:prstGeom>
          <a:noFill/>
        </p:spPr>
      </p:pic>
      <p:sp>
        <p:nvSpPr>
          <p:cNvPr id="3" name="Прямоугольник 2"/>
          <p:cNvSpPr/>
          <p:nvPr/>
        </p:nvSpPr>
        <p:spPr>
          <a:xfrm>
            <a:off x="1264742" y="2132856"/>
            <a:ext cx="7488832" cy="4616648"/>
          </a:xfrm>
          <a:prstGeom prst="rect">
            <a:avLst/>
          </a:prstGeom>
        </p:spPr>
        <p:txBody>
          <a:bodyPr wrap="square">
            <a:spAutoFit/>
          </a:bodyPr>
          <a:lstStyle/>
          <a:p>
            <a:pPr algn="ctr"/>
            <a:r>
              <a:rPr lang="en-US" sz="2000" dirty="0">
                <a:solidFill>
                  <a:srgbClr val="002060"/>
                </a:solidFill>
              </a:rPr>
              <a:t>I</a:t>
            </a:r>
            <a:r>
              <a:rPr lang="ru-RU" sz="2000" b="1" dirty="0">
                <a:solidFill>
                  <a:srgbClr val="002060"/>
                </a:solidFill>
              </a:rPr>
              <a:t>. Общие положения</a:t>
            </a:r>
            <a:endParaRPr lang="ru-RU" sz="2000" dirty="0">
              <a:solidFill>
                <a:srgbClr val="002060"/>
              </a:solidFill>
            </a:endParaRPr>
          </a:p>
          <a:p>
            <a:r>
              <a:rPr lang="ru-RU" dirty="0" smtClean="0">
                <a:solidFill>
                  <a:srgbClr val="002060"/>
                </a:solidFill>
              </a:rPr>
              <a:t>1</a:t>
            </a:r>
            <a:r>
              <a:rPr lang="ru-RU" dirty="0">
                <a:solidFill>
                  <a:srgbClr val="002060"/>
                </a:solidFill>
              </a:rPr>
              <a:t>. </a:t>
            </a:r>
            <a:r>
              <a:rPr lang="ru-RU" dirty="0" smtClean="0">
                <a:solidFill>
                  <a:srgbClr val="002060"/>
                </a:solidFill>
              </a:rPr>
              <a:t>  Настоящий </a:t>
            </a:r>
            <a:r>
              <a:rPr lang="ru-RU" dirty="0">
                <a:solidFill>
                  <a:srgbClr val="002060"/>
                </a:solidFill>
              </a:rPr>
              <a:t>трудовой договор регулирует отношения между работодателем и руководителем, связанные с выполнением руководителем обязанностей по должности директора учреждения, расположенного по адресу: </a:t>
            </a:r>
            <a:r>
              <a:rPr lang="ru-RU" dirty="0">
                <a:solidFill>
                  <a:srgbClr val="C00000"/>
                </a:solidFill>
              </a:rPr>
              <a:t>630107, </a:t>
            </a:r>
            <a:r>
              <a:rPr lang="ru-RU" dirty="0" smtClean="0">
                <a:solidFill>
                  <a:srgbClr val="C00000"/>
                </a:solidFill>
              </a:rPr>
              <a:t>г</a:t>
            </a:r>
            <a:r>
              <a:rPr lang="ru-RU" dirty="0">
                <a:solidFill>
                  <a:srgbClr val="C00000"/>
                </a:solidFill>
              </a:rPr>
              <a:t>. Новосибирск, ул. 9-й Гвардейской дивизии, 6, </a:t>
            </a:r>
            <a:r>
              <a:rPr lang="ru-RU" dirty="0">
                <a:solidFill>
                  <a:srgbClr val="002060"/>
                </a:solidFill>
              </a:rPr>
              <a:t>работу по которой предоставляет работодатель.</a:t>
            </a:r>
          </a:p>
          <a:p>
            <a:r>
              <a:rPr lang="ru-RU" dirty="0">
                <a:solidFill>
                  <a:srgbClr val="002060"/>
                </a:solidFill>
              </a:rPr>
              <a:t>2. </a:t>
            </a:r>
            <a:r>
              <a:rPr lang="ru-RU" dirty="0" smtClean="0">
                <a:solidFill>
                  <a:srgbClr val="002060"/>
                </a:solidFill>
              </a:rPr>
              <a:t>  Настоящий </a:t>
            </a:r>
            <a:r>
              <a:rPr lang="ru-RU" dirty="0">
                <a:solidFill>
                  <a:srgbClr val="002060"/>
                </a:solidFill>
              </a:rPr>
              <a:t>трудовой договор заключается сроком на </a:t>
            </a:r>
            <a:r>
              <a:rPr lang="ru-RU" dirty="0">
                <a:solidFill>
                  <a:srgbClr val="C00000"/>
                </a:solidFill>
              </a:rPr>
              <a:t>1 год, статья 59 ТК РФ.</a:t>
            </a:r>
          </a:p>
          <a:p>
            <a:pPr marL="273050"/>
            <a:r>
              <a:rPr lang="ru-RU" dirty="0">
                <a:solidFill>
                  <a:srgbClr val="C00000"/>
                </a:solidFill>
              </a:rPr>
              <a:t>Дата начала работы 12 октября 2015 года.</a:t>
            </a:r>
          </a:p>
          <a:p>
            <a:pPr marL="273050"/>
            <a:r>
              <a:rPr lang="ru-RU" dirty="0">
                <a:solidFill>
                  <a:srgbClr val="C00000"/>
                </a:solidFill>
              </a:rPr>
              <a:t>Дата окончания работы 11 октября 2016 года.</a:t>
            </a:r>
          </a:p>
          <a:p>
            <a:r>
              <a:rPr lang="ru-RU" dirty="0">
                <a:solidFill>
                  <a:srgbClr val="002060"/>
                </a:solidFill>
              </a:rPr>
              <a:t>3. Настоящий трудовой договор является договором по основной работе.</a:t>
            </a:r>
          </a:p>
          <a:p>
            <a:r>
              <a:rPr lang="ru-RU" dirty="0">
                <a:solidFill>
                  <a:srgbClr val="002060"/>
                </a:solidFill>
              </a:rPr>
              <a:t>4. Руководитель приступает к исполнению обязанностей </a:t>
            </a:r>
            <a:r>
              <a:rPr lang="ru-RU" dirty="0">
                <a:solidFill>
                  <a:srgbClr val="C00000"/>
                </a:solidFill>
              </a:rPr>
              <a:t>12 октября 2015 года.</a:t>
            </a:r>
          </a:p>
          <a:p>
            <a:r>
              <a:rPr lang="ru-RU" dirty="0">
                <a:solidFill>
                  <a:srgbClr val="002060"/>
                </a:solidFill>
              </a:rPr>
              <a:t>5. Местом работы руководителя является </a:t>
            </a:r>
            <a:r>
              <a:rPr lang="ru-RU" dirty="0">
                <a:solidFill>
                  <a:srgbClr val="C00000"/>
                </a:solidFill>
              </a:rPr>
              <a:t>муниципальное бюджетное общеобразовательное учреждение города Новосибирска «Средняя общеобразовательная школа № --------».</a:t>
            </a:r>
          </a:p>
        </p:txBody>
      </p:sp>
      <p:grpSp>
        <p:nvGrpSpPr>
          <p:cNvPr id="7" name="Группа 4"/>
          <p:cNvGrpSpPr/>
          <p:nvPr/>
        </p:nvGrpSpPr>
        <p:grpSpPr>
          <a:xfrm>
            <a:off x="5312211" y="6453336"/>
            <a:ext cx="3804429" cy="72008"/>
            <a:chOff x="5232067" y="1052736"/>
            <a:chExt cx="3804429" cy="72008"/>
          </a:xfrm>
        </p:grpSpPr>
        <p:cxnSp>
          <p:nvCxnSpPr>
            <p:cNvPr id="8" name="Прямая соединительная линия 7"/>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0" name="Группа 4"/>
          <p:cNvGrpSpPr/>
          <p:nvPr/>
        </p:nvGrpSpPr>
        <p:grpSpPr>
          <a:xfrm>
            <a:off x="1183898" y="1844824"/>
            <a:ext cx="3804429" cy="72008"/>
            <a:chOff x="5232067" y="1052736"/>
            <a:chExt cx="3804429" cy="72008"/>
          </a:xfrm>
        </p:grpSpPr>
        <p:cxnSp>
          <p:nvCxnSpPr>
            <p:cNvPr id="12" name="Прямая соединительная линия 11"/>
            <p:cNvCxnSpPr/>
            <p:nvPr/>
          </p:nvCxnSpPr>
          <p:spPr>
            <a:xfrm>
              <a:off x="5232067" y="1052736"/>
              <a:ext cx="3528392"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5508104" y="1124744"/>
              <a:ext cx="3528392" cy="0"/>
            </a:xfrm>
            <a:prstGeom prst="line">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11" name="Прямоугольник 10"/>
          <p:cNvSpPr/>
          <p:nvPr/>
        </p:nvSpPr>
        <p:spPr>
          <a:xfrm>
            <a:off x="1183898" y="244808"/>
            <a:ext cx="7721277" cy="1569660"/>
          </a:xfrm>
          <a:prstGeom prst="rect">
            <a:avLst/>
          </a:prstGeom>
        </p:spPr>
        <p:txBody>
          <a:bodyPr wrap="square">
            <a:spAutoFit/>
          </a:bodyPr>
          <a:lstStyle/>
          <a:p>
            <a:pPr algn="ctr"/>
            <a:r>
              <a:rPr lang="ru-RU" sz="2400" b="1" dirty="0">
                <a:solidFill>
                  <a:srgbClr val="002060"/>
                </a:solidFill>
              </a:rPr>
              <a:t>Трудовой договор </a:t>
            </a:r>
            <a:endParaRPr lang="ru-RU" sz="2400" b="1" dirty="0" smtClean="0">
              <a:solidFill>
                <a:srgbClr val="002060"/>
              </a:solidFill>
            </a:endParaRPr>
          </a:p>
          <a:p>
            <a:pPr algn="ctr"/>
            <a:r>
              <a:rPr lang="ru-RU" sz="2400" b="1" dirty="0" smtClean="0">
                <a:solidFill>
                  <a:srgbClr val="002060"/>
                </a:solidFill>
              </a:rPr>
              <a:t>с </a:t>
            </a:r>
            <a:r>
              <a:rPr lang="ru-RU" sz="2400" b="1" dirty="0">
                <a:solidFill>
                  <a:srgbClr val="002060"/>
                </a:solidFill>
              </a:rPr>
              <a:t>руководителем </a:t>
            </a:r>
            <a:r>
              <a:rPr lang="ru-RU" sz="2400" b="1" dirty="0" smtClean="0">
                <a:solidFill>
                  <a:srgbClr val="002060"/>
                </a:solidFill>
              </a:rPr>
              <a:t>муниципального казенного (бюджетного</a:t>
            </a:r>
            <a:r>
              <a:rPr lang="ru-RU" sz="2400" b="1" dirty="0">
                <a:solidFill>
                  <a:srgbClr val="002060"/>
                </a:solidFill>
              </a:rPr>
              <a:t>, </a:t>
            </a:r>
            <a:r>
              <a:rPr lang="ru-RU" sz="2400" b="1" dirty="0" smtClean="0">
                <a:solidFill>
                  <a:srgbClr val="002060"/>
                </a:solidFill>
              </a:rPr>
              <a:t>автономного) образовательного  </a:t>
            </a:r>
            <a:r>
              <a:rPr lang="ru-RU" sz="2400" b="1" dirty="0">
                <a:solidFill>
                  <a:srgbClr val="002060"/>
                </a:solidFill>
              </a:rPr>
              <a:t>учреждения</a:t>
            </a:r>
          </a:p>
        </p:txBody>
      </p:sp>
    </p:spTree>
    <p:extLst>
      <p:ext uri="{BB962C8B-B14F-4D97-AF65-F5344CB8AC3E}">
        <p14:creationId xmlns:p14="http://schemas.microsoft.com/office/powerpoint/2010/main" val="1975212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1443</TotalTime>
  <Words>2337</Words>
  <Application>Microsoft Office PowerPoint</Application>
  <PresentationFormat>Экран (4:3)</PresentationFormat>
  <Paragraphs>461</Paragraphs>
  <Slides>26</Slides>
  <Notes>8</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Сергей</dc:creator>
  <cp:lastModifiedBy>Тарасова Ирина Ивановна</cp:lastModifiedBy>
  <cp:revision>73</cp:revision>
  <cp:lastPrinted>2016-03-02T13:56:01Z</cp:lastPrinted>
  <dcterms:created xsi:type="dcterms:W3CDTF">2013-11-14T11:07:17Z</dcterms:created>
  <dcterms:modified xsi:type="dcterms:W3CDTF">2016-03-03T04:04:54Z</dcterms:modified>
</cp:coreProperties>
</file>