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4" r:id="rId6"/>
    <p:sldId id="263" r:id="rId7"/>
    <p:sldId id="262" r:id="rId8"/>
    <p:sldId id="266" r:id="rId9"/>
    <p:sldId id="267" r:id="rId10"/>
    <p:sldId id="265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180" y="-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171916-27FA-41ED-88C0-12DFEABC689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168728-CB8B-4662-8491-B59FBEC6FFD9}">
      <dgm:prSet custT="1"/>
      <dgm:spPr/>
      <dgm:t>
        <a:bodyPr/>
        <a:lstStyle/>
        <a:p>
          <a:pPr algn="just" rtl="0"/>
          <a:r>
            <a:rPr lang="ru-RU" sz="2800" dirty="0" smtClean="0"/>
            <a:t>Постепенная замена рабочих станций пользователей на </a:t>
          </a:r>
          <a:r>
            <a:rPr lang="en-US" sz="2800" dirty="0" smtClean="0"/>
            <a:t>Astra Linux</a:t>
          </a:r>
          <a:r>
            <a:rPr lang="ru-RU" sz="2800" dirty="0" smtClean="0"/>
            <a:t> + Р7-Офис.</a:t>
          </a:r>
          <a:endParaRPr lang="ru-RU" sz="2800" dirty="0"/>
        </a:p>
      </dgm:t>
    </dgm:pt>
    <dgm:pt modelId="{782BC8A6-C59E-4EF8-98D1-8780D900ACD4}" type="parTrans" cxnId="{3F4A03B6-3505-4C3B-9D97-6A4054AB1D37}">
      <dgm:prSet/>
      <dgm:spPr/>
      <dgm:t>
        <a:bodyPr/>
        <a:lstStyle/>
        <a:p>
          <a:pPr algn="just"/>
          <a:endParaRPr lang="ru-RU" sz="2800"/>
        </a:p>
      </dgm:t>
    </dgm:pt>
    <dgm:pt modelId="{E2CA49F6-C608-4DCC-98EF-B954C8D5FD93}" type="sibTrans" cxnId="{3F4A03B6-3505-4C3B-9D97-6A4054AB1D37}">
      <dgm:prSet/>
      <dgm:spPr/>
      <dgm:t>
        <a:bodyPr/>
        <a:lstStyle/>
        <a:p>
          <a:pPr algn="just"/>
          <a:endParaRPr lang="ru-RU" sz="2800"/>
        </a:p>
      </dgm:t>
    </dgm:pt>
    <dgm:pt modelId="{0AD985F9-0875-4CB8-98C4-8CF5D04BDF04}">
      <dgm:prSet custT="1"/>
      <dgm:spPr/>
      <dgm:t>
        <a:bodyPr/>
        <a:lstStyle/>
        <a:p>
          <a:pPr algn="just" rtl="0"/>
          <a:r>
            <a:rPr lang="ru-RU" sz="2800" dirty="0" smtClean="0"/>
            <a:t>Миграция с </a:t>
          </a:r>
          <a:r>
            <a:rPr lang="en-US" sz="2800" dirty="0" smtClean="0"/>
            <a:t>Active Directory </a:t>
          </a:r>
          <a:r>
            <a:rPr lang="ru-RU" sz="2800" dirty="0" smtClean="0"/>
            <a:t>на «отечественное» решение.</a:t>
          </a:r>
          <a:endParaRPr lang="ru-RU" sz="2800" dirty="0"/>
        </a:p>
      </dgm:t>
    </dgm:pt>
    <dgm:pt modelId="{9F71A30F-EEB9-439C-BFFB-9A0412F8DA09}" type="parTrans" cxnId="{A3CEEBBB-B9AD-4A11-AF7D-7C1F765022C9}">
      <dgm:prSet/>
      <dgm:spPr/>
      <dgm:t>
        <a:bodyPr/>
        <a:lstStyle/>
        <a:p>
          <a:pPr algn="just"/>
          <a:endParaRPr lang="ru-RU" sz="2800"/>
        </a:p>
      </dgm:t>
    </dgm:pt>
    <dgm:pt modelId="{C0E2A8EC-6746-4605-9D87-68415D43DDD4}" type="sibTrans" cxnId="{A3CEEBBB-B9AD-4A11-AF7D-7C1F765022C9}">
      <dgm:prSet/>
      <dgm:spPr/>
      <dgm:t>
        <a:bodyPr/>
        <a:lstStyle/>
        <a:p>
          <a:pPr algn="just"/>
          <a:endParaRPr lang="ru-RU" sz="2800"/>
        </a:p>
      </dgm:t>
    </dgm:pt>
    <dgm:pt modelId="{CB639E64-2986-40DD-90E0-10FF3C3F03F4}">
      <dgm:prSet custT="1"/>
      <dgm:spPr/>
      <dgm:t>
        <a:bodyPr/>
        <a:lstStyle/>
        <a:p>
          <a:pPr algn="just" rtl="0"/>
          <a:r>
            <a:rPr lang="ru-RU" sz="2800" dirty="0" smtClean="0"/>
            <a:t>Дальнейший перевод системы виртуализации на отечественное решение.</a:t>
          </a:r>
          <a:endParaRPr lang="ru-RU" sz="2800" dirty="0"/>
        </a:p>
      </dgm:t>
    </dgm:pt>
    <dgm:pt modelId="{4769D24D-3394-4BFB-A82A-9741A7B92970}" type="parTrans" cxnId="{EAC80413-9898-472F-B763-CC39F78B10E4}">
      <dgm:prSet/>
      <dgm:spPr/>
      <dgm:t>
        <a:bodyPr/>
        <a:lstStyle/>
        <a:p>
          <a:pPr algn="just"/>
          <a:endParaRPr lang="ru-RU" sz="2800"/>
        </a:p>
      </dgm:t>
    </dgm:pt>
    <dgm:pt modelId="{0381E6B7-578A-4000-BD4C-DECC659367FE}" type="sibTrans" cxnId="{EAC80413-9898-472F-B763-CC39F78B10E4}">
      <dgm:prSet/>
      <dgm:spPr/>
      <dgm:t>
        <a:bodyPr/>
        <a:lstStyle/>
        <a:p>
          <a:pPr algn="just"/>
          <a:endParaRPr lang="ru-RU" sz="2800"/>
        </a:p>
      </dgm:t>
    </dgm:pt>
    <dgm:pt modelId="{2816E42A-CA85-4354-9417-7724393FC76A}">
      <dgm:prSet custT="1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</dgm:spPr>
      <dgm:t>
        <a:bodyPr/>
        <a:lstStyle/>
        <a:p>
          <a:pPr algn="just" rtl="0"/>
          <a:r>
            <a:rPr lang="ru-RU" sz="2800" dirty="0" smtClean="0"/>
            <a:t>Закупка серверного оборудования и СХД отечественных производителей.</a:t>
          </a:r>
          <a:endParaRPr lang="ru-RU" sz="2800" dirty="0"/>
        </a:p>
      </dgm:t>
    </dgm:pt>
    <dgm:pt modelId="{4D081F87-AF65-401E-BF4B-F4E8B45C1476}" type="parTrans" cxnId="{210FD58F-7154-43A6-9393-134191520D3D}">
      <dgm:prSet/>
      <dgm:spPr/>
      <dgm:t>
        <a:bodyPr/>
        <a:lstStyle/>
        <a:p>
          <a:pPr algn="just"/>
          <a:endParaRPr lang="ru-RU" sz="2800"/>
        </a:p>
      </dgm:t>
    </dgm:pt>
    <dgm:pt modelId="{63D11BCF-7F99-48FD-B4F6-FC00D8C16AF0}" type="sibTrans" cxnId="{210FD58F-7154-43A6-9393-134191520D3D}">
      <dgm:prSet/>
      <dgm:spPr/>
      <dgm:t>
        <a:bodyPr/>
        <a:lstStyle/>
        <a:p>
          <a:pPr algn="just"/>
          <a:endParaRPr lang="ru-RU" sz="2800"/>
        </a:p>
      </dgm:t>
    </dgm:pt>
    <dgm:pt modelId="{DF90EBD1-0186-4AAA-B4E6-C5D8315401A1}">
      <dgm:prSet custT="1"/>
      <dgm:spPr/>
      <dgm:t>
        <a:bodyPr/>
        <a:lstStyle/>
        <a:p>
          <a:pPr algn="just" rtl="0"/>
          <a:r>
            <a:rPr lang="ru-RU" sz="2800" dirty="0" smtClean="0"/>
            <a:t>Перевод системы документооборота на СУБД </a:t>
          </a:r>
          <a:r>
            <a:rPr lang="en-US" sz="2800" dirty="0" err="1" smtClean="0"/>
            <a:t>Postgres</a:t>
          </a:r>
          <a:r>
            <a:rPr lang="en-US" sz="2800" dirty="0" smtClean="0"/>
            <a:t> Pro ( 2024-2025 </a:t>
          </a:r>
          <a:r>
            <a:rPr lang="ru-RU" sz="2800" dirty="0" smtClean="0"/>
            <a:t>гг.)</a:t>
          </a:r>
          <a:endParaRPr lang="ru-RU" sz="2800" dirty="0"/>
        </a:p>
      </dgm:t>
    </dgm:pt>
    <dgm:pt modelId="{F0B0763D-8E9F-4FB4-92B5-4BB6DC1D586C}" type="sibTrans" cxnId="{15ECEF1B-06FD-44DC-9DE9-DE836989418F}">
      <dgm:prSet/>
      <dgm:spPr/>
      <dgm:t>
        <a:bodyPr/>
        <a:lstStyle/>
        <a:p>
          <a:pPr algn="just"/>
          <a:endParaRPr lang="ru-RU" sz="2800"/>
        </a:p>
      </dgm:t>
    </dgm:pt>
    <dgm:pt modelId="{19662D73-6F08-4359-8692-C3CEDE4BEC0A}" type="parTrans" cxnId="{15ECEF1B-06FD-44DC-9DE9-DE836989418F}">
      <dgm:prSet/>
      <dgm:spPr/>
      <dgm:t>
        <a:bodyPr/>
        <a:lstStyle/>
        <a:p>
          <a:pPr algn="just"/>
          <a:endParaRPr lang="ru-RU" sz="2800"/>
        </a:p>
      </dgm:t>
    </dgm:pt>
    <dgm:pt modelId="{A92924E2-5BA9-4374-BAD5-9856DFF9E5A2}">
      <dgm:prSet custT="1"/>
      <dgm:spPr/>
      <dgm:t>
        <a:bodyPr/>
        <a:lstStyle/>
        <a:p>
          <a:pPr algn="just" rtl="0"/>
          <a:r>
            <a:rPr lang="ru-RU" sz="2800" dirty="0" smtClean="0"/>
            <a:t>Перевод </a:t>
          </a:r>
          <a:r>
            <a:rPr lang="en-US" sz="2800" dirty="0" smtClean="0"/>
            <a:t>web-</a:t>
          </a:r>
          <a:r>
            <a:rPr lang="ru-RU" sz="2800" dirty="0" smtClean="0"/>
            <a:t>серверов с сайтами МО  г. Абакан на отечественное решение.</a:t>
          </a:r>
          <a:endParaRPr lang="ru-RU" sz="2800" dirty="0"/>
        </a:p>
      </dgm:t>
    </dgm:pt>
    <dgm:pt modelId="{4534CDEC-448C-4716-B005-E9A3D045AF9B}" type="parTrans" cxnId="{93261321-E2BD-4938-918F-B35A6A54060C}">
      <dgm:prSet/>
      <dgm:spPr/>
      <dgm:t>
        <a:bodyPr/>
        <a:lstStyle/>
        <a:p>
          <a:pPr algn="just"/>
          <a:endParaRPr lang="ru-RU" sz="2400"/>
        </a:p>
      </dgm:t>
    </dgm:pt>
    <dgm:pt modelId="{35345993-02C8-440F-9442-AF03ACBCD119}" type="sibTrans" cxnId="{93261321-E2BD-4938-918F-B35A6A54060C}">
      <dgm:prSet/>
      <dgm:spPr/>
      <dgm:t>
        <a:bodyPr/>
        <a:lstStyle/>
        <a:p>
          <a:pPr algn="just"/>
          <a:endParaRPr lang="ru-RU" sz="2400"/>
        </a:p>
      </dgm:t>
    </dgm:pt>
    <dgm:pt modelId="{4B670A87-269F-4883-B6CE-28AA8FF6A048}">
      <dgm:prSet custT="1"/>
      <dgm:spPr/>
      <dgm:t>
        <a:bodyPr/>
        <a:lstStyle/>
        <a:p>
          <a:pPr algn="just" rtl="0"/>
          <a:r>
            <a:rPr lang="ru-RU" sz="2800" dirty="0" smtClean="0"/>
            <a:t>Запуск централизованного развертывания систем </a:t>
          </a:r>
          <a:r>
            <a:rPr lang="en-US" sz="2800" dirty="0" smtClean="0"/>
            <a:t>Linux</a:t>
          </a:r>
          <a:r>
            <a:rPr lang="ru-RU" sz="2800" dirty="0" smtClean="0"/>
            <a:t> и </a:t>
          </a:r>
          <a:r>
            <a:rPr lang="ru-RU" sz="2800" smtClean="0"/>
            <a:t>прикладного ПО.</a:t>
          </a:r>
          <a:endParaRPr lang="ru-RU" sz="2800" dirty="0"/>
        </a:p>
      </dgm:t>
    </dgm:pt>
    <dgm:pt modelId="{ED74DB46-FE17-401D-93C7-9813F03E96B4}" type="parTrans" cxnId="{59B178F2-D33A-4D88-905A-EF5D1256FE5E}">
      <dgm:prSet/>
      <dgm:spPr/>
      <dgm:t>
        <a:bodyPr/>
        <a:lstStyle/>
        <a:p>
          <a:endParaRPr lang="ru-RU"/>
        </a:p>
      </dgm:t>
    </dgm:pt>
    <dgm:pt modelId="{EBF8BFD2-ACB7-4E0C-9DD4-C4722DBA21E0}" type="sibTrans" cxnId="{59B178F2-D33A-4D88-905A-EF5D1256FE5E}">
      <dgm:prSet/>
      <dgm:spPr/>
      <dgm:t>
        <a:bodyPr/>
        <a:lstStyle/>
        <a:p>
          <a:endParaRPr lang="ru-RU"/>
        </a:p>
      </dgm:t>
    </dgm:pt>
    <dgm:pt modelId="{7F420EAA-ABFF-4273-922D-EAA1925FBCDC}" type="pres">
      <dgm:prSet presAssocID="{DE171916-27FA-41ED-88C0-12DFEABC68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F7ED2D-9875-4723-9AE3-9D404A2D5C37}" type="pres">
      <dgm:prSet presAssocID="{70168728-CB8B-4662-8491-B59FBEC6FFD9}" presName="parentText" presStyleLbl="node1" presStyleIdx="0" presStyleCnt="7" custLinFactY="-65557" custLinFactNeighborX="-63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39959-FDB2-42EA-BB01-9425FD429BBA}" type="pres">
      <dgm:prSet presAssocID="{E2CA49F6-C608-4DCC-98EF-B954C8D5FD93}" presName="spacer" presStyleCnt="0"/>
      <dgm:spPr/>
    </dgm:pt>
    <dgm:pt modelId="{89D83B20-1FC0-4F18-AB88-AD0FDB26C7E9}" type="pres">
      <dgm:prSet presAssocID="{4B670A87-269F-4883-B6CE-28AA8FF6A048}" presName="parentText" presStyleLbl="node1" presStyleIdx="1" presStyleCnt="7" custLinFactY="-48651" custLinFactNeighborX="-95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823414-E115-46D8-A7FB-F2F38844AC3C}" type="pres">
      <dgm:prSet presAssocID="{EBF8BFD2-ACB7-4E0C-9DD4-C4722DBA21E0}" presName="spacer" presStyleCnt="0"/>
      <dgm:spPr/>
    </dgm:pt>
    <dgm:pt modelId="{7EFB38BB-6BFD-47DC-8382-DA9F6C077C3A}" type="pres">
      <dgm:prSet presAssocID="{0AD985F9-0875-4CB8-98C4-8CF5D04BDF04}" presName="parentText" presStyleLbl="node1" presStyleIdx="2" presStyleCnt="7" custLinFactY="-29144" custLinFactNeighborX="-1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3DC080-203E-44EA-A668-3E26D42695E4}" type="pres">
      <dgm:prSet presAssocID="{C0E2A8EC-6746-4605-9D87-68415D43DDD4}" presName="spacer" presStyleCnt="0"/>
      <dgm:spPr/>
    </dgm:pt>
    <dgm:pt modelId="{7D8CA178-A873-4D5E-96D5-134A38C65EA5}" type="pres">
      <dgm:prSet presAssocID="{A92924E2-5BA9-4374-BAD5-9856DFF9E5A2}" presName="parentText" presStyleLbl="node1" presStyleIdx="3" presStyleCnt="7" custLinFactY="-9636" custLinFactNeighborX="-1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A59CE-881B-494A-A3C9-8FAFE02476B4}" type="pres">
      <dgm:prSet presAssocID="{35345993-02C8-440F-9442-AF03ACBCD119}" presName="spacer" presStyleCnt="0"/>
      <dgm:spPr/>
    </dgm:pt>
    <dgm:pt modelId="{73BE72D9-961D-4F97-9B80-E20AF75C422F}" type="pres">
      <dgm:prSet presAssocID="{DF90EBD1-0186-4AAA-B4E6-C5D8315401A1}" presName="parentText" presStyleLbl="node1" presStyleIdx="4" presStyleCnt="7" custLinFactY="703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9F3587-839F-475B-B302-34DA7904539E}" type="pres">
      <dgm:prSet presAssocID="{F0B0763D-8E9F-4FB4-92B5-4BB6DC1D586C}" presName="spacer" presStyleCnt="0"/>
      <dgm:spPr/>
    </dgm:pt>
    <dgm:pt modelId="{6ED1B774-0208-430F-B257-B15F4E091C66}" type="pres">
      <dgm:prSet presAssocID="{CB639E64-2986-40DD-90E0-10FF3C3F03F4}" presName="parentText" presStyleLbl="node1" presStyleIdx="5" presStyleCnt="7" custLinFactY="22641" custLinFactNeighborX="-10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5C315-58C9-4863-8BF1-AAE630FBD623}" type="pres">
      <dgm:prSet presAssocID="{0381E6B7-578A-4000-BD4C-DECC659367FE}" presName="spacer" presStyleCnt="0"/>
      <dgm:spPr/>
    </dgm:pt>
    <dgm:pt modelId="{89A56F2B-A4B2-4583-A7B4-03BFBB51D619}" type="pres">
      <dgm:prSet presAssocID="{2816E42A-CA85-4354-9417-7724393FC76A}" presName="parentText" presStyleLbl="node1" presStyleIdx="6" presStyleCnt="7" custLinFactY="4214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5E7365-D153-4C04-AE75-3A4A4634BE22}" type="presOf" srcId="{0AD985F9-0875-4CB8-98C4-8CF5D04BDF04}" destId="{7EFB38BB-6BFD-47DC-8382-DA9F6C077C3A}" srcOrd="0" destOrd="0" presId="urn:microsoft.com/office/officeart/2005/8/layout/vList2"/>
    <dgm:cxn modelId="{CB3A553A-6D58-4204-B141-02DFA71F521B}" type="presOf" srcId="{70168728-CB8B-4662-8491-B59FBEC6FFD9}" destId="{2BF7ED2D-9875-4723-9AE3-9D404A2D5C37}" srcOrd="0" destOrd="0" presId="urn:microsoft.com/office/officeart/2005/8/layout/vList2"/>
    <dgm:cxn modelId="{A3CEEBBB-B9AD-4A11-AF7D-7C1F765022C9}" srcId="{DE171916-27FA-41ED-88C0-12DFEABC6898}" destId="{0AD985F9-0875-4CB8-98C4-8CF5D04BDF04}" srcOrd="2" destOrd="0" parTransId="{9F71A30F-EEB9-439C-BFFB-9A0412F8DA09}" sibTransId="{C0E2A8EC-6746-4605-9D87-68415D43DDD4}"/>
    <dgm:cxn modelId="{3F4A03B6-3505-4C3B-9D97-6A4054AB1D37}" srcId="{DE171916-27FA-41ED-88C0-12DFEABC6898}" destId="{70168728-CB8B-4662-8491-B59FBEC6FFD9}" srcOrd="0" destOrd="0" parTransId="{782BC8A6-C59E-4EF8-98D1-8780D900ACD4}" sibTransId="{E2CA49F6-C608-4DCC-98EF-B954C8D5FD93}"/>
    <dgm:cxn modelId="{98FE5E00-7F2E-4C85-B854-CD6C1ABF7A90}" type="presOf" srcId="{CB639E64-2986-40DD-90E0-10FF3C3F03F4}" destId="{6ED1B774-0208-430F-B257-B15F4E091C66}" srcOrd="0" destOrd="0" presId="urn:microsoft.com/office/officeart/2005/8/layout/vList2"/>
    <dgm:cxn modelId="{93261321-E2BD-4938-918F-B35A6A54060C}" srcId="{DE171916-27FA-41ED-88C0-12DFEABC6898}" destId="{A92924E2-5BA9-4374-BAD5-9856DFF9E5A2}" srcOrd="3" destOrd="0" parTransId="{4534CDEC-448C-4716-B005-E9A3D045AF9B}" sibTransId="{35345993-02C8-440F-9442-AF03ACBCD119}"/>
    <dgm:cxn modelId="{59B178F2-D33A-4D88-905A-EF5D1256FE5E}" srcId="{DE171916-27FA-41ED-88C0-12DFEABC6898}" destId="{4B670A87-269F-4883-B6CE-28AA8FF6A048}" srcOrd="1" destOrd="0" parTransId="{ED74DB46-FE17-401D-93C7-9813F03E96B4}" sibTransId="{EBF8BFD2-ACB7-4E0C-9DD4-C4722DBA21E0}"/>
    <dgm:cxn modelId="{210FD58F-7154-43A6-9393-134191520D3D}" srcId="{DE171916-27FA-41ED-88C0-12DFEABC6898}" destId="{2816E42A-CA85-4354-9417-7724393FC76A}" srcOrd="6" destOrd="0" parTransId="{4D081F87-AF65-401E-BF4B-F4E8B45C1476}" sibTransId="{63D11BCF-7F99-48FD-B4F6-FC00D8C16AF0}"/>
    <dgm:cxn modelId="{4958E60D-2D13-440B-9188-E48A6462D3BF}" type="presOf" srcId="{DF90EBD1-0186-4AAA-B4E6-C5D8315401A1}" destId="{73BE72D9-961D-4F97-9B80-E20AF75C422F}" srcOrd="0" destOrd="0" presId="urn:microsoft.com/office/officeart/2005/8/layout/vList2"/>
    <dgm:cxn modelId="{4257FB04-3BAD-490D-BE1A-8DB0AAF862FE}" type="presOf" srcId="{2816E42A-CA85-4354-9417-7724393FC76A}" destId="{89A56F2B-A4B2-4583-A7B4-03BFBB51D619}" srcOrd="0" destOrd="0" presId="urn:microsoft.com/office/officeart/2005/8/layout/vList2"/>
    <dgm:cxn modelId="{EAC80413-9898-472F-B763-CC39F78B10E4}" srcId="{DE171916-27FA-41ED-88C0-12DFEABC6898}" destId="{CB639E64-2986-40DD-90E0-10FF3C3F03F4}" srcOrd="5" destOrd="0" parTransId="{4769D24D-3394-4BFB-A82A-9741A7B92970}" sibTransId="{0381E6B7-578A-4000-BD4C-DECC659367FE}"/>
    <dgm:cxn modelId="{15ECEF1B-06FD-44DC-9DE9-DE836989418F}" srcId="{DE171916-27FA-41ED-88C0-12DFEABC6898}" destId="{DF90EBD1-0186-4AAA-B4E6-C5D8315401A1}" srcOrd="4" destOrd="0" parTransId="{19662D73-6F08-4359-8692-C3CEDE4BEC0A}" sibTransId="{F0B0763D-8E9F-4FB4-92B5-4BB6DC1D586C}"/>
    <dgm:cxn modelId="{42FE552D-8B13-4637-852D-A6C3D4B9ADDD}" type="presOf" srcId="{A92924E2-5BA9-4374-BAD5-9856DFF9E5A2}" destId="{7D8CA178-A873-4D5E-96D5-134A38C65EA5}" srcOrd="0" destOrd="0" presId="urn:microsoft.com/office/officeart/2005/8/layout/vList2"/>
    <dgm:cxn modelId="{4B90569D-508E-4753-B2B1-C0985A82ADBB}" type="presOf" srcId="{DE171916-27FA-41ED-88C0-12DFEABC6898}" destId="{7F420EAA-ABFF-4273-922D-EAA1925FBCDC}" srcOrd="0" destOrd="0" presId="urn:microsoft.com/office/officeart/2005/8/layout/vList2"/>
    <dgm:cxn modelId="{AD69DBA5-FA50-4540-958B-41B754801E40}" type="presOf" srcId="{4B670A87-269F-4883-B6CE-28AA8FF6A048}" destId="{89D83B20-1FC0-4F18-AB88-AD0FDB26C7E9}" srcOrd="0" destOrd="0" presId="urn:microsoft.com/office/officeart/2005/8/layout/vList2"/>
    <dgm:cxn modelId="{27E59F8A-F9FE-475F-8CB6-39B831557BEF}" type="presParOf" srcId="{7F420EAA-ABFF-4273-922D-EAA1925FBCDC}" destId="{2BF7ED2D-9875-4723-9AE3-9D404A2D5C37}" srcOrd="0" destOrd="0" presId="urn:microsoft.com/office/officeart/2005/8/layout/vList2"/>
    <dgm:cxn modelId="{28E1A35B-D10A-4636-95D8-74DA2423FE4D}" type="presParOf" srcId="{7F420EAA-ABFF-4273-922D-EAA1925FBCDC}" destId="{61039959-FDB2-42EA-BB01-9425FD429BBA}" srcOrd="1" destOrd="0" presId="urn:microsoft.com/office/officeart/2005/8/layout/vList2"/>
    <dgm:cxn modelId="{58E44444-C04C-4B34-A0FE-E6D6DBDF67F4}" type="presParOf" srcId="{7F420EAA-ABFF-4273-922D-EAA1925FBCDC}" destId="{89D83B20-1FC0-4F18-AB88-AD0FDB26C7E9}" srcOrd="2" destOrd="0" presId="urn:microsoft.com/office/officeart/2005/8/layout/vList2"/>
    <dgm:cxn modelId="{89F98C4B-DA69-4253-BACE-539D57FD744A}" type="presParOf" srcId="{7F420EAA-ABFF-4273-922D-EAA1925FBCDC}" destId="{CA823414-E115-46D8-A7FB-F2F38844AC3C}" srcOrd="3" destOrd="0" presId="urn:microsoft.com/office/officeart/2005/8/layout/vList2"/>
    <dgm:cxn modelId="{539E7F59-2E8B-46C6-8A27-9D77F4B47346}" type="presParOf" srcId="{7F420EAA-ABFF-4273-922D-EAA1925FBCDC}" destId="{7EFB38BB-6BFD-47DC-8382-DA9F6C077C3A}" srcOrd="4" destOrd="0" presId="urn:microsoft.com/office/officeart/2005/8/layout/vList2"/>
    <dgm:cxn modelId="{40C70E4A-DEF2-4F3C-B68B-2C255C27262D}" type="presParOf" srcId="{7F420EAA-ABFF-4273-922D-EAA1925FBCDC}" destId="{323DC080-203E-44EA-A668-3E26D42695E4}" srcOrd="5" destOrd="0" presId="urn:microsoft.com/office/officeart/2005/8/layout/vList2"/>
    <dgm:cxn modelId="{89CE48A7-6046-433C-9E30-B8AEDAB3D72F}" type="presParOf" srcId="{7F420EAA-ABFF-4273-922D-EAA1925FBCDC}" destId="{7D8CA178-A873-4D5E-96D5-134A38C65EA5}" srcOrd="6" destOrd="0" presId="urn:microsoft.com/office/officeart/2005/8/layout/vList2"/>
    <dgm:cxn modelId="{BCC09713-718A-429A-B61F-BCB486F9628A}" type="presParOf" srcId="{7F420EAA-ABFF-4273-922D-EAA1925FBCDC}" destId="{8FEA59CE-881B-494A-A3C9-8FAFE02476B4}" srcOrd="7" destOrd="0" presId="urn:microsoft.com/office/officeart/2005/8/layout/vList2"/>
    <dgm:cxn modelId="{E54D9EF2-544D-45CA-87E5-1F719541346B}" type="presParOf" srcId="{7F420EAA-ABFF-4273-922D-EAA1925FBCDC}" destId="{73BE72D9-961D-4F97-9B80-E20AF75C422F}" srcOrd="8" destOrd="0" presId="urn:microsoft.com/office/officeart/2005/8/layout/vList2"/>
    <dgm:cxn modelId="{9AC2DC1F-1E65-493A-BA53-93EC19003E45}" type="presParOf" srcId="{7F420EAA-ABFF-4273-922D-EAA1925FBCDC}" destId="{AA9F3587-839F-475B-B302-34DA7904539E}" srcOrd="9" destOrd="0" presId="urn:microsoft.com/office/officeart/2005/8/layout/vList2"/>
    <dgm:cxn modelId="{B092FEEB-BFF7-445B-93DE-BB0DC0D6AA39}" type="presParOf" srcId="{7F420EAA-ABFF-4273-922D-EAA1925FBCDC}" destId="{6ED1B774-0208-430F-B257-B15F4E091C66}" srcOrd="10" destOrd="0" presId="urn:microsoft.com/office/officeart/2005/8/layout/vList2"/>
    <dgm:cxn modelId="{4FE8CB17-0CEF-42BE-B48F-B6CF7EE742F8}" type="presParOf" srcId="{7F420EAA-ABFF-4273-922D-EAA1925FBCDC}" destId="{0595C315-58C9-4863-8BF1-AAE630FBD623}" srcOrd="11" destOrd="0" presId="urn:microsoft.com/office/officeart/2005/8/layout/vList2"/>
    <dgm:cxn modelId="{0CC2F255-C72E-4FE3-879A-C8F3328EFBDC}" type="presParOf" srcId="{7F420EAA-ABFF-4273-922D-EAA1925FBCDC}" destId="{89A56F2B-A4B2-4583-A7B4-03BFBB51D619}" srcOrd="12" destOrd="0" presId="urn:microsoft.com/office/officeart/2005/8/layout/vList2"/>
  </dgm:cxnLst>
  <dgm:bg/>
  <dgm:whole>
    <a:ln>
      <a:solidFill>
        <a:schemeClr val="accent1">
          <a:alpha val="8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F7ED2D-9875-4723-9AE3-9D404A2D5C37}">
      <dsp:nvSpPr>
        <dsp:cNvPr id="0" name=""/>
        <dsp:cNvSpPr/>
      </dsp:nvSpPr>
      <dsp:spPr>
        <a:xfrm>
          <a:off x="0" y="0"/>
          <a:ext cx="8500110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Постепенная замена рабочих станций пользователей на </a:t>
          </a:r>
          <a:r>
            <a:rPr lang="en-US" sz="2800" kern="1200" dirty="0" smtClean="0"/>
            <a:t>Astra Linux</a:t>
          </a:r>
          <a:r>
            <a:rPr lang="ru-RU" sz="2800" kern="1200" dirty="0" smtClean="0"/>
            <a:t> + Р7-Офис.</a:t>
          </a:r>
          <a:endParaRPr lang="ru-RU" sz="2800" kern="1200" dirty="0"/>
        </a:p>
      </dsp:txBody>
      <dsp:txXfrm>
        <a:off x="41765" y="41765"/>
        <a:ext cx="8416580" cy="772032"/>
      </dsp:txXfrm>
    </dsp:sp>
    <dsp:sp modelId="{89D83B20-1FC0-4F18-AB88-AD0FDB26C7E9}">
      <dsp:nvSpPr>
        <dsp:cNvPr id="0" name=""/>
        <dsp:cNvSpPr/>
      </dsp:nvSpPr>
      <dsp:spPr>
        <a:xfrm>
          <a:off x="0" y="440331"/>
          <a:ext cx="8500110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Запуск централизованного развертывания систем </a:t>
          </a:r>
          <a:r>
            <a:rPr lang="en-US" sz="2800" kern="1200" dirty="0" smtClean="0"/>
            <a:t>Linux</a:t>
          </a:r>
          <a:r>
            <a:rPr lang="ru-RU" sz="2800" kern="1200" dirty="0" smtClean="0"/>
            <a:t> и </a:t>
          </a:r>
          <a:r>
            <a:rPr lang="ru-RU" sz="2800" kern="1200" smtClean="0"/>
            <a:t>прикладного ПО.</a:t>
          </a:r>
          <a:endParaRPr lang="ru-RU" sz="2800" kern="1200" dirty="0"/>
        </a:p>
      </dsp:txBody>
      <dsp:txXfrm>
        <a:off x="41765" y="482096"/>
        <a:ext cx="8416580" cy="772032"/>
      </dsp:txXfrm>
    </dsp:sp>
    <dsp:sp modelId="{7EFB38BB-6BFD-47DC-8382-DA9F6C077C3A}">
      <dsp:nvSpPr>
        <dsp:cNvPr id="0" name=""/>
        <dsp:cNvSpPr/>
      </dsp:nvSpPr>
      <dsp:spPr>
        <a:xfrm>
          <a:off x="0" y="1473757"/>
          <a:ext cx="8500110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Миграция с </a:t>
          </a:r>
          <a:r>
            <a:rPr lang="en-US" sz="2800" kern="1200" dirty="0" smtClean="0"/>
            <a:t>Active Directory </a:t>
          </a:r>
          <a:r>
            <a:rPr lang="ru-RU" sz="2800" kern="1200" dirty="0" smtClean="0"/>
            <a:t>на «отечественное» решение.</a:t>
          </a:r>
          <a:endParaRPr lang="ru-RU" sz="2800" kern="1200" dirty="0"/>
        </a:p>
      </dsp:txBody>
      <dsp:txXfrm>
        <a:off x="41765" y="1515522"/>
        <a:ext cx="8416580" cy="772032"/>
      </dsp:txXfrm>
    </dsp:sp>
    <dsp:sp modelId="{7D8CA178-A873-4D5E-96D5-134A38C65EA5}">
      <dsp:nvSpPr>
        <dsp:cNvPr id="0" name=""/>
        <dsp:cNvSpPr/>
      </dsp:nvSpPr>
      <dsp:spPr>
        <a:xfrm>
          <a:off x="0" y="2507191"/>
          <a:ext cx="8500110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Перевод </a:t>
          </a:r>
          <a:r>
            <a:rPr lang="en-US" sz="2800" kern="1200" dirty="0" smtClean="0"/>
            <a:t>web-</a:t>
          </a:r>
          <a:r>
            <a:rPr lang="ru-RU" sz="2800" kern="1200" dirty="0" smtClean="0"/>
            <a:t>серверов с сайтами МО  г. Абакан на отечественное решение.</a:t>
          </a:r>
          <a:endParaRPr lang="ru-RU" sz="2800" kern="1200" dirty="0"/>
        </a:p>
      </dsp:txBody>
      <dsp:txXfrm>
        <a:off x="41765" y="2548956"/>
        <a:ext cx="8416580" cy="772032"/>
      </dsp:txXfrm>
    </dsp:sp>
    <dsp:sp modelId="{73BE72D9-961D-4F97-9B80-E20AF75C422F}">
      <dsp:nvSpPr>
        <dsp:cNvPr id="0" name=""/>
        <dsp:cNvSpPr/>
      </dsp:nvSpPr>
      <dsp:spPr>
        <a:xfrm>
          <a:off x="0" y="3538291"/>
          <a:ext cx="8500110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Перевод системы документооборота на СУБД </a:t>
          </a:r>
          <a:r>
            <a:rPr lang="en-US" sz="2800" kern="1200" dirty="0" err="1" smtClean="0"/>
            <a:t>Postgres</a:t>
          </a:r>
          <a:r>
            <a:rPr lang="en-US" sz="2800" kern="1200" dirty="0" smtClean="0"/>
            <a:t> Pro ( 2024-2025 </a:t>
          </a:r>
          <a:r>
            <a:rPr lang="ru-RU" sz="2800" kern="1200" dirty="0" smtClean="0"/>
            <a:t>гг.)</a:t>
          </a:r>
          <a:endParaRPr lang="ru-RU" sz="2800" kern="1200" dirty="0"/>
        </a:p>
      </dsp:txBody>
      <dsp:txXfrm>
        <a:off x="41765" y="3580056"/>
        <a:ext cx="8416580" cy="772032"/>
      </dsp:txXfrm>
    </dsp:sp>
    <dsp:sp modelId="{6ED1B774-0208-430F-B257-B15F4E091C66}">
      <dsp:nvSpPr>
        <dsp:cNvPr id="0" name=""/>
        <dsp:cNvSpPr/>
      </dsp:nvSpPr>
      <dsp:spPr>
        <a:xfrm>
          <a:off x="0" y="4538341"/>
          <a:ext cx="8500110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Дальнейший перевод системы виртуализации на отечественное решение.</a:t>
          </a:r>
          <a:endParaRPr lang="ru-RU" sz="2800" kern="1200" dirty="0"/>
        </a:p>
      </dsp:txBody>
      <dsp:txXfrm>
        <a:off x="41765" y="4580106"/>
        <a:ext cx="8416580" cy="772032"/>
      </dsp:txXfrm>
    </dsp:sp>
    <dsp:sp modelId="{89A56F2B-A4B2-4583-A7B4-03BFBB51D619}">
      <dsp:nvSpPr>
        <dsp:cNvPr id="0" name=""/>
        <dsp:cNvSpPr/>
      </dsp:nvSpPr>
      <dsp:spPr>
        <a:xfrm>
          <a:off x="0" y="5201205"/>
          <a:ext cx="8500110" cy="8555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Закупка серверного оборудования и СХД отечественных производителей.</a:t>
          </a:r>
          <a:endParaRPr lang="ru-RU" sz="2800" kern="1200" dirty="0"/>
        </a:p>
      </dsp:txBody>
      <dsp:txXfrm>
        <a:off x="41765" y="5242970"/>
        <a:ext cx="8416580" cy="772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" y="958406"/>
            <a:ext cx="5006340" cy="4588954"/>
          </a:xfrm>
        </p:spPr>
        <p:txBody>
          <a:bodyPr>
            <a:normAutofit/>
          </a:bodyPr>
          <a:lstStyle/>
          <a:p>
            <a:r>
              <a:rPr lang="ru-RU" sz="4000" b="1" dirty="0" err="1">
                <a:solidFill>
                  <a:schemeClr val="accent5">
                    <a:lumMod val="50000"/>
                  </a:schemeClr>
                </a:solidFill>
                <a:latin typeface="+mn-lt"/>
              </a:rPr>
              <a:t>Импортозамещение</a:t>
            </a: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 в сфере информационно-коммуникационных технологий несколько лет спустя: опыт, вызовы и 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барьеры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" y="5578666"/>
            <a:ext cx="4992624" cy="165576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Зуев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Евгений Андреевич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Администрация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Абакана</a:t>
            </a:r>
          </a:p>
          <a:p>
            <a:endParaRPr lang="en-US" dirty="0">
              <a:solidFill>
                <a:srgbClr val="6BC5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68580"/>
            <a:ext cx="8564880" cy="62484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Планы на </a:t>
            </a:r>
            <a:r>
              <a:rPr lang="ru-RU" sz="3200" b="1" dirty="0" smtClean="0"/>
              <a:t>будущее</a:t>
            </a:r>
            <a:endParaRPr lang="en-US" sz="32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022569852"/>
              </p:ext>
            </p:extLst>
          </p:nvPr>
        </p:nvGraphicFramePr>
        <p:xfrm>
          <a:off x="361297" y="660903"/>
          <a:ext cx="8500110" cy="6056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173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41575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endParaRPr lang="ru-RU" sz="2000" b="1" dirty="0">
              <a:solidFill>
                <a:srgbClr val="C30A34"/>
              </a:solidFill>
            </a:endParaRPr>
          </a:p>
          <a:p>
            <a:pPr marL="0" indent="0" algn="ctr">
              <a:buNone/>
            </a:pPr>
            <a:r>
              <a:rPr lang="ru-RU" sz="5400" dirty="0">
                <a:solidFill>
                  <a:srgbClr val="C30A34"/>
                </a:solidFill>
              </a:rPr>
              <a:t>Спасибо за внимание!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2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68580"/>
            <a:ext cx="8564880" cy="624840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Государственная политика </a:t>
            </a:r>
            <a:r>
              <a:rPr lang="ru-RU" sz="2000" b="1" dirty="0" err="1" smtClean="0"/>
              <a:t>импортозамещения</a:t>
            </a:r>
            <a:r>
              <a:rPr lang="ru-RU" sz="2000" b="1" dirty="0"/>
              <a:t> </a:t>
            </a:r>
            <a:r>
              <a:rPr lang="ru-RU" sz="2000" b="1" dirty="0" smtClean="0"/>
              <a:t>в сфере информационных технологий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1470" y="704849"/>
            <a:ext cx="3749040" cy="712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/>
              <a:t>Указ Президента РФ от 13.05.2017 № 208 «О стратегии экономической безопасности</a:t>
            </a:r>
          </a:p>
          <a:p>
            <a:r>
              <a:rPr lang="ru-RU" sz="1400" dirty="0"/>
              <a:t>РФ на период до 2030г.»</a:t>
            </a: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331470" y="1537334"/>
            <a:ext cx="3749040" cy="689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/>
              <a:t>• Указ Президента РФ от 7 мая 2018 г. № 204 «О национальных целях и стратегических</a:t>
            </a:r>
          </a:p>
          <a:p>
            <a:r>
              <a:rPr lang="ru-RU" sz="1400" dirty="0"/>
              <a:t>задачах развития РФ на период до 2024г.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4236720" y="862964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Стрелка вправо 82"/>
          <p:cNvSpPr/>
          <p:nvPr/>
        </p:nvSpPr>
        <p:spPr>
          <a:xfrm>
            <a:off x="4236720" y="1783079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4949190" y="1501138"/>
            <a:ext cx="4076700" cy="7258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/>
              <a:t>Переход на преимущественное использование</a:t>
            </a:r>
          </a:p>
          <a:p>
            <a:r>
              <a:rPr lang="ru-RU" sz="1400" dirty="0"/>
              <a:t>российского ПО в государственных организациях</a:t>
            </a: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4949190" y="704849"/>
            <a:ext cx="4076700" cy="7124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/>
              <a:t>Преодоление </a:t>
            </a:r>
            <a:r>
              <a:rPr lang="ru-RU" sz="1400" dirty="0"/>
              <a:t>критической зависимости от </a:t>
            </a:r>
            <a:r>
              <a:rPr lang="ru-RU" sz="1400" dirty="0" smtClean="0"/>
              <a:t>поставок иностранного ПО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51439" y="2329934"/>
            <a:ext cx="5680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Регулирование процессов </a:t>
            </a:r>
            <a:r>
              <a:rPr lang="ru-RU" b="1" dirty="0" smtClean="0"/>
              <a:t>закупки оборудования и ПО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5780" y="2702838"/>
            <a:ext cx="8500110" cy="35394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/>
              <a:t>ПП </a:t>
            </a:r>
            <a:r>
              <a:rPr lang="ru-RU" sz="1600" dirty="0"/>
              <a:t>РФ от </a:t>
            </a:r>
            <a:r>
              <a:rPr lang="ru-RU" sz="1600" dirty="0" smtClean="0"/>
              <a:t>16.11.2015 </a:t>
            </a:r>
            <a:r>
              <a:rPr lang="ru-RU" sz="1600" dirty="0"/>
              <a:t>г. № 1236 "Об установлении запрета на допуск программного обеспечения..." с изменениями ПП РФ от 28 декабря 2022 г. № 2461 (</a:t>
            </a:r>
            <a:r>
              <a:rPr lang="ru-RU" sz="1600" b="1" dirty="0"/>
              <a:t>добавлены ПАК</a:t>
            </a:r>
            <a:r>
              <a:rPr lang="ru-RU" sz="1600" dirty="0"/>
              <a:t>). (О реестре </a:t>
            </a:r>
            <a:r>
              <a:rPr lang="ru-RU" sz="1600" dirty="0" err="1"/>
              <a:t>реестре</a:t>
            </a:r>
            <a:r>
              <a:rPr lang="ru-RU" sz="1600" dirty="0"/>
              <a:t> российских программ).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/>
              <a:t>ПП </a:t>
            </a:r>
            <a:r>
              <a:rPr lang="ru-RU" sz="1600" dirty="0"/>
              <a:t>РФ от 10.07.2019 № 878 "О мерах стимулирования производства радиоэлектронной продукции....." (О </a:t>
            </a:r>
            <a:r>
              <a:rPr lang="ru-RU" sz="1600" dirty="0" smtClean="0"/>
              <a:t>российском </a:t>
            </a:r>
            <a:r>
              <a:rPr lang="ru-RU" sz="1600" dirty="0"/>
              <a:t>оборудовании</a:t>
            </a:r>
            <a:r>
              <a:rPr lang="ru-RU" sz="1600" dirty="0" smtClean="0"/>
              <a:t>).</a:t>
            </a:r>
            <a:endParaRPr lang="ru-RU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ПП РФ от 30.04.2020 г. № 616 "Об установлении запрета на допуск промышленных товаров</a:t>
            </a:r>
            <a:r>
              <a:rPr lang="ru-RU" sz="1600" dirty="0" smtClean="0"/>
              <a:t>....</a:t>
            </a:r>
            <a:r>
              <a:rPr lang="ru-RU" sz="1600" dirty="0"/>
              <a:t> </a:t>
            </a:r>
            <a:r>
              <a:rPr lang="ru-RU" sz="1600" dirty="0" smtClean="0"/>
              <a:t>" </a:t>
            </a:r>
            <a:r>
              <a:rPr lang="ru-RU" sz="1600" dirty="0"/>
              <a:t>в (О </a:t>
            </a:r>
            <a:r>
              <a:rPr lang="ru-RU" sz="1600" dirty="0" smtClean="0"/>
              <a:t>реестровом </a:t>
            </a:r>
            <a:r>
              <a:rPr lang="ru-RU" sz="1600" dirty="0"/>
              <a:t>оборудовании</a:t>
            </a:r>
            <a:r>
              <a:rPr lang="ru-RU" sz="1600" dirty="0" smtClean="0"/>
              <a:t>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Постановление Правительства РФ от </a:t>
            </a:r>
            <a:r>
              <a:rPr lang="ru-RU" sz="1600" dirty="0" smtClean="0"/>
              <a:t>8.06.2018 </a:t>
            </a:r>
            <a:r>
              <a:rPr lang="ru-RU" sz="1600" dirty="0"/>
              <a:t>г</a:t>
            </a:r>
            <a:r>
              <a:rPr lang="ru-RU" sz="1600" dirty="0" smtClean="0"/>
              <a:t>. № 658 </a:t>
            </a:r>
            <a:r>
              <a:rPr lang="ru-RU" sz="1600" dirty="0"/>
              <a:t>«О </a:t>
            </a:r>
            <a:r>
              <a:rPr lang="ru-RU" sz="1600" dirty="0" smtClean="0"/>
              <a:t>централизованных </a:t>
            </a:r>
            <a:r>
              <a:rPr lang="ru-RU" sz="1600" dirty="0"/>
              <a:t>закупках…»</a:t>
            </a:r>
            <a:endParaRPr lang="ru-RU" sz="16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Указ Президента от </a:t>
            </a:r>
            <a:r>
              <a:rPr lang="ru-RU" sz="1600" dirty="0" smtClean="0"/>
              <a:t>30.03.2022 РФ </a:t>
            </a:r>
            <a:r>
              <a:rPr lang="ru-RU" sz="1600" dirty="0"/>
              <a:t>№ 166, который установил запрет на приобретение иностранного программного обеспечения и сопутствующих услуг для заказчиков по Закону № </a:t>
            </a:r>
            <a:r>
              <a:rPr lang="ru-RU" sz="1600" dirty="0" smtClean="0"/>
              <a:t>223-ФЗ (</a:t>
            </a:r>
            <a:r>
              <a:rPr lang="ru-RU" sz="1600" b="1" dirty="0" smtClean="0"/>
              <a:t>за </a:t>
            </a:r>
            <a:r>
              <a:rPr lang="ru-RU" sz="1600" b="1" dirty="0"/>
              <a:t>исключением заказчиков с муниципальным </a:t>
            </a:r>
            <a:r>
              <a:rPr lang="ru-RU" sz="1600" b="1" dirty="0" smtClean="0"/>
              <a:t>участием).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ПП </a:t>
            </a:r>
            <a:r>
              <a:rPr lang="ru-RU" sz="1600" dirty="0" smtClean="0"/>
              <a:t>РФ от 3.12.2020 </a:t>
            </a:r>
            <a:r>
              <a:rPr lang="ru-RU" sz="1600" dirty="0"/>
              <a:t>г. №</a:t>
            </a:r>
            <a:r>
              <a:rPr lang="ru-RU" sz="1600" dirty="0" smtClean="0"/>
              <a:t>2013  и №</a:t>
            </a:r>
            <a:r>
              <a:rPr lang="ru-RU" sz="1600" dirty="0"/>
              <a:t>2014</a:t>
            </a:r>
            <a:r>
              <a:rPr lang="ru-RU" sz="1600" dirty="0" smtClean="0"/>
              <a:t> </a:t>
            </a:r>
            <a:r>
              <a:rPr lang="en-US" sz="1600" dirty="0" smtClean="0"/>
              <a:t> </a:t>
            </a:r>
            <a:r>
              <a:rPr lang="ru-RU" sz="1600" dirty="0" smtClean="0"/>
              <a:t>и </a:t>
            </a:r>
            <a:r>
              <a:rPr lang="ru-RU" sz="1600" dirty="0"/>
              <a:t>" </a:t>
            </a:r>
            <a:r>
              <a:rPr lang="ru-RU" sz="1600" dirty="0" smtClean="0"/>
              <a:t>О </a:t>
            </a:r>
            <a:r>
              <a:rPr lang="ru-RU" sz="1600" dirty="0"/>
              <a:t>минимальной доле закупок товаров российского </a:t>
            </a:r>
            <a:r>
              <a:rPr lang="ru-RU" sz="1600" dirty="0" smtClean="0"/>
              <a:t>происхождения</a:t>
            </a:r>
            <a:r>
              <a:rPr lang="ru-RU" sz="1600" dirty="0"/>
              <a:t> "</a:t>
            </a:r>
            <a:r>
              <a:rPr lang="ru-RU" sz="1600" dirty="0" smtClean="0"/>
              <a:t> </a:t>
            </a:r>
            <a:r>
              <a:rPr lang="ru-RU" sz="1600" dirty="0"/>
              <a:t>(ФЗ 223</a:t>
            </a:r>
            <a:r>
              <a:rPr lang="ru-RU" sz="1600" dirty="0" smtClean="0"/>
              <a:t>) и </a:t>
            </a:r>
            <a:r>
              <a:rPr lang="ru-RU" sz="1600" dirty="0"/>
              <a:t>(ФЗ 44)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/>
              <a:t>ПП РФ от </a:t>
            </a:r>
            <a:r>
              <a:rPr lang="ru-RU" sz="1600" dirty="0" smtClean="0"/>
              <a:t> 22.08.2022 </a:t>
            </a:r>
            <a:r>
              <a:rPr lang="ru-RU" sz="1600" dirty="0"/>
              <a:t>№ </a:t>
            </a:r>
            <a:r>
              <a:rPr lang="ru-RU" sz="1600" dirty="0" smtClean="0"/>
              <a:t>1478 (О требованиях к ПО на объектах КИИ)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0"/>
            <a:ext cx="6153150" cy="7874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Методические рекомендации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41070" y="601976"/>
            <a:ext cx="7753350" cy="163449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/>
              <a:t>Приказ </a:t>
            </a:r>
            <a:r>
              <a:rPr lang="ru-RU" sz="1400" dirty="0" err="1"/>
              <a:t>Минцифры</a:t>
            </a:r>
            <a:r>
              <a:rPr lang="ru-RU" sz="1400" dirty="0"/>
              <a:t> России от 18.01.2023 N 21 "Об утверждении Методических рекомендаций по переходу на использование российского программного обеспечения, в том числе на значимых объектах критической информационной инфраструктуры Российской Федерации, и о реализации мер, направленных на ускоренный переход органов государственной власти и организаций на использование российского программного обеспечения в Российской Федерации"</a:t>
            </a: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4893945" y="2921002"/>
            <a:ext cx="4213859" cy="36321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/>
              <a:t>Новая </a:t>
            </a:r>
            <a:r>
              <a:rPr lang="ru-RU" sz="1600" dirty="0"/>
              <a:t>методика перехода на использование </a:t>
            </a:r>
            <a:r>
              <a:rPr lang="ru-RU" sz="1600" dirty="0" smtClean="0"/>
              <a:t>российского ПО</a:t>
            </a:r>
            <a:r>
              <a:rPr lang="ru-RU" sz="1600" dirty="0"/>
              <a:t>, в том числе на значимых объектах </a:t>
            </a:r>
            <a:r>
              <a:rPr lang="ru-RU" sz="1600" dirty="0" smtClean="0"/>
              <a:t>КИИ, рекомендации по </a:t>
            </a:r>
            <a:r>
              <a:rPr lang="ru-RU" sz="1600" dirty="0"/>
              <a:t>структуре и содержанию планов перехода, срокам, </a:t>
            </a:r>
            <a:r>
              <a:rPr lang="ru-RU" sz="1600" dirty="0" smtClean="0"/>
              <a:t>по перечню </a:t>
            </a:r>
            <a:r>
              <a:rPr lang="ru-RU" sz="1600" dirty="0"/>
              <a:t>организационно технических мероприятий </a:t>
            </a:r>
            <a:r>
              <a:rPr lang="ru-RU" sz="1600" dirty="0" smtClean="0"/>
              <a:t>для перехода</a:t>
            </a:r>
            <a:r>
              <a:rPr lang="ru-RU" sz="1600" dirty="0"/>
              <a:t>, а также по порядку внутреннего и </a:t>
            </a:r>
            <a:r>
              <a:rPr lang="ru-RU" sz="1600" dirty="0" smtClean="0"/>
              <a:t>внешнего мониторинга </a:t>
            </a:r>
            <a:r>
              <a:rPr lang="ru-RU" sz="1600" dirty="0"/>
              <a:t>и контроля реализации планов </a:t>
            </a:r>
            <a:r>
              <a:rPr lang="ru-RU" sz="1600" dirty="0" smtClean="0"/>
              <a:t>перехода</a:t>
            </a:r>
            <a:r>
              <a:rPr lang="en-US" sz="1600" dirty="0" smtClean="0"/>
              <a:t>.</a:t>
            </a:r>
            <a:endParaRPr lang="ru-RU" sz="1600" dirty="0" smtClean="0"/>
          </a:p>
          <a:p>
            <a:pPr algn="just"/>
            <a:endParaRPr lang="en-US" sz="1400" dirty="0"/>
          </a:p>
          <a:p>
            <a:pPr algn="just"/>
            <a:r>
              <a:rPr lang="ru-RU" sz="1400" b="1" dirty="0" smtClean="0"/>
              <a:t>Понятия</a:t>
            </a:r>
            <a:r>
              <a:rPr lang="en-US" sz="1400" b="1" dirty="0" smtClean="0"/>
              <a:t>:</a:t>
            </a:r>
            <a:endParaRPr lang="ru-RU" sz="14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Российское программное </a:t>
            </a:r>
            <a:r>
              <a:rPr lang="ru-RU" sz="1400" dirty="0" smtClean="0"/>
              <a:t>обеспечение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Евразийское программное </a:t>
            </a:r>
            <a:r>
              <a:rPr lang="ru-RU" sz="1400" dirty="0" smtClean="0"/>
              <a:t>обеспечение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Иностранное программное обеспечение</a:t>
            </a:r>
          </a:p>
        </p:txBody>
      </p:sp>
      <p:sp>
        <p:nvSpPr>
          <p:cNvPr id="11" name="Стрелка вправо 10"/>
          <p:cNvSpPr/>
          <p:nvPr/>
        </p:nvSpPr>
        <p:spPr>
          <a:xfrm rot="6853265">
            <a:off x="2877674" y="2417795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3124615">
            <a:off x="5494684" y="2405667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3366" y="2921001"/>
            <a:ext cx="4371974" cy="3632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Признаны утратившими силу множество документов (методических рекомендаций) ранее описывающих использование отечественного ПО.</a:t>
            </a:r>
          </a:p>
          <a:p>
            <a:endParaRPr lang="ru-RU" dirty="0" smtClean="0"/>
          </a:p>
          <a:p>
            <a:r>
              <a:rPr lang="ru-RU" dirty="0" smtClean="0"/>
              <a:t>Остался в действии Приказ </a:t>
            </a:r>
            <a:r>
              <a:rPr lang="ru-RU" dirty="0" err="1"/>
              <a:t>Минцифры</a:t>
            </a:r>
            <a:r>
              <a:rPr lang="ru-RU" dirty="0"/>
              <a:t> России № 335 от 04.07.2018 </a:t>
            </a:r>
            <a:r>
              <a:rPr lang="ru-RU" dirty="0" smtClean="0"/>
              <a:t>(для </a:t>
            </a:r>
            <a:r>
              <a:rPr lang="ru-RU" dirty="0"/>
              <a:t>органов исполнительной власти </a:t>
            </a:r>
            <a:r>
              <a:rPr lang="ru-RU" dirty="0" smtClean="0"/>
              <a:t>субъектов и </a:t>
            </a:r>
            <a:r>
              <a:rPr lang="ru-RU" dirty="0"/>
              <a:t>органов местного </a:t>
            </a:r>
            <a:r>
              <a:rPr lang="ru-RU" dirty="0" smtClean="0"/>
              <a:t>самоуправления)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2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68580"/>
            <a:ext cx="8564880" cy="62484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Сроки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завершения перехода на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использование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российского ПО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6240" y="1308378"/>
            <a:ext cx="8641080" cy="52629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государственные </a:t>
            </a:r>
            <a:r>
              <a:rPr lang="ru-RU" sz="2400" dirty="0"/>
              <a:t>и </a:t>
            </a:r>
            <a:r>
              <a:rPr lang="ru-RU" sz="2400" dirty="0" smtClean="0"/>
              <a:t>ведомственные информационные системы, </a:t>
            </a:r>
            <a:r>
              <a:rPr lang="ru-RU" sz="2400" dirty="0"/>
              <a:t>являющихся значимыми объектами </a:t>
            </a:r>
            <a:r>
              <a:rPr lang="ru-RU" sz="2400" dirty="0" smtClean="0"/>
              <a:t>КИИ </a:t>
            </a:r>
            <a:r>
              <a:rPr lang="ru-RU" sz="2400" dirty="0"/>
              <a:t>– </a:t>
            </a:r>
            <a:r>
              <a:rPr lang="ru-RU" sz="2400" b="1" dirty="0"/>
              <a:t>2024 год</a:t>
            </a:r>
            <a:r>
              <a:rPr lang="ru-RU" sz="24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государственные и ведомственные информационные системы</a:t>
            </a:r>
            <a:r>
              <a:rPr lang="ru-RU" sz="2400" dirty="0" smtClean="0"/>
              <a:t>, </a:t>
            </a:r>
            <a:r>
              <a:rPr lang="ru-RU" sz="2400" b="1" dirty="0"/>
              <a:t>не </a:t>
            </a:r>
            <a:r>
              <a:rPr lang="ru-RU" sz="2400" b="1" dirty="0" smtClean="0"/>
              <a:t>являющиеся </a:t>
            </a:r>
            <a:r>
              <a:rPr lang="ru-RU" sz="2400" b="1" dirty="0"/>
              <a:t>значимыми объектами КИИ</a:t>
            </a:r>
            <a:r>
              <a:rPr lang="ru-RU" sz="2400" dirty="0"/>
              <a:t>, но </a:t>
            </a:r>
            <a:r>
              <a:rPr lang="ru-RU" sz="2400" dirty="0" smtClean="0"/>
              <a:t>обеспечивающие </a:t>
            </a:r>
            <a:r>
              <a:rPr lang="ru-RU" sz="2400" dirty="0"/>
              <a:t>реализацию критически значимых функций и полномочий органов государственной власти и государственных внебюджетных фондов Российской Федерации, а также </a:t>
            </a:r>
            <a:r>
              <a:rPr lang="ru-RU" sz="2400" dirty="0" smtClean="0"/>
              <a:t>обеспечивающие </a:t>
            </a:r>
            <a:r>
              <a:rPr lang="ru-RU" sz="2400" dirty="0"/>
              <a:t>оказание государственных и </a:t>
            </a:r>
            <a:r>
              <a:rPr lang="ru-RU" sz="2400" b="1" dirty="0"/>
              <a:t>муниципальных услуг</a:t>
            </a:r>
            <a:r>
              <a:rPr lang="ru-RU" sz="2400" dirty="0"/>
              <a:t>, в том числе в электронном </a:t>
            </a:r>
            <a:r>
              <a:rPr lang="ru-RU" sz="2400" dirty="0" smtClean="0"/>
              <a:t>виде – </a:t>
            </a:r>
            <a:r>
              <a:rPr lang="ru-RU" sz="2400" b="1" dirty="0"/>
              <a:t>2027 год</a:t>
            </a:r>
            <a:r>
              <a:rPr lang="ru-RU" sz="24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иные государственные и ведомственные информационные системы – </a:t>
            </a:r>
            <a:r>
              <a:rPr lang="ru-RU" sz="2400" b="1" dirty="0"/>
              <a:t>2030 год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075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8710" y="267226"/>
            <a:ext cx="7374789" cy="59637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Отбор основного ПО 2021-2022 гг.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829" y="2415985"/>
            <a:ext cx="2129798" cy="611799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pic>
      <p:sp>
        <p:nvSpPr>
          <p:cNvPr id="3" name="Прямоугольник 2"/>
          <p:cNvSpPr/>
          <p:nvPr/>
        </p:nvSpPr>
        <p:spPr>
          <a:xfrm>
            <a:off x="2667017" y="1180315"/>
            <a:ext cx="298049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dirty="0"/>
              <a:t>Тестирование </a:t>
            </a:r>
          </a:p>
        </p:txBody>
      </p:sp>
      <p:pic>
        <p:nvPicPr>
          <p:cNvPr id="3074" name="Picture 2" descr="C:\Users\john\Desktop\Презентация АСДГ 2023\369a49a9-756c-4c43-ae7e-654c60b4856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828" y="3235492"/>
            <a:ext cx="2129799" cy="62836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8" name="Стрелка вправо 7"/>
          <p:cNvSpPr/>
          <p:nvPr/>
        </p:nvSpPr>
        <p:spPr>
          <a:xfrm rot="6853265">
            <a:off x="3526546" y="2113807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205253" y="2628922"/>
            <a:ext cx="1882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Astra Linux </a:t>
            </a:r>
            <a:r>
              <a:rPr lang="en-US" dirty="0" smtClean="0"/>
              <a:t>SE 1.7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268910" y="3335803"/>
            <a:ext cx="1252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РЕД ОС 7.2</a:t>
            </a:r>
          </a:p>
        </p:txBody>
      </p:sp>
      <p:pic>
        <p:nvPicPr>
          <p:cNvPr id="3075" name="Picture 3" descr="C:\Users\john\Desktop\Презентация АСДГ 2023\AStr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730" y="2361398"/>
            <a:ext cx="1822889" cy="7291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3076" name="Picture 4" descr="C:\Users\john\Desktop\Презентация АСДГ 2023\LOGO_RED_OS_RGB_300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397" y="3156136"/>
            <a:ext cx="1833221" cy="72915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13" name="Стрелка вправо 12"/>
          <p:cNvSpPr/>
          <p:nvPr/>
        </p:nvSpPr>
        <p:spPr>
          <a:xfrm rot="3449927">
            <a:off x="4780707" y="2103104"/>
            <a:ext cx="525780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3419345" y="2908787"/>
            <a:ext cx="2037157" cy="19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7" name="Picture 5" descr="C:\Users\john\Desktop\Презентация АСДГ 2023\Брест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597" y="4188351"/>
            <a:ext cx="1520133" cy="60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john\Desktop\Презентация АСДГ 2023\Скриншот 2023-10-11 13.10.57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596" y="5014377"/>
            <a:ext cx="1509801" cy="708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03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8360" y="106680"/>
            <a:ext cx="5029200" cy="762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Что осталось в итоге?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978" y="762279"/>
            <a:ext cx="8736594" cy="54476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Основной вариант рабочей станции:</a:t>
            </a:r>
            <a:endParaRPr lang="ru-RU" sz="2400" dirty="0">
              <a:solidFill>
                <a:srgbClr val="C00000"/>
              </a:solidFill>
            </a:endParaRPr>
          </a:p>
          <a:p>
            <a:pPr marL="18000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dirty="0" smtClean="0"/>
              <a:t>Операционная </a:t>
            </a:r>
            <a:r>
              <a:rPr lang="ru-RU" sz="2400" dirty="0"/>
              <a:t>система: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Astra Linux SE 1.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7</a:t>
            </a:r>
          </a:p>
          <a:p>
            <a:pPr marL="18000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dirty="0" smtClean="0"/>
              <a:t>Офисное </a:t>
            </a:r>
            <a:r>
              <a:rPr lang="ru-RU" sz="2400" dirty="0"/>
              <a:t>ПО: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Р7-Офис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18000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dirty="0"/>
              <a:t>Электронная почта: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Thunderbird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18000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dirty="0" smtClean="0"/>
              <a:t>Браузер: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Chromium-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Gost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и </a:t>
            </a: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</a:rPr>
              <a:t>Яндекс.Браузер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8000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Корпоративный </a:t>
            </a:r>
            <a:r>
              <a:rPr lang="ru-RU" sz="2400" dirty="0" err="1" smtClean="0">
                <a:solidFill>
                  <a:schemeClr val="tx1"/>
                </a:solidFill>
              </a:rPr>
              <a:t>мессенджер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Psi (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клиент для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Openfire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сервера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18000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dirty="0" smtClean="0"/>
              <a:t>Антивирус</a:t>
            </a:r>
            <a:r>
              <a:rPr lang="ru-RU" sz="2400" dirty="0"/>
              <a:t>: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Kaspersky Endpoint Security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для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Linux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Расширенный</a:t>
            </a:r>
          </a:p>
          <a:p>
            <a:pPr marL="18000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dirty="0"/>
              <a:t>СКЗИ: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</a:rPr>
              <a:t>КриптоПро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CSP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5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.0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ViPNet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 Client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4U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8000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1"/>
                </a:solidFill>
              </a:rPr>
              <a:t>Удаленное управление и помощь пользователям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X2Go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Xrdp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7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085" y="81280"/>
            <a:ext cx="8577555" cy="62484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А что в «серверной» части, оборудование и ПО?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0530" y="821968"/>
            <a:ext cx="8500110" cy="49859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smtClean="0"/>
              <a:t>В 2022 году закуплен «реестровый» сервер, производитель </a:t>
            </a:r>
            <a:r>
              <a:rPr lang="ru-RU" sz="2000" dirty="0"/>
              <a:t>(</a:t>
            </a:r>
            <a:r>
              <a:rPr lang="ru-RU" sz="2000" dirty="0" err="1"/>
              <a:t>Рикор</a:t>
            </a:r>
            <a:r>
              <a:rPr lang="ru-RU" sz="2000" dirty="0"/>
              <a:t> </a:t>
            </a:r>
            <a:r>
              <a:rPr lang="ru-RU" sz="2000" dirty="0" err="1" smtClean="0"/>
              <a:t>Электроникс</a:t>
            </a:r>
            <a:r>
              <a:rPr lang="ru-RU" sz="2000" dirty="0" smtClean="0"/>
              <a:t>). На него установлен ПК СВ «Брест» версии 3.1, в последствии заменен на версию 3.2.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ПК </a:t>
            </a:r>
            <a:r>
              <a:rPr lang="ru-RU" sz="2000" dirty="0"/>
              <a:t>СВ «Брест» развернут </a:t>
            </a:r>
            <a:r>
              <a:rPr lang="ru-RU" sz="2000" dirty="0" smtClean="0"/>
              <a:t>в дискреционном режиме.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smtClean="0"/>
              <a:t>Развернут сервер </a:t>
            </a:r>
            <a:r>
              <a:rPr lang="en-US" sz="2000" dirty="0" err="1" smtClean="0"/>
              <a:t>Free</a:t>
            </a:r>
            <a:r>
              <a:rPr lang="en-US" sz="2000" dirty="0" err="1"/>
              <a:t>I</a:t>
            </a:r>
            <a:r>
              <a:rPr lang="en-US" sz="2000" dirty="0" err="1" smtClean="0"/>
              <a:t>pa</a:t>
            </a:r>
            <a:r>
              <a:rPr lang="en-US" sz="2000" dirty="0" smtClean="0"/>
              <a:t> </a:t>
            </a:r>
            <a:r>
              <a:rPr lang="ru-RU" sz="2000" dirty="0"/>
              <a:t>на основе операционной </a:t>
            </a:r>
            <a:r>
              <a:rPr lang="ru-RU" sz="2000" dirty="0" smtClean="0"/>
              <a:t>системе </a:t>
            </a:r>
            <a:r>
              <a:rPr lang="ru-RU" sz="2000" dirty="0" err="1"/>
              <a:t>Astra</a:t>
            </a:r>
            <a:r>
              <a:rPr lang="ru-RU" sz="2000" dirty="0"/>
              <a:t> </a:t>
            </a:r>
            <a:r>
              <a:rPr lang="ru-RU" sz="2000" dirty="0" err="1"/>
              <a:t>Linux</a:t>
            </a:r>
            <a:r>
              <a:rPr lang="ru-RU" sz="2000" dirty="0"/>
              <a:t> SE </a:t>
            </a:r>
            <a:r>
              <a:rPr lang="ru-RU" sz="2000" dirty="0" smtClean="0"/>
              <a:t>1.7 редакция «Воронеж». Рабочие станции </a:t>
            </a:r>
            <a:r>
              <a:rPr lang="en-US" sz="2000" dirty="0" smtClean="0"/>
              <a:t>Linux </a:t>
            </a:r>
            <a:r>
              <a:rPr lang="ru-RU" sz="2000" dirty="0" smtClean="0"/>
              <a:t>введены в этот домен.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smtClean="0"/>
              <a:t>Созданы</a:t>
            </a:r>
            <a:r>
              <a:rPr lang="en-US" sz="2000" dirty="0" smtClean="0"/>
              <a:t> </a:t>
            </a:r>
            <a:r>
              <a:rPr lang="ru-RU" sz="2000" dirty="0" smtClean="0"/>
              <a:t>доверительные отношения</a:t>
            </a:r>
            <a:r>
              <a:rPr lang="en-US" sz="2000" dirty="0" smtClean="0"/>
              <a:t> </a:t>
            </a:r>
            <a:r>
              <a:rPr lang="ru-RU" sz="2000" dirty="0" smtClean="0"/>
              <a:t>(односторонние) </a:t>
            </a:r>
            <a:r>
              <a:rPr lang="ru-RU" sz="2000" dirty="0" err="1"/>
              <a:t>FreeIPA</a:t>
            </a:r>
            <a:r>
              <a:rPr lang="ru-RU" sz="2000" dirty="0"/>
              <a:t> - </a:t>
            </a:r>
            <a:r>
              <a:rPr lang="ru-RU" sz="2000" dirty="0" err="1"/>
              <a:t>Active</a:t>
            </a:r>
            <a:r>
              <a:rPr lang="ru-RU" sz="2000" dirty="0"/>
              <a:t> </a:t>
            </a:r>
            <a:r>
              <a:rPr lang="ru-RU" sz="2000" dirty="0" err="1" smtClean="0"/>
              <a:t>Directory</a:t>
            </a:r>
            <a:r>
              <a:rPr lang="ru-RU" sz="20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smtClean="0"/>
              <a:t>Доступно использование </a:t>
            </a:r>
            <a:r>
              <a:rPr lang="ru-RU" sz="2000" dirty="0"/>
              <a:t>ресурсов </a:t>
            </a:r>
            <a:r>
              <a:rPr lang="en-US" sz="2000" dirty="0"/>
              <a:t>Linux </a:t>
            </a:r>
            <a:r>
              <a:rPr lang="ru-RU" sz="2000" dirty="0"/>
              <a:t>пользователями </a:t>
            </a:r>
            <a:r>
              <a:rPr lang="ru-RU" sz="2000" dirty="0" err="1"/>
              <a:t>Active</a:t>
            </a:r>
            <a:r>
              <a:rPr lang="ru-RU" sz="2000" dirty="0"/>
              <a:t> </a:t>
            </a:r>
            <a:r>
              <a:rPr lang="ru-RU" sz="2000" dirty="0" err="1"/>
              <a:t>Directory</a:t>
            </a:r>
            <a:r>
              <a:rPr lang="ru-RU" sz="2000" dirty="0"/>
              <a:t>.</a:t>
            </a: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smtClean="0"/>
              <a:t>Настроен </a:t>
            </a:r>
            <a:r>
              <a:rPr lang="ru-RU" sz="2000" dirty="0"/>
              <a:t>и запущен в эксплуатацию сервер (шлюз) на основе операционной системы </a:t>
            </a:r>
            <a:r>
              <a:rPr lang="ru-RU" sz="2000" dirty="0" err="1"/>
              <a:t>Astra</a:t>
            </a:r>
            <a:r>
              <a:rPr lang="ru-RU" sz="2000" dirty="0"/>
              <a:t> </a:t>
            </a:r>
            <a:r>
              <a:rPr lang="ru-RU" sz="2000" dirty="0" err="1"/>
              <a:t>Linux</a:t>
            </a:r>
            <a:r>
              <a:rPr lang="ru-RU" sz="2000" dirty="0"/>
              <a:t> SE </a:t>
            </a:r>
            <a:r>
              <a:rPr lang="ru-RU" sz="2000" dirty="0" smtClean="0"/>
              <a:t>1.7 </a:t>
            </a:r>
            <a:r>
              <a:rPr lang="ru-RU" sz="2000" dirty="0"/>
              <a:t>для подключения к узлу </a:t>
            </a:r>
            <a:r>
              <a:rPr lang="ru-RU" sz="2000" dirty="0" err="1" smtClean="0"/>
              <a:t>ГосЭДО</a:t>
            </a:r>
            <a:r>
              <a:rPr lang="ru-RU" sz="2000" dirty="0" smtClean="0"/>
              <a:t>. Сформирован канал передачи МЭДО.  СЭД «Дело» настроена для взаимодействие с этим шлюзом.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 err="1" smtClean="0"/>
              <a:t>Автомонтирование</a:t>
            </a:r>
            <a:r>
              <a:rPr lang="ru-RU" sz="2000" dirty="0" smtClean="0"/>
              <a:t> на рабочих станциях общих хранилищ </a:t>
            </a:r>
            <a:r>
              <a:rPr lang="ru-RU" sz="2000" dirty="0"/>
              <a:t>файлов по протоколу SMB</a:t>
            </a:r>
            <a:r>
              <a:rPr lang="ru-RU" sz="20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/>
              <a:t>Назначение политик для паролей.</a:t>
            </a:r>
          </a:p>
        </p:txBody>
      </p:sp>
    </p:spTree>
    <p:extLst>
      <p:ext uri="{BB962C8B-B14F-4D97-AF65-F5344CB8AC3E}">
        <p14:creationId xmlns:p14="http://schemas.microsoft.com/office/powerpoint/2010/main" val="196763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68580"/>
            <a:ext cx="8564880" cy="6248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Проблемы при переходе на отечественное ПО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760" y="777518"/>
            <a:ext cx="8500110" cy="56938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Остаются проблемы с совместимостью офисных документов, сделанных в различных редакторах (неправильное отображение, неправильный вывод на печать и т.д.).</a:t>
            </a:r>
            <a:endParaRPr lang="ru-RU" sz="28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Необходимость использования </a:t>
            </a:r>
            <a:r>
              <a:rPr lang="en-US" sz="2800" dirty="0" smtClean="0"/>
              <a:t>Wine </a:t>
            </a:r>
            <a:r>
              <a:rPr lang="ru-RU" sz="2800" dirty="0" smtClean="0"/>
              <a:t>для запуска некоторых программных продуктов.</a:t>
            </a:r>
            <a:endParaRPr lang="ru-RU" sz="28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/>
              <a:t>Необходимость переобучения </a:t>
            </a:r>
            <a:r>
              <a:rPr lang="ru-RU" sz="2800" dirty="0" smtClean="0"/>
              <a:t>пользователей работе </a:t>
            </a:r>
            <a:r>
              <a:rPr lang="ru-RU" sz="2800" dirty="0"/>
              <a:t>в новой ОС и </a:t>
            </a:r>
            <a:r>
              <a:rPr lang="ru-RU" sz="2800" dirty="0" smtClean="0"/>
              <a:t>прикладных программах.</a:t>
            </a:r>
            <a:endParaRPr lang="ru-RU" sz="28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Рост цен на лицензии отечественных продуктов. Неадекватное ценообразование на некоторые отечественные продукты (субъективное мнение).</a:t>
            </a:r>
            <a:endParaRPr lang="ru-RU" sz="28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«Неясность» </a:t>
            </a:r>
            <a:r>
              <a:rPr lang="ru-RU" sz="2800" dirty="0"/>
              <a:t>в </a:t>
            </a:r>
            <a:r>
              <a:rPr lang="ru-RU" sz="2800" dirty="0" smtClean="0"/>
              <a:t>будущем судьбы </a:t>
            </a:r>
            <a:r>
              <a:rPr lang="ru-RU" sz="2800" dirty="0"/>
              <a:t>выбранного отечественного ПО</a:t>
            </a:r>
            <a:r>
              <a:rPr lang="ru-RU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21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68580"/>
            <a:ext cx="8564880" cy="6248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Проблемы при переходе на отечественное ПО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760" y="777518"/>
            <a:ext cx="8500110" cy="56938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Проблемы совместимости с оборудованием (принтеры, сканеры, МФУ, интерактивные доски).</a:t>
            </a:r>
            <a:endParaRPr lang="ru-RU" sz="28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Пользователи оказывают «яростное сопротивление инновациям» при внедрении отечественного ПО на их рабочих местах.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Технические сложности реализации Единого Пользовательского Пространства в гибридный переходный период (домен </a:t>
            </a:r>
            <a:r>
              <a:rPr lang="en-US" sz="2800" dirty="0" smtClean="0"/>
              <a:t>MS AD  </a:t>
            </a:r>
            <a:r>
              <a:rPr lang="ru-RU" sz="2800" dirty="0" smtClean="0"/>
              <a:t>и </a:t>
            </a:r>
            <a:r>
              <a:rPr lang="en-US" sz="2800" dirty="0" err="1" smtClean="0"/>
              <a:t>FreeIpa</a:t>
            </a:r>
            <a:r>
              <a:rPr lang="en-US" sz="2800" dirty="0" smtClean="0"/>
              <a:t>)</a:t>
            </a:r>
            <a:r>
              <a:rPr lang="ru-RU" sz="28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Технические проблемы использования </a:t>
            </a:r>
            <a:r>
              <a:rPr lang="ru-RU" sz="2800" dirty="0" err="1" smtClean="0"/>
              <a:t>мультимониторной</a:t>
            </a:r>
            <a:r>
              <a:rPr lang="ru-RU" sz="2800" dirty="0" smtClean="0"/>
              <a:t> конфигурации(не частая проблема).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Проблемы безопасности, оперативной доступности </a:t>
            </a:r>
            <a:r>
              <a:rPr lang="ru-RU" sz="2800" dirty="0" err="1" smtClean="0"/>
              <a:t>патчей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69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</TotalTime>
  <Words>888</Words>
  <Application>Microsoft Office PowerPoint</Application>
  <PresentationFormat>Экран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Импортозамещение в сфере информационно-коммуникационных технологий несколько лет спустя: опыт, вызовы и барьеры</vt:lpstr>
      <vt:lpstr>Государственная политика импортозамещения в сфере информационных технологий</vt:lpstr>
      <vt:lpstr>Методические рекомендации</vt:lpstr>
      <vt:lpstr>Сроки завершения перехода на использование российского ПО</vt:lpstr>
      <vt:lpstr>Отбор основного ПО 2021-2022 гг.</vt:lpstr>
      <vt:lpstr>Что осталось в итоге?</vt:lpstr>
      <vt:lpstr>А что в «серверной» части, оборудование и ПО?</vt:lpstr>
      <vt:lpstr>Проблемы при переходе на отечественное ПО</vt:lpstr>
      <vt:lpstr>Проблемы при переходе на отечественное ПО</vt:lpstr>
      <vt:lpstr>Планы на будущее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Импортозамещение в сфере информационно-коммуникационных технологий несколько лет спустя: опыт, вызовы и барьеры</dc:title>
  <dc:creator>user</dc:creator>
  <cp:lastModifiedBy>acer</cp:lastModifiedBy>
  <cp:revision>44</cp:revision>
  <dcterms:created xsi:type="dcterms:W3CDTF">2018-09-04T12:10:47Z</dcterms:created>
  <dcterms:modified xsi:type="dcterms:W3CDTF">2023-10-13T02:54:40Z</dcterms:modified>
</cp:coreProperties>
</file>