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6"/>
  </p:notesMasterIdLst>
  <p:sldIdLst>
    <p:sldId id="464" r:id="rId2"/>
    <p:sldId id="497" r:id="rId3"/>
    <p:sldId id="467" r:id="rId4"/>
    <p:sldId id="478" r:id="rId5"/>
    <p:sldId id="479" r:id="rId6"/>
    <p:sldId id="480" r:id="rId7"/>
    <p:sldId id="481" r:id="rId8"/>
    <p:sldId id="493" r:id="rId9"/>
    <p:sldId id="483" r:id="rId10"/>
    <p:sldId id="482" r:id="rId11"/>
    <p:sldId id="484" r:id="rId12"/>
    <p:sldId id="485" r:id="rId13"/>
    <p:sldId id="486" r:id="rId14"/>
    <p:sldId id="487" r:id="rId15"/>
    <p:sldId id="488" r:id="rId16"/>
    <p:sldId id="492" r:id="rId17"/>
    <p:sldId id="489" r:id="rId18"/>
    <p:sldId id="494" r:id="rId19"/>
    <p:sldId id="498" r:id="rId20"/>
    <p:sldId id="500" r:id="rId21"/>
    <p:sldId id="490" r:id="rId22"/>
    <p:sldId id="495" r:id="rId23"/>
    <p:sldId id="474" r:id="rId24"/>
    <p:sldId id="501" r:id="rId25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92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3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A8D"/>
    <a:srgbClr val="FD5F81"/>
    <a:srgbClr val="737373"/>
    <a:srgbClr val="1A5E99"/>
    <a:srgbClr val="0081E3"/>
    <a:srgbClr val="E9EDF4"/>
    <a:srgbClr val="D0D8E8"/>
    <a:srgbClr val="FFD44B"/>
    <a:srgbClr val="818181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23" autoAdjust="0"/>
    <p:restoredTop sz="89418" autoAdjust="0"/>
  </p:normalViewPr>
  <p:slideViewPr>
    <p:cSldViewPr snapToGrid="0">
      <p:cViewPr varScale="1">
        <p:scale>
          <a:sx n="78" d="100"/>
          <a:sy n="78" d="100"/>
        </p:scale>
        <p:origin x="1064" y="48"/>
      </p:cViewPr>
      <p:guideLst>
        <p:guide orient="horz" pos="3192"/>
        <p:guide pos="2880"/>
        <p:guide orient="horz" pos="23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Операционные системы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5.3826267975178484E-2"/>
                  <c:y val="-0.2029758875884911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4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4000" b="1" baseline="0" dirty="0" smtClean="0">
                        <a:solidFill>
                          <a:schemeClr val="bg1"/>
                        </a:solidFill>
                      </a:rPr>
                      <a:t> 95%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MS Windows</c:v>
                </c:pt>
                <c:pt idx="1">
                  <c:v>MacOS</c:v>
                </c:pt>
                <c:pt idx="2">
                  <c:v>Linux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95</c:v>
                </c:pt>
                <c:pt idx="1">
                  <c:v>2.5</c:v>
                </c:pt>
                <c:pt idx="2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Операционные системы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7375260395729014E-2"/>
                  <c:y val="-0.1821903520596576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4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4000" b="1" baseline="0" dirty="0" smtClean="0">
                        <a:solidFill>
                          <a:schemeClr val="bg1"/>
                        </a:solidFill>
                      </a:rPr>
                      <a:t> 95%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36035053611696"/>
                      <c:h val="0.33767850713135794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MS Windows</c:v>
                </c:pt>
                <c:pt idx="1">
                  <c:v>MacOS</c:v>
                </c:pt>
                <c:pt idx="2">
                  <c:v>Linux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95</c:v>
                </c:pt>
                <c:pt idx="1">
                  <c:v>2.5</c:v>
                </c:pt>
                <c:pt idx="2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168756750261302"/>
          <c:y val="5.1162174788945726E-2"/>
          <c:w val="0.38619229968794599"/>
          <c:h val="0.791858378638956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Почтовые клиенты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0911992411552529"/>
                  <c:y val="-0.274780316082975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4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4000" b="1" baseline="0" dirty="0" smtClean="0">
                        <a:solidFill>
                          <a:schemeClr val="bg1"/>
                        </a:solidFill>
                      </a:rPr>
                      <a:t> 90%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92844643198712"/>
                      <c:h val="0.39436633130090371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MS Exchange</c:v>
                </c:pt>
                <c:pt idx="1">
                  <c:v>MacOS</c:v>
                </c:pt>
                <c:pt idx="2">
                  <c:v>Linux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8831283933869"/>
          <c:y val="1.7149480287218306E-2"/>
          <c:w val="0.50528321949464661"/>
          <c:h val="0.791858378638956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Браузеры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-1.2777555660136858E-3"/>
                  <c:y val="-4.568205421200948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074717240842348E-2"/>
                      <c:h val="0.11848558700911467"/>
                    </c:manualLayout>
                  </c15:layout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Microsoft Internet Explorer</c:v>
                </c:pt>
                <c:pt idx="1">
                  <c:v>Mozilla Firefox</c:v>
                </c:pt>
                <c:pt idx="2">
                  <c:v>Google Chrome</c:v>
                </c:pt>
                <c:pt idx="3">
                  <c:v>Яндекс.Браузер</c:v>
                </c:pt>
                <c:pt idx="4">
                  <c:v>Opera</c:v>
                </c:pt>
                <c:pt idx="5">
                  <c:v>Apple Safari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0.27699530516431925</c:v>
                </c:pt>
                <c:pt idx="1">
                  <c:v>0.215962441314554</c:v>
                </c:pt>
                <c:pt idx="2">
                  <c:v>0.18779342723004694</c:v>
                </c:pt>
                <c:pt idx="3">
                  <c:v>0.13145539906103287</c:v>
                </c:pt>
                <c:pt idx="4">
                  <c:v>0.11737089201877934</c:v>
                </c:pt>
                <c:pt idx="5">
                  <c:v>7.0422535211267609E-2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3273872"/>
        <c:axId val="343274264"/>
      </c:barChart>
      <c:valAx>
        <c:axId val="3432742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43273872"/>
        <c:crosses val="autoZero"/>
        <c:crossBetween val="between"/>
      </c:valAx>
      <c:catAx>
        <c:axId val="343273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32742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168756750261302"/>
          <c:y val="5.1162174788945726E-2"/>
          <c:w val="0.38619229968794599"/>
          <c:h val="0.791858378638956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Почтовые клиенты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4782553420853195"/>
                  <c:y val="-0.267221939527036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4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4000" b="1" baseline="0" dirty="0" smtClean="0">
                        <a:solidFill>
                          <a:schemeClr val="bg1"/>
                        </a:solidFill>
                      </a:rPr>
                      <a:t> 80%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92844643198712"/>
                      <c:h val="0.39436633130090371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2"/>
                <c:pt idx="0">
                  <c:v>MS Exchange</c:v>
                </c:pt>
                <c:pt idx="1">
                  <c:v>Прочее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Почта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Корпоративная почта</c:v>
                </c:pt>
                <c:pt idx="1">
                  <c:v>Яндекс </c:v>
                </c:pt>
                <c:pt idx="2">
                  <c:v>mail.ru</c:v>
                </c:pt>
                <c:pt idx="3">
                  <c:v>gmail  </c:v>
                </c:pt>
                <c:pt idx="4">
                  <c:v>rambler 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0.63</c:v>
                </c:pt>
                <c:pt idx="1">
                  <c:v>0.13</c:v>
                </c:pt>
                <c:pt idx="2">
                  <c:v>0.12</c:v>
                </c:pt>
                <c:pt idx="3">
                  <c:v>0.06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207923228346454"/>
          <c:w val="1"/>
          <c:h val="7.91707677165354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Почта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WhatsApp </c:v>
                </c:pt>
                <c:pt idx="1">
                  <c:v>Viber</c:v>
                </c:pt>
                <c:pt idx="2">
                  <c:v>Telegram</c:v>
                </c:pt>
                <c:pt idx="3">
                  <c:v>QIP</c:v>
                </c:pt>
                <c:pt idx="4">
                  <c:v>Lync</c:v>
                </c:pt>
                <c:pt idx="5">
                  <c:v>Skype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6.4220183486238536E-2</c:v>
                </c:pt>
                <c:pt idx="1">
                  <c:v>0.09</c:v>
                </c:pt>
                <c:pt idx="2">
                  <c:v>0.11009174311926606</c:v>
                </c:pt>
                <c:pt idx="3">
                  <c:v>0.16513761467889909</c:v>
                </c:pt>
                <c:pt idx="4">
                  <c:v>0.28440366972477066</c:v>
                </c:pt>
                <c:pt idx="5">
                  <c:v>0.30275229357798167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3275048"/>
        <c:axId val="343275440"/>
      </c:barChart>
      <c:valAx>
        <c:axId val="3432754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43275048"/>
        <c:crosses val="autoZero"/>
        <c:crossBetween val="between"/>
      </c:valAx>
      <c:catAx>
        <c:axId val="343275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32754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Почта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8.7499999999999994E-2"/>
                  <c:y val="-0.23437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Используют</c:v>
                </c:pt>
                <c:pt idx="1">
                  <c:v>Не используют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0.41</c:v>
                </c:pt>
                <c:pt idx="1">
                  <c:v>0.59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207923228346454"/>
          <c:w val="1"/>
          <c:h val="7.91707677165354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Защита от санкций</c:v>
                </c:pt>
                <c:pt idx="1">
                  <c:v>Развитие IT-отрасли</c:v>
                </c:pt>
                <c:pt idx="2">
                  <c:v>Информационная безопасность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0.79</c:v>
                </c:pt>
                <c:pt idx="1">
                  <c:v>0.86</c:v>
                </c:pt>
                <c:pt idx="2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274656"/>
        <c:axId val="343277400"/>
      </c:barChart>
      <c:catAx>
        <c:axId val="3432746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43277400"/>
        <c:crosses val="autoZero"/>
        <c:auto val="1"/>
        <c:lblAlgn val="ctr"/>
        <c:lblOffset val="100"/>
        <c:noMultiLvlLbl val="0"/>
      </c:catAx>
      <c:valAx>
        <c:axId val="343277400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343274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CAA5759C-961A-491E-B801-C34D441F335F}" type="datetimeFigureOut">
              <a:rPr lang="ru-RU"/>
              <a:pPr>
                <a:defRPr/>
              </a:pPr>
              <a:t>15.10.2015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F1ECE9A-4EEF-463F-90DA-547EC66EB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4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 smtClean="0"/>
              <a:t>Большинство </a:t>
            </a:r>
            <a:r>
              <a:rPr lang="ru-RU" sz="1490" baseline="0" dirty="0" smtClean="0"/>
              <a:t>опрошенных согласны с тем, что </a:t>
            </a:r>
            <a:r>
              <a:rPr lang="ru-RU" sz="1490" baseline="0" dirty="0" err="1" smtClean="0"/>
              <a:t>замещание</a:t>
            </a:r>
            <a:r>
              <a:rPr lang="ru-RU" sz="1490" baseline="0" dirty="0" smtClean="0"/>
              <a:t> не6обходимо, но </a:t>
            </a:r>
            <a:r>
              <a:rPr lang="ru-RU" sz="1490" baseline="0" dirty="0" err="1" smtClean="0"/>
              <a:t>реальеных</a:t>
            </a:r>
            <a:r>
              <a:rPr lang="ru-RU" sz="1490" baseline="0" dirty="0" smtClean="0"/>
              <a:t> предпринимается очень мало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460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Digital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Design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</a:t>
            </a:r>
            <a:r>
              <a:rPr lang="en-US" b="1" dirty="0" smtClean="0">
                <a:sym typeface="Symbol"/>
              </a:rPr>
              <a:t>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15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A9059C-2654-41CB-BCA2-663AA86CB8EB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BB221F-5835-405A-8D92-4E2FA6ECC3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35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8A5361-2F64-4AC3-BE11-EBC113E767F9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A5406-7115-4656-807F-71E03DC160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29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876424-592E-41F0-A3DF-B2CF09210BDF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3E3ED-6BE3-41BB-918A-6E35E621E9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23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018373-C5A8-4230-A42E-10BC81823306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BDB9C-489F-4EC7-A173-B68A67BDF5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05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88600B-B031-442C-80FB-4FB8FB1F4BA2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9A15B-943D-4628-9DEA-8A43D28DF5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8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5F31C-F6CC-4E3D-8D4B-9CEBD883D8D2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6521B-2EC9-4D3F-ACFE-F56A1290D4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36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FCF49-D43F-4290-8BDC-C5CBF69E3C6F}" type="datetime1">
              <a:rPr lang="ru-RU" smtClean="0"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67722-4B0D-45EB-B51F-CA7DE2A495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4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31E5D9-15F9-484B-8605-FA3FB46341CA}" type="datetime1">
              <a:rPr lang="ru-RU" smtClean="0"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5A296-BAB5-451A-AEA2-CC4E639AC5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0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507176-0D96-4F64-BAE8-D4042F82F4CE}" type="datetime1">
              <a:rPr lang="ru-RU" smtClean="0"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79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C25844-2D35-4222-A41A-8D6B87A96043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4589C-109D-4D78-8958-340622C2AB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38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8B48F-FC23-46C5-BDF3-FB32CA463CA6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8DBAF-07F7-4E3F-9E65-5200CB0D29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8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B4D8DC-B295-4B3F-818B-2A39DC115D5E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7CAE75-E2BD-4B21-BC6C-83CD551E87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06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908591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9"/>
          <p:cNvSpPr>
            <a:spLocks noChangeArrowheads="1"/>
          </p:cNvSpPr>
          <p:nvPr/>
        </p:nvSpPr>
        <p:spPr bwMode="auto">
          <a:xfrm>
            <a:off x="6218807" y="4435447"/>
            <a:ext cx="2830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1D5A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D-RUSSIA.RU</a:t>
            </a:r>
            <a:endParaRPr lang="ru-RU" sz="2800" dirty="0">
              <a:solidFill>
                <a:srgbClr val="1D5A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66" y="157702"/>
            <a:ext cx="2332736" cy="681451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371046" y="4315701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>
            <a:spLocks noChangeArrowheads="1"/>
          </p:cNvSpPr>
          <p:nvPr/>
        </p:nvSpPr>
        <p:spPr bwMode="auto">
          <a:xfrm>
            <a:off x="361667" y="3177901"/>
            <a:ext cx="84300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Павел Хилов</a:t>
            </a:r>
          </a:p>
          <a:p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руководитель Экспертного центра электронного государства</a:t>
            </a:r>
          </a:p>
        </p:txBody>
      </p:sp>
      <p:sp>
        <p:nvSpPr>
          <p:cNvPr id="27" name="Прямоугольник 9"/>
          <p:cNvSpPr>
            <a:spLocks noChangeArrowheads="1"/>
          </p:cNvSpPr>
          <p:nvPr/>
        </p:nvSpPr>
        <p:spPr bwMode="auto">
          <a:xfrm>
            <a:off x="371046" y="1455388"/>
            <a:ext cx="841129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1D5A8D"/>
                </a:solidFill>
              </a:rPr>
              <a:t>ИМПОРТОЗАМЕЩЕНИЕ ПРОГРАММНОГО ОБЕСПЕЧЕНИЯ В ОРГАНАХ ВЛАСТИ</a:t>
            </a:r>
          </a:p>
          <a:p>
            <a:pPr algn="ctr"/>
            <a:endParaRPr lang="ru-RU" dirty="0">
              <a:solidFill>
                <a:srgbClr val="1D5A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472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БЕСПЛАТНЫЕ СЕРВИСЫ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47221" y="807245"/>
            <a:ext cx="2805576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очта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Сервисы для общения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Хранилища файлов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Социальные сети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545310863"/>
              </p:ext>
            </p:extLst>
          </p:nvPr>
        </p:nvGraphicFramePr>
        <p:xfrm>
          <a:off x="2895375" y="73810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182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472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БЕСПЛАТНЫЕ СЕРВИСЫ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47221" y="807245"/>
            <a:ext cx="3484095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очта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Коммуникации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Хранилища файлов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Социальные сети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31423776"/>
              </p:ext>
            </p:extLst>
          </p:nvPr>
        </p:nvGraphicFramePr>
        <p:xfrm>
          <a:off x="3145971" y="738109"/>
          <a:ext cx="58454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403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472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БЕСПЛАТНЫЕ СЕРВИСЫ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12748316"/>
              </p:ext>
            </p:extLst>
          </p:nvPr>
        </p:nvGraphicFramePr>
        <p:xfrm>
          <a:off x="2895375" y="73810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615321" y="1554305"/>
            <a:ext cx="2056973" cy="156966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bg1"/>
                </a:solidFill>
              </a:rPr>
              <a:t>DropBox</a:t>
            </a:r>
            <a:endParaRPr lang="ru-RU" sz="1600" dirty="0" smtClean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bg1"/>
                </a:solidFill>
              </a:rPr>
              <a:t>GoogleDocs</a:t>
            </a:r>
            <a:endParaRPr lang="ru-RU" sz="1600" dirty="0" smtClean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 smtClean="0">
                <a:solidFill>
                  <a:schemeClr val="bg1"/>
                </a:solidFill>
              </a:rPr>
              <a:t>Яндекс.Диск</a:t>
            </a:r>
            <a:endParaRPr lang="ru-RU" sz="1600" dirty="0" smtClean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</a:rPr>
              <a:t>Файлы</a:t>
            </a:r>
            <a:r>
              <a:rPr lang="en-US" sz="1600" dirty="0" smtClean="0">
                <a:solidFill>
                  <a:schemeClr val="bg1"/>
                </a:solidFill>
              </a:rPr>
              <a:t>@Mail.ru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47221" y="807245"/>
            <a:ext cx="4025076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Почта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Сервисы для общения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Хранилища 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файлов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Социальные сети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71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71665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ЦЕЛИ ИМПОРТОЗАМЕЩЕНИЯ (ОПРОС)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44037392"/>
              </p:ext>
            </p:extLst>
          </p:nvPr>
        </p:nvGraphicFramePr>
        <p:xfrm>
          <a:off x="488719" y="724194"/>
          <a:ext cx="8185322" cy="3985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10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4714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ПРОБЛЕМЫ И ВОПРОСЫ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0566" y="1223970"/>
            <a:ext cx="8021620" cy="27482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Нет нормативной </a:t>
            </a: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базы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так все безопасно работает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Нечем заменять</a:t>
            </a:r>
          </a:p>
        </p:txBody>
      </p:sp>
    </p:spTree>
    <p:extLst>
      <p:ext uri="{BB962C8B-B14F-4D97-AF65-F5344CB8AC3E}">
        <p14:creationId xmlns:p14="http://schemas.microsoft.com/office/powerpoint/2010/main" val="38481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4062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ОТВЕТЫ И РЕШЕНИЯ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0566" y="494608"/>
            <a:ext cx="5489195" cy="820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Нет нормативной базы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0566" y="1343716"/>
            <a:ext cx="852114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Доктрина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информационной безопасности Российской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Федерации </a:t>
            </a:r>
          </a:p>
          <a:p>
            <a:pPr marL="288000" lvl="1"/>
            <a:r>
              <a:rPr lang="ru-R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«развивать </a:t>
            </a:r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производство в Российской Федерации конкурентоспособных средств и систем информатизации, телекоммуникации и </a:t>
            </a:r>
            <a:r>
              <a:rPr lang="ru-R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связи»</a:t>
            </a:r>
            <a:endParaRPr lang="ru-RU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Федеральный закон РФ от 31.12.2014 № 531-ФЗ (изменения в № 149-ФЗ)</a:t>
            </a:r>
            <a:endParaRPr lang="ru-RU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8000" lvl="1"/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«технические средства информационных систем, используемых государственными органами, органами местного самоуправления, государственными и муниципальными унитарными предприятиями, государственными и муниципальными учреждениями, должны размещаться на территории Российской Федерации»</a:t>
            </a:r>
            <a:endParaRPr lang="ru-RU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Федеральный закон РФ от 29.06.2015 № 188-ФЗ (изменения в № 149-ФЗ)</a:t>
            </a:r>
          </a:p>
          <a:p>
            <a:pPr marL="288000" lvl="1">
              <a:lnSpc>
                <a:spcPct val="150000"/>
              </a:lnSpc>
            </a:pPr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 создании реестра российского программного обеспечения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Постановление Правительства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РФ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(проект) </a:t>
            </a:r>
            <a:endParaRPr lang="ru-RU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8000" lvl="1">
              <a:lnSpc>
                <a:spcPct val="150000"/>
              </a:lnSpc>
            </a:pPr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 запрете на закупку программного обеспечения, происходящего из иностранных государств </a:t>
            </a:r>
          </a:p>
        </p:txBody>
      </p:sp>
    </p:spTree>
    <p:extLst>
      <p:ext uri="{BB962C8B-B14F-4D97-AF65-F5344CB8AC3E}">
        <p14:creationId xmlns:p14="http://schemas.microsoft.com/office/powerpoint/2010/main" val="19632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4062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ОТВЕТЫ И РЕШЕНИЯ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0566" y="494608"/>
            <a:ext cx="5489195" cy="820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Нет нормативной базы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0566" y="1343716"/>
            <a:ext cx="852114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Доктрина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информационной безопасности Российской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Федерации </a:t>
            </a:r>
          </a:p>
          <a:p>
            <a:pPr marL="288000" lvl="1"/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«развивать производство в Российской Федерации конкурентоспособных средств и систем информатизации, телекоммуникации и связи»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FF0000"/>
                </a:solidFill>
              </a:rPr>
              <a:t>Федеральный </a:t>
            </a:r>
            <a:r>
              <a:rPr lang="ru-RU" sz="1600" dirty="0">
                <a:solidFill>
                  <a:srgbClr val="FF0000"/>
                </a:solidFill>
              </a:rPr>
              <a:t>закон РФ от 31.12.2014 № 531-ФЗ (изменения в № 149-ФЗ)</a:t>
            </a:r>
            <a:endParaRPr lang="ru-RU" sz="1600" dirty="0" smtClean="0">
              <a:solidFill>
                <a:srgbClr val="FF0000"/>
              </a:solidFill>
            </a:endParaRPr>
          </a:p>
          <a:p>
            <a:pPr marL="288000" lvl="1"/>
            <a:r>
              <a:rPr lang="ru-RU" sz="1200" i="1" dirty="0">
                <a:solidFill>
                  <a:srgbClr val="FF0000"/>
                </a:solidFill>
              </a:rPr>
              <a:t>«технические средства информационных систем, используемых государственными органами, органами местного самоуправления, государственными и муниципальными унитарными предприятиями, государственными и муниципальными учреждениями, должны размещаться на территории Российской Федерации»</a:t>
            </a:r>
            <a:endParaRPr lang="ru-RU" sz="1200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Федеральный закон РФ от 29.06.2015 №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188-ФЗ (изменения в № 149-ФЗ)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8000" lvl="1">
              <a:lnSpc>
                <a:spcPct val="150000"/>
              </a:lnSpc>
            </a:pPr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 создании реестра российского программного обеспечения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Постановление Правительства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РФ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(проект) </a:t>
            </a:r>
            <a:endParaRPr lang="ru-RU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8000" lvl="1">
              <a:lnSpc>
                <a:spcPct val="150000"/>
              </a:lnSpc>
            </a:pPr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 запрете на закупку программного обеспечения, происходящего из иностранных государств </a:t>
            </a: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671465" y="494608"/>
            <a:ext cx="3383022" cy="1505635"/>
          </a:xfrm>
          <a:prstGeom prst="wedgeRectCallout">
            <a:avLst>
              <a:gd name="adj1" fmla="val -26630"/>
              <a:gd name="adj2" fmla="val 96379"/>
            </a:avLst>
          </a:prstGeom>
          <a:gradFill>
            <a:gsLst>
              <a:gs pos="0">
                <a:srgbClr val="FF0000"/>
              </a:gs>
              <a:gs pos="80000">
                <a:srgbClr val="FF0000"/>
              </a:gs>
              <a:gs pos="100000">
                <a:srgbClr val="FF000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/>
              <a:t>Штраф на должностных лиц </a:t>
            </a:r>
          </a:p>
          <a:p>
            <a:pPr algn="ctr"/>
            <a:r>
              <a:rPr lang="ru-RU" sz="1800" dirty="0" smtClean="0"/>
              <a:t>(3-5 тыс.)</a:t>
            </a:r>
          </a:p>
          <a:p>
            <a:pPr algn="ctr"/>
            <a:r>
              <a:rPr lang="ru-RU" sz="1800" dirty="0" smtClean="0"/>
              <a:t>на юридических лиц </a:t>
            </a:r>
          </a:p>
          <a:p>
            <a:pPr algn="ctr"/>
            <a:r>
              <a:rPr lang="ru-RU" sz="1800" dirty="0" smtClean="0"/>
              <a:t>(30-50 тыс.)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963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4062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ОТВЕТЫ И РЕШЕНИЯ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0566" y="494608"/>
            <a:ext cx="6976141" cy="820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так все безопасно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работает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0566" y="1311058"/>
            <a:ext cx="85211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одностороннее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изменение условий использования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вследствие изменения государственной политики страны происхождения разработчика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негласный доступ к информации, размещаемой в программном обеспечении и электронных сервисах, со стороны специальных служб страны происхождения разработчика ПО и самих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компаний-разработчиков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отказ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 сопровождения системного или прикладного ПО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отсутствие ответственности владельцев / разработчиков бесплатных программного обеспечения и электронных сервисов за  утерю или компрометацию данных, в том числе персональных данных использующих ее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лиц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51438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3936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ПРИМЕРЫ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САНКЦИЙ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0566" y="861916"/>
            <a:ext cx="8521149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отзыв SSL-сертификатов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отказ от поставок и от обязательств по договорам сопровождения программного обеспечения и принуждение российских партнеров не заключать договора поддержки с организациями из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санкционного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списка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ограничение на использование услуг хостинга и каналов передачи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данных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отключение организаций от сервисов обновления версий ПО, в том числе в части получения исправлений уязвимостей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безопасности</a:t>
            </a:r>
            <a:endParaRPr lang="ru-RU" sz="12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9274" y="3437675"/>
            <a:ext cx="8411290" cy="103105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</a:rPr>
              <a:t>По оценке аналитиков, в случае введения со стороны США/ЕС технологических </a:t>
            </a:r>
            <a:r>
              <a:rPr lang="ru-RU" dirty="0" smtClean="0">
                <a:solidFill>
                  <a:srgbClr val="FF0000"/>
                </a:solidFill>
              </a:rPr>
              <a:t>санкций:</a:t>
            </a:r>
          </a:p>
          <a:p>
            <a:pPr>
              <a:spcAft>
                <a:spcPts val="0"/>
              </a:spcAft>
            </a:pPr>
            <a:endParaRPr lang="ru-RU" dirty="0">
              <a:solidFill>
                <a:srgbClr val="FF00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максимальное </a:t>
            </a:r>
            <a:r>
              <a:rPr lang="ru-RU" dirty="0">
                <a:solidFill>
                  <a:srgbClr val="FF0000"/>
                </a:solidFill>
              </a:rPr>
              <a:t>время наработки </a:t>
            </a:r>
            <a:r>
              <a:rPr lang="ru-RU" dirty="0" smtClean="0">
                <a:solidFill>
                  <a:srgbClr val="FF0000"/>
                </a:solidFill>
              </a:rPr>
              <a:t>на </a:t>
            </a:r>
            <a:r>
              <a:rPr lang="ru-RU" dirty="0">
                <a:solidFill>
                  <a:srgbClr val="FF0000"/>
                </a:solidFill>
              </a:rPr>
              <a:t>отказ (100% вероятности)  составит 24 </a:t>
            </a:r>
            <a:r>
              <a:rPr lang="ru-RU" dirty="0" smtClean="0">
                <a:solidFill>
                  <a:srgbClr val="FF0000"/>
                </a:solidFill>
              </a:rPr>
              <a:t>месяца</a:t>
            </a:r>
            <a:endParaRPr lang="ru-RU" dirty="0">
              <a:solidFill>
                <a:srgbClr val="FF00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реалистичное </a:t>
            </a:r>
            <a:r>
              <a:rPr lang="ru-RU" dirty="0">
                <a:solidFill>
                  <a:srgbClr val="FF0000"/>
                </a:solidFill>
              </a:rPr>
              <a:t>время наработки на отказ (50% вероятности) составит всего 4 </a:t>
            </a:r>
            <a:r>
              <a:rPr lang="ru-RU" dirty="0" smtClean="0">
                <a:solidFill>
                  <a:srgbClr val="FF0000"/>
                </a:solidFill>
              </a:rPr>
              <a:t>месяца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2711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ЧТО ДЕЛАТЬ?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0566" y="641023"/>
            <a:ext cx="852114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инвентаризация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всех используемых в органах власти информационных систем и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сервисов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оценка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технологических рисков всех используемых инфраструктурных компонент, информационных систем и сервисов в соответствии с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классификацией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определение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приоритетов и последовательности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работ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определение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российского программного обеспечения, которое может быть использовано для замены зарубежного программного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обеспечения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оценка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необходимых ресурсов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каждой информационной системе или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сервису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формирование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плана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импортозамещения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включая необходимые финансовые и иные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ресурсы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3135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9"/>
          <p:cNvSpPr>
            <a:spLocks noChangeArrowheads="1"/>
          </p:cNvSpPr>
          <p:nvPr/>
        </p:nvSpPr>
        <p:spPr bwMode="auto">
          <a:xfrm>
            <a:off x="371046" y="541006"/>
            <a:ext cx="8772954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«ИМПОРТОЗАМЕЩЕНИЕ» ПО =</a:t>
            </a:r>
          </a:p>
          <a:p>
            <a:endParaRPr lang="ru-RU" sz="2800" dirty="0" smtClean="0">
              <a:solidFill>
                <a:srgbClr val="1D5A8D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ациональная безопасность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информационная безопасность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независимость 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 зарубежных поставщиков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развитие отрасли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экономия бюджетных средств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ru-RU" dirty="0">
              <a:solidFill>
                <a:srgbClr val="1D5A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07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9054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Пример классификации технологических рисков 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7221" y="615063"/>
            <a:ext cx="852114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Риск: Отказ от сопровождения системного или прикладного ПО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Вероятность </a:t>
            </a:r>
            <a:r>
              <a:rPr lang="ru-RU" sz="1600" b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возникновения:Высокая</a:t>
            </a: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Масштаб последствий: Серьезные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Возможные последствия: Неисправленные уязвимости безопасности; Сбой в силу накопления критических ошибок; Остановка операций при возникновении критического сбоя	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Способы снижения: Переход на российские аналоги или </a:t>
            </a:r>
            <a:r>
              <a:rPr lang="ru-RU" sz="1600" b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open-source</a:t>
            </a: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системы</a:t>
            </a:r>
          </a:p>
          <a:p>
            <a:pPr>
              <a:spcAft>
                <a:spcPts val="1200"/>
              </a:spcAft>
            </a:pPr>
            <a:endParaRPr lang="ru-RU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Риск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Отключение системного ПО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Вероятность возникновения: Низкая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Масштаб последствий: Катастрофические	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Возможные последствия: Остановка работы большого числа систем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Способы снижения: Переход на российские аналоги или </a:t>
            </a:r>
            <a:r>
              <a:rPr lang="ru-RU" sz="1600" b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open-source</a:t>
            </a:r>
            <a:r>
              <a:rPr lang="ru-RU" sz="16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163253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7722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ПРИМЕРЫ ИМПОРТОЗАМЕЩАЮЩЕГО ПО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145443"/>
              </p:ext>
            </p:extLst>
          </p:nvPr>
        </p:nvGraphicFramePr>
        <p:xfrm>
          <a:off x="361665" y="856510"/>
          <a:ext cx="8430050" cy="3708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151034"/>
                <a:gridCol w="527901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Операционная система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Гослинукс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АльтЛинукс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РОСА</a:t>
                      </a:r>
                      <a:endParaRPr lang="ru-RU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Офисный пакет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МойОфис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dirty="0" smtClean="0">
                          <a:sym typeface="Symbol"/>
                        </a:rPr>
                        <a:t>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OnlyOffice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dirty="0" smtClean="0">
                          <a:sym typeface="Symbol"/>
                        </a:rPr>
                        <a:t>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StarOffice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dirty="0" smtClean="0">
                          <a:sym typeface="Symbol"/>
                        </a:rPr>
                        <a:t>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LibreOffice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Браузер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Браузер «Спутник»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СУБД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ЛИНТЕР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 </a:t>
                      </a:r>
                      <a:r>
                        <a:rPr lang="ru-RU" b="1" dirty="0" smtClean="0">
                          <a:sym typeface="Symbol"/>
                        </a:rPr>
                        <a:t>Ред База Данных </a:t>
                      </a:r>
                      <a:r>
                        <a:rPr lang="en-US" b="1" dirty="0" smtClean="0">
                          <a:sym typeface="Symbol"/>
                        </a:rPr>
                        <a:t>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PostgreSQL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Веб-сервер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1С-Битрикс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b="1" dirty="0" smtClean="0">
                          <a:sym typeface="Symbol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NGINX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b="1" dirty="0" smtClean="0">
                          <a:sym typeface="Symbol"/>
                        </a:rPr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Apache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Совместная работа с файлами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1С-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Bitrix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Интеграционное 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Диасофт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-Платформа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b="1" dirty="0" smtClean="0">
                          <a:sym typeface="Symbol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КБ-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Защищенная мобильность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b="1" dirty="0" smtClean="0">
                          <a:sym typeface="Symbol"/>
                        </a:rPr>
                        <a:t> ЕЗМП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Геоинформационное</a:t>
                      </a:r>
                      <a:r>
                        <a:rPr lang="ru-RU" baseline="0" dirty="0" smtClean="0"/>
                        <a:t> 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Совзонд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-Центр </a:t>
                      </a:r>
                      <a:r>
                        <a:rPr lang="en-US" b="1" dirty="0" smtClean="0">
                          <a:sym typeface="Symbol"/>
                        </a:rPr>
                        <a:t></a:t>
                      </a:r>
                      <a:r>
                        <a:rPr lang="ru-RU" b="1" dirty="0" smtClean="0">
                          <a:sym typeface="Symbol"/>
                        </a:rPr>
                        <a:t> </a:t>
                      </a:r>
                      <a:r>
                        <a:rPr lang="en-US" b="1" dirty="0" smtClean="0">
                          <a:sym typeface="Symbol"/>
                        </a:rPr>
                        <a:t>ORBISMAP  2GIS </a:t>
                      </a:r>
                      <a:r>
                        <a:rPr lang="ru-RU" b="1" dirty="0" smtClean="0">
                          <a:sym typeface="Symbol"/>
                        </a:rPr>
                        <a:t> 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ГИС 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Zulu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Управление проектами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Адванта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  <a:r>
                        <a:rPr lang="en-US" b="1" dirty="0" smtClean="0">
                          <a:sym typeface="Symbol"/>
                        </a:rPr>
                        <a:t> 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Spider Project</a:t>
                      </a:r>
                      <a:r>
                        <a:rPr lang="ru-RU" b="1" dirty="0" smtClean="0">
                          <a:sym typeface="Symbol"/>
                        </a:rPr>
                        <a:t>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57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2037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РЕШЕНИЯ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55077" y="796329"/>
            <a:ext cx="15485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Комплексное решение для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хранения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данных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VALO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Private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Cloud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Picture 4" descr="F:\Экспертный центр\Проекты\Импортозамещение\2015_Мероприятия_АП\Документы АП\Совещение ЦФО\Картинки\_Va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52" y="830019"/>
            <a:ext cx="1096158" cy="109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Экспертный центр\Проекты\Импортозамещение\2015_Мероприятия_АП\Документы АП\Совещение ЦФО\Картинки\_myoffi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823" y="830019"/>
            <a:ext cx="1053137" cy="112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4459733" y="801864"/>
            <a:ext cx="139563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Облачная система работы с документами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МойОфис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Picture 5" descr="F:\Экспертный центр\Проекты\Импортозамещение\2015_Мероприятия_АП\Документы АП\Совещение ЦФО\Картинки\_advant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28" y="3411148"/>
            <a:ext cx="1045182" cy="104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1555077" y="3502223"/>
            <a:ext cx="1267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Система управления проектами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Адванта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617286" y="3436015"/>
            <a:ext cx="133544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Система управления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базами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данных «ЛИНТЕР»</a:t>
            </a:r>
          </a:p>
        </p:txBody>
      </p:sp>
      <p:pic>
        <p:nvPicPr>
          <p:cNvPr id="15" name="Picture 7" descr="F:\Экспертный центр\Проекты\Импортозамещение\2015_Мероприятия_АП\Документы АП\Совещение ЦФО\Картинки\_lin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541" y="329866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:\Экспертный центр\Проекты\Импортозамещение\2015_Мероприятия_АП\Документы АП\Совещение ЦФО\Картинки\_goslinux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4" y="3384982"/>
            <a:ext cx="1181447" cy="115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7238548" y="3634293"/>
            <a:ext cx="1553167" cy="724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Операционная система «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Гослинукс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»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33" name="Picture 9" descr="F:\Экспертный центр\Проекты\Импортозамещение\2015_Мероприятия_АП\Документы АП\Совещение ЦФО\Картинки\_diasoft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069" y="809224"/>
            <a:ext cx="1106663" cy="110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Прямоугольник 59"/>
          <p:cNvSpPr/>
          <p:nvPr/>
        </p:nvSpPr>
        <p:spPr>
          <a:xfrm>
            <a:off x="7249444" y="1003162"/>
            <a:ext cx="15485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Интеграция  - «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Диасофт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-платформа»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908591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66" y="157702"/>
            <a:ext cx="2332736" cy="681451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371046" y="4315701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9"/>
          <p:cNvSpPr>
            <a:spLocks noChangeArrowheads="1"/>
          </p:cNvSpPr>
          <p:nvPr/>
        </p:nvSpPr>
        <p:spPr bwMode="auto">
          <a:xfrm>
            <a:off x="323748" y="911477"/>
            <a:ext cx="841129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1D5A8D"/>
                </a:solidFill>
              </a:rPr>
              <a:t>Центр </a:t>
            </a:r>
            <a:r>
              <a:rPr lang="ru-RU" sz="2400" dirty="0">
                <a:solidFill>
                  <a:srgbClr val="1D5A8D"/>
                </a:solidFill>
              </a:rPr>
              <a:t>компетенции по координации процессов </a:t>
            </a:r>
            <a:r>
              <a:rPr lang="ru-RU" sz="2400" dirty="0" err="1">
                <a:solidFill>
                  <a:srgbClr val="1D5A8D"/>
                </a:solidFill>
              </a:rPr>
              <a:t>импортозамещения</a:t>
            </a:r>
            <a:r>
              <a:rPr lang="ru-RU" sz="2400" dirty="0">
                <a:solidFill>
                  <a:srgbClr val="1D5A8D"/>
                </a:solidFill>
              </a:rPr>
              <a:t> в сфере IT в федеральных и региональных органах власти и органах местного </a:t>
            </a:r>
            <a:r>
              <a:rPr lang="ru-RU" sz="2400" dirty="0" smtClean="0">
                <a:solidFill>
                  <a:srgbClr val="1D5A8D"/>
                </a:solidFill>
              </a:rPr>
              <a:t>самоуправления</a:t>
            </a:r>
            <a:endParaRPr lang="ru-RU" sz="1200" dirty="0">
              <a:solidFill>
                <a:srgbClr val="1D5A8D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30" y="2474823"/>
            <a:ext cx="1650873" cy="165087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285537" y="2614736"/>
            <a:ext cx="63522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Создание рабочей группы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Сбор и анализ информации о потребностях муниципалитетов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одготовка рекомендаций 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5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908591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9"/>
          <p:cNvSpPr>
            <a:spLocks noChangeArrowheads="1"/>
          </p:cNvSpPr>
          <p:nvPr/>
        </p:nvSpPr>
        <p:spPr bwMode="auto">
          <a:xfrm>
            <a:off x="6240596" y="4454043"/>
            <a:ext cx="2830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1D5A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D-RUSSIA.RU</a:t>
            </a:r>
            <a:endParaRPr lang="ru-RU" sz="2800" dirty="0">
              <a:solidFill>
                <a:srgbClr val="1D5A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66" y="157702"/>
            <a:ext cx="2332736" cy="681451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371046" y="4315701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>
            <a:spLocks noChangeArrowheads="1"/>
          </p:cNvSpPr>
          <p:nvPr/>
        </p:nvSpPr>
        <p:spPr bwMode="auto">
          <a:xfrm>
            <a:off x="361667" y="2563221"/>
            <a:ext cx="84300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Павел Хилов</a:t>
            </a:r>
          </a:p>
          <a:p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руководитель Экспертного центра электронного государства</a:t>
            </a:r>
          </a:p>
          <a:p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 (915) 366 08 49</a:t>
            </a:r>
          </a:p>
          <a:p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p.khilov@d-russia.ru</a:t>
            </a:r>
            <a:endParaRPr lang="ru-RU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Прямоугольник 9"/>
          <p:cNvSpPr>
            <a:spLocks noChangeArrowheads="1"/>
          </p:cNvSpPr>
          <p:nvPr/>
        </p:nvSpPr>
        <p:spPr bwMode="auto">
          <a:xfrm>
            <a:off x="371046" y="1455388"/>
            <a:ext cx="841129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1D5A8D"/>
                </a:solidFill>
              </a:rPr>
              <a:t>ИМПОРТОЗАМЕЩЕНИЕ ПРОГРАММНОГО ОБЕСПЕЧЕНИЯ В ОРГАНАХ ВЛАСТИ</a:t>
            </a:r>
          </a:p>
          <a:p>
            <a:pPr algn="ctr"/>
            <a:endParaRPr lang="ru-RU" dirty="0">
              <a:solidFill>
                <a:srgbClr val="1D5A8D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0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7221" y="91843"/>
            <a:ext cx="76785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ПО В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РЕГИОНАЛЬНЫХ ОРГАНАХ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ВЛАСТИ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027" name="Picture 3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167" y="1358013"/>
            <a:ext cx="2173898" cy="222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70566" y="766758"/>
            <a:ext cx="285629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1D5A8D"/>
                </a:solidFill>
              </a:rPr>
              <a:t>БАЗОВОЕ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Операционная система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Офисный пакет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Почтовый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клиент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Браузер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70566" y="2852553"/>
            <a:ext cx="386067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1D5A8D"/>
                </a:solidFill>
              </a:rPr>
              <a:t>ПРИКЛАДНОЕ</a:t>
            </a:r>
            <a:endParaRPr lang="ru-RU" sz="1600" dirty="0">
              <a:solidFill>
                <a:srgbClr val="1D5A8D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Система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документооборота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Правовая система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Учетные и прикладные 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системы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Антивирусная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система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035662" y="766758"/>
            <a:ext cx="250081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1D5A8D"/>
                </a:solidFill>
              </a:rPr>
              <a:t>ИНТЕРНЕТ-СЕРВИСЫ</a:t>
            </a:r>
            <a:endParaRPr lang="ru-RU" sz="1600" dirty="0">
              <a:solidFill>
                <a:srgbClr val="1D5A8D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Электронная почта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Коммуникации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Хранилища файлов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Социальные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сети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35662" y="2860268"/>
            <a:ext cx="293112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1D5A8D"/>
                </a:solidFill>
              </a:rPr>
              <a:t>СЕРВЕРНОЕ</a:t>
            </a:r>
            <a:endParaRPr lang="ru-RU" sz="1600" dirty="0">
              <a:solidFill>
                <a:srgbClr val="1D5A8D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Операционная система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СУБД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Веб-сервер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Почтовый сервер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0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0566" y="766758"/>
            <a:ext cx="5231369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Операционная система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Офисный пакет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Почтовый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клиент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Браузер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04076915"/>
              </p:ext>
            </p:extLst>
          </p:nvPr>
        </p:nvGraphicFramePr>
        <p:xfrm>
          <a:off x="1629105" y="1319548"/>
          <a:ext cx="6890474" cy="336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6" name="Picture 4" descr="C:\Users\Rome\AppData\Local\Microsoft\Windows\Temporary Internet Files\Content.IE5\DVC7Q0QP\logo-27046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954" y="3511531"/>
            <a:ext cx="1636646" cy="115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7098474" y="3817065"/>
            <a:ext cx="20564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MS Windows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7221" y="91843"/>
            <a:ext cx="7752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БАЗОВОЕ ПРОГРАММНОЕ ОБЕСПЕЧЕНИЕ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4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0566" y="766758"/>
            <a:ext cx="3699474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Операционная система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Офисный пакет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Почтовый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клиент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Браузер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32654730"/>
              </p:ext>
            </p:extLst>
          </p:nvPr>
        </p:nvGraphicFramePr>
        <p:xfrm>
          <a:off x="1891862" y="1335478"/>
          <a:ext cx="6890474" cy="336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6" descr="E:\Экспертный центр\Проекты\Импортозамещение\2015_Мероприятия_АП\Документы АП\Совещение ЦФО\Картинки\office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923" y="3727006"/>
            <a:ext cx="733463" cy="79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7454690" y="3974735"/>
            <a:ext cx="13666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MS Office</a:t>
            </a:r>
            <a:endParaRPr lang="ru-RU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7221" y="91843"/>
            <a:ext cx="7752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БАЗОВОЕ ПРОГРАММНОЕ ОБЕСПЕЧЕНИЕ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9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95987417"/>
              </p:ext>
            </p:extLst>
          </p:nvPr>
        </p:nvGraphicFramePr>
        <p:xfrm>
          <a:off x="1629105" y="1319548"/>
          <a:ext cx="6890474" cy="336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70566" y="766758"/>
            <a:ext cx="4059766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Операционная система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Офисный пакет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Почтовый клиент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Браузер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Picture 8" descr="E:\Экспертный центр\Проекты\Импортозамещение\2015_Мероприятия_АП\Документы АП\Совещение ЦФО\Картинки\outlook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3756346"/>
            <a:ext cx="830919" cy="77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444120" y="3960844"/>
            <a:ext cx="1571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MS Outlook</a:t>
            </a:r>
            <a:endParaRPr lang="ru-RU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7221" y="91843"/>
            <a:ext cx="7752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БАЗОВОЕ ПРОГРАММНОЕ ОБЕСПЕЧЕНИЕ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2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74216125"/>
              </p:ext>
            </p:extLst>
          </p:nvPr>
        </p:nvGraphicFramePr>
        <p:xfrm>
          <a:off x="2105678" y="1174824"/>
          <a:ext cx="7038322" cy="336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70566" y="766758"/>
            <a:ext cx="2856295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Операционная система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Офисный пакет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Почтовый клиент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Браузер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7221" y="91843"/>
            <a:ext cx="7752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БАЗОВОЕ ПРОГРАММНОЕ ОБЕСПЕЧЕНИЕ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9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05340898"/>
              </p:ext>
            </p:extLst>
          </p:nvPr>
        </p:nvGraphicFramePr>
        <p:xfrm>
          <a:off x="1500713" y="1490033"/>
          <a:ext cx="6890474" cy="336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70566" y="766758"/>
            <a:ext cx="812062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Системы управления базами данных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7221" y="91843"/>
            <a:ext cx="7752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БАЗОВОЕ ПРОГРАММНОЕ ОБЕСПЕЧЕНИЕ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F:\Экспертный центр\Проекты\Импортозамещение\2015_Мероприятия_АП\Документы АП\ФО\презентация\oracle_s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460" y="3465800"/>
            <a:ext cx="1575256" cy="24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Экспертный центр\Проекты\Импортозамещение\2015_Мероприятия_АП\Документы АП\ФО\презентация\sqlserver_s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460" y="3820857"/>
            <a:ext cx="1553709" cy="47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5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61667" y="61831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046" y="4809177"/>
            <a:ext cx="8420669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96075" y="4805364"/>
            <a:ext cx="2133600" cy="273844"/>
          </a:xfrm>
        </p:spPr>
        <p:txBody>
          <a:bodyPr/>
          <a:lstStyle/>
          <a:p>
            <a:pPr>
              <a:defRPr/>
            </a:pPr>
            <a:fld id="{0515D575-1906-47A7-8303-D5E7F406202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20" y="656556"/>
            <a:ext cx="4109719" cy="413084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47221" y="91843"/>
            <a:ext cx="7752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БАЗОВОЕ ПРОГРАММНОЕ ОБЕСПЕЧЕНИЕ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1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14258</TotalTime>
  <Words>909</Words>
  <Application>Microsoft Office PowerPoint</Application>
  <PresentationFormat>Экран (16:9)</PresentationFormat>
  <Paragraphs>217</Paragraphs>
  <Slides>24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Rome</dc:creator>
  <cp:lastModifiedBy>Павел Павел</cp:lastModifiedBy>
  <cp:revision>800</cp:revision>
  <dcterms:created xsi:type="dcterms:W3CDTF">2011-01-31T11:17:51Z</dcterms:created>
  <dcterms:modified xsi:type="dcterms:W3CDTF">2015-10-15T06:50:06Z</dcterms:modified>
</cp:coreProperties>
</file>