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4" r:id="rId4"/>
    <p:sldId id="279" r:id="rId5"/>
    <p:sldId id="282" r:id="rId6"/>
    <p:sldId id="288" r:id="rId7"/>
    <p:sldId id="280" r:id="rId8"/>
    <p:sldId id="29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70C74-2A30-423D-8B1D-269861B5388C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5B518-B406-4760-8C6C-29D8CEC800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213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3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2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9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89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9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34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1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0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23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7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5B592-46E8-4D6D-A607-BA872D2385D7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DC739-093D-4BC8-ACE6-64E7BB0D6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19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43175" y="4063386"/>
            <a:ext cx="6257925" cy="65149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2A2A7E"/>
                </a:solidFill>
              </a:rPr>
              <a:t>Октябрь</a:t>
            </a:r>
            <a:r>
              <a:rPr lang="ru-RU" dirty="0" smtClean="0">
                <a:solidFill>
                  <a:srgbClr val="2A2A7E"/>
                </a:solidFill>
              </a:rPr>
              <a:t>, </a:t>
            </a:r>
            <a:r>
              <a:rPr lang="ru-RU" dirty="0" smtClean="0">
                <a:solidFill>
                  <a:srgbClr val="2A2A7E"/>
                </a:solidFill>
              </a:rPr>
              <a:t>2015 г.</a:t>
            </a:r>
            <a:endParaRPr lang="ru-RU" dirty="0">
              <a:solidFill>
                <a:srgbClr val="2A2A7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grpSp>
        <p:nvGrpSpPr>
          <p:cNvPr id="9" name="Группа 8"/>
          <p:cNvGrpSpPr/>
          <p:nvPr/>
        </p:nvGrpSpPr>
        <p:grpSpPr>
          <a:xfrm>
            <a:off x="2703178" y="1459684"/>
            <a:ext cx="6995194" cy="2298896"/>
            <a:chOff x="0" y="-590562"/>
            <a:chExt cx="6995194" cy="222334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0" y="-590562"/>
              <a:ext cx="6995194" cy="2223340"/>
            </a:xfrm>
            <a:prstGeom prst="roundRect">
              <a:avLst/>
            </a:prstGeom>
            <a:solidFill>
              <a:srgbClr val="3A328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75048" y="-288446"/>
              <a:ext cx="6845098" cy="1846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dirty="0" smtClean="0"/>
                <a:t>Россия, </a:t>
              </a:r>
              <a:r>
                <a:rPr lang="ru-RU" sz="2400" dirty="0" smtClean="0"/>
                <a:t>Сибирь</a:t>
              </a:r>
              <a:r>
                <a:rPr lang="en-US" sz="2400" dirty="0" smtClean="0"/>
                <a:t>, </a:t>
              </a:r>
              <a:r>
                <a:rPr lang="ru-RU" sz="2400" dirty="0" smtClean="0"/>
                <a:t>Красноярск</a:t>
              </a:r>
              <a:r>
                <a:rPr lang="ru-RU" sz="2400" dirty="0" smtClean="0"/>
                <a:t>.</a:t>
              </a:r>
              <a:endParaRPr lang="ru-RU" sz="2400" dirty="0" smtClean="0"/>
            </a:p>
            <a:p>
              <a:r>
                <a:rPr lang="ru-RU" sz="2400" b="1" dirty="0"/>
                <a:t>Возможности по использованию свободного программного обеспечения для решения задач муниципалитетов и организационные проблемы таких проектов</a:t>
              </a:r>
              <a:endParaRPr lang="ru-RU" sz="2400" dirty="0"/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>
          <a:xfrm>
            <a:off x="8099597" y="4447247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>
                <a:solidFill>
                  <a:srgbClr val="2A2A7E"/>
                </a:solidFill>
              </a:rPr>
              <a:t>Алексей Шовкун</a:t>
            </a:r>
            <a:endParaRPr lang="ru-RU" dirty="0">
              <a:solidFill>
                <a:srgbClr val="2A2A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4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3165157" y="935787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2A2A7E"/>
                </a:solidFill>
              </a:rPr>
              <a:t>Какие платформы используются</a:t>
            </a:r>
            <a:endParaRPr lang="ru-RU" sz="2800" b="1" dirty="0">
              <a:solidFill>
                <a:srgbClr val="2A2A7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068" y="1427504"/>
            <a:ext cx="11035552" cy="38164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Aft>
                <a:spcPts val="0"/>
              </a:spcAft>
              <a:buAutoNum type="arabicPeriod"/>
            </a:pPr>
            <a:endParaRPr lang="en-US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Портальное решение - </a:t>
            </a:r>
            <a:r>
              <a:rPr lang="en-US" sz="2200" dirty="0" err="1" smtClean="0">
                <a:solidFill>
                  <a:srgbClr val="2A2A7E"/>
                </a:solidFill>
              </a:rPr>
              <a:t>Liferay</a:t>
            </a:r>
            <a:endParaRPr lang="ru-RU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en-US" sz="2200" dirty="0" smtClean="0">
                <a:solidFill>
                  <a:srgbClr val="2A2A7E"/>
                </a:solidFill>
              </a:rPr>
              <a:t>ECM-</a:t>
            </a:r>
            <a:r>
              <a:rPr lang="ru-RU" sz="2200" dirty="0" smtClean="0">
                <a:solidFill>
                  <a:srgbClr val="2A2A7E"/>
                </a:solidFill>
              </a:rPr>
              <a:t>система – </a:t>
            </a:r>
            <a:r>
              <a:rPr lang="en-US" sz="2200" dirty="0" smtClean="0">
                <a:solidFill>
                  <a:srgbClr val="2A2A7E"/>
                </a:solidFill>
              </a:rPr>
              <a:t>Alfresco</a:t>
            </a: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Движок бизнес-процессов - </a:t>
            </a:r>
            <a:r>
              <a:rPr lang="en-US" sz="2200" dirty="0" err="1" smtClean="0">
                <a:solidFill>
                  <a:srgbClr val="2A2A7E"/>
                </a:solidFill>
              </a:rPr>
              <a:t>Activiti</a:t>
            </a:r>
            <a:endParaRPr lang="en-US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Система построения отчетности и бизнес-аналитика – </a:t>
            </a:r>
            <a:r>
              <a:rPr lang="en-US" sz="2200" dirty="0" smtClean="0">
                <a:solidFill>
                  <a:srgbClr val="2A2A7E"/>
                </a:solidFill>
              </a:rPr>
              <a:t>TIBCO </a:t>
            </a:r>
            <a:r>
              <a:rPr lang="en-US" sz="2200" dirty="0" err="1" smtClean="0">
                <a:solidFill>
                  <a:srgbClr val="2A2A7E"/>
                </a:solidFill>
              </a:rPr>
              <a:t>JasperSoft</a:t>
            </a:r>
            <a:endParaRPr lang="en-US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Система мониторинга </a:t>
            </a:r>
            <a:r>
              <a:rPr lang="en-US" sz="2200" dirty="0" smtClean="0">
                <a:solidFill>
                  <a:srgbClr val="2A2A7E"/>
                </a:solidFill>
              </a:rPr>
              <a:t>- </a:t>
            </a:r>
            <a:r>
              <a:rPr lang="en-US" sz="2200" dirty="0" err="1" smtClean="0">
                <a:solidFill>
                  <a:srgbClr val="2A2A7E"/>
                </a:solidFill>
              </a:rPr>
              <a:t>Zabbix</a:t>
            </a:r>
            <a:endParaRPr lang="ru-RU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Интеграционная шина – </a:t>
            </a:r>
            <a:r>
              <a:rPr lang="en-US" sz="2200" dirty="0" smtClean="0">
                <a:solidFill>
                  <a:srgbClr val="2A2A7E"/>
                </a:solidFill>
              </a:rPr>
              <a:t>Mule</a:t>
            </a:r>
            <a:r>
              <a:rPr lang="ru-RU" sz="2200" dirty="0" smtClean="0">
                <a:solidFill>
                  <a:srgbClr val="2A2A7E"/>
                </a:solidFill>
              </a:rPr>
              <a:t> </a:t>
            </a:r>
            <a:r>
              <a:rPr lang="en-US" sz="2200" dirty="0" smtClean="0">
                <a:solidFill>
                  <a:srgbClr val="2A2A7E"/>
                </a:solidFill>
              </a:rPr>
              <a:t>ESB</a:t>
            </a: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Интеграция с геоинформационными системами</a:t>
            </a:r>
            <a:r>
              <a:rPr lang="en-US" sz="2200" dirty="0" smtClean="0">
                <a:solidFill>
                  <a:srgbClr val="2A2A7E"/>
                </a:solidFill>
              </a:rPr>
              <a:t> – </a:t>
            </a:r>
            <a:r>
              <a:rPr lang="en-US" sz="2200" dirty="0" err="1" smtClean="0">
                <a:solidFill>
                  <a:srgbClr val="2A2A7E"/>
                </a:solidFill>
              </a:rPr>
              <a:t>OpenLayers</a:t>
            </a:r>
            <a:endParaRPr lang="en-US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Конструктор форм </a:t>
            </a:r>
            <a:r>
              <a:rPr lang="en-US" sz="2200" dirty="0" smtClean="0">
                <a:solidFill>
                  <a:srgbClr val="2A2A7E"/>
                </a:solidFill>
              </a:rPr>
              <a:t>– </a:t>
            </a:r>
            <a:r>
              <a:rPr lang="en-US" sz="2200" dirty="0" err="1" smtClean="0">
                <a:solidFill>
                  <a:srgbClr val="2A2A7E"/>
                </a:solidFill>
              </a:rPr>
              <a:t>Orbeon</a:t>
            </a:r>
            <a:endParaRPr lang="ru-RU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r>
              <a:rPr lang="ru-RU" sz="2200" dirty="0" smtClean="0">
                <a:solidFill>
                  <a:srgbClr val="2A2A7E"/>
                </a:solidFill>
              </a:rPr>
              <a:t>Учетные системы </a:t>
            </a:r>
            <a:r>
              <a:rPr lang="en-US" sz="2200" dirty="0" smtClean="0">
                <a:solidFill>
                  <a:srgbClr val="2A2A7E"/>
                </a:solidFill>
              </a:rPr>
              <a:t>– </a:t>
            </a:r>
            <a:r>
              <a:rPr lang="en-US" sz="2200" dirty="0" err="1" smtClean="0">
                <a:solidFill>
                  <a:srgbClr val="2A2A7E"/>
                </a:solidFill>
              </a:rPr>
              <a:t>Adempiere</a:t>
            </a:r>
            <a:endParaRPr lang="en-US" sz="2200" dirty="0" smtClean="0">
              <a:solidFill>
                <a:srgbClr val="2A2A7E"/>
              </a:solidFill>
            </a:endParaRPr>
          </a:p>
          <a:p>
            <a:pPr marL="457200" lvl="0" indent="-457200">
              <a:spcAft>
                <a:spcPts val="0"/>
              </a:spcAft>
              <a:buAutoNum type="arabicPeriod"/>
            </a:pPr>
            <a:endParaRPr lang="en-US" sz="2200" dirty="0">
              <a:solidFill>
                <a:srgbClr val="2A2A7E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948" y="1447675"/>
            <a:ext cx="1911703" cy="548814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4195" y="3167371"/>
            <a:ext cx="2008929" cy="75172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75123" y="1988359"/>
            <a:ext cx="1837479" cy="59364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8948" y="2565474"/>
            <a:ext cx="1743075" cy="447675"/>
          </a:xfrm>
          <a:prstGeom prst="rect">
            <a:avLst/>
          </a:prstGeom>
        </p:spPr>
      </p:pic>
      <p:pic>
        <p:nvPicPr>
          <p:cNvPr id="14" name="Picture 2" descr="http://habrastorage.org/storage3/24d/d65/0e0/24dd650e01d209be1138182b54f28d44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905" y="3297997"/>
            <a:ext cx="14097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d2vp99lgtxdzl9.cloudfront.net/logo/r/90687-3332020557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123" y="3777249"/>
            <a:ext cx="1670438" cy="57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http://www.azavea.com/files/6612/8010/1157/openlayers_logo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985" y="4528977"/>
            <a:ext cx="19050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http://www.fansysoft.com/web/images/oss/orbeon/orbeon-logo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019" y="5039556"/>
            <a:ext cx="20193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dempiereLogoNew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54" y="5167295"/>
            <a:ext cx="8477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1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2766153" y="912586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2A2A7E"/>
                </a:solidFill>
              </a:rPr>
              <a:t>Где разместить </a:t>
            </a:r>
            <a:r>
              <a:rPr lang="ru-RU" sz="2800" b="1" dirty="0" err="1" smtClean="0">
                <a:solidFill>
                  <a:srgbClr val="2A2A7E"/>
                </a:solidFill>
              </a:rPr>
              <a:t>репозиторий</a:t>
            </a:r>
            <a:r>
              <a:rPr lang="en-US" sz="2800" b="1" dirty="0" smtClean="0">
                <a:solidFill>
                  <a:srgbClr val="2A2A7E"/>
                </a:solidFill>
              </a:rPr>
              <a:t>?</a:t>
            </a:r>
            <a:endParaRPr lang="ru-RU" sz="2800" b="1" dirty="0">
              <a:solidFill>
                <a:srgbClr val="2A2A7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08" y="1662660"/>
            <a:ext cx="5509591" cy="291157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742755" y="2529482"/>
            <a:ext cx="94135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ru-RU" sz="9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088722" y="2457287"/>
            <a:ext cx="94135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  <a:endParaRPr lang="ru-RU" sz="9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846" y="1271004"/>
            <a:ext cx="3105150" cy="21812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008" y="3452229"/>
            <a:ext cx="3552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2144790" y="913182"/>
            <a:ext cx="8038302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2A2A7E"/>
                </a:solidFill>
              </a:rPr>
              <a:t>Кто несет ответственность</a:t>
            </a:r>
            <a:r>
              <a:rPr lang="en-US" sz="2800" b="1" dirty="0" smtClean="0">
                <a:solidFill>
                  <a:srgbClr val="2A2A7E"/>
                </a:solidFill>
              </a:rPr>
              <a:t>?</a:t>
            </a:r>
            <a:endParaRPr lang="ru-RU" sz="2800" b="1" dirty="0">
              <a:solidFill>
                <a:srgbClr val="2A2A7E"/>
              </a:solidFill>
            </a:endParaRPr>
          </a:p>
        </p:txBody>
      </p:sp>
      <p:pic>
        <p:nvPicPr>
          <p:cNvPr id="2050" name="Picture 2" descr="http://marketingsystem.ru/wp-content/uploads/2013/07/otvetstvennos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071" y="1564678"/>
            <a:ext cx="4730368" cy="407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9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3165157" y="935787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err="1" smtClean="0">
                <a:solidFill>
                  <a:srgbClr val="2A2A7E"/>
                </a:solidFill>
              </a:rPr>
              <a:t>Импортозамещение</a:t>
            </a:r>
            <a:r>
              <a:rPr lang="ru-RU" sz="2800" b="1" dirty="0" smtClean="0">
                <a:solidFill>
                  <a:srgbClr val="2A2A7E"/>
                </a:solidFill>
              </a:rPr>
              <a:t> ли СПО</a:t>
            </a:r>
            <a:r>
              <a:rPr lang="en-US" sz="2800" b="1" dirty="0" smtClean="0">
                <a:solidFill>
                  <a:srgbClr val="2A2A7E"/>
                </a:solidFill>
              </a:rPr>
              <a:t>?</a:t>
            </a:r>
            <a:endParaRPr lang="ru-RU" sz="2800" b="1" dirty="0">
              <a:solidFill>
                <a:srgbClr val="2A2A7E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062" y="1476375"/>
            <a:ext cx="58578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3165157" y="935787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2A2A7E"/>
                </a:solidFill>
              </a:rPr>
              <a:t>Высокие затраты на внедрение</a:t>
            </a:r>
            <a:endParaRPr lang="ru-RU" sz="2800" b="1" dirty="0">
              <a:solidFill>
                <a:srgbClr val="2A2A7E"/>
              </a:solidFill>
            </a:endParaRPr>
          </a:p>
        </p:txBody>
      </p:sp>
      <p:pic>
        <p:nvPicPr>
          <p:cNvPr id="4098" name="Picture 2" descr="http://s00.yaplakal.com/pics/pics_original/3/2/8/611482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897" y="3721799"/>
            <a:ext cx="3305177" cy="188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37299" y="2454875"/>
          <a:ext cx="8578334" cy="351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667"/>
                <a:gridCol w="2156175"/>
                <a:gridCol w="1275159"/>
                <a:gridCol w="2185156"/>
                <a:gridCol w="1246177"/>
              </a:tblGrid>
              <a:tr h="1094339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 </a:t>
                      </a:r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от</a:t>
                      </a:r>
                      <a:r>
                        <a:rPr lang="ru-RU" baseline="0" dirty="0" smtClean="0"/>
                        <a:t> общего бюджета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r>
                        <a:rPr lang="ru-RU" baseline="0" dirty="0" smtClean="0"/>
                        <a:t> от общего бюджета</a:t>
                      </a:r>
                      <a:endParaRPr lang="ru-RU" dirty="0"/>
                    </a:p>
                  </a:txBody>
                  <a:tcPr/>
                </a:tc>
              </a:tr>
              <a:tr h="341396"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Оборудование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37 795 271,18</a:t>
                      </a:r>
                      <a:r>
                        <a:rPr lang="en-US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22 849 669,47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61%</a:t>
                      </a:r>
                      <a:endParaRPr lang="ru-RU" dirty="0"/>
                    </a:p>
                  </a:txBody>
                  <a:tcPr/>
                </a:tc>
              </a:tr>
              <a:tr h="34139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Лицензии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20 513 974,75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6 319 496,59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17%</a:t>
                      </a:r>
                      <a:endParaRPr lang="ru-RU" dirty="0"/>
                    </a:p>
                  </a:txBody>
                  <a:tcPr/>
                </a:tc>
              </a:tr>
              <a:tr h="58926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Разработка ПО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4 826 301,33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7 538 748,34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20%</a:t>
                      </a:r>
                      <a:endParaRPr lang="ru-RU" dirty="0"/>
                    </a:p>
                  </a:txBody>
                  <a:tcPr/>
                </a:tc>
              </a:tr>
              <a:tr h="34139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Расходники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3 422 054,10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573 130,29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ru-RU" dirty="0"/>
                    </a:p>
                  </a:txBody>
                  <a:tcPr/>
                </a:tc>
              </a:tr>
              <a:tr h="341396">
                <a:tc>
                  <a:txBody>
                    <a:bodyPr/>
                    <a:lstStyle/>
                    <a:p>
                      <a:r>
                        <a:rPr lang="ru-RU" dirty="0" smtClean="0"/>
                        <a:t>ИБ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1 953 832,33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146 283,98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&lt;1%</a:t>
                      </a:r>
                      <a:endParaRPr lang="ru-RU" dirty="0"/>
                    </a:p>
                  </a:txBody>
                  <a:tcPr/>
                </a:tc>
              </a:tr>
              <a:tr h="34139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Прочие услуги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1 766 596,00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0605" y="559171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3165157" y="935787"/>
            <a:ext cx="6257925" cy="651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2A2A7E"/>
                </a:solidFill>
              </a:rPr>
              <a:t>СПО используется</a:t>
            </a:r>
            <a:endParaRPr lang="ru-RU" sz="2800" b="1" dirty="0">
              <a:solidFill>
                <a:srgbClr val="2A2A7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1787" y="1499286"/>
            <a:ext cx="11258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3802" y="1587283"/>
            <a:ext cx="427355" cy="561975"/>
          </a:xfrm>
          <a:prstGeom prst="rect">
            <a:avLst/>
          </a:prstGeom>
        </p:spPr>
      </p:pic>
      <p:pic>
        <p:nvPicPr>
          <p:cNvPr id="10" name="Рисунок 9" descr="Coat of Arms of Angarsk.sv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947" y="3112581"/>
            <a:ext cx="41021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Coat of Arms of Magnitogorsk (Chelyabinsk oblast)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354" y="3827605"/>
            <a:ext cx="4762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Wapen Novokoeznetsk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29" y="2330882"/>
            <a:ext cx="495300" cy="6000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07825" y="1663574"/>
            <a:ext cx="9420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г.Барнаула</a:t>
            </a:r>
            <a:r>
              <a:rPr lang="ru-RU" dirty="0" smtClean="0"/>
              <a:t> – информационная система предоставления муниципальных услуг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807825" y="2345878"/>
            <a:ext cx="794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г.Новокузнецка</a:t>
            </a:r>
            <a:r>
              <a:rPr lang="ru-RU" dirty="0" smtClean="0"/>
              <a:t> – внутренний портал для совместной работы</a:t>
            </a:r>
            <a:endParaRPr lang="ru-RU" dirty="0"/>
          </a:p>
        </p:txBody>
      </p:sp>
      <p:pic>
        <p:nvPicPr>
          <p:cNvPr id="1026" name="Picture 2" descr="Omsk coat of arms 2014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70" y="4592529"/>
            <a:ext cx="682163" cy="58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807825" y="3058045"/>
            <a:ext cx="616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г.Ангарска</a:t>
            </a:r>
            <a:r>
              <a:rPr lang="ru-RU" dirty="0" smtClean="0"/>
              <a:t> – </a:t>
            </a:r>
            <a:r>
              <a:rPr lang="en-US" dirty="0" smtClean="0"/>
              <a:t>Web-</a:t>
            </a:r>
            <a:r>
              <a:rPr lang="ru-RU" dirty="0" smtClean="0"/>
              <a:t>карта «Открытый Ангарск»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807825" y="3828847"/>
            <a:ext cx="835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г.Магнитогорска</a:t>
            </a:r>
            <a:r>
              <a:rPr lang="ru-RU" dirty="0" smtClean="0"/>
              <a:t> – ГИС ГМП и межведомственное взаимодействие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807825" y="4626328"/>
            <a:ext cx="4890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г.Омска</a:t>
            </a:r>
            <a:r>
              <a:rPr lang="ru-RU" dirty="0" smtClean="0"/>
              <a:t> – официальный портал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2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116" y="5307351"/>
            <a:ext cx="2190750" cy="1047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48679"/>
            <a:ext cx="12192000" cy="2228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50800" dir="5400000" algn="ctr" rotWithShape="0">
              <a:schemeClr val="bg2"/>
            </a:outerShdw>
            <a:softEdge rad="1270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полоски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134100"/>
            <a:ext cx="12030075" cy="552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9" name="TextBox 8"/>
          <p:cNvSpPr txBox="1"/>
          <p:nvPr/>
        </p:nvSpPr>
        <p:spPr>
          <a:xfrm>
            <a:off x="4194979" y="3210306"/>
            <a:ext cx="3468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Россия, г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Новосибирск</a:t>
            </a:r>
          </a:p>
          <a:p>
            <a:pPr algn="ctr"/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ул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.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Крылова, 26, </a:t>
            </a:r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5 этаж</a:t>
            </a:r>
          </a:p>
          <a:p>
            <a:pPr algn="ctr"/>
            <a:r>
              <a:rPr lang="ru-RU" sz="1400" dirty="0">
                <a:solidFill>
                  <a:srgbClr val="3A3285"/>
                </a:solidFill>
                <a:latin typeface="Archangelsk (Заголовки)"/>
              </a:rPr>
              <a:t>тел./факс: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+7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(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383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)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354</a:t>
            </a:r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 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1011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email: info@goskomsoft.ru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r>
              <a:rPr lang="en-US" sz="1400" dirty="0" smtClean="0">
                <a:solidFill>
                  <a:srgbClr val="3A3285"/>
                </a:solidFill>
                <a:latin typeface="Archangelsk (Заголовки)"/>
              </a:rPr>
              <a:t>www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.</a:t>
            </a:r>
            <a:r>
              <a:rPr lang="en-US" sz="1400" dirty="0" err="1" smtClean="0">
                <a:solidFill>
                  <a:srgbClr val="3A3285"/>
                </a:solidFill>
                <a:latin typeface="Archangelsk (Заголовки)"/>
              </a:rPr>
              <a:t>goskomsoft</a:t>
            </a:r>
            <a:r>
              <a:rPr lang="ru-RU" sz="1400" dirty="0" smtClean="0">
                <a:solidFill>
                  <a:srgbClr val="3A3285"/>
                </a:solidFill>
                <a:latin typeface="Archangelsk (Заголовки)"/>
              </a:rPr>
              <a:t>.</a:t>
            </a:r>
            <a:r>
              <a:rPr lang="en-US" sz="1400" dirty="0">
                <a:solidFill>
                  <a:srgbClr val="3A3285"/>
                </a:solidFill>
                <a:latin typeface="Archangelsk (Заголовки)"/>
              </a:rPr>
              <a:t>ru</a:t>
            </a:r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  <a:p>
            <a:pPr algn="ctr"/>
            <a:endParaRPr lang="ru-RU" sz="1400" dirty="0">
              <a:solidFill>
                <a:srgbClr val="3A3285"/>
              </a:solidFill>
              <a:latin typeface="Archangelsk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76402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242</Words>
  <Application>Microsoft Office PowerPoint</Application>
  <PresentationFormat>Широкоэкранный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Archangelsk (Заголовки)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2B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Korableva</dc:creator>
  <cp:lastModifiedBy>Alexey Shovkun</cp:lastModifiedBy>
  <cp:revision>70</cp:revision>
  <dcterms:created xsi:type="dcterms:W3CDTF">2013-06-26T03:33:58Z</dcterms:created>
  <dcterms:modified xsi:type="dcterms:W3CDTF">2015-10-01T13:07:01Z</dcterms:modified>
</cp:coreProperties>
</file>