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316" r:id="rId4"/>
    <p:sldId id="323" r:id="rId5"/>
    <p:sldId id="314" r:id="rId6"/>
    <p:sldId id="324" r:id="rId7"/>
    <p:sldId id="325" r:id="rId8"/>
    <p:sldId id="326" r:id="rId9"/>
    <p:sldId id="319" r:id="rId10"/>
    <p:sldId id="320" r:id="rId11"/>
    <p:sldId id="327" r:id="rId12"/>
    <p:sldId id="328" r:id="rId13"/>
    <p:sldId id="329" r:id="rId14"/>
    <p:sldId id="330" r:id="rId15"/>
    <p:sldId id="331" r:id="rId16"/>
    <p:sldId id="335" r:id="rId17"/>
    <p:sldId id="332" r:id="rId18"/>
    <p:sldId id="321" r:id="rId19"/>
    <p:sldId id="333"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07" autoAdjust="0"/>
  </p:normalViewPr>
  <p:slideViewPr>
    <p:cSldViewPr>
      <p:cViewPr varScale="1">
        <p:scale>
          <a:sx n="81" d="100"/>
          <a:sy n="81" d="100"/>
        </p:scale>
        <p:origin x="1426" y="-3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38FDB4-33C0-41CE-A570-7E4116A73BCC}" type="datetimeFigureOut">
              <a:rPr lang="ru-RU" smtClean="0"/>
              <a:t>18.10.2018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0A81AA-0C6A-4848-99F0-818989FAF7EE}" type="slidenum">
              <a:rPr lang="ru-RU" smtClean="0"/>
              <a:t>‹#›</a:t>
            </a:fld>
            <a:endParaRPr lang="ru-RU"/>
          </a:p>
        </p:txBody>
      </p:sp>
    </p:spTree>
    <p:extLst>
      <p:ext uri="{BB962C8B-B14F-4D97-AF65-F5344CB8AC3E}">
        <p14:creationId xmlns:p14="http://schemas.microsoft.com/office/powerpoint/2010/main" val="2029393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6830AF4-6F41-4378-9D15-7A28DFF77274}" type="datetimeFigureOut">
              <a:rPr lang="ru-RU" smtClean="0"/>
              <a:t>18.10.2018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086F655-41CA-4E96-9A31-65BBA8A0ACFA}"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6830AF4-6F41-4378-9D15-7A28DFF77274}" type="datetimeFigureOut">
              <a:rPr lang="ru-RU" smtClean="0"/>
              <a:t>18.10.2018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086F655-41CA-4E96-9A31-65BBA8A0ACF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6830AF4-6F41-4378-9D15-7A28DFF77274}" type="datetimeFigureOut">
              <a:rPr lang="ru-RU" smtClean="0"/>
              <a:t>18.10.2018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086F655-41CA-4E96-9A31-65BBA8A0ACF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6830AF4-6F41-4378-9D15-7A28DFF77274}" type="datetimeFigureOut">
              <a:rPr lang="ru-RU" smtClean="0"/>
              <a:t>18.10.2018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086F655-41CA-4E96-9A31-65BBA8A0ACF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6830AF4-6F41-4378-9D15-7A28DFF77274}" type="datetimeFigureOut">
              <a:rPr lang="ru-RU" smtClean="0"/>
              <a:t>18.10.2018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086F655-41CA-4E96-9A31-65BBA8A0ACFA}"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6830AF4-6F41-4378-9D15-7A28DFF77274}" type="datetimeFigureOut">
              <a:rPr lang="ru-RU" smtClean="0"/>
              <a:t>18.10.2018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086F655-41CA-4E96-9A31-65BBA8A0ACF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6830AF4-6F41-4378-9D15-7A28DFF77274}" type="datetimeFigureOut">
              <a:rPr lang="ru-RU" smtClean="0"/>
              <a:t>18.10.2018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086F655-41CA-4E96-9A31-65BBA8A0ACF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6830AF4-6F41-4378-9D15-7A28DFF77274}" type="datetimeFigureOut">
              <a:rPr lang="ru-RU" smtClean="0"/>
              <a:t>18.10.2018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086F655-41CA-4E96-9A31-65BBA8A0ACF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6830AF4-6F41-4378-9D15-7A28DFF77274}" type="datetimeFigureOut">
              <a:rPr lang="ru-RU" smtClean="0"/>
              <a:t>18.10.2018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086F655-41CA-4E96-9A31-65BBA8A0ACF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6830AF4-6F41-4378-9D15-7A28DFF77274}" type="datetimeFigureOut">
              <a:rPr lang="ru-RU" smtClean="0"/>
              <a:t>18.10.2018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086F655-41CA-4E96-9A31-65BBA8A0ACFA}"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6830AF4-6F41-4378-9D15-7A28DFF77274}" type="datetimeFigureOut">
              <a:rPr lang="ru-RU" smtClean="0"/>
              <a:t>18.10.2018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086F655-41CA-4E96-9A31-65BBA8A0ACFA}"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830AF4-6F41-4378-9D15-7A28DFF77274}" type="datetimeFigureOut">
              <a:rPr lang="ru-RU" smtClean="0"/>
              <a:t>18.10.2018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86F655-41CA-4E96-9A31-65BBA8A0ACFA}"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462806"/>
            <a:ext cx="2088232" cy="1584176"/>
          </a:xfrm>
          <a:prstGeom prst="rect">
            <a:avLst/>
          </a:prstGeom>
        </p:spPr>
      </p:pic>
      <p:sp>
        <p:nvSpPr>
          <p:cNvPr id="7" name="Скругленный прямоугольник 6"/>
          <p:cNvSpPr/>
          <p:nvPr/>
        </p:nvSpPr>
        <p:spPr>
          <a:xfrm>
            <a:off x="251520" y="1844824"/>
            <a:ext cx="8640960" cy="21602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ctrTitle"/>
          </p:nvPr>
        </p:nvSpPr>
        <p:spPr>
          <a:xfrm>
            <a:off x="323528" y="1844824"/>
            <a:ext cx="8496944" cy="2118097"/>
          </a:xfrm>
        </p:spPr>
        <p:txBody>
          <a:bodyPr>
            <a:normAutofit/>
          </a:bodyPr>
          <a:lstStyle/>
          <a:p>
            <a:r>
              <a:rPr lang="ru-RU" sz="3600" b="1" dirty="0">
                <a:latin typeface="Arial" panose="020B0604020202020204" pitchFamily="34" charset="0"/>
                <a:cs typeface="Arial" panose="020B0604020202020204" pitchFamily="34" charset="0"/>
              </a:rPr>
              <a:t>Защита государственных и муниципальных информационных систем и ее реализация на </a:t>
            </a:r>
            <a:r>
              <a:rPr lang="ru-RU" sz="3600" b="1" dirty="0" smtClean="0">
                <a:latin typeface="Arial" panose="020B0604020202020204" pitchFamily="34" charset="0"/>
                <a:cs typeface="Arial" panose="020B0604020202020204" pitchFamily="34" charset="0"/>
              </a:rPr>
              <a:t>практике</a:t>
            </a:r>
            <a:endParaRPr lang="ru-RU"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latin typeface="Arial" panose="020B0604020202020204" pitchFamily="34" charset="0"/>
                <a:cs typeface="Arial" panose="020B0604020202020204" pitchFamily="34" charset="0"/>
              </a:rPr>
              <a:t>Меры защиты </a:t>
            </a:r>
            <a:r>
              <a:rPr lang="ru-RU" sz="2000" b="1" dirty="0">
                <a:solidFill>
                  <a:schemeClr val="tx1"/>
                </a:solidFill>
                <a:latin typeface="Arial" panose="020B0604020202020204" pitchFamily="34" charset="0"/>
                <a:cs typeface="Arial" panose="020B0604020202020204" pitchFamily="34" charset="0"/>
              </a:rPr>
              <a:t>информации в государственной информационной системы</a:t>
            </a:r>
            <a:endParaRPr lang="ru-RU" sz="2000" b="1" dirty="0">
              <a:solidFill>
                <a:schemeClr val="tx1"/>
              </a:solidFill>
              <a:effectLst/>
              <a:latin typeface="Arial" panose="020B0604020202020204" pitchFamily="34" charset="0"/>
              <a:cs typeface="Arial" panose="020B0604020202020204" pitchFamily="34" charset="0"/>
            </a:endParaRPr>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268760"/>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600" dirty="0" smtClean="0">
              <a:solidFill>
                <a:schemeClr val="tx1"/>
              </a:solidFill>
              <a:latin typeface="Times New Roman" panose="02020603050405020304" pitchFamily="18" charset="0"/>
              <a:cs typeface="Times New Roman" panose="02020603050405020304" pitchFamily="18" charset="0"/>
            </a:endParaRPr>
          </a:p>
          <a:p>
            <a:r>
              <a:rPr lang="ru-RU" sz="1600" b="1" dirty="0" smtClean="0">
                <a:solidFill>
                  <a:schemeClr val="tx1"/>
                </a:solidFill>
                <a:latin typeface="Times New Roman" panose="02020603050405020304" pitchFamily="18" charset="0"/>
                <a:cs typeface="Times New Roman" panose="02020603050405020304" pitchFamily="18" charset="0"/>
              </a:rPr>
              <a:t>Приказ ФСТЭК России от 11.02.2013 № 17 «Об утверждении Требований о защите информации, не составляющей государственную тайну, содержащейся в государственных информационных системах»</a:t>
            </a:r>
          </a:p>
          <a:p>
            <a:r>
              <a:rPr lang="ru-RU" sz="1600" dirty="0" smtClean="0">
                <a:solidFill>
                  <a:schemeClr val="tx1"/>
                </a:solidFill>
                <a:latin typeface="Times New Roman" panose="02020603050405020304" pitchFamily="18" charset="0"/>
                <a:cs typeface="Times New Roman" panose="02020603050405020304" pitchFamily="18" charset="0"/>
              </a:rPr>
              <a:t>ч.1. п.11 Требований</a:t>
            </a:r>
          </a:p>
          <a:p>
            <a:r>
              <a:rPr lang="ru-RU" sz="1600" dirty="0" smtClean="0"/>
              <a:t> </a:t>
            </a:r>
            <a:r>
              <a:rPr lang="ru-RU" sz="1600" dirty="0" smtClean="0">
                <a:solidFill>
                  <a:schemeClr val="tx1"/>
                </a:solidFill>
                <a:latin typeface="Times New Roman" panose="02020603050405020304" pitchFamily="18" charset="0"/>
                <a:cs typeface="Times New Roman" panose="02020603050405020304" pitchFamily="18" charset="0"/>
              </a:rPr>
              <a:t>Для обеспечения защиты информации, содержащейся в информационной системе, применяются средства защиты информации, прошедшие оценку соответствия в форме обязательной сертификации на соответствие требованиям по безопасности</a:t>
            </a:r>
          </a:p>
          <a:p>
            <a:endParaRPr lang="ru-RU" sz="1600" dirty="0">
              <a:solidFill>
                <a:schemeClr val="tx1"/>
              </a:solidFill>
              <a:latin typeface="Times New Roman" panose="02020603050405020304" pitchFamily="18" charset="0"/>
              <a:cs typeface="Times New Roman" panose="02020603050405020304" pitchFamily="18" charset="0"/>
            </a:endParaRPr>
          </a:p>
          <a:p>
            <a:r>
              <a:rPr lang="ru-RU" sz="1600" dirty="0">
                <a:solidFill>
                  <a:schemeClr val="tx1"/>
                </a:solidFill>
                <a:latin typeface="Times New Roman" panose="02020603050405020304" pitchFamily="18" charset="0"/>
                <a:cs typeface="Times New Roman" panose="02020603050405020304" pitchFamily="18" charset="0"/>
              </a:rPr>
              <a:t>ч.1. </a:t>
            </a:r>
            <a:r>
              <a:rPr lang="ru-RU" sz="1600" dirty="0" smtClean="0">
                <a:solidFill>
                  <a:schemeClr val="tx1"/>
                </a:solidFill>
                <a:latin typeface="Times New Roman" panose="02020603050405020304" pitchFamily="18" charset="0"/>
                <a:cs typeface="Times New Roman" panose="02020603050405020304" pitchFamily="18" charset="0"/>
              </a:rPr>
              <a:t>п.13 Требований</a:t>
            </a:r>
          </a:p>
          <a:p>
            <a:r>
              <a:rPr lang="ru-RU" sz="1600" dirty="0">
                <a:solidFill>
                  <a:schemeClr val="tx1"/>
                </a:solidFill>
                <a:latin typeface="Times New Roman" panose="02020603050405020304" pitchFamily="18" charset="0"/>
                <a:cs typeface="Times New Roman" panose="02020603050405020304" pitchFamily="18" charset="0"/>
              </a:rPr>
              <a:t>Для обеспечения защиты информации, содержащейся в информационной системе, проводятся следующие мероприятия:</a:t>
            </a:r>
          </a:p>
          <a:p>
            <a:pPr marL="285750" indent="-285750">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формирование требований к защите информации, содержащейся в информационной </a:t>
            </a:r>
            <a:r>
              <a:rPr lang="ru-RU" sz="1600" dirty="0" smtClean="0">
                <a:solidFill>
                  <a:schemeClr val="tx1"/>
                </a:solidFill>
                <a:latin typeface="Times New Roman" panose="02020603050405020304" pitchFamily="18" charset="0"/>
                <a:cs typeface="Times New Roman" panose="02020603050405020304" pitchFamily="18" charset="0"/>
              </a:rPr>
              <a:t>системе;</a:t>
            </a:r>
          </a:p>
          <a:p>
            <a:pPr marL="285750" indent="-285750">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разработка </a:t>
            </a:r>
            <a:r>
              <a:rPr lang="ru-RU" sz="1600" dirty="0">
                <a:solidFill>
                  <a:schemeClr val="tx1"/>
                </a:solidFill>
                <a:latin typeface="Times New Roman" panose="02020603050405020304" pitchFamily="18" charset="0"/>
                <a:cs typeface="Times New Roman" panose="02020603050405020304" pitchFamily="18" charset="0"/>
              </a:rPr>
              <a:t>системы защиты информации информационной </a:t>
            </a:r>
            <a:r>
              <a:rPr lang="ru-RU" sz="1600" dirty="0" smtClean="0">
                <a:solidFill>
                  <a:schemeClr val="tx1"/>
                </a:solidFill>
                <a:latin typeface="Times New Roman" panose="02020603050405020304" pitchFamily="18" charset="0"/>
                <a:cs typeface="Times New Roman" panose="02020603050405020304" pitchFamily="18" charset="0"/>
              </a:rPr>
              <a:t>системы;</a:t>
            </a:r>
          </a:p>
          <a:p>
            <a:pPr marL="285750" indent="-285750">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внедрение </a:t>
            </a:r>
            <a:r>
              <a:rPr lang="ru-RU" sz="1600" dirty="0">
                <a:solidFill>
                  <a:schemeClr val="tx1"/>
                </a:solidFill>
                <a:latin typeface="Times New Roman" panose="02020603050405020304" pitchFamily="18" charset="0"/>
                <a:cs typeface="Times New Roman" panose="02020603050405020304" pitchFamily="18" charset="0"/>
              </a:rPr>
              <a:t>системы защиты информации информационной </a:t>
            </a:r>
            <a:r>
              <a:rPr lang="ru-RU" sz="1600" dirty="0" smtClean="0">
                <a:solidFill>
                  <a:schemeClr val="tx1"/>
                </a:solidFill>
                <a:latin typeface="Times New Roman" panose="02020603050405020304" pitchFamily="18" charset="0"/>
                <a:cs typeface="Times New Roman" panose="02020603050405020304" pitchFamily="18" charset="0"/>
              </a:rPr>
              <a:t>системы;</a:t>
            </a:r>
          </a:p>
          <a:p>
            <a:pPr marL="285750" indent="-285750">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аттестация </a:t>
            </a:r>
            <a:r>
              <a:rPr lang="ru-RU" sz="1600" dirty="0">
                <a:solidFill>
                  <a:schemeClr val="tx1"/>
                </a:solidFill>
                <a:latin typeface="Times New Roman" panose="02020603050405020304" pitchFamily="18" charset="0"/>
                <a:cs typeface="Times New Roman" panose="02020603050405020304" pitchFamily="18" charset="0"/>
              </a:rPr>
              <a:t>информационной системы по требованиям защиты информации </a:t>
            </a:r>
            <a:r>
              <a:rPr lang="ru-RU" sz="1600" dirty="0" smtClean="0">
                <a:solidFill>
                  <a:schemeClr val="tx1"/>
                </a:solidFill>
                <a:latin typeface="Times New Roman" panose="02020603050405020304" pitchFamily="18" charset="0"/>
                <a:cs typeface="Times New Roman" panose="02020603050405020304" pitchFamily="18" charset="0"/>
              </a:rPr>
              <a:t>и </a:t>
            </a:r>
            <a:r>
              <a:rPr lang="ru-RU" sz="1600" dirty="0">
                <a:solidFill>
                  <a:schemeClr val="tx1"/>
                </a:solidFill>
                <a:latin typeface="Times New Roman" panose="02020603050405020304" pitchFamily="18" charset="0"/>
                <a:cs typeface="Times New Roman" panose="02020603050405020304" pitchFamily="18" charset="0"/>
              </a:rPr>
              <a:t>ввод ее в </a:t>
            </a:r>
            <a:r>
              <a:rPr lang="ru-RU" sz="1600" dirty="0" smtClean="0">
                <a:solidFill>
                  <a:schemeClr val="tx1"/>
                </a:solidFill>
                <a:latin typeface="Times New Roman" panose="02020603050405020304" pitchFamily="18" charset="0"/>
                <a:cs typeface="Times New Roman" panose="02020603050405020304" pitchFamily="18" charset="0"/>
              </a:rPr>
              <a:t>действие;</a:t>
            </a:r>
          </a:p>
          <a:p>
            <a:pPr marL="285750" indent="-285750">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обеспечение </a:t>
            </a:r>
            <a:r>
              <a:rPr lang="ru-RU" sz="1600" dirty="0">
                <a:solidFill>
                  <a:schemeClr val="tx1"/>
                </a:solidFill>
                <a:latin typeface="Times New Roman" panose="02020603050405020304" pitchFamily="18" charset="0"/>
                <a:cs typeface="Times New Roman" panose="02020603050405020304" pitchFamily="18" charset="0"/>
              </a:rPr>
              <a:t>защиты информации в ходе эксплуатации аттестованной информационной </a:t>
            </a:r>
            <a:r>
              <a:rPr lang="ru-RU" sz="1600" dirty="0" smtClean="0">
                <a:solidFill>
                  <a:schemeClr val="tx1"/>
                </a:solidFill>
                <a:latin typeface="Times New Roman" panose="02020603050405020304" pitchFamily="18" charset="0"/>
                <a:cs typeface="Times New Roman" panose="02020603050405020304" pitchFamily="18" charset="0"/>
              </a:rPr>
              <a:t>системы;</a:t>
            </a:r>
          </a:p>
          <a:p>
            <a:pPr marL="285750" indent="-285750">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обеспечение </a:t>
            </a:r>
            <a:r>
              <a:rPr lang="ru-RU" sz="1600" dirty="0">
                <a:solidFill>
                  <a:schemeClr val="tx1"/>
                </a:solidFill>
                <a:latin typeface="Times New Roman" panose="02020603050405020304" pitchFamily="18" charset="0"/>
                <a:cs typeface="Times New Roman" panose="02020603050405020304" pitchFamily="18" charset="0"/>
              </a:rPr>
              <a:t>защиты информации при выводе из эксплуатации аттестованной информационной системы или после принятия решения об окончании обработки информации.</a:t>
            </a:r>
          </a:p>
          <a:p>
            <a:endParaRPr lang="ru-RU" sz="1600" dirty="0" smtClean="0">
              <a:solidFill>
                <a:schemeClr val="tx1"/>
              </a:solidFill>
              <a:latin typeface="Times New Roman" panose="02020603050405020304" pitchFamily="18" charset="0"/>
              <a:cs typeface="Times New Roman" panose="02020603050405020304" pitchFamily="18" charset="0"/>
            </a:endParaRP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71029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latin typeface="Arial" panose="020B0604020202020204" pitchFamily="34" charset="0"/>
                <a:cs typeface="Arial" panose="020B0604020202020204" pitchFamily="34" charset="0"/>
              </a:rPr>
              <a:t>Это ГИС. Что делать?</a:t>
            </a:r>
            <a:endParaRPr lang="ru-RU" sz="2000" b="1" dirty="0">
              <a:solidFill>
                <a:schemeClr val="tx1"/>
              </a:solidFill>
              <a:effectLst/>
              <a:latin typeface="Arial" panose="020B0604020202020204" pitchFamily="34" charset="0"/>
              <a:cs typeface="Arial" panose="020B0604020202020204" pitchFamily="34" charset="0"/>
            </a:endParaRPr>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340768"/>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600" dirty="0">
              <a:solidFill>
                <a:schemeClr val="tx1"/>
              </a:solidFill>
              <a:latin typeface="Times New Roman" panose="02020603050405020304" pitchFamily="18" charset="0"/>
              <a:cs typeface="Times New Roman" panose="02020603050405020304" pitchFamily="18" charset="0"/>
            </a:endParaRPr>
          </a:p>
          <a:p>
            <a:pPr indent="179388"/>
            <a:r>
              <a:rPr lang="ru-RU" sz="1600" b="1" dirty="0" smtClean="0">
                <a:solidFill>
                  <a:schemeClr val="tx1"/>
                </a:solidFill>
                <a:latin typeface="Times New Roman" panose="02020603050405020304" pitchFamily="18" charset="0"/>
                <a:cs typeface="Times New Roman" panose="02020603050405020304" pitchFamily="18" charset="0"/>
              </a:rPr>
              <a:t>1. Провести </a:t>
            </a:r>
            <a:r>
              <a:rPr lang="ru-RU" sz="1600" b="1" dirty="0">
                <a:solidFill>
                  <a:schemeClr val="tx1"/>
                </a:solidFill>
                <a:latin typeface="Times New Roman" panose="02020603050405020304" pitchFamily="18" charset="0"/>
                <a:cs typeface="Times New Roman" panose="02020603050405020304" pitchFamily="18" charset="0"/>
              </a:rPr>
              <a:t>классификацию ИС и определить угрозы </a:t>
            </a:r>
            <a:r>
              <a:rPr lang="ru-RU" sz="1600" b="1" dirty="0" smtClean="0">
                <a:solidFill>
                  <a:schemeClr val="tx1"/>
                </a:solidFill>
                <a:latin typeface="Times New Roman" panose="02020603050405020304" pitchFamily="18" charset="0"/>
                <a:cs typeface="Times New Roman" panose="02020603050405020304" pitchFamily="18" charset="0"/>
              </a:rPr>
              <a:t>безопасности (п.14.2. </a:t>
            </a:r>
            <a:r>
              <a:rPr lang="ru-RU" sz="1600" b="1" dirty="0">
                <a:solidFill>
                  <a:schemeClr val="tx1"/>
                </a:solidFill>
                <a:latin typeface="Times New Roman" panose="02020603050405020304" pitchFamily="18" charset="0"/>
                <a:cs typeface="Times New Roman" panose="02020603050405020304" pitchFamily="18" charset="0"/>
              </a:rPr>
              <a:t>Приказ ФСТЭК России от 11.02.2013 № </a:t>
            </a:r>
            <a:r>
              <a:rPr lang="ru-RU" sz="1600" b="1" dirty="0" smtClean="0">
                <a:solidFill>
                  <a:schemeClr val="tx1"/>
                </a:solidFill>
                <a:latin typeface="Times New Roman" panose="02020603050405020304" pitchFamily="18" charset="0"/>
                <a:cs typeface="Times New Roman" panose="02020603050405020304" pitchFamily="18" charset="0"/>
              </a:rPr>
              <a:t>17)</a:t>
            </a:r>
            <a:endParaRPr lang="ru-RU" sz="1600" b="1" dirty="0">
              <a:solidFill>
                <a:schemeClr val="tx1"/>
              </a:solidFill>
              <a:latin typeface="Times New Roman" panose="02020603050405020304" pitchFamily="18" charset="0"/>
              <a:cs typeface="Times New Roman" panose="02020603050405020304" pitchFamily="18" charset="0"/>
            </a:endParaRPr>
          </a:p>
          <a:p>
            <a:pPr indent="179388"/>
            <a:r>
              <a:rPr lang="ru-RU" sz="1600" dirty="0" smtClean="0">
                <a:solidFill>
                  <a:schemeClr val="tx1"/>
                </a:solidFill>
                <a:latin typeface="Times New Roman" panose="02020603050405020304" pitchFamily="18" charset="0"/>
                <a:cs typeface="Times New Roman" panose="02020603050405020304" pitchFamily="18" charset="0"/>
              </a:rPr>
              <a:t>Угрозы </a:t>
            </a:r>
            <a:r>
              <a:rPr lang="ru-RU" sz="1600" dirty="0">
                <a:solidFill>
                  <a:schemeClr val="tx1"/>
                </a:solidFill>
                <a:latin typeface="Times New Roman" panose="02020603050405020304" pitchFamily="18" charset="0"/>
                <a:cs typeface="Times New Roman" panose="02020603050405020304" pitchFamily="18" charset="0"/>
              </a:rPr>
              <a:t>безопасности информации определяются по результатам</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оценки возможностей нарушителей;</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анализа возможных уязвимостей информационной системы;</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анализа (или моделирования) возможных способов реализации угроз безопасности информации;</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оценки последствий от нарушения свойств безопасности информации (конфиденциальности, целостности, доступности</a:t>
            </a:r>
            <a:r>
              <a:rPr lang="ru-RU" sz="1600" dirty="0" smtClean="0">
                <a:solidFill>
                  <a:schemeClr val="tx1"/>
                </a:solidFill>
                <a:latin typeface="Times New Roman" panose="02020603050405020304" pitchFamily="18" charset="0"/>
                <a:cs typeface="Times New Roman" panose="02020603050405020304" pitchFamily="18" charset="0"/>
              </a:rPr>
              <a:t>).</a:t>
            </a:r>
          </a:p>
          <a:p>
            <a:pPr indent="179388">
              <a:buFont typeface="Wingdings" panose="05000000000000000000" pitchFamily="2" charset="2"/>
              <a:buChar char="ü"/>
            </a:pPr>
            <a:endParaRPr lang="ru-RU" sz="1600" b="1" dirty="0">
              <a:solidFill>
                <a:schemeClr val="tx1"/>
              </a:solidFill>
              <a:latin typeface="Times New Roman" panose="02020603050405020304" pitchFamily="18" charset="0"/>
              <a:cs typeface="Times New Roman" panose="02020603050405020304" pitchFamily="18" charset="0"/>
            </a:endParaRPr>
          </a:p>
          <a:p>
            <a:pPr indent="179388"/>
            <a:r>
              <a:rPr lang="ru-RU" sz="1600" b="1" dirty="0">
                <a:solidFill>
                  <a:schemeClr val="tx1"/>
                </a:solidFill>
                <a:latin typeface="Times New Roman" panose="02020603050405020304" pitchFamily="18" charset="0"/>
                <a:cs typeface="Times New Roman" panose="02020603050405020304" pitchFamily="18" charset="0"/>
              </a:rPr>
              <a:t>2. Сформировать требования к системе обработки информации.</a:t>
            </a:r>
          </a:p>
          <a:p>
            <a:pPr indent="179388"/>
            <a:r>
              <a:rPr lang="ru-RU" sz="1600" dirty="0">
                <a:solidFill>
                  <a:schemeClr val="tx1"/>
                </a:solidFill>
                <a:latin typeface="Times New Roman" panose="02020603050405020304" pitchFamily="18" charset="0"/>
                <a:cs typeface="Times New Roman" panose="02020603050405020304" pitchFamily="18" charset="0"/>
              </a:rPr>
              <a:t>Требования к системе должны содержать:</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цель и задачи обеспечения защиты информации в информационной системе;</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класс защищенности информационной системы;</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перечень нормативных правовых актов, методических документов и национальных стандартов, которым должна соответствовать информационная система;</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перечень объектов защиты информационной системы;</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требования к мерам и средствам защиты информации, применяемым в информационной системе.</a:t>
            </a:r>
          </a:p>
          <a:p>
            <a:pPr marL="263525"/>
            <a:endParaRPr lang="ru-RU" sz="1600" dirty="0">
              <a:solidFill>
                <a:schemeClr val="tx1"/>
              </a:solidFill>
              <a:latin typeface="Times New Roman" panose="02020603050405020304" pitchFamily="18" charset="0"/>
              <a:cs typeface="Times New Roman" panose="02020603050405020304" pitchFamily="18" charset="0"/>
            </a:endParaRPr>
          </a:p>
          <a:p>
            <a:endParaRPr lang="ru-RU" sz="1600" dirty="0" smtClean="0">
              <a:solidFill>
                <a:schemeClr val="tx1"/>
              </a:solidFill>
              <a:latin typeface="Times New Roman" panose="02020603050405020304" pitchFamily="18" charset="0"/>
              <a:cs typeface="Times New Roman" panose="02020603050405020304" pitchFamily="18" charset="0"/>
            </a:endParaRP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19304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latin typeface="Arial" panose="020B0604020202020204" pitchFamily="34" charset="0"/>
                <a:cs typeface="Arial" panose="020B0604020202020204" pitchFamily="34" charset="0"/>
              </a:rPr>
              <a:t>Это ГИС. Что делать?</a:t>
            </a:r>
            <a:endParaRPr lang="ru-RU" sz="2000" b="1" dirty="0">
              <a:solidFill>
                <a:schemeClr val="tx1"/>
              </a:solidFill>
              <a:effectLst/>
              <a:latin typeface="Arial" panose="020B0604020202020204" pitchFamily="34" charset="0"/>
              <a:cs typeface="Arial" panose="020B0604020202020204" pitchFamily="34" charset="0"/>
            </a:endParaRPr>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340768"/>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79388"/>
            <a:r>
              <a:rPr lang="ru-RU" sz="1600" b="1" dirty="0" smtClean="0">
                <a:solidFill>
                  <a:schemeClr val="tx1"/>
                </a:solidFill>
                <a:latin typeface="Times New Roman" panose="02020603050405020304" pitchFamily="18" charset="0"/>
                <a:cs typeface="Times New Roman" panose="02020603050405020304" pitchFamily="18" charset="0"/>
              </a:rPr>
              <a:t>3. </a:t>
            </a:r>
            <a:r>
              <a:rPr lang="ru-RU" sz="1600" b="1" dirty="0">
                <a:solidFill>
                  <a:schemeClr val="tx1"/>
                </a:solidFill>
                <a:latin typeface="Times New Roman" panose="02020603050405020304" pitchFamily="18" charset="0"/>
                <a:cs typeface="Times New Roman" panose="02020603050405020304" pitchFamily="18" charset="0"/>
              </a:rPr>
              <a:t>Разработать систему защиты информации информационной системы.</a:t>
            </a:r>
          </a:p>
          <a:p>
            <a:pPr indent="179388"/>
            <a:r>
              <a:rPr lang="ru-RU" sz="1600" dirty="0">
                <a:solidFill>
                  <a:schemeClr val="tx1"/>
                </a:solidFill>
                <a:latin typeface="Times New Roman" panose="02020603050405020304" pitchFamily="18" charset="0"/>
                <a:cs typeface="Times New Roman" panose="02020603050405020304" pitchFamily="18" charset="0"/>
              </a:rPr>
              <a:t>Для этого необходимо провести:</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проектирование системы защиты информации информационной системы;</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разработку эксплуатационной документации на систему защиты информации информационной системы;</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макетирование и тестирование </a:t>
            </a:r>
            <a:r>
              <a:rPr lang="ru-RU" sz="1600" dirty="0"/>
              <a:t>системы защиты информации информационной системы.</a:t>
            </a:r>
          </a:p>
          <a:p>
            <a:pPr indent="179388">
              <a:buFont typeface="Wingdings" panose="05000000000000000000" pitchFamily="2" charset="2"/>
              <a:buChar char="ü"/>
            </a:pPr>
            <a:endParaRPr lang="ru-RU" sz="1600" b="1" dirty="0">
              <a:solidFill>
                <a:schemeClr val="tx1"/>
              </a:solidFill>
              <a:latin typeface="Times New Roman" panose="02020603050405020304" pitchFamily="18" charset="0"/>
              <a:cs typeface="Times New Roman" panose="02020603050405020304" pitchFamily="18" charset="0"/>
            </a:endParaRPr>
          </a:p>
          <a:p>
            <a:pPr indent="179388"/>
            <a:r>
              <a:rPr lang="ru-RU" sz="1600" b="1" dirty="0" smtClean="0">
                <a:solidFill>
                  <a:schemeClr val="tx1"/>
                </a:solidFill>
                <a:latin typeface="Times New Roman" panose="02020603050405020304" pitchFamily="18" charset="0"/>
                <a:cs typeface="Times New Roman" panose="02020603050405020304" pitchFamily="18" charset="0"/>
              </a:rPr>
              <a:t>4. </a:t>
            </a:r>
            <a:r>
              <a:rPr lang="ru-RU" sz="1600" b="1" dirty="0">
                <a:solidFill>
                  <a:schemeClr val="tx1"/>
                </a:solidFill>
                <a:latin typeface="Times New Roman" panose="02020603050405020304" pitchFamily="18" charset="0"/>
                <a:cs typeface="Times New Roman" panose="02020603050405020304" pitchFamily="18" charset="0"/>
              </a:rPr>
              <a:t>Провести внедрение системы защиты информации информационной системы, а именно</a:t>
            </a:r>
            <a:r>
              <a:rPr lang="ru-RU" sz="1600" b="1" dirty="0" smtClean="0">
                <a:solidFill>
                  <a:schemeClr val="tx1"/>
                </a:solidFill>
                <a:latin typeface="Times New Roman" panose="02020603050405020304" pitchFamily="18" charset="0"/>
                <a:cs typeface="Times New Roman" panose="02020603050405020304" pitchFamily="18" charset="0"/>
              </a:rPr>
              <a:t>:</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установку и настройку средств защиты информации в информационной системе;</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разработку документов, определяющих правила и процедуры, реализуемые оператором для обеспечения защиты информации в информационной системе в ходе ее эксплуатации (</a:t>
            </a:r>
            <a:r>
              <a:rPr lang="ru-RU" sz="1600" dirty="0" smtClean="0">
                <a:solidFill>
                  <a:schemeClr val="tx1"/>
                </a:solidFill>
                <a:latin typeface="Times New Roman" panose="02020603050405020304" pitchFamily="18" charset="0"/>
                <a:cs typeface="Times New Roman" panose="02020603050405020304" pitchFamily="18" charset="0"/>
              </a:rPr>
              <a:t>далее</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a:solidFill>
                  <a:schemeClr val="tx1"/>
                </a:solidFill>
                <a:latin typeface="Times New Roman" panose="02020603050405020304" pitchFamily="18" charset="0"/>
                <a:cs typeface="Times New Roman" panose="02020603050405020304" pitchFamily="18" charset="0"/>
              </a:rPr>
              <a:t>организационно-распорядительные документы по защите информации);</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внедрение организационных мер защиты информации;</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предварительные испытания системы защиты информации информационной системы;</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опытную эксплуатацию системы защиты информации информационной системы;</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проверку построенной системы защиты информации на уязвимость;</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приемочные испытания системы защиты информации информационной системы</a:t>
            </a:r>
            <a:r>
              <a:rPr lang="ru-RU" sz="1600" dirty="0" smtClean="0">
                <a:solidFill>
                  <a:schemeClr val="tx1"/>
                </a:solidFill>
                <a:latin typeface="Times New Roman" panose="02020603050405020304" pitchFamily="18" charset="0"/>
                <a:cs typeface="Times New Roman" panose="02020603050405020304" pitchFamily="18" charset="0"/>
              </a:rPr>
              <a:t>.</a:t>
            </a:r>
          </a:p>
          <a:p>
            <a:pPr marL="285750" indent="-22225">
              <a:buFont typeface="Wingdings" panose="05000000000000000000" pitchFamily="2" charset="2"/>
              <a:buChar char="ü"/>
            </a:pPr>
            <a:endParaRPr lang="ru-RU" sz="1600" dirty="0">
              <a:solidFill>
                <a:schemeClr val="tx1"/>
              </a:solidFill>
              <a:latin typeface="Times New Roman" panose="02020603050405020304" pitchFamily="18" charset="0"/>
              <a:cs typeface="Times New Roman" panose="02020603050405020304" pitchFamily="18" charset="0"/>
            </a:endParaRPr>
          </a:p>
          <a:p>
            <a:pPr indent="179388"/>
            <a:r>
              <a:rPr lang="ru-RU" sz="1600" b="1" dirty="0" smtClean="0">
                <a:solidFill>
                  <a:schemeClr val="tx1"/>
                </a:solidFill>
                <a:latin typeface="Times New Roman" panose="02020603050405020304" pitchFamily="18" charset="0"/>
                <a:cs typeface="Times New Roman" panose="02020603050405020304" pitchFamily="18" charset="0"/>
              </a:rPr>
              <a:t>5</a:t>
            </a:r>
            <a:r>
              <a:rPr lang="ru-RU" sz="1600" b="1" dirty="0">
                <a:solidFill>
                  <a:schemeClr val="tx1"/>
                </a:solidFill>
                <a:latin typeface="Times New Roman" panose="02020603050405020304" pitchFamily="18" charset="0"/>
                <a:cs typeface="Times New Roman" panose="02020603050405020304" pitchFamily="18" charset="0"/>
              </a:rPr>
              <a:t>. </a:t>
            </a:r>
            <a:r>
              <a:rPr lang="ru-RU" sz="1600" b="1" dirty="0" smtClean="0">
                <a:solidFill>
                  <a:schemeClr val="tx1"/>
                </a:solidFill>
                <a:latin typeface="Times New Roman" panose="02020603050405020304" pitchFamily="18" charset="0"/>
                <a:cs typeface="Times New Roman" panose="02020603050405020304" pitchFamily="18" charset="0"/>
              </a:rPr>
              <a:t>Аттестовать:</a:t>
            </a:r>
            <a:endParaRPr lang="ru-RU" sz="1600" b="1" dirty="0">
              <a:solidFill>
                <a:schemeClr val="tx1"/>
              </a:solidFill>
              <a:latin typeface="Times New Roman" panose="02020603050405020304" pitchFamily="18" charset="0"/>
              <a:cs typeface="Times New Roman" panose="02020603050405020304" pitchFamily="18" charset="0"/>
            </a:endParaRP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провести аттестационные испытания;</a:t>
            </a:r>
          </a:p>
          <a:p>
            <a:pPr marL="285750" indent="-22225">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получить на руки аттестат соответствия.</a:t>
            </a: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9062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Arial" panose="020B0604020202020204" pitchFamily="34" charset="0"/>
                <a:cs typeface="Arial" panose="020B0604020202020204" pitchFamily="34" charset="0"/>
              </a:rPr>
              <a:t>Что предлагаем мы?</a:t>
            </a:r>
            <a:endParaRPr lang="ru-RU" sz="2800" b="1" dirty="0">
              <a:solidFill>
                <a:schemeClr val="tx1"/>
              </a:solidFill>
              <a:effectLst/>
              <a:latin typeface="Arial" panose="020B0604020202020204" pitchFamily="34" charset="0"/>
              <a:cs typeface="Arial" panose="020B0604020202020204" pitchFamily="34" charset="0"/>
            </a:endParaRPr>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268760"/>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1800" b="1" dirty="0">
              <a:latin typeface="Arial" panose="020B0604020202020204" pitchFamily="34" charset="0"/>
              <a:cs typeface="Arial" panose="020B0604020202020204" pitchFamily="34" charset="0"/>
            </a:endParaRPr>
          </a:p>
        </p:txBody>
      </p:sp>
      <p:grpSp>
        <p:nvGrpSpPr>
          <p:cNvPr id="8" name="Группа 7"/>
          <p:cNvGrpSpPr/>
          <p:nvPr/>
        </p:nvGrpSpPr>
        <p:grpSpPr>
          <a:xfrm>
            <a:off x="467544" y="1553585"/>
            <a:ext cx="8079085" cy="4983775"/>
            <a:chOff x="395288" y="42863"/>
            <a:chExt cx="8669337" cy="6651887"/>
          </a:xfrm>
        </p:grpSpPr>
        <p:grpSp>
          <p:nvGrpSpPr>
            <p:cNvPr id="12" name="Группа 11"/>
            <p:cNvGrpSpPr>
              <a:grpSpLocks/>
            </p:cNvGrpSpPr>
            <p:nvPr/>
          </p:nvGrpSpPr>
          <p:grpSpPr bwMode="auto">
            <a:xfrm>
              <a:off x="395288" y="42863"/>
              <a:ext cx="8669337" cy="6645275"/>
              <a:chOff x="395536" y="43294"/>
              <a:chExt cx="8668417" cy="6643515"/>
            </a:xfrm>
          </p:grpSpPr>
          <p:grpSp>
            <p:nvGrpSpPr>
              <p:cNvPr id="15" name="Группа 14"/>
              <p:cNvGrpSpPr>
                <a:grpSpLocks/>
              </p:cNvGrpSpPr>
              <p:nvPr/>
            </p:nvGrpSpPr>
            <p:grpSpPr bwMode="auto">
              <a:xfrm>
                <a:off x="395536" y="43294"/>
                <a:ext cx="8668417" cy="6643515"/>
                <a:chOff x="286348" y="188640"/>
                <a:chExt cx="8668204" cy="6309089"/>
              </a:xfrm>
              <a:solidFill>
                <a:srgbClr val="A3E5C9"/>
              </a:solidFill>
              <a:scene3d>
                <a:camera prst="orthographicFront">
                  <a:rot lat="0" lon="0" rev="0"/>
                </a:camera>
                <a:lightRig rig="balanced" dir="t">
                  <a:rot lat="0" lon="0" rev="8700000"/>
                </a:lightRig>
              </a:scene3d>
            </p:grpSpPr>
            <p:grpSp>
              <p:nvGrpSpPr>
                <p:cNvPr id="27" name="Группа 26"/>
                <p:cNvGrpSpPr>
                  <a:grpSpLocks/>
                </p:cNvGrpSpPr>
                <p:nvPr/>
              </p:nvGrpSpPr>
              <p:grpSpPr bwMode="auto">
                <a:xfrm>
                  <a:off x="286348" y="188640"/>
                  <a:ext cx="8668204" cy="6309089"/>
                  <a:chOff x="296284" y="148301"/>
                  <a:chExt cx="8668204" cy="6309089"/>
                </a:xfrm>
                <a:grpFill/>
              </p:grpSpPr>
              <p:sp>
                <p:nvSpPr>
                  <p:cNvPr id="33" name="Скругленный прямоугольник 32"/>
                  <p:cNvSpPr/>
                  <p:nvPr/>
                </p:nvSpPr>
                <p:spPr bwMode="auto">
                  <a:xfrm>
                    <a:off x="2790853" y="148301"/>
                    <a:ext cx="3168571" cy="485803"/>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dirty="0">
                        <a:solidFill>
                          <a:schemeClr val="tx1"/>
                        </a:solidFill>
                        <a:cs typeface="Arial" charset="0"/>
                      </a:rPr>
                      <a:t>Обследование</a:t>
                    </a:r>
                  </a:p>
                </p:txBody>
              </p:sp>
              <p:sp>
                <p:nvSpPr>
                  <p:cNvPr id="34" name="Скругленный прямоугольник 33"/>
                  <p:cNvSpPr/>
                  <p:nvPr/>
                </p:nvSpPr>
                <p:spPr bwMode="auto">
                  <a:xfrm>
                    <a:off x="395375" y="1059579"/>
                    <a:ext cx="3252706" cy="1070037"/>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dirty="0">
                        <a:solidFill>
                          <a:schemeClr val="tx1"/>
                        </a:solidFill>
                        <a:cs typeface="Arial" charset="0"/>
                      </a:rPr>
                      <a:t>Формирование требований к защите информации</a:t>
                    </a:r>
                  </a:p>
                </p:txBody>
              </p:sp>
              <p:sp>
                <p:nvSpPr>
                  <p:cNvPr id="35" name="Скругленный прямоугольник 34"/>
                  <p:cNvSpPr/>
                  <p:nvPr/>
                </p:nvSpPr>
                <p:spPr bwMode="auto">
                  <a:xfrm>
                    <a:off x="296284" y="2454913"/>
                    <a:ext cx="3384466" cy="792208"/>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dirty="0">
                        <a:solidFill>
                          <a:schemeClr val="tx1"/>
                        </a:solidFill>
                        <a:cs typeface="Arial" charset="0"/>
                      </a:rPr>
                      <a:t>Разработка системы защиты информации</a:t>
                    </a:r>
                  </a:p>
                </p:txBody>
              </p:sp>
              <p:sp>
                <p:nvSpPr>
                  <p:cNvPr id="36" name="Скругленный прямоугольник 35"/>
                  <p:cNvSpPr/>
                  <p:nvPr/>
                </p:nvSpPr>
                <p:spPr bwMode="auto">
                  <a:xfrm>
                    <a:off x="333464" y="3655290"/>
                    <a:ext cx="3371766" cy="741406"/>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dirty="0">
                        <a:solidFill>
                          <a:schemeClr val="tx1"/>
                        </a:solidFill>
                        <a:cs typeface="Arial" charset="0"/>
                      </a:rPr>
                      <a:t>Внедрение средств защиты информации</a:t>
                    </a:r>
                  </a:p>
                </p:txBody>
              </p:sp>
              <p:sp>
                <p:nvSpPr>
                  <p:cNvPr id="37" name="Скругленный прямоугольник 36"/>
                  <p:cNvSpPr/>
                  <p:nvPr/>
                </p:nvSpPr>
                <p:spPr bwMode="auto">
                  <a:xfrm>
                    <a:off x="366801" y="4693575"/>
                    <a:ext cx="3362242" cy="693778"/>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dirty="0">
                        <a:solidFill>
                          <a:schemeClr val="tx1"/>
                        </a:solidFill>
                        <a:cs typeface="Arial" charset="0"/>
                      </a:rPr>
                      <a:t>Аттестация</a:t>
                    </a:r>
                  </a:p>
                </p:txBody>
              </p:sp>
              <p:sp>
                <p:nvSpPr>
                  <p:cNvPr id="38" name="Скругленный прямоугольник 37"/>
                  <p:cNvSpPr/>
                  <p:nvPr/>
                </p:nvSpPr>
                <p:spPr bwMode="auto">
                  <a:xfrm>
                    <a:off x="5187919" y="796038"/>
                    <a:ext cx="3749582" cy="460402"/>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sz="1200" dirty="0">
                        <a:solidFill>
                          <a:schemeClr val="tx1"/>
                        </a:solidFill>
                        <a:cs typeface="Arial" charset="0"/>
                      </a:rPr>
                      <a:t>Определение класса информационной системы</a:t>
                    </a:r>
                  </a:p>
                </p:txBody>
              </p:sp>
              <p:sp>
                <p:nvSpPr>
                  <p:cNvPr id="39" name="Скругленный прямоугольник 38"/>
                  <p:cNvSpPr/>
                  <p:nvPr/>
                </p:nvSpPr>
                <p:spPr bwMode="auto">
                  <a:xfrm>
                    <a:off x="5214906" y="1342170"/>
                    <a:ext cx="3749582" cy="414361"/>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sz="1200" dirty="0">
                        <a:solidFill>
                          <a:schemeClr val="tx1"/>
                        </a:solidFill>
                        <a:cs typeface="Arial" charset="0"/>
                      </a:rPr>
                      <a:t>Моделирование угроз</a:t>
                    </a:r>
                  </a:p>
                </p:txBody>
              </p:sp>
              <p:sp>
                <p:nvSpPr>
                  <p:cNvPr id="40" name="Скругленный прямоугольник 39"/>
                  <p:cNvSpPr/>
                  <p:nvPr/>
                </p:nvSpPr>
                <p:spPr bwMode="auto">
                  <a:xfrm>
                    <a:off x="5214906" y="1870837"/>
                    <a:ext cx="3749582" cy="415949"/>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sz="1200" dirty="0">
                        <a:solidFill>
                          <a:schemeClr val="tx1"/>
                        </a:solidFill>
                        <a:cs typeface="Arial" charset="0"/>
                      </a:rPr>
                      <a:t>Меры информационной безопасности</a:t>
                    </a:r>
                  </a:p>
                </p:txBody>
              </p:sp>
              <p:sp>
                <p:nvSpPr>
                  <p:cNvPr id="41" name="Скругленный прямоугольник 40"/>
                  <p:cNvSpPr/>
                  <p:nvPr/>
                </p:nvSpPr>
                <p:spPr bwMode="auto">
                  <a:xfrm>
                    <a:off x="5214906" y="2550478"/>
                    <a:ext cx="3722594" cy="709501"/>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sz="1100" dirty="0">
                        <a:solidFill>
                          <a:schemeClr val="tx1"/>
                        </a:solidFill>
                        <a:cs typeface="Arial" charset="0"/>
                      </a:rPr>
                      <a:t>Технический проект </a:t>
                    </a:r>
                  </a:p>
                  <a:p>
                    <a:pPr algn="ctr">
                      <a:buClr>
                        <a:srgbClr val="000000"/>
                      </a:buClr>
                      <a:buSzPct val="100000"/>
                      <a:buFont typeface="Times New Roman" pitchFamily="16" charset="0"/>
                      <a:buNone/>
                      <a:defRPr/>
                    </a:pPr>
                    <a:r>
                      <a:rPr lang="ru-RU" sz="1100" dirty="0">
                        <a:solidFill>
                          <a:schemeClr val="tx1"/>
                        </a:solidFill>
                        <a:cs typeface="Arial" charset="0"/>
                      </a:rPr>
                      <a:t>Организационно-распорядительная документация</a:t>
                    </a:r>
                  </a:p>
                </p:txBody>
              </p:sp>
              <p:sp>
                <p:nvSpPr>
                  <p:cNvPr id="42" name="Скругленный прямоугольник 41"/>
                  <p:cNvSpPr/>
                  <p:nvPr/>
                </p:nvSpPr>
                <p:spPr bwMode="auto">
                  <a:xfrm>
                    <a:off x="5286341" y="3473073"/>
                    <a:ext cx="2160534" cy="396542"/>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sz="1200" dirty="0">
                        <a:solidFill>
                          <a:schemeClr val="tx1"/>
                        </a:solidFill>
                        <a:cs typeface="Arial" charset="0"/>
                      </a:rPr>
                      <a:t>Установка и настройка</a:t>
                    </a:r>
                  </a:p>
                </p:txBody>
              </p:sp>
              <p:sp>
                <p:nvSpPr>
                  <p:cNvPr id="43" name="Скругленный прямоугольник 42"/>
                  <p:cNvSpPr/>
                  <p:nvPr/>
                </p:nvSpPr>
                <p:spPr bwMode="auto">
                  <a:xfrm>
                    <a:off x="5286341" y="3958521"/>
                    <a:ext cx="2160534" cy="376259"/>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sz="1200" dirty="0">
                        <a:solidFill>
                          <a:schemeClr val="tx1"/>
                        </a:solidFill>
                        <a:cs typeface="Arial" charset="0"/>
                      </a:rPr>
                      <a:t>Испытания</a:t>
                    </a:r>
                  </a:p>
                </p:txBody>
              </p:sp>
              <p:sp>
                <p:nvSpPr>
                  <p:cNvPr id="44" name="Скругленный прямоугольник 43"/>
                  <p:cNvSpPr/>
                  <p:nvPr/>
                </p:nvSpPr>
                <p:spPr bwMode="auto">
                  <a:xfrm>
                    <a:off x="5286340" y="4598472"/>
                    <a:ext cx="3578024" cy="804907"/>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defRPr/>
                    </a:pPr>
                    <a:r>
                      <a:rPr lang="ru-RU" sz="1200" dirty="0">
                        <a:solidFill>
                          <a:schemeClr val="tx1"/>
                        </a:solidFill>
                        <a:cs typeface="Arial" charset="0"/>
                      </a:rPr>
                      <a:t>Аттестат и заключение</a:t>
                    </a:r>
                    <a:r>
                      <a:rPr lang="en-US" sz="1200" dirty="0">
                        <a:solidFill>
                          <a:schemeClr val="tx1"/>
                        </a:solidFill>
                        <a:cs typeface="Arial" charset="0"/>
                      </a:rPr>
                      <a:t>  </a:t>
                    </a:r>
                    <a:r>
                      <a:rPr lang="ru-RU" sz="1200" dirty="0">
                        <a:solidFill>
                          <a:schemeClr val="tx1"/>
                        </a:solidFill>
                        <a:cs typeface="Arial" charset="0"/>
                      </a:rPr>
                      <a:t>в соответствии с  ГОСТ РО 0043-003-2012 и ГОСТ РО 0043-004-2013.</a:t>
                    </a:r>
                  </a:p>
                </p:txBody>
              </p:sp>
              <p:cxnSp>
                <p:nvCxnSpPr>
                  <p:cNvPr id="45" name="Прямая соединительная линия 44"/>
                  <p:cNvCxnSpPr/>
                  <p:nvPr/>
                </p:nvCxnSpPr>
                <p:spPr bwMode="auto">
                  <a:xfrm>
                    <a:off x="406487" y="6452627"/>
                    <a:ext cx="22224" cy="4763"/>
                  </a:xfrm>
                  <a:prstGeom prst="line">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cxnSp>
              <p:sp>
                <p:nvSpPr>
                  <p:cNvPr id="46" name="Скругленный прямоугольник 45"/>
                  <p:cNvSpPr/>
                  <p:nvPr/>
                </p:nvSpPr>
                <p:spPr bwMode="auto">
                  <a:xfrm>
                    <a:off x="368531" y="5688039"/>
                    <a:ext cx="3383934" cy="546970"/>
                  </a:xfrm>
                  <a:prstGeom prst="roundRect">
                    <a:avLst/>
                  </a:prstGeom>
                  <a:grp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buFont typeface="Times New Roman" pitchFamily="16" charset="0"/>
                      <a:buNone/>
                      <a:defRPr/>
                    </a:pPr>
                    <a:r>
                      <a:rPr lang="ru-RU" dirty="0">
                        <a:solidFill>
                          <a:schemeClr val="tx1"/>
                        </a:solidFill>
                        <a:cs typeface="Arial" charset="0"/>
                      </a:rPr>
                      <a:t>Контроль защищенности</a:t>
                    </a:r>
                  </a:p>
                </p:txBody>
              </p:sp>
              <p:cxnSp>
                <p:nvCxnSpPr>
                  <p:cNvPr id="47" name="Прямая со стрелкой 46"/>
                  <p:cNvCxnSpPr/>
                  <p:nvPr/>
                </p:nvCxnSpPr>
                <p:spPr bwMode="auto">
                  <a:xfrm flipH="1">
                    <a:off x="4067171" y="1196111"/>
                    <a:ext cx="1009625" cy="0"/>
                  </a:xfrm>
                  <a:prstGeom prst="straightConnector1">
                    <a:avLst/>
                  </a:prstGeom>
                  <a:grpFill/>
                  <a:ln>
                    <a:noFill/>
                    <a:headEnd type="none" w="med" len="med"/>
                    <a:tailEnd type="triangle"/>
                  </a:ln>
                  <a:effectLst>
                    <a:outerShdw blurRad="44450" dist="27940" dir="5400000" algn="ctr">
                      <a:srgbClr val="000000">
                        <a:alpha val="32000"/>
                      </a:srgbClr>
                    </a:outerShdw>
                  </a:effectLst>
                  <a:sp3d>
                    <a:bevelT w="190500" h="38100"/>
                  </a:sp3d>
                </p:spPr>
                <p:style>
                  <a:lnRef idx="3">
                    <a:schemeClr val="accent4"/>
                  </a:lnRef>
                  <a:fillRef idx="0">
                    <a:schemeClr val="accent4"/>
                  </a:fillRef>
                  <a:effectRef idx="2">
                    <a:schemeClr val="accent4"/>
                  </a:effectRef>
                  <a:fontRef idx="minor">
                    <a:schemeClr val="tx1"/>
                  </a:fontRef>
                </p:style>
              </p:cxnSp>
              <p:cxnSp>
                <p:nvCxnSpPr>
                  <p:cNvPr id="48" name="Прямая со стрелкой 47"/>
                  <p:cNvCxnSpPr/>
                  <p:nvPr/>
                </p:nvCxnSpPr>
                <p:spPr bwMode="auto">
                  <a:xfrm flipH="1">
                    <a:off x="4067171" y="1629523"/>
                    <a:ext cx="1009625" cy="0"/>
                  </a:xfrm>
                  <a:prstGeom prst="straightConnector1">
                    <a:avLst/>
                  </a:prstGeom>
                  <a:grpFill/>
                  <a:ln>
                    <a:noFill/>
                    <a:headEnd type="none" w="med" len="med"/>
                    <a:tailEnd type="triangle"/>
                  </a:ln>
                  <a:effectLst>
                    <a:outerShdw blurRad="44450" dist="27940" dir="5400000" algn="ctr">
                      <a:srgbClr val="000000">
                        <a:alpha val="32000"/>
                      </a:srgbClr>
                    </a:outerShdw>
                  </a:effectLst>
                  <a:sp3d>
                    <a:bevelT w="190500" h="38100"/>
                  </a:sp3d>
                </p:spPr>
                <p:style>
                  <a:lnRef idx="3">
                    <a:schemeClr val="accent4"/>
                  </a:lnRef>
                  <a:fillRef idx="0">
                    <a:schemeClr val="accent4"/>
                  </a:fillRef>
                  <a:effectRef idx="2">
                    <a:schemeClr val="accent4"/>
                  </a:effectRef>
                  <a:fontRef idx="minor">
                    <a:schemeClr val="tx1"/>
                  </a:fontRef>
                </p:style>
              </p:cxnSp>
              <p:cxnSp>
                <p:nvCxnSpPr>
                  <p:cNvPr id="49" name="Прямая со стрелкой 48"/>
                  <p:cNvCxnSpPr/>
                  <p:nvPr/>
                </p:nvCxnSpPr>
                <p:spPr bwMode="auto">
                  <a:xfrm flipH="1">
                    <a:off x="4067171" y="2061348"/>
                    <a:ext cx="1009625" cy="0"/>
                  </a:xfrm>
                  <a:prstGeom prst="straightConnector1">
                    <a:avLst/>
                  </a:prstGeom>
                  <a:grpFill/>
                  <a:ln>
                    <a:noFill/>
                    <a:headEnd type="none" w="med" len="med"/>
                    <a:tailEnd type="triangle"/>
                  </a:ln>
                  <a:effectLst>
                    <a:outerShdw blurRad="44450" dist="27940" dir="5400000" algn="ctr">
                      <a:srgbClr val="000000">
                        <a:alpha val="32000"/>
                      </a:srgbClr>
                    </a:outerShdw>
                  </a:effectLst>
                  <a:sp3d>
                    <a:bevelT w="190500" h="38100"/>
                  </a:sp3d>
                </p:spPr>
                <p:style>
                  <a:lnRef idx="3">
                    <a:schemeClr val="accent4"/>
                  </a:lnRef>
                  <a:fillRef idx="0">
                    <a:schemeClr val="accent4"/>
                  </a:fillRef>
                  <a:effectRef idx="2">
                    <a:schemeClr val="accent4"/>
                  </a:effectRef>
                  <a:fontRef idx="minor">
                    <a:schemeClr val="tx1"/>
                  </a:fontRef>
                </p:style>
              </p:cxnSp>
              <p:cxnSp>
                <p:nvCxnSpPr>
                  <p:cNvPr id="50" name="Прямая со стрелкой 49"/>
                  <p:cNvCxnSpPr/>
                  <p:nvPr/>
                </p:nvCxnSpPr>
                <p:spPr bwMode="auto">
                  <a:xfrm flipH="1">
                    <a:off x="4067171" y="2921823"/>
                    <a:ext cx="1009625" cy="0"/>
                  </a:xfrm>
                  <a:prstGeom prst="straightConnector1">
                    <a:avLst/>
                  </a:prstGeom>
                  <a:grpFill/>
                  <a:ln>
                    <a:noFill/>
                    <a:headEnd type="none" w="med" len="med"/>
                    <a:tailEnd type="triangle"/>
                  </a:ln>
                  <a:effectLst>
                    <a:outerShdw blurRad="44450" dist="27940" dir="5400000" algn="ctr">
                      <a:srgbClr val="000000">
                        <a:alpha val="32000"/>
                      </a:srgbClr>
                    </a:outerShdw>
                  </a:effectLst>
                  <a:sp3d>
                    <a:bevelT w="190500" h="38100"/>
                  </a:sp3d>
                </p:spPr>
                <p:style>
                  <a:lnRef idx="3">
                    <a:schemeClr val="accent4"/>
                  </a:lnRef>
                  <a:fillRef idx="0">
                    <a:schemeClr val="accent4"/>
                  </a:fillRef>
                  <a:effectRef idx="2">
                    <a:schemeClr val="accent4"/>
                  </a:effectRef>
                  <a:fontRef idx="minor">
                    <a:schemeClr val="tx1"/>
                  </a:fontRef>
                </p:style>
              </p:cxnSp>
              <p:cxnSp>
                <p:nvCxnSpPr>
                  <p:cNvPr id="51" name="Прямая со стрелкой 50"/>
                  <p:cNvCxnSpPr/>
                  <p:nvPr/>
                </p:nvCxnSpPr>
                <p:spPr bwMode="auto">
                  <a:xfrm flipH="1">
                    <a:off x="4130670" y="3717207"/>
                    <a:ext cx="1008038" cy="0"/>
                  </a:xfrm>
                  <a:prstGeom prst="straightConnector1">
                    <a:avLst/>
                  </a:prstGeom>
                  <a:grpFill/>
                  <a:ln>
                    <a:noFill/>
                    <a:headEnd type="none" w="med" len="med"/>
                    <a:tailEnd type="triangle"/>
                  </a:ln>
                  <a:effectLst>
                    <a:outerShdw blurRad="44450" dist="27940" dir="5400000" algn="ctr">
                      <a:srgbClr val="000000">
                        <a:alpha val="32000"/>
                      </a:srgbClr>
                    </a:outerShdw>
                  </a:effectLst>
                  <a:sp3d>
                    <a:bevelT w="190500" h="38100"/>
                  </a:sp3d>
                </p:spPr>
                <p:style>
                  <a:lnRef idx="3">
                    <a:schemeClr val="accent4"/>
                  </a:lnRef>
                  <a:fillRef idx="0">
                    <a:schemeClr val="accent4"/>
                  </a:fillRef>
                  <a:effectRef idx="2">
                    <a:schemeClr val="accent4"/>
                  </a:effectRef>
                  <a:fontRef idx="minor">
                    <a:schemeClr val="tx1"/>
                  </a:fontRef>
                </p:style>
              </p:cxnSp>
              <p:cxnSp>
                <p:nvCxnSpPr>
                  <p:cNvPr id="52" name="Прямая со стрелкой 51"/>
                  <p:cNvCxnSpPr/>
                  <p:nvPr/>
                </p:nvCxnSpPr>
                <p:spPr bwMode="auto">
                  <a:xfrm flipV="1">
                    <a:off x="4171944" y="4147444"/>
                    <a:ext cx="925490" cy="3175"/>
                  </a:xfrm>
                  <a:prstGeom prst="straightConnector1">
                    <a:avLst/>
                  </a:prstGeom>
                  <a:grpFill/>
                  <a:ln>
                    <a:noFill/>
                    <a:headEnd type="none" w="med" len="med"/>
                    <a:tailEnd type="triangle"/>
                  </a:ln>
                  <a:effectLst>
                    <a:outerShdw blurRad="44450" dist="27940" dir="5400000" algn="ctr">
                      <a:srgbClr val="000000">
                        <a:alpha val="32000"/>
                      </a:srgbClr>
                    </a:outerShdw>
                  </a:effectLst>
                  <a:sp3d>
                    <a:bevelT w="190500" h="38100"/>
                  </a:sp3d>
                </p:spPr>
                <p:style>
                  <a:lnRef idx="3">
                    <a:schemeClr val="accent4"/>
                  </a:lnRef>
                  <a:fillRef idx="0">
                    <a:schemeClr val="accent4"/>
                  </a:fillRef>
                  <a:effectRef idx="2">
                    <a:schemeClr val="accent4"/>
                  </a:effectRef>
                  <a:fontRef idx="minor">
                    <a:schemeClr val="tx1"/>
                  </a:fontRef>
                </p:style>
              </p:cxnSp>
              <p:cxnSp>
                <p:nvCxnSpPr>
                  <p:cNvPr id="53" name="Прямая со стрелкой 52"/>
                  <p:cNvCxnSpPr/>
                  <p:nvPr/>
                </p:nvCxnSpPr>
                <p:spPr bwMode="auto">
                  <a:xfrm flipV="1">
                    <a:off x="4171944" y="5117463"/>
                    <a:ext cx="925490" cy="1587"/>
                  </a:xfrm>
                  <a:prstGeom prst="straightConnector1">
                    <a:avLst/>
                  </a:prstGeom>
                  <a:grpFill/>
                  <a:ln>
                    <a:noFill/>
                    <a:headEnd type="none" w="med" len="med"/>
                    <a:tailEnd type="triangle"/>
                  </a:ln>
                  <a:effectLst>
                    <a:outerShdw blurRad="44450" dist="27940" dir="5400000" algn="ctr">
                      <a:srgbClr val="000000">
                        <a:alpha val="32000"/>
                      </a:srgbClr>
                    </a:outerShdw>
                  </a:effectLst>
                  <a:sp3d>
                    <a:bevelT w="190500" h="38100"/>
                  </a:sp3d>
                </p:spPr>
                <p:style>
                  <a:lnRef idx="3">
                    <a:schemeClr val="accent4"/>
                  </a:lnRef>
                  <a:fillRef idx="0">
                    <a:schemeClr val="accent4"/>
                  </a:fillRef>
                  <a:effectRef idx="2">
                    <a:schemeClr val="accent4"/>
                  </a:effectRef>
                  <a:fontRef idx="minor">
                    <a:schemeClr val="tx1"/>
                  </a:fontRef>
                </p:style>
              </p:cxnSp>
            </p:grpSp>
            <p:sp>
              <p:nvSpPr>
                <p:cNvPr id="28" name="Стрелка углом вверх 27"/>
                <p:cNvSpPr/>
                <p:nvPr/>
              </p:nvSpPr>
              <p:spPr bwMode="auto">
                <a:xfrm rot="10800000">
                  <a:off x="1619639" y="272781"/>
                  <a:ext cx="1115241" cy="720767"/>
                </a:xfrm>
                <a:prstGeom prst="bentUpArrow">
                  <a:avLst/>
                </a:prstGeom>
                <a:solidFill>
                  <a:schemeClr val="bg1">
                    <a:lumMod val="85000"/>
                  </a:schemeClr>
                </a:solidFill>
                <a:ln w="6350" cap="flat" cmpd="sng" algn="ctr">
                  <a:noFill/>
                  <a:prstDash val="dash"/>
                  <a:round/>
                  <a:headEnd type="none" w="med" len="med"/>
                  <a:tailEnd type="none" w="med" len="med"/>
                </a:ln>
                <a:effectLst>
                  <a:outerShdw blurRad="44450" dist="27940" dir="5400000" algn="ctr">
                    <a:srgbClr val="000000">
                      <a:alpha val="32000"/>
                    </a:srgbClr>
                  </a:outerShdw>
                </a:effectLst>
                <a:sp3d>
                  <a:bevelT w="190500" h="38100"/>
                </a:sp3d>
              </p:spPr>
              <p:txBody>
                <a:bodyP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buClr>
                      <a:srgbClr val="000000"/>
                    </a:buClr>
                    <a:buSzPct val="100000"/>
                    <a:buFont typeface="Times New Roman" pitchFamily="16" charset="0"/>
                    <a:buNone/>
                    <a:defRPr/>
                  </a:pPr>
                  <a:endParaRPr lang="ru-RU">
                    <a:ln w="0"/>
                    <a:solidFill>
                      <a:schemeClr val="tx1"/>
                    </a:solidFill>
                    <a:effectLst>
                      <a:outerShdw blurRad="38100" dist="19050" dir="2700000" algn="tl" rotWithShape="0">
                        <a:schemeClr val="dk1">
                          <a:alpha val="40000"/>
                        </a:schemeClr>
                      </a:outerShdw>
                    </a:effectLst>
                    <a:cs typeface="Arial" charset="0"/>
                  </a:endParaRPr>
                </a:p>
              </p:txBody>
            </p:sp>
            <p:cxnSp>
              <p:nvCxnSpPr>
                <p:cNvPr id="29" name="Прямая со стрелкой 28"/>
                <p:cNvCxnSpPr>
                  <a:stCxn id="33" idx="2"/>
                </p:cNvCxnSpPr>
                <p:nvPr/>
              </p:nvCxnSpPr>
              <p:spPr bwMode="auto">
                <a:xfrm flipH="1">
                  <a:off x="2009411" y="2169954"/>
                  <a:ext cx="1588" cy="382609"/>
                </a:xfrm>
                <a:prstGeom prst="straightConnector1">
                  <a:avLst/>
                </a:prstGeom>
                <a:grpFill/>
                <a:ln>
                  <a:noFill/>
                  <a:headEnd type="none" w="med" len="med"/>
                  <a:tailEnd type="triangle"/>
                </a:ln>
                <a:effectLst>
                  <a:outerShdw blurRad="44450" dist="27940" dir="5400000" algn="ctr">
                    <a:srgbClr val="000000">
                      <a:alpha val="32000"/>
                    </a:srgbClr>
                  </a:outerShdw>
                </a:effectLst>
                <a:sp3d>
                  <a:bevelT w="190500" h="38100"/>
                </a:sp3d>
              </p:spPr>
              <p:style>
                <a:lnRef idx="3">
                  <a:schemeClr val="accent4"/>
                </a:lnRef>
                <a:fillRef idx="0">
                  <a:schemeClr val="accent4"/>
                </a:fillRef>
                <a:effectRef idx="2">
                  <a:schemeClr val="accent4"/>
                </a:effectRef>
                <a:fontRef idx="minor">
                  <a:schemeClr val="tx1"/>
                </a:fontRef>
              </p:style>
            </p:cxnSp>
            <p:cxnSp>
              <p:nvCxnSpPr>
                <p:cNvPr id="30" name="Прямая со стрелкой 29"/>
                <p:cNvCxnSpPr/>
                <p:nvPr/>
              </p:nvCxnSpPr>
              <p:spPr bwMode="auto">
                <a:xfrm flipH="1">
                  <a:off x="2009411" y="3300319"/>
                  <a:ext cx="1588" cy="382609"/>
                </a:xfrm>
                <a:prstGeom prst="straightConnector1">
                  <a:avLst/>
                </a:prstGeom>
                <a:grpFill/>
                <a:ln>
                  <a:noFill/>
                  <a:headEnd type="none" w="med" len="med"/>
                  <a:tailEnd type="triangle"/>
                </a:ln>
                <a:effectLst>
                  <a:outerShdw blurRad="44450" dist="27940" dir="5400000" algn="ctr">
                    <a:srgbClr val="000000">
                      <a:alpha val="32000"/>
                    </a:srgbClr>
                  </a:outerShdw>
                </a:effectLst>
                <a:sp3d>
                  <a:bevelT w="190500" h="38100"/>
                </a:sp3d>
              </p:spPr>
              <p:style>
                <a:lnRef idx="3">
                  <a:schemeClr val="accent4"/>
                </a:lnRef>
                <a:fillRef idx="0">
                  <a:schemeClr val="accent4"/>
                </a:fillRef>
                <a:effectRef idx="2">
                  <a:schemeClr val="accent4"/>
                </a:effectRef>
                <a:fontRef idx="minor">
                  <a:schemeClr val="tx1"/>
                </a:fontRef>
              </p:style>
            </p:cxnSp>
            <p:cxnSp>
              <p:nvCxnSpPr>
                <p:cNvPr id="31" name="Прямая со стрелкой 30"/>
                <p:cNvCxnSpPr/>
                <p:nvPr/>
              </p:nvCxnSpPr>
              <p:spPr bwMode="auto">
                <a:xfrm flipH="1">
                  <a:off x="2049098" y="4327491"/>
                  <a:ext cx="1587" cy="382610"/>
                </a:xfrm>
                <a:prstGeom prst="straightConnector1">
                  <a:avLst/>
                </a:prstGeom>
                <a:grpFill/>
                <a:ln>
                  <a:noFill/>
                  <a:headEnd type="none" w="med" len="med"/>
                  <a:tailEnd type="triangle"/>
                </a:ln>
                <a:effectLst>
                  <a:outerShdw blurRad="44450" dist="27940" dir="5400000" algn="ctr">
                    <a:srgbClr val="000000">
                      <a:alpha val="32000"/>
                    </a:srgbClr>
                  </a:outerShdw>
                </a:effectLst>
                <a:sp3d>
                  <a:bevelT w="190500" h="38100"/>
                </a:sp3d>
              </p:spPr>
              <p:style>
                <a:lnRef idx="3">
                  <a:schemeClr val="accent4"/>
                </a:lnRef>
                <a:fillRef idx="0">
                  <a:schemeClr val="accent4"/>
                </a:fillRef>
                <a:effectRef idx="2">
                  <a:schemeClr val="accent4"/>
                </a:effectRef>
                <a:fontRef idx="minor">
                  <a:schemeClr val="tx1"/>
                </a:fontRef>
              </p:style>
            </p:cxnSp>
            <p:cxnSp>
              <p:nvCxnSpPr>
                <p:cNvPr id="32" name="Прямая со стрелкой 31"/>
                <p:cNvCxnSpPr>
                  <a:stCxn id="35" idx="2"/>
                </p:cNvCxnSpPr>
                <p:nvPr/>
              </p:nvCxnSpPr>
              <p:spPr bwMode="auto">
                <a:xfrm>
                  <a:off x="2037985" y="5427692"/>
                  <a:ext cx="12700" cy="195273"/>
                </a:xfrm>
                <a:prstGeom prst="straightConnector1">
                  <a:avLst/>
                </a:prstGeom>
                <a:grpFill/>
                <a:ln>
                  <a:noFill/>
                  <a:headEnd type="none" w="med" len="med"/>
                  <a:tailEnd type="triangle"/>
                </a:ln>
                <a:effectLst>
                  <a:outerShdw blurRad="44450" dist="27940" dir="5400000" algn="ctr">
                    <a:srgbClr val="000000">
                      <a:alpha val="32000"/>
                    </a:srgbClr>
                  </a:outerShdw>
                </a:effectLst>
                <a:sp3d>
                  <a:bevelT w="190500" h="38100"/>
                </a:sp3d>
              </p:spPr>
              <p:style>
                <a:lnRef idx="3">
                  <a:schemeClr val="accent4"/>
                </a:lnRef>
                <a:fillRef idx="0">
                  <a:schemeClr val="accent4"/>
                </a:fillRef>
                <a:effectRef idx="2">
                  <a:schemeClr val="accent4"/>
                </a:effectRef>
                <a:fontRef idx="minor">
                  <a:schemeClr val="tx1"/>
                </a:fontRef>
              </p:style>
            </p:cxnSp>
          </p:grpSp>
          <p:sp>
            <p:nvSpPr>
              <p:cNvPr id="16" name="Стрелка вниз 15"/>
              <p:cNvSpPr/>
              <p:nvPr/>
            </p:nvSpPr>
            <p:spPr bwMode="auto">
              <a:xfrm>
                <a:off x="1765770" y="2126795"/>
                <a:ext cx="360040" cy="288032"/>
              </a:xfrm>
              <a:prstGeom prst="downArrow">
                <a:avLst/>
              </a:prstGeom>
              <a:gradFill flip="none" rotWithShape="1">
                <a:gsLst>
                  <a:gs pos="0">
                    <a:schemeClr val="bg2">
                      <a:lumMod val="60000"/>
                      <a:lumOff val="40000"/>
                      <a:tint val="66000"/>
                      <a:satMod val="160000"/>
                    </a:schemeClr>
                  </a:gs>
                  <a:gs pos="50000">
                    <a:schemeClr val="bg2">
                      <a:lumMod val="60000"/>
                      <a:lumOff val="40000"/>
                      <a:tint val="44500"/>
                      <a:satMod val="160000"/>
                    </a:schemeClr>
                  </a:gs>
                  <a:gs pos="100000">
                    <a:schemeClr val="bg2">
                      <a:lumMod val="60000"/>
                      <a:lumOff val="40000"/>
                      <a:tint val="23500"/>
                      <a:satMod val="160000"/>
                    </a:scheme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buClr>
                    <a:srgbClr val="000000"/>
                  </a:buClr>
                  <a:buSzPct val="100000"/>
                  <a:buFont typeface="Times New Roman" pitchFamily="16" charset="0"/>
                  <a:buNone/>
                  <a:defRPr/>
                </a:pPr>
                <a:endParaRPr lang="ru-RU">
                  <a:ln w="0">
                    <a:solidFill>
                      <a:schemeClr val="tx1"/>
                    </a:solidFill>
                  </a:ln>
                  <a:gradFill>
                    <a:gsLst>
                      <a:gs pos="21000">
                        <a:srgbClr val="53575C"/>
                      </a:gs>
                      <a:gs pos="88000">
                        <a:srgbClr val="C5C7CA"/>
                      </a:gs>
                    </a:gsLst>
                    <a:lin ang="5400000"/>
                  </a:gradFill>
                  <a:effectLst>
                    <a:outerShdw blurRad="50800" dist="38100" dir="5400000" algn="t" rotWithShape="0">
                      <a:prstClr val="black">
                        <a:alpha val="40000"/>
                      </a:prstClr>
                    </a:outerShdw>
                  </a:effectLst>
                  <a:cs typeface="Arial" charset="0"/>
                </a:endParaRPr>
              </a:p>
            </p:txBody>
          </p:sp>
          <p:sp>
            <p:nvSpPr>
              <p:cNvPr id="17" name="Стрелка вниз 16"/>
              <p:cNvSpPr/>
              <p:nvPr/>
            </p:nvSpPr>
            <p:spPr bwMode="auto">
              <a:xfrm>
                <a:off x="1765770" y="3382660"/>
                <a:ext cx="360040" cy="288032"/>
              </a:xfrm>
              <a:prstGeom prst="downArrow">
                <a:avLst/>
              </a:prstGeom>
              <a:gradFill flip="none" rotWithShape="1">
                <a:gsLst>
                  <a:gs pos="0">
                    <a:schemeClr val="bg2">
                      <a:lumMod val="60000"/>
                      <a:lumOff val="40000"/>
                      <a:tint val="66000"/>
                      <a:satMod val="160000"/>
                    </a:schemeClr>
                  </a:gs>
                  <a:gs pos="50000">
                    <a:schemeClr val="bg2">
                      <a:lumMod val="60000"/>
                      <a:lumOff val="40000"/>
                      <a:tint val="44500"/>
                      <a:satMod val="160000"/>
                    </a:schemeClr>
                  </a:gs>
                  <a:gs pos="100000">
                    <a:schemeClr val="bg2">
                      <a:lumMod val="60000"/>
                      <a:lumOff val="40000"/>
                      <a:tint val="23500"/>
                      <a:satMod val="160000"/>
                    </a:scheme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buClr>
                    <a:srgbClr val="000000"/>
                  </a:buClr>
                  <a:buSzPct val="100000"/>
                  <a:buFont typeface="Times New Roman" pitchFamily="16" charset="0"/>
                  <a:buNone/>
                  <a:defRPr/>
                </a:pPr>
                <a:endParaRPr lang="ru-RU">
                  <a:ln w="0">
                    <a:solidFill>
                      <a:schemeClr val="tx1"/>
                    </a:solidFill>
                  </a:ln>
                  <a:gradFill>
                    <a:gsLst>
                      <a:gs pos="21000">
                        <a:srgbClr val="53575C"/>
                      </a:gs>
                      <a:gs pos="88000">
                        <a:srgbClr val="C5C7CA"/>
                      </a:gs>
                    </a:gsLst>
                    <a:lin ang="5400000"/>
                  </a:gradFill>
                  <a:effectLst>
                    <a:outerShdw blurRad="50800" dist="38100" dir="5400000" algn="t" rotWithShape="0">
                      <a:prstClr val="black">
                        <a:alpha val="40000"/>
                      </a:prstClr>
                    </a:outerShdw>
                  </a:effectLst>
                  <a:cs typeface="Arial" charset="0"/>
                </a:endParaRPr>
              </a:p>
            </p:txBody>
          </p:sp>
          <p:sp>
            <p:nvSpPr>
              <p:cNvPr id="18" name="Стрелка вниз 17"/>
              <p:cNvSpPr/>
              <p:nvPr/>
            </p:nvSpPr>
            <p:spPr bwMode="auto">
              <a:xfrm>
                <a:off x="1758602" y="4530258"/>
                <a:ext cx="360040" cy="288032"/>
              </a:xfrm>
              <a:prstGeom prst="downArrow">
                <a:avLst/>
              </a:prstGeom>
              <a:gradFill flip="none" rotWithShape="1">
                <a:gsLst>
                  <a:gs pos="0">
                    <a:schemeClr val="bg2">
                      <a:lumMod val="60000"/>
                      <a:lumOff val="40000"/>
                      <a:tint val="66000"/>
                      <a:satMod val="160000"/>
                    </a:schemeClr>
                  </a:gs>
                  <a:gs pos="50000">
                    <a:schemeClr val="bg2">
                      <a:lumMod val="60000"/>
                      <a:lumOff val="40000"/>
                      <a:tint val="44500"/>
                      <a:satMod val="160000"/>
                    </a:schemeClr>
                  </a:gs>
                  <a:gs pos="100000">
                    <a:schemeClr val="bg2">
                      <a:lumMod val="60000"/>
                      <a:lumOff val="40000"/>
                      <a:tint val="23500"/>
                      <a:satMod val="160000"/>
                    </a:scheme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buClr>
                    <a:srgbClr val="000000"/>
                  </a:buClr>
                  <a:buSzPct val="100000"/>
                  <a:buFont typeface="Times New Roman" pitchFamily="16" charset="0"/>
                  <a:buNone/>
                  <a:defRPr/>
                </a:pPr>
                <a:endParaRPr lang="ru-RU">
                  <a:ln w="0">
                    <a:solidFill>
                      <a:schemeClr val="tx1"/>
                    </a:solidFill>
                  </a:ln>
                  <a:gradFill>
                    <a:gsLst>
                      <a:gs pos="21000">
                        <a:srgbClr val="53575C"/>
                      </a:gs>
                      <a:gs pos="88000">
                        <a:srgbClr val="C5C7CA"/>
                      </a:gs>
                    </a:gsLst>
                    <a:lin ang="5400000"/>
                  </a:gradFill>
                  <a:effectLst>
                    <a:outerShdw blurRad="50800" dist="38100" dir="5400000" algn="t" rotWithShape="0">
                      <a:prstClr val="black">
                        <a:alpha val="40000"/>
                      </a:prstClr>
                    </a:outerShdw>
                  </a:effectLst>
                  <a:cs typeface="Arial" charset="0"/>
                </a:endParaRPr>
              </a:p>
            </p:txBody>
          </p:sp>
          <p:sp>
            <p:nvSpPr>
              <p:cNvPr id="19" name="Стрелка вниз 18"/>
              <p:cNvSpPr/>
              <p:nvPr/>
            </p:nvSpPr>
            <p:spPr bwMode="auto">
              <a:xfrm>
                <a:off x="1748547" y="5543372"/>
                <a:ext cx="360040" cy="288032"/>
              </a:xfrm>
              <a:prstGeom prst="downArrow">
                <a:avLst/>
              </a:prstGeom>
              <a:gradFill flip="none" rotWithShape="1">
                <a:gsLst>
                  <a:gs pos="0">
                    <a:schemeClr val="bg2">
                      <a:lumMod val="60000"/>
                      <a:lumOff val="40000"/>
                      <a:tint val="66000"/>
                      <a:satMod val="160000"/>
                    </a:schemeClr>
                  </a:gs>
                  <a:gs pos="50000">
                    <a:schemeClr val="bg2">
                      <a:lumMod val="60000"/>
                      <a:lumOff val="40000"/>
                      <a:tint val="44500"/>
                      <a:satMod val="160000"/>
                    </a:schemeClr>
                  </a:gs>
                  <a:gs pos="100000">
                    <a:schemeClr val="bg2">
                      <a:lumMod val="60000"/>
                      <a:lumOff val="40000"/>
                      <a:tint val="23500"/>
                      <a:satMod val="160000"/>
                    </a:scheme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buClr>
                    <a:srgbClr val="000000"/>
                  </a:buClr>
                  <a:buSzPct val="100000"/>
                  <a:buFont typeface="Times New Roman" pitchFamily="16" charset="0"/>
                  <a:buNone/>
                  <a:defRPr/>
                </a:pPr>
                <a:endParaRPr lang="ru-RU">
                  <a:ln w="0">
                    <a:solidFill>
                      <a:schemeClr val="tx1"/>
                    </a:solidFill>
                  </a:ln>
                  <a:gradFill>
                    <a:gsLst>
                      <a:gs pos="21000">
                        <a:srgbClr val="53575C"/>
                      </a:gs>
                      <a:gs pos="88000">
                        <a:srgbClr val="C5C7CA"/>
                      </a:gs>
                    </a:gsLst>
                    <a:lin ang="5400000"/>
                  </a:gradFill>
                  <a:effectLst>
                    <a:outerShdw blurRad="50800" dist="38100" dir="5400000" algn="t" rotWithShape="0">
                      <a:prstClr val="black">
                        <a:alpha val="40000"/>
                      </a:prstClr>
                    </a:outerShdw>
                  </a:effectLst>
                  <a:cs typeface="Arial" charset="0"/>
                </a:endParaRPr>
              </a:p>
            </p:txBody>
          </p:sp>
          <p:cxnSp>
            <p:nvCxnSpPr>
              <p:cNvPr id="20" name="Прямая со стрелкой 19"/>
              <p:cNvCxnSpPr>
                <a:cxnSpLocks noChangeShapeType="1"/>
              </p:cNvCxnSpPr>
              <p:nvPr/>
            </p:nvCxnSpPr>
            <p:spPr bwMode="auto">
              <a:xfrm>
                <a:off x="3841999" y="1186529"/>
                <a:ext cx="1296987" cy="0"/>
              </a:xfrm>
              <a:prstGeom prst="straightConnector1">
                <a:avLst/>
              </a:prstGeom>
              <a:noFill/>
              <a:ln w="9525" algn="ctr">
                <a:solidFill>
                  <a:schemeClr val="tx1"/>
                </a:solidFill>
                <a:round/>
                <a:headEnd/>
                <a:tailEnd type="triangle" w="med" len="med"/>
              </a:ln>
            </p:spPr>
          </p:cxnSp>
          <p:cxnSp>
            <p:nvCxnSpPr>
              <p:cNvPr id="21" name="Прямая со стрелкой 20"/>
              <p:cNvCxnSpPr>
                <a:cxnSpLocks noChangeShapeType="1"/>
              </p:cNvCxnSpPr>
              <p:nvPr/>
            </p:nvCxnSpPr>
            <p:spPr bwMode="auto">
              <a:xfrm>
                <a:off x="3841999" y="1560571"/>
                <a:ext cx="1296987" cy="0"/>
              </a:xfrm>
              <a:prstGeom prst="straightConnector1">
                <a:avLst/>
              </a:prstGeom>
              <a:noFill/>
              <a:ln w="9525" algn="ctr">
                <a:solidFill>
                  <a:schemeClr val="tx1"/>
                </a:solidFill>
                <a:round/>
                <a:headEnd/>
                <a:tailEnd type="triangle" w="med" len="med"/>
              </a:ln>
            </p:spPr>
          </p:cxnSp>
          <p:cxnSp>
            <p:nvCxnSpPr>
              <p:cNvPr id="22" name="Прямая со стрелкой 21"/>
              <p:cNvCxnSpPr>
                <a:cxnSpLocks noChangeShapeType="1"/>
              </p:cNvCxnSpPr>
              <p:nvPr/>
            </p:nvCxnSpPr>
            <p:spPr bwMode="auto">
              <a:xfrm>
                <a:off x="3841999" y="2034102"/>
                <a:ext cx="1296987" cy="0"/>
              </a:xfrm>
              <a:prstGeom prst="straightConnector1">
                <a:avLst/>
              </a:prstGeom>
              <a:noFill/>
              <a:ln w="9525" algn="ctr">
                <a:solidFill>
                  <a:schemeClr val="tx1"/>
                </a:solidFill>
                <a:round/>
                <a:headEnd/>
                <a:tailEnd type="triangle" w="med" len="med"/>
              </a:ln>
            </p:spPr>
          </p:cxnSp>
          <p:cxnSp>
            <p:nvCxnSpPr>
              <p:cNvPr id="23" name="Прямая со стрелкой 22"/>
              <p:cNvCxnSpPr>
                <a:cxnSpLocks noChangeShapeType="1"/>
              </p:cNvCxnSpPr>
              <p:nvPr/>
            </p:nvCxnSpPr>
            <p:spPr bwMode="auto">
              <a:xfrm>
                <a:off x="3862637" y="2976130"/>
                <a:ext cx="1296987" cy="0"/>
              </a:xfrm>
              <a:prstGeom prst="straightConnector1">
                <a:avLst/>
              </a:prstGeom>
              <a:noFill/>
              <a:ln w="9525" algn="ctr">
                <a:solidFill>
                  <a:schemeClr val="tx1"/>
                </a:solidFill>
                <a:round/>
                <a:headEnd/>
                <a:tailEnd type="triangle" w="med" len="med"/>
              </a:ln>
            </p:spPr>
          </p:cxnSp>
          <p:cxnSp>
            <p:nvCxnSpPr>
              <p:cNvPr id="24" name="Прямая со стрелкой 23"/>
              <p:cNvCxnSpPr>
                <a:cxnSpLocks noChangeShapeType="1"/>
              </p:cNvCxnSpPr>
              <p:nvPr/>
            </p:nvCxnSpPr>
            <p:spPr bwMode="auto">
              <a:xfrm>
                <a:off x="3903912" y="3777733"/>
                <a:ext cx="1296987" cy="0"/>
              </a:xfrm>
              <a:prstGeom prst="straightConnector1">
                <a:avLst/>
              </a:prstGeom>
              <a:noFill/>
              <a:ln w="9525" algn="ctr">
                <a:solidFill>
                  <a:schemeClr val="tx1"/>
                </a:solidFill>
                <a:round/>
                <a:headEnd/>
                <a:tailEnd type="triangle" w="med" len="med"/>
              </a:ln>
            </p:spPr>
          </p:cxnSp>
          <p:cxnSp>
            <p:nvCxnSpPr>
              <p:cNvPr id="25" name="Прямая со стрелкой 24"/>
              <p:cNvCxnSpPr>
                <a:cxnSpLocks noChangeShapeType="1"/>
              </p:cNvCxnSpPr>
              <p:nvPr/>
            </p:nvCxnSpPr>
            <p:spPr bwMode="auto">
              <a:xfrm>
                <a:off x="3940600" y="4229939"/>
                <a:ext cx="1296987" cy="0"/>
              </a:xfrm>
              <a:prstGeom prst="straightConnector1">
                <a:avLst/>
              </a:prstGeom>
              <a:noFill/>
              <a:ln w="9525" algn="ctr">
                <a:solidFill>
                  <a:schemeClr val="tx1"/>
                </a:solidFill>
                <a:round/>
                <a:headEnd/>
                <a:tailEnd type="triangle" w="med" len="med"/>
              </a:ln>
            </p:spPr>
          </p:cxnSp>
          <p:cxnSp>
            <p:nvCxnSpPr>
              <p:cNvPr id="26" name="Прямая со стрелкой 25"/>
              <p:cNvCxnSpPr>
                <a:cxnSpLocks noChangeShapeType="1"/>
              </p:cNvCxnSpPr>
              <p:nvPr/>
            </p:nvCxnSpPr>
            <p:spPr bwMode="auto">
              <a:xfrm>
                <a:off x="3940599" y="5252212"/>
                <a:ext cx="1296987" cy="0"/>
              </a:xfrm>
              <a:prstGeom prst="straightConnector1">
                <a:avLst/>
              </a:prstGeom>
              <a:noFill/>
              <a:ln w="9525" algn="ctr">
                <a:solidFill>
                  <a:schemeClr val="tx1"/>
                </a:solidFill>
                <a:round/>
                <a:headEnd/>
                <a:tailEnd type="triangle" w="med" len="med"/>
              </a:ln>
            </p:spPr>
          </p:cxnSp>
        </p:grpSp>
        <p:cxnSp>
          <p:nvCxnSpPr>
            <p:cNvPr id="13" name="Прямая со стрелкой 12"/>
            <p:cNvCxnSpPr>
              <a:cxnSpLocks noChangeShapeType="1"/>
            </p:cNvCxnSpPr>
            <p:nvPr/>
          </p:nvCxnSpPr>
          <p:spPr bwMode="auto">
            <a:xfrm>
              <a:off x="3995738" y="6237288"/>
              <a:ext cx="1296987" cy="0"/>
            </a:xfrm>
            <a:prstGeom prst="straightConnector1">
              <a:avLst/>
            </a:prstGeom>
            <a:noFill/>
            <a:ln w="9525" algn="ctr">
              <a:solidFill>
                <a:schemeClr val="tx1"/>
              </a:solidFill>
              <a:round/>
              <a:headEnd/>
              <a:tailEnd type="triangle" w="med" len="med"/>
            </a:ln>
          </p:spPr>
        </p:cxnSp>
        <p:sp>
          <p:nvSpPr>
            <p:cNvPr id="14" name="Скругленный прямоугольник 13"/>
            <p:cNvSpPr/>
            <p:nvPr/>
          </p:nvSpPr>
          <p:spPr bwMode="auto">
            <a:xfrm>
              <a:off x="5364088" y="5762333"/>
              <a:ext cx="3578492" cy="932417"/>
            </a:xfrm>
            <a:prstGeom prst="roundRect">
              <a:avLst/>
            </a:prstGeom>
            <a:solidFill>
              <a:srgbClr val="A3E5C9"/>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defPPr>
                <a:defRPr lang="en-GB"/>
              </a:defPPr>
              <a:lvl1pPr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1pPr>
              <a:lvl2pPr marL="742950" indent="-28575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2pPr>
              <a:lvl3pPr marL="11430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3pPr>
              <a:lvl4pPr marL="16002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4pPr>
              <a:lvl5pPr marL="2057400" indent="-228600" algn="l" defTabSz="449263" rtl="0" eaLnBrk="0" fontAlgn="base" hangingPunct="0">
                <a:spcBef>
                  <a:spcPct val="0"/>
                </a:spcBef>
                <a:spcAft>
                  <a:spcPct val="0"/>
                </a:spcAft>
                <a:defRPr kern="1200">
                  <a:solidFill>
                    <a:schemeClr val="bg1"/>
                  </a:solidFill>
                  <a:latin typeface="Arial" charset="0"/>
                  <a:ea typeface="Microsoft YaHei" pitchFamily="34" charset="-122"/>
                  <a:cs typeface="+mn-cs"/>
                </a:defRPr>
              </a:lvl5pPr>
              <a:lvl6pPr marL="2286000" algn="l" defTabSz="914400" rtl="0" eaLnBrk="1" latinLnBrk="0" hangingPunct="1">
                <a:defRPr kern="1200">
                  <a:solidFill>
                    <a:schemeClr val="bg1"/>
                  </a:solidFill>
                  <a:latin typeface="Arial" charset="0"/>
                  <a:ea typeface="Microsoft YaHei" pitchFamily="34" charset="-122"/>
                  <a:cs typeface="+mn-cs"/>
                </a:defRPr>
              </a:lvl6pPr>
              <a:lvl7pPr marL="2743200" algn="l" defTabSz="914400" rtl="0" eaLnBrk="1" latinLnBrk="0" hangingPunct="1">
                <a:defRPr kern="1200">
                  <a:solidFill>
                    <a:schemeClr val="bg1"/>
                  </a:solidFill>
                  <a:latin typeface="Arial" charset="0"/>
                  <a:ea typeface="Microsoft YaHei" pitchFamily="34" charset="-122"/>
                  <a:cs typeface="+mn-cs"/>
                </a:defRPr>
              </a:lvl7pPr>
              <a:lvl8pPr marL="3200400" algn="l" defTabSz="914400" rtl="0" eaLnBrk="1" latinLnBrk="0" hangingPunct="1">
                <a:defRPr kern="1200">
                  <a:solidFill>
                    <a:schemeClr val="bg1"/>
                  </a:solidFill>
                  <a:latin typeface="Arial" charset="0"/>
                  <a:ea typeface="Microsoft YaHei" pitchFamily="34" charset="-122"/>
                  <a:cs typeface="+mn-cs"/>
                </a:defRPr>
              </a:lvl8pPr>
              <a:lvl9pPr marL="3657600" algn="l" defTabSz="914400" rtl="0" eaLnBrk="1" latinLnBrk="0" hangingPunct="1">
                <a:defRPr kern="1200">
                  <a:solidFill>
                    <a:schemeClr val="bg1"/>
                  </a:solidFill>
                  <a:latin typeface="Arial" charset="0"/>
                  <a:ea typeface="Microsoft YaHei" pitchFamily="34" charset="-122"/>
                  <a:cs typeface="+mn-cs"/>
                </a:defRPr>
              </a:lvl9pPr>
            </a:lstStyle>
            <a:p>
              <a:pPr algn="ctr">
                <a:buClr>
                  <a:srgbClr val="000000"/>
                </a:buClr>
                <a:buSzPct val="100000"/>
                <a:defRPr/>
              </a:pPr>
              <a:endParaRPr lang="ru-RU" sz="1200" dirty="0">
                <a:solidFill>
                  <a:schemeClr val="tx1"/>
                </a:solidFill>
                <a:cs typeface="Arial" charset="0"/>
              </a:endParaRPr>
            </a:p>
            <a:p>
              <a:pPr algn="ctr">
                <a:buClr>
                  <a:srgbClr val="000000"/>
                </a:buClr>
                <a:buSzPct val="100000"/>
                <a:defRPr/>
              </a:pPr>
              <a:r>
                <a:rPr lang="ru-RU" sz="1200" dirty="0">
                  <a:solidFill>
                    <a:schemeClr val="tx1"/>
                  </a:solidFill>
                  <a:cs typeface="Arial" charset="0"/>
                </a:rPr>
                <a:t>Техническая поддержка , обновление и сопровождение средств защиты </a:t>
              </a:r>
              <a:r>
                <a:rPr lang="ru-RU" sz="1200" dirty="0" smtClean="0">
                  <a:solidFill>
                    <a:schemeClr val="tx1"/>
                  </a:solidFill>
                  <a:cs typeface="Arial" charset="0"/>
                </a:rPr>
                <a:t>информации</a:t>
              </a:r>
            </a:p>
            <a:p>
              <a:pPr algn="ctr">
                <a:buClr>
                  <a:srgbClr val="000000"/>
                </a:buClr>
                <a:buSzPct val="100000"/>
                <a:defRPr/>
              </a:pPr>
              <a:r>
                <a:rPr lang="ru-RU" sz="1200" dirty="0" smtClean="0">
                  <a:solidFill>
                    <a:schemeClr val="tx1"/>
                  </a:solidFill>
                  <a:cs typeface="Arial" charset="0"/>
                </a:rPr>
                <a:t>ЕТК раз в 3 года </a:t>
              </a:r>
              <a:r>
                <a:rPr lang="ru-RU" sz="1200" dirty="0">
                  <a:solidFill>
                    <a:schemeClr val="tx1"/>
                  </a:solidFill>
                  <a:cs typeface="Arial" charset="0"/>
                </a:rPr>
                <a:t>ГОСТ РО 0043-003-2012</a:t>
              </a:r>
            </a:p>
            <a:p>
              <a:pPr algn="ctr">
                <a:buClr>
                  <a:srgbClr val="000000"/>
                </a:buClr>
                <a:buSzPct val="100000"/>
                <a:defRPr/>
              </a:pPr>
              <a:endParaRPr lang="ru-RU" sz="1200" dirty="0">
                <a:solidFill>
                  <a:schemeClr val="tx1"/>
                </a:solidFill>
                <a:cs typeface="Arial" charset="0"/>
              </a:endParaRPr>
            </a:p>
          </p:txBody>
        </p:sp>
      </p:grpSp>
    </p:spTree>
    <p:extLst>
      <p:ext uri="{BB962C8B-B14F-4D97-AF65-F5344CB8AC3E}">
        <p14:creationId xmlns:p14="http://schemas.microsoft.com/office/powerpoint/2010/main" val="33410722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latin typeface="Arial" panose="020B0604020202020204" pitchFamily="34" charset="0"/>
                <a:cs typeface="Arial" panose="020B0604020202020204" pitchFamily="34" charset="0"/>
              </a:rPr>
              <a:t>Об аттестации подробнее</a:t>
            </a:r>
            <a:endParaRPr lang="ru-RU" sz="2000" b="1" dirty="0">
              <a:solidFill>
                <a:schemeClr val="tx1"/>
              </a:solidFill>
              <a:effectLst/>
              <a:latin typeface="Arial" panose="020B0604020202020204" pitchFamily="34" charset="0"/>
              <a:cs typeface="Arial" panose="020B0604020202020204" pitchFamily="34" charset="0"/>
            </a:endParaRPr>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340768"/>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9388"/>
            <a:r>
              <a:rPr lang="ru-RU" sz="1600" dirty="0">
                <a:solidFill>
                  <a:schemeClr val="tx1"/>
                </a:solidFill>
                <a:latin typeface="Times New Roman" panose="02020603050405020304" pitchFamily="18" charset="0"/>
                <a:cs typeface="Times New Roman" panose="02020603050405020304" pitchFamily="18" charset="0"/>
              </a:rPr>
              <a:t>Аттестация ГИС строго регламентирована рядом нормативных </a:t>
            </a:r>
            <a:r>
              <a:rPr lang="ru-RU" sz="1600" dirty="0" smtClean="0">
                <a:solidFill>
                  <a:schemeClr val="tx1"/>
                </a:solidFill>
                <a:latin typeface="Times New Roman" panose="02020603050405020304" pitchFamily="18" charset="0"/>
                <a:cs typeface="Times New Roman" panose="02020603050405020304" pitchFamily="18" charset="0"/>
              </a:rPr>
              <a:t>документов:</a:t>
            </a:r>
            <a:endParaRPr lang="ru-RU" sz="1600" dirty="0">
              <a:solidFill>
                <a:schemeClr val="tx1"/>
              </a:solidFill>
              <a:latin typeface="Times New Roman" panose="02020603050405020304" pitchFamily="18" charset="0"/>
              <a:cs typeface="Times New Roman" panose="02020603050405020304" pitchFamily="18" charset="0"/>
            </a:endParaRPr>
          </a:p>
          <a:p>
            <a:pPr marL="179388" indent="179388">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Положение </a:t>
            </a:r>
            <a:r>
              <a:rPr lang="ru-RU" sz="1600" dirty="0">
                <a:solidFill>
                  <a:schemeClr val="tx1"/>
                </a:solidFill>
                <a:latin typeface="Times New Roman" panose="02020603050405020304" pitchFamily="18" charset="0"/>
                <a:cs typeface="Times New Roman" panose="02020603050405020304" pitchFamily="18" charset="0"/>
              </a:rPr>
              <a:t>по аттестации объектов информатизации по требованиям безопасности информации (утверждено председателем Государственной технической комиссии при Президенте Российской Федерации 25 ноября 1994 г</a:t>
            </a:r>
            <a:r>
              <a:rPr lang="ru-RU" sz="1600" dirty="0" smtClean="0">
                <a:solidFill>
                  <a:schemeClr val="tx1"/>
                </a:solidFill>
                <a:latin typeface="Times New Roman" panose="02020603050405020304" pitchFamily="18" charset="0"/>
                <a:cs typeface="Times New Roman" panose="02020603050405020304" pitchFamily="18" charset="0"/>
              </a:rPr>
              <a:t>.);</a:t>
            </a:r>
            <a:endParaRPr lang="ru-RU" sz="1600" dirty="0">
              <a:solidFill>
                <a:schemeClr val="tx1"/>
              </a:solidFill>
              <a:latin typeface="Times New Roman" panose="02020603050405020304" pitchFamily="18" charset="0"/>
              <a:cs typeface="Times New Roman" panose="02020603050405020304" pitchFamily="18" charset="0"/>
            </a:endParaRPr>
          </a:p>
          <a:p>
            <a:pPr marL="179388" indent="179388">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ГОСТ </a:t>
            </a:r>
            <a:r>
              <a:rPr lang="ru-RU" sz="1600" dirty="0">
                <a:solidFill>
                  <a:schemeClr val="tx1"/>
                </a:solidFill>
                <a:latin typeface="Times New Roman" panose="02020603050405020304" pitchFamily="18" charset="0"/>
                <a:cs typeface="Times New Roman" panose="02020603050405020304" pitchFamily="18" charset="0"/>
              </a:rPr>
              <a:t>РО 0043-003-2012 «Защита информации. Аттестация объектов информатизации. Общие положения</a:t>
            </a:r>
            <a:r>
              <a:rPr lang="ru-RU" sz="1600" dirty="0" smtClean="0">
                <a:solidFill>
                  <a:schemeClr val="tx1"/>
                </a:solidFill>
                <a:latin typeface="Times New Roman" panose="02020603050405020304" pitchFamily="18" charset="0"/>
                <a:cs typeface="Times New Roman" panose="02020603050405020304" pitchFamily="18" charset="0"/>
              </a:rPr>
              <a:t>»;</a:t>
            </a:r>
            <a:endParaRPr lang="ru-RU" sz="1600" dirty="0">
              <a:solidFill>
                <a:schemeClr val="tx1"/>
              </a:solidFill>
              <a:latin typeface="Times New Roman" panose="02020603050405020304" pitchFamily="18" charset="0"/>
              <a:cs typeface="Times New Roman" panose="02020603050405020304" pitchFamily="18" charset="0"/>
            </a:endParaRPr>
          </a:p>
          <a:p>
            <a:pPr marL="179388" indent="179388">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ГОСТ </a:t>
            </a:r>
            <a:r>
              <a:rPr lang="ru-RU" sz="1600" dirty="0">
                <a:solidFill>
                  <a:schemeClr val="tx1"/>
                </a:solidFill>
                <a:latin typeface="Times New Roman" panose="02020603050405020304" pitchFamily="18" charset="0"/>
                <a:cs typeface="Times New Roman" panose="02020603050405020304" pitchFamily="18" charset="0"/>
              </a:rPr>
              <a:t>РО 0043-004-2013 «Защита информации. Аттестация объектов информатизации. Программа и методики аттестационных испытаний».</a:t>
            </a:r>
            <a:br>
              <a:rPr lang="ru-RU" sz="1600" dirty="0">
                <a:solidFill>
                  <a:schemeClr val="tx1"/>
                </a:solidFill>
                <a:latin typeface="Times New Roman" panose="02020603050405020304" pitchFamily="18" charset="0"/>
                <a:cs typeface="Times New Roman" panose="02020603050405020304" pitchFamily="18" charset="0"/>
              </a:rPr>
            </a:br>
            <a:endParaRPr lang="ru-RU" sz="1600" dirty="0" smtClean="0">
              <a:solidFill>
                <a:schemeClr val="tx1"/>
              </a:solidFill>
              <a:latin typeface="Times New Roman" panose="02020603050405020304" pitchFamily="18" charset="0"/>
              <a:cs typeface="Times New Roman" panose="02020603050405020304" pitchFamily="18" charset="0"/>
            </a:endParaRPr>
          </a:p>
          <a:p>
            <a:pPr marL="179388"/>
            <a:r>
              <a:rPr lang="ru-RU" sz="1600" dirty="0" smtClean="0">
                <a:solidFill>
                  <a:schemeClr val="tx1"/>
                </a:solidFill>
                <a:latin typeface="Times New Roman" panose="02020603050405020304" pitchFamily="18" charset="0"/>
                <a:cs typeface="Times New Roman" panose="02020603050405020304" pitchFamily="18" charset="0"/>
              </a:rPr>
              <a:t>Аттестация </a:t>
            </a:r>
            <a:r>
              <a:rPr lang="ru-RU" sz="1600" dirty="0">
                <a:solidFill>
                  <a:schemeClr val="tx1"/>
                </a:solidFill>
                <a:latin typeface="Times New Roman" panose="02020603050405020304" pitchFamily="18" charset="0"/>
                <a:cs typeface="Times New Roman" panose="02020603050405020304" pitchFamily="18" charset="0"/>
              </a:rPr>
              <a:t>ГИС может проводиться </a:t>
            </a:r>
            <a:r>
              <a:rPr lang="ru-RU" sz="1600" b="1" dirty="0">
                <a:solidFill>
                  <a:schemeClr val="tx1"/>
                </a:solidFill>
                <a:latin typeface="Times New Roman" panose="02020603050405020304" pitchFamily="18" charset="0"/>
                <a:cs typeface="Times New Roman" panose="02020603050405020304" pitchFamily="18" charset="0"/>
              </a:rPr>
              <a:t>только</a:t>
            </a:r>
            <a:r>
              <a:rPr lang="ru-RU" sz="1600" dirty="0">
                <a:solidFill>
                  <a:schemeClr val="tx1"/>
                </a:solidFill>
                <a:latin typeface="Times New Roman" panose="02020603050405020304" pitchFamily="18" charset="0"/>
                <a:cs typeface="Times New Roman" panose="02020603050405020304" pitchFamily="18" charset="0"/>
              </a:rPr>
              <a:t> организацией-лицензиатом ФСТЭК России на деятельность по технической защите конфиденциальной информации с возможностью оказывать услуги по аттестации объектов информатизации</a:t>
            </a:r>
            <a:r>
              <a:rPr lang="ru-RU" sz="1600" dirty="0" smtClean="0">
                <a:solidFill>
                  <a:schemeClr val="tx1"/>
                </a:solidFill>
                <a:latin typeface="Times New Roman" panose="02020603050405020304" pitchFamily="18" charset="0"/>
                <a:cs typeface="Times New Roman" panose="02020603050405020304" pitchFamily="18" charset="0"/>
              </a:rPr>
              <a:t>.</a:t>
            </a: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63693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latin typeface="Arial" panose="020B0604020202020204" pitchFamily="34" charset="0"/>
                <a:cs typeface="Arial" panose="020B0604020202020204" pitchFamily="34" charset="0"/>
              </a:rPr>
              <a:t>Об аттестации подробнее</a:t>
            </a:r>
            <a:endParaRPr lang="ru-RU" sz="2000" b="1" dirty="0">
              <a:solidFill>
                <a:schemeClr val="tx1"/>
              </a:solidFill>
              <a:effectLst/>
              <a:latin typeface="Arial" panose="020B0604020202020204" pitchFamily="34" charset="0"/>
              <a:cs typeface="Arial" panose="020B0604020202020204" pitchFamily="34" charset="0"/>
            </a:endParaRPr>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340768"/>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79388"/>
            <a:r>
              <a:rPr lang="ru-RU" sz="1600" dirty="0" smtClean="0">
                <a:solidFill>
                  <a:schemeClr val="tx1"/>
                </a:solidFill>
                <a:latin typeface="Times New Roman" panose="02020603050405020304" pitchFamily="18" charset="0"/>
                <a:cs typeface="Times New Roman" panose="02020603050405020304" pitchFamily="18" charset="0"/>
              </a:rPr>
              <a:t>Перед </a:t>
            </a:r>
            <a:r>
              <a:rPr lang="ru-RU" sz="1600" dirty="0">
                <a:solidFill>
                  <a:schemeClr val="tx1"/>
                </a:solidFill>
                <a:latin typeface="Times New Roman" panose="02020603050405020304" pitchFamily="18" charset="0"/>
                <a:cs typeface="Times New Roman" panose="02020603050405020304" pitchFamily="18" charset="0"/>
              </a:rPr>
              <a:t>началом аттестационных испытаний разрабатывается и согласовывается с оператором ГИС документ «Программа и методики аттестационных испытаний». В этом документе отражаются:</a:t>
            </a:r>
            <a:br>
              <a:rPr lang="ru-RU" sz="1600" dirty="0">
                <a:solidFill>
                  <a:schemeClr val="tx1"/>
                </a:solidFill>
                <a:latin typeface="Times New Roman" panose="02020603050405020304" pitchFamily="18" charset="0"/>
                <a:cs typeface="Times New Roman" panose="02020603050405020304" pitchFamily="18" charset="0"/>
              </a:rPr>
            </a:br>
            <a:r>
              <a:rPr lang="ru-RU" sz="1600" dirty="0">
                <a:solidFill>
                  <a:schemeClr val="tx1"/>
                </a:solidFill>
                <a:latin typeface="Times New Roman" panose="02020603050405020304" pitchFamily="18" charset="0"/>
                <a:cs typeface="Times New Roman" panose="02020603050405020304" pitchFamily="18" charset="0"/>
              </a:rPr>
              <a:t>— общие сведения об аттестуемой ГИС;</a:t>
            </a:r>
            <a:br>
              <a:rPr lang="ru-RU" sz="1600" dirty="0">
                <a:solidFill>
                  <a:schemeClr val="tx1"/>
                </a:solidFill>
                <a:latin typeface="Times New Roman" panose="02020603050405020304" pitchFamily="18" charset="0"/>
                <a:cs typeface="Times New Roman" panose="02020603050405020304" pitchFamily="18" charset="0"/>
              </a:rPr>
            </a:br>
            <a:r>
              <a:rPr lang="ru-RU" sz="1600" dirty="0">
                <a:solidFill>
                  <a:schemeClr val="tx1"/>
                </a:solidFill>
                <a:latin typeface="Times New Roman" panose="02020603050405020304" pitchFamily="18" charset="0"/>
                <a:cs typeface="Times New Roman" panose="02020603050405020304" pitchFamily="18" charset="0"/>
              </a:rPr>
              <a:t>— возможность распространения аттестационных испытаний на типовые сегменты (при необходимости);</a:t>
            </a:r>
            <a:br>
              <a:rPr lang="ru-RU" sz="1600" dirty="0">
                <a:solidFill>
                  <a:schemeClr val="tx1"/>
                </a:solidFill>
                <a:latin typeface="Times New Roman" panose="02020603050405020304" pitchFamily="18" charset="0"/>
                <a:cs typeface="Times New Roman" panose="02020603050405020304" pitchFamily="18" charset="0"/>
              </a:rPr>
            </a:br>
            <a:r>
              <a:rPr lang="ru-RU" sz="1600" dirty="0">
                <a:solidFill>
                  <a:schemeClr val="tx1"/>
                </a:solidFill>
                <a:latin typeface="Times New Roman" panose="02020603050405020304" pitchFamily="18" charset="0"/>
                <a:cs typeface="Times New Roman" panose="02020603050405020304" pitchFamily="18" charset="0"/>
              </a:rPr>
              <a:t>— состав аттестационной комиссии;</a:t>
            </a:r>
            <a:br>
              <a:rPr lang="ru-RU" sz="1600" dirty="0">
                <a:solidFill>
                  <a:schemeClr val="tx1"/>
                </a:solidFill>
                <a:latin typeface="Times New Roman" panose="02020603050405020304" pitchFamily="18" charset="0"/>
                <a:cs typeface="Times New Roman" panose="02020603050405020304" pitchFamily="18" charset="0"/>
              </a:rPr>
            </a:br>
            <a:r>
              <a:rPr lang="ru-RU" sz="1600" dirty="0">
                <a:solidFill>
                  <a:schemeClr val="tx1"/>
                </a:solidFill>
                <a:latin typeface="Times New Roman" panose="02020603050405020304" pitchFamily="18" charset="0"/>
                <a:cs typeface="Times New Roman" panose="02020603050405020304" pitchFamily="18" charset="0"/>
              </a:rPr>
              <a:t>— цели и задачи аттестационных испытаний;</a:t>
            </a:r>
            <a:br>
              <a:rPr lang="ru-RU" sz="1600" dirty="0">
                <a:solidFill>
                  <a:schemeClr val="tx1"/>
                </a:solidFill>
                <a:latin typeface="Times New Roman" panose="02020603050405020304" pitchFamily="18" charset="0"/>
                <a:cs typeface="Times New Roman" panose="02020603050405020304" pitchFamily="18" charset="0"/>
              </a:rPr>
            </a:br>
            <a:r>
              <a:rPr lang="ru-RU" sz="1600" dirty="0">
                <a:solidFill>
                  <a:schemeClr val="tx1"/>
                </a:solidFill>
                <a:latin typeface="Times New Roman" panose="02020603050405020304" pitchFamily="18" charset="0"/>
                <a:cs typeface="Times New Roman" panose="02020603050405020304" pitchFamily="18" charset="0"/>
              </a:rPr>
              <a:t>— методы проверок и испытаний;</a:t>
            </a:r>
            <a:br>
              <a:rPr lang="ru-RU" sz="1600" dirty="0">
                <a:solidFill>
                  <a:schemeClr val="tx1"/>
                </a:solidFill>
                <a:latin typeface="Times New Roman" panose="02020603050405020304" pitchFamily="18" charset="0"/>
                <a:cs typeface="Times New Roman" panose="02020603050405020304" pitchFamily="18" charset="0"/>
              </a:rPr>
            </a:br>
            <a:r>
              <a:rPr lang="ru-RU" sz="1600" dirty="0">
                <a:solidFill>
                  <a:schemeClr val="tx1"/>
                </a:solidFill>
                <a:latin typeface="Times New Roman" panose="02020603050405020304" pitchFamily="18" charset="0"/>
                <a:cs typeface="Times New Roman" panose="02020603050405020304" pitchFamily="18" charset="0"/>
              </a:rPr>
              <a:t>— перечень используемых инструментальных средств контроля защищенности;</a:t>
            </a:r>
            <a:br>
              <a:rPr lang="ru-RU" sz="1600" dirty="0">
                <a:solidFill>
                  <a:schemeClr val="tx1"/>
                </a:solidFill>
                <a:latin typeface="Times New Roman" panose="02020603050405020304" pitchFamily="18" charset="0"/>
                <a:cs typeface="Times New Roman" panose="02020603050405020304" pitchFamily="18" charset="0"/>
              </a:rPr>
            </a:br>
            <a:r>
              <a:rPr lang="ru-RU" sz="1600" dirty="0">
                <a:solidFill>
                  <a:schemeClr val="tx1"/>
                </a:solidFill>
                <a:latin typeface="Times New Roman" panose="02020603050405020304" pitchFamily="18" charset="0"/>
                <a:cs typeface="Times New Roman" panose="02020603050405020304" pitchFamily="18" charset="0"/>
              </a:rPr>
              <a:t>— программа аттестационных испытаний.</a:t>
            </a:r>
            <a:br>
              <a:rPr lang="ru-RU" sz="1600" dirty="0">
                <a:solidFill>
                  <a:schemeClr val="tx1"/>
                </a:solidFill>
                <a:latin typeface="Times New Roman" panose="02020603050405020304" pitchFamily="18" charset="0"/>
                <a:cs typeface="Times New Roman" panose="02020603050405020304" pitchFamily="18" charset="0"/>
              </a:rPr>
            </a:br>
            <a:r>
              <a:rPr lang="ru-RU" sz="1600" dirty="0">
                <a:solidFill>
                  <a:schemeClr val="tx1"/>
                </a:solidFill>
                <a:latin typeface="Times New Roman" panose="02020603050405020304" pitchFamily="18" charset="0"/>
                <a:cs typeface="Times New Roman" panose="02020603050405020304" pitchFamily="18" charset="0"/>
              </a:rPr>
              <a:t>По результатам аттестационных испытаний оформляются протоколы аттестационных испытаний, заключение о соответствии информационной системы требованиям о защите информации и аттестат соответствия в случае положительных результатов аттестационных испытаний.</a:t>
            </a:r>
            <a:br>
              <a:rPr lang="ru-RU" sz="1600" dirty="0">
                <a:solidFill>
                  <a:schemeClr val="tx1"/>
                </a:solidFill>
                <a:latin typeface="Times New Roman" panose="02020603050405020304" pitchFamily="18" charset="0"/>
                <a:cs typeface="Times New Roman" panose="02020603050405020304" pitchFamily="18" charset="0"/>
              </a:rPr>
            </a:br>
            <a:r>
              <a:rPr lang="ru-RU" sz="1600" dirty="0" smtClean="0">
                <a:solidFill>
                  <a:schemeClr val="tx1"/>
                </a:solidFill>
                <a:latin typeface="Times New Roman" panose="02020603050405020304" pitchFamily="18" charset="0"/>
                <a:cs typeface="Times New Roman" panose="02020603050405020304" pitchFamily="18" charset="0"/>
              </a:rPr>
              <a:t>Допускается </a:t>
            </a:r>
            <a:r>
              <a:rPr lang="ru-RU" sz="1600" dirty="0">
                <a:solidFill>
                  <a:schemeClr val="tx1"/>
                </a:solidFill>
                <a:latin typeface="Times New Roman" panose="02020603050405020304" pitchFamily="18" charset="0"/>
                <a:cs typeface="Times New Roman" panose="02020603050405020304" pitchFamily="18" charset="0"/>
              </a:rPr>
              <a:t>аттестация информационной системы на основе результатов аттестационных испытаний выделенного набора сегментов информационной системы, реализующих полную технологию обработки информации. При этом, необходимо обратить внимание, что возможность распространения аттестата соответствия на типовые сегменты возможно только при корректном составлении аттестационных документов (программы и методик, заключения и аттестата).</a:t>
            </a: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17695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982663" algn="ctr">
              <a:defRPr/>
            </a:pPr>
            <a:r>
              <a:rPr lang="ru-RU" sz="2000" b="1" dirty="0" smtClean="0">
                <a:solidFill>
                  <a:schemeClr val="tx1"/>
                </a:solidFill>
                <a:latin typeface="Arial" panose="020B0604020202020204" pitchFamily="34" charset="0"/>
                <a:cs typeface="Arial" panose="020B0604020202020204" pitchFamily="34" charset="0"/>
              </a:rPr>
              <a:t>Мероприятия </a:t>
            </a:r>
            <a:r>
              <a:rPr lang="ru-RU" sz="2000" b="1" dirty="0">
                <a:solidFill>
                  <a:schemeClr val="tx1"/>
                </a:solidFill>
                <a:latin typeface="Arial" panose="020B0604020202020204" pitchFamily="34" charset="0"/>
                <a:cs typeface="Arial" panose="020B0604020202020204" pitchFamily="34" charset="0"/>
              </a:rPr>
              <a:t>по разработке системы защиты</a:t>
            </a:r>
          </a:p>
          <a:p>
            <a:pPr indent="-982663" algn="ctr">
              <a:defRPr/>
            </a:pPr>
            <a:r>
              <a:rPr lang="ru-RU" sz="2000" b="1" dirty="0">
                <a:solidFill>
                  <a:schemeClr val="tx1"/>
                </a:solidFill>
                <a:latin typeface="Arial" panose="020B0604020202020204" pitchFamily="34" charset="0"/>
                <a:cs typeface="Arial" panose="020B0604020202020204" pitchFamily="34" charset="0"/>
              </a:rPr>
              <a:t>информации в ГИС (МИС</a:t>
            </a:r>
            <a:r>
              <a:rPr lang="ru-RU" sz="2000" b="1" dirty="0" smtClean="0">
                <a:solidFill>
                  <a:schemeClr val="tx1"/>
                </a:solidFill>
                <a:latin typeface="Arial" panose="020B0604020202020204" pitchFamily="34" charset="0"/>
                <a:cs typeface="Arial" panose="020B0604020202020204" pitchFamily="34" charset="0"/>
              </a:rPr>
              <a:t>)</a:t>
            </a:r>
            <a:endParaRPr lang="ru-RU" sz="2000" b="1" dirty="0">
              <a:solidFill>
                <a:schemeClr val="tx1"/>
              </a:solidFill>
              <a:latin typeface="Arial" panose="020B0604020202020204" pitchFamily="34" charset="0"/>
              <a:cs typeface="Arial" panose="020B0604020202020204" pitchFamily="34" charset="0"/>
            </a:endParaRPr>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340768"/>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79388"/>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1800" b="1" dirty="0">
              <a:latin typeface="Arial" panose="020B0604020202020204" pitchFamily="34" charset="0"/>
              <a:cs typeface="Arial" panose="020B0604020202020204" pitchFamily="34" charset="0"/>
            </a:endParaRPr>
          </a:p>
        </p:txBody>
      </p:sp>
      <p:sp>
        <p:nvSpPr>
          <p:cNvPr id="8" name="Стрелка вправо 7"/>
          <p:cNvSpPr/>
          <p:nvPr/>
        </p:nvSpPr>
        <p:spPr>
          <a:xfrm>
            <a:off x="2845173" y="2063669"/>
            <a:ext cx="327118" cy="822615"/>
          </a:xfrm>
          <a:prstGeom prst="rightArrow">
            <a:avLst/>
          </a:prstGeom>
          <a:solidFill>
            <a:schemeClr val="bg1">
              <a:lumMod val="50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право 11"/>
          <p:cNvSpPr/>
          <p:nvPr/>
        </p:nvSpPr>
        <p:spPr>
          <a:xfrm rot="16200000">
            <a:off x="4291778" y="2859337"/>
            <a:ext cx="481757" cy="743448"/>
          </a:xfrm>
          <a:prstGeom prst="rightArrow">
            <a:avLst/>
          </a:prstGeom>
          <a:solidFill>
            <a:schemeClr val="bg1">
              <a:lumMod val="50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право 12"/>
          <p:cNvSpPr/>
          <p:nvPr/>
        </p:nvSpPr>
        <p:spPr>
          <a:xfrm rot="10800000">
            <a:off x="5995705" y="3653870"/>
            <a:ext cx="297380" cy="822615"/>
          </a:xfrm>
          <a:prstGeom prst="rightArrow">
            <a:avLst/>
          </a:prstGeom>
          <a:solidFill>
            <a:schemeClr val="bg1">
              <a:lumMod val="50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право 13"/>
          <p:cNvSpPr/>
          <p:nvPr/>
        </p:nvSpPr>
        <p:spPr>
          <a:xfrm rot="10800000">
            <a:off x="2861941" y="3636632"/>
            <a:ext cx="327118" cy="822615"/>
          </a:xfrm>
          <a:prstGeom prst="rightArrow">
            <a:avLst/>
          </a:prstGeom>
          <a:solidFill>
            <a:schemeClr val="bg1">
              <a:lumMod val="50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право 14"/>
          <p:cNvSpPr/>
          <p:nvPr/>
        </p:nvSpPr>
        <p:spPr>
          <a:xfrm>
            <a:off x="5995706" y="2063669"/>
            <a:ext cx="297380" cy="822615"/>
          </a:xfrm>
          <a:prstGeom prst="rightArrow">
            <a:avLst/>
          </a:prstGeom>
          <a:solidFill>
            <a:schemeClr val="bg1">
              <a:lumMod val="50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право 15"/>
          <p:cNvSpPr/>
          <p:nvPr/>
        </p:nvSpPr>
        <p:spPr>
          <a:xfrm rot="5400000">
            <a:off x="7193591" y="2894025"/>
            <a:ext cx="529934" cy="675862"/>
          </a:xfrm>
          <a:prstGeom prst="rightArrow">
            <a:avLst/>
          </a:prstGeom>
          <a:solidFill>
            <a:schemeClr val="bg1">
              <a:lumMod val="50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7" name="Группа 16"/>
          <p:cNvGrpSpPr/>
          <p:nvPr/>
        </p:nvGrpSpPr>
        <p:grpSpPr>
          <a:xfrm>
            <a:off x="467545" y="2060848"/>
            <a:ext cx="1899118" cy="822616"/>
            <a:chOff x="268200" y="1097668"/>
            <a:chExt cx="2448271" cy="792087"/>
          </a:xfrm>
        </p:grpSpPr>
        <p:sp>
          <p:nvSpPr>
            <p:cNvPr id="18" name="Скругленный прямоугольник 17"/>
            <p:cNvSpPr/>
            <p:nvPr/>
          </p:nvSpPr>
          <p:spPr>
            <a:xfrm>
              <a:off x="268200" y="1097668"/>
              <a:ext cx="2448271" cy="792087"/>
            </a:xfrm>
            <a:prstGeom prst="roundRect">
              <a:avLst/>
            </a:prstGeom>
            <a:solidFill>
              <a:schemeClr val="bg1">
                <a:lumMod val="85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ctr" anchorCtr="0" forceAA="0" compatLnSpc="1">
              <a:prstTxWarp prst="textNoShape">
                <a:avLst/>
              </a:prstTxWarp>
              <a:noAutofit/>
            </a:bodyPr>
            <a:lstStyle/>
            <a:p>
              <a:pPr algn="ctr">
                <a:spcAft>
                  <a:spcPts val="0"/>
                </a:spcAft>
              </a:pPr>
              <a:r>
                <a:rPr lang="ru-RU" sz="1600" dirty="0" smtClean="0">
                  <a:solidFill>
                    <a:schemeClr val="tx1"/>
                  </a:solidFill>
                  <a:effectLst/>
                  <a:latin typeface="Arial" pitchFamily="34" charset="0"/>
                  <a:ea typeface="Calibri"/>
                  <a:cs typeface="Arial" pitchFamily="34" charset="0"/>
                </a:rPr>
                <a:t>Формирование требований </a:t>
              </a:r>
            </a:p>
            <a:p>
              <a:pPr algn="ctr">
                <a:spcAft>
                  <a:spcPts val="0"/>
                </a:spcAft>
              </a:pPr>
              <a:r>
                <a:rPr lang="ru-RU" sz="1600" dirty="0" smtClean="0">
                  <a:solidFill>
                    <a:schemeClr val="tx1"/>
                  </a:solidFill>
                  <a:effectLst/>
                  <a:latin typeface="Arial" pitchFamily="34" charset="0"/>
                  <a:ea typeface="Calibri"/>
                  <a:cs typeface="Arial" pitchFamily="34" charset="0"/>
                </a:rPr>
                <a:t>к системе ЗИ</a:t>
              </a:r>
              <a:endParaRPr lang="ru-RU" sz="1600" dirty="0">
                <a:solidFill>
                  <a:schemeClr val="tx1"/>
                </a:solidFill>
                <a:effectLst/>
                <a:latin typeface="Arial" pitchFamily="34" charset="0"/>
                <a:ea typeface="Calibri"/>
                <a:cs typeface="Arial" pitchFamily="34" charset="0"/>
              </a:endParaRPr>
            </a:p>
          </p:txBody>
        </p:sp>
        <p:sp>
          <p:nvSpPr>
            <p:cNvPr id="19" name="Прямоугольник 18"/>
            <p:cNvSpPr/>
            <p:nvPr/>
          </p:nvSpPr>
          <p:spPr>
            <a:xfrm>
              <a:off x="321105" y="1296478"/>
              <a:ext cx="327334" cy="40011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b="1" cap="none" spc="0" dirty="0" smtClean="0">
                  <a:ln w="50800"/>
                  <a:solidFill>
                    <a:srgbClr val="FF0000"/>
                  </a:solidFill>
                  <a:effectLst>
                    <a:outerShdw blurRad="38100" dist="38100" dir="2700000" algn="tl">
                      <a:srgbClr val="000000">
                        <a:alpha val="43137"/>
                      </a:srgbClr>
                    </a:outerShdw>
                  </a:effectLst>
                </a:rPr>
                <a:t>1</a:t>
              </a:r>
              <a:endParaRPr lang="ru-RU" b="1" cap="none" spc="0" dirty="0">
                <a:ln w="50800"/>
                <a:solidFill>
                  <a:srgbClr val="FF0000"/>
                </a:solidFill>
                <a:effectLst>
                  <a:outerShdw blurRad="38100" dist="38100" dir="2700000" algn="tl">
                    <a:srgbClr val="000000">
                      <a:alpha val="43137"/>
                    </a:srgbClr>
                  </a:outerShdw>
                </a:effectLst>
              </a:endParaRPr>
            </a:p>
          </p:txBody>
        </p:sp>
      </p:grpSp>
      <p:grpSp>
        <p:nvGrpSpPr>
          <p:cNvPr id="20" name="Группа 19"/>
          <p:cNvGrpSpPr/>
          <p:nvPr/>
        </p:nvGrpSpPr>
        <p:grpSpPr>
          <a:xfrm>
            <a:off x="3547208" y="2063669"/>
            <a:ext cx="1899119" cy="822616"/>
            <a:chOff x="3347864" y="1100489"/>
            <a:chExt cx="2448272" cy="792087"/>
          </a:xfrm>
        </p:grpSpPr>
        <p:sp>
          <p:nvSpPr>
            <p:cNvPr id="21" name="Скругленный прямоугольник 20"/>
            <p:cNvSpPr/>
            <p:nvPr/>
          </p:nvSpPr>
          <p:spPr>
            <a:xfrm>
              <a:off x="3347864" y="1100489"/>
              <a:ext cx="2448272" cy="792087"/>
            </a:xfrm>
            <a:prstGeom prst="roundRect">
              <a:avLst/>
            </a:prstGeom>
            <a:solidFill>
              <a:schemeClr val="bg1">
                <a:lumMod val="85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ctr" anchorCtr="0" forceAA="0" compatLnSpc="1">
              <a:prstTxWarp prst="textNoShape">
                <a:avLst/>
              </a:prstTxWarp>
              <a:noAutofit/>
            </a:bodyPr>
            <a:lstStyle/>
            <a:p>
              <a:pPr marL="180975" indent="-180975" algn="ctr">
                <a:spcAft>
                  <a:spcPts val="0"/>
                </a:spcAft>
              </a:pPr>
              <a:r>
                <a:rPr lang="ru-RU" sz="1600" dirty="0" smtClean="0">
                  <a:solidFill>
                    <a:schemeClr val="tx1"/>
                  </a:solidFill>
                  <a:latin typeface="Arial" pitchFamily="34" charset="0"/>
                  <a:ea typeface="Calibri"/>
                  <a:cs typeface="Arial" pitchFamily="34" charset="0"/>
                </a:rPr>
                <a:t>Разработка   (модернизация)  </a:t>
              </a:r>
              <a:endParaRPr lang="ru-RU" sz="1600" dirty="0">
                <a:solidFill>
                  <a:schemeClr val="tx1"/>
                </a:solidFill>
                <a:latin typeface="Arial" pitchFamily="34" charset="0"/>
                <a:ea typeface="Calibri"/>
                <a:cs typeface="Arial" pitchFamily="34" charset="0"/>
              </a:endParaRPr>
            </a:p>
            <a:p>
              <a:pPr algn="ctr">
                <a:spcAft>
                  <a:spcPts val="0"/>
                </a:spcAft>
              </a:pPr>
              <a:r>
                <a:rPr lang="ru-RU" sz="1600" dirty="0">
                  <a:solidFill>
                    <a:schemeClr val="tx1"/>
                  </a:solidFill>
                  <a:latin typeface="Arial" pitchFamily="34" charset="0"/>
                  <a:ea typeface="Calibri"/>
                  <a:cs typeface="Arial" pitchFamily="34" charset="0"/>
                </a:rPr>
                <a:t>системы ЗИ</a:t>
              </a:r>
            </a:p>
          </p:txBody>
        </p:sp>
        <p:sp>
          <p:nvSpPr>
            <p:cNvPr id="22" name="Прямоугольник 21"/>
            <p:cNvSpPr/>
            <p:nvPr/>
          </p:nvSpPr>
          <p:spPr>
            <a:xfrm>
              <a:off x="3347864" y="1296478"/>
              <a:ext cx="335697" cy="400110"/>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b="1" cap="none" spc="0" dirty="0" smtClean="0">
                  <a:ln w="50800"/>
                  <a:solidFill>
                    <a:srgbClr val="FF0000"/>
                  </a:solidFill>
                  <a:effectLst>
                    <a:outerShdw blurRad="38100" dist="38100" dir="2700000" algn="tl">
                      <a:srgbClr val="000000">
                        <a:alpha val="43137"/>
                      </a:srgbClr>
                    </a:outerShdw>
                  </a:effectLst>
                </a:rPr>
                <a:t>2    </a:t>
              </a:r>
              <a:endParaRPr lang="ru-RU" b="1" cap="none" spc="0" dirty="0">
                <a:ln w="50800"/>
                <a:solidFill>
                  <a:srgbClr val="FF0000"/>
                </a:solidFill>
                <a:effectLst>
                  <a:outerShdw blurRad="38100" dist="38100" dir="2700000" algn="tl">
                    <a:srgbClr val="000000">
                      <a:alpha val="43137"/>
                    </a:srgbClr>
                  </a:outerShdw>
                </a:effectLst>
              </a:endParaRPr>
            </a:p>
          </p:txBody>
        </p:sp>
      </p:grpSp>
      <p:grpSp>
        <p:nvGrpSpPr>
          <p:cNvPr id="23" name="Группа 22"/>
          <p:cNvGrpSpPr/>
          <p:nvPr/>
        </p:nvGrpSpPr>
        <p:grpSpPr>
          <a:xfrm>
            <a:off x="6642404" y="2063669"/>
            <a:ext cx="1888182" cy="822616"/>
            <a:chOff x="6444208" y="1100489"/>
            <a:chExt cx="2434172" cy="792087"/>
          </a:xfrm>
        </p:grpSpPr>
        <p:sp>
          <p:nvSpPr>
            <p:cNvPr id="24" name="Скругленный прямоугольник 23"/>
            <p:cNvSpPr/>
            <p:nvPr/>
          </p:nvSpPr>
          <p:spPr>
            <a:xfrm>
              <a:off x="6444208" y="1100489"/>
              <a:ext cx="2434172" cy="792087"/>
            </a:xfrm>
            <a:prstGeom prst="roundRect">
              <a:avLst/>
            </a:prstGeom>
            <a:solidFill>
              <a:schemeClr val="bg1">
                <a:lumMod val="85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ctr" anchorCtr="0" forceAA="0" compatLnSpc="1">
              <a:prstTxWarp prst="textNoShape">
                <a:avLst/>
              </a:prstTxWarp>
              <a:noAutofit/>
            </a:bodyPr>
            <a:lstStyle/>
            <a:p>
              <a:pPr algn="ctr">
                <a:spcAft>
                  <a:spcPts val="0"/>
                </a:spcAft>
              </a:pPr>
              <a:r>
                <a:rPr lang="ru-RU" sz="1600" dirty="0" smtClean="0">
                  <a:solidFill>
                    <a:schemeClr val="tx1"/>
                  </a:solidFill>
                  <a:effectLst/>
                  <a:latin typeface="Arial" pitchFamily="34" charset="0"/>
                  <a:ea typeface="Calibri"/>
                  <a:cs typeface="Arial" pitchFamily="34" charset="0"/>
                </a:rPr>
                <a:t>Внедрение</a:t>
              </a:r>
            </a:p>
            <a:p>
              <a:pPr algn="ctr">
                <a:spcAft>
                  <a:spcPts val="0"/>
                </a:spcAft>
              </a:pPr>
              <a:r>
                <a:rPr lang="ru-RU" sz="1600" dirty="0" smtClean="0">
                  <a:solidFill>
                    <a:schemeClr val="tx1"/>
                  </a:solidFill>
                  <a:effectLst/>
                  <a:latin typeface="Arial" pitchFamily="34" charset="0"/>
                  <a:ea typeface="Calibri"/>
                  <a:cs typeface="Arial" pitchFamily="34" charset="0"/>
                </a:rPr>
                <a:t>системы ЗИ </a:t>
              </a:r>
              <a:endParaRPr lang="ru-RU" sz="1600" dirty="0">
                <a:solidFill>
                  <a:schemeClr val="tx1"/>
                </a:solidFill>
                <a:effectLst/>
                <a:latin typeface="Arial" pitchFamily="34" charset="0"/>
                <a:ea typeface="Calibri"/>
                <a:cs typeface="Arial" pitchFamily="34" charset="0"/>
              </a:endParaRPr>
            </a:p>
          </p:txBody>
        </p:sp>
        <p:sp>
          <p:nvSpPr>
            <p:cNvPr id="25" name="Прямоугольник 24"/>
            <p:cNvSpPr/>
            <p:nvPr/>
          </p:nvSpPr>
          <p:spPr>
            <a:xfrm>
              <a:off x="6529852" y="1296478"/>
              <a:ext cx="397866" cy="40011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dirty="0">
                  <a:ln w="50800"/>
                  <a:solidFill>
                    <a:srgbClr val="FF0000"/>
                  </a:solidFill>
                  <a:effectLst>
                    <a:outerShdw blurRad="38100" dist="38100" dir="2700000" algn="tl">
                      <a:srgbClr val="000000">
                        <a:alpha val="43137"/>
                      </a:srgbClr>
                    </a:outerShdw>
                  </a:effectLst>
                </a:rPr>
                <a:t>3</a:t>
              </a:r>
              <a:r>
                <a:rPr lang="ru-RU" cap="none" spc="0" dirty="0" smtClean="0">
                  <a:ln w="50800"/>
                  <a:solidFill>
                    <a:srgbClr val="FF0000"/>
                  </a:solidFill>
                  <a:effectLst>
                    <a:outerShdw blurRad="38100" dist="38100" dir="2700000" algn="tl">
                      <a:srgbClr val="000000">
                        <a:alpha val="43137"/>
                      </a:srgbClr>
                    </a:outerShdw>
                  </a:effectLst>
                </a:rPr>
                <a:t> </a:t>
              </a:r>
              <a:endParaRPr lang="ru-RU" cap="none" spc="0" dirty="0">
                <a:ln w="50800"/>
                <a:solidFill>
                  <a:srgbClr val="FF0000"/>
                </a:solidFill>
                <a:effectLst>
                  <a:outerShdw blurRad="38100" dist="38100" dir="2700000" algn="tl">
                    <a:srgbClr val="000000">
                      <a:alpha val="43137"/>
                    </a:srgbClr>
                  </a:outerShdw>
                </a:effectLst>
              </a:endParaRPr>
            </a:p>
          </p:txBody>
        </p:sp>
      </p:grpSp>
      <p:grpSp>
        <p:nvGrpSpPr>
          <p:cNvPr id="26" name="Группа 25"/>
          <p:cNvGrpSpPr/>
          <p:nvPr/>
        </p:nvGrpSpPr>
        <p:grpSpPr>
          <a:xfrm>
            <a:off x="6654324" y="3649379"/>
            <a:ext cx="1878116" cy="1145347"/>
            <a:chOff x="6457185" y="2686199"/>
            <a:chExt cx="2421195" cy="792087"/>
          </a:xfrm>
        </p:grpSpPr>
        <p:sp>
          <p:nvSpPr>
            <p:cNvPr id="27" name="Скругленный прямоугольник 26"/>
            <p:cNvSpPr/>
            <p:nvPr/>
          </p:nvSpPr>
          <p:spPr>
            <a:xfrm>
              <a:off x="6457185" y="2686199"/>
              <a:ext cx="2421195" cy="792087"/>
            </a:xfrm>
            <a:prstGeom prst="roundRect">
              <a:avLst/>
            </a:prstGeom>
            <a:solidFill>
              <a:schemeClr val="bg1">
                <a:lumMod val="85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ctr" anchorCtr="0" forceAA="0" compatLnSpc="1">
              <a:prstTxWarp prst="textNoShape">
                <a:avLst/>
              </a:prstTxWarp>
              <a:noAutofit/>
            </a:bodyPr>
            <a:lstStyle/>
            <a:p>
              <a:pPr algn="ctr">
                <a:spcAft>
                  <a:spcPts val="0"/>
                </a:spcAft>
              </a:pPr>
              <a:r>
                <a:rPr lang="ru-RU" sz="1600" dirty="0">
                  <a:solidFill>
                    <a:schemeClr val="tx1"/>
                  </a:solidFill>
                  <a:latin typeface="Arial" pitchFamily="34" charset="0"/>
                  <a:ea typeface="Calibri"/>
                  <a:cs typeface="Arial" pitchFamily="34" charset="0"/>
                </a:rPr>
                <a:t>Аттестация </a:t>
              </a:r>
              <a:r>
                <a:rPr lang="ru-RU" sz="1600" dirty="0" smtClean="0">
                  <a:solidFill>
                    <a:schemeClr val="tx1"/>
                  </a:solidFill>
                  <a:latin typeface="Arial" pitchFamily="34" charset="0"/>
                  <a:ea typeface="Calibri"/>
                  <a:cs typeface="Arial" pitchFamily="34" charset="0"/>
                </a:rPr>
                <a:t>ГИС (МИС), </a:t>
              </a:r>
              <a:endParaRPr lang="ru-RU" sz="1600" dirty="0">
                <a:solidFill>
                  <a:schemeClr val="tx1"/>
                </a:solidFill>
                <a:latin typeface="Arial" pitchFamily="34" charset="0"/>
                <a:ea typeface="Calibri"/>
                <a:cs typeface="Arial" pitchFamily="34" charset="0"/>
              </a:endParaRPr>
            </a:p>
            <a:p>
              <a:pPr algn="ctr">
                <a:spcAft>
                  <a:spcPts val="0"/>
                </a:spcAft>
              </a:pPr>
              <a:r>
                <a:rPr lang="ru-RU" sz="1600" dirty="0">
                  <a:solidFill>
                    <a:schemeClr val="tx1"/>
                  </a:solidFill>
                  <a:latin typeface="Arial" pitchFamily="34" charset="0"/>
                  <a:ea typeface="Calibri"/>
                  <a:cs typeface="Arial" pitchFamily="34" charset="0"/>
                </a:rPr>
                <a:t>ввод в действие</a:t>
              </a:r>
            </a:p>
          </p:txBody>
        </p:sp>
        <p:sp>
          <p:nvSpPr>
            <p:cNvPr id="28" name="Прямоугольник 27"/>
            <p:cNvSpPr/>
            <p:nvPr/>
          </p:nvSpPr>
          <p:spPr>
            <a:xfrm>
              <a:off x="6463836" y="2886680"/>
              <a:ext cx="397866" cy="40011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dirty="0">
                  <a:ln w="50800"/>
                  <a:solidFill>
                    <a:srgbClr val="FF0000"/>
                  </a:solidFill>
                  <a:effectLst>
                    <a:outerShdw blurRad="38100" dist="38100" dir="2700000" algn="tl">
                      <a:srgbClr val="000000">
                        <a:alpha val="43137"/>
                      </a:srgbClr>
                    </a:outerShdw>
                  </a:effectLst>
                  <a:latin typeface="Arial" charset="0"/>
                  <a:cs typeface="Arial" charset="0"/>
                </a:rPr>
                <a:t>4 </a:t>
              </a:r>
            </a:p>
          </p:txBody>
        </p:sp>
      </p:grpSp>
      <p:grpSp>
        <p:nvGrpSpPr>
          <p:cNvPr id="29" name="Группа 28"/>
          <p:cNvGrpSpPr/>
          <p:nvPr/>
        </p:nvGrpSpPr>
        <p:grpSpPr>
          <a:xfrm>
            <a:off x="3610978" y="3649378"/>
            <a:ext cx="1845268" cy="1145348"/>
            <a:chOff x="3417286" y="2686198"/>
            <a:chExt cx="2378850" cy="792087"/>
          </a:xfrm>
        </p:grpSpPr>
        <p:sp>
          <p:nvSpPr>
            <p:cNvPr id="30" name="Скругленный прямоугольник 29"/>
            <p:cNvSpPr/>
            <p:nvPr/>
          </p:nvSpPr>
          <p:spPr>
            <a:xfrm>
              <a:off x="3417286" y="2686198"/>
              <a:ext cx="2378850" cy="792087"/>
            </a:xfrm>
            <a:prstGeom prst="roundRect">
              <a:avLst/>
            </a:prstGeom>
            <a:solidFill>
              <a:schemeClr val="bg1">
                <a:lumMod val="85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ctr" anchorCtr="0" forceAA="0" compatLnSpc="1">
              <a:prstTxWarp prst="textNoShape">
                <a:avLst/>
              </a:prstTxWarp>
              <a:noAutofit/>
            </a:bodyPr>
            <a:lstStyle/>
            <a:p>
              <a:pPr algn="ctr">
                <a:spcAft>
                  <a:spcPts val="0"/>
                </a:spcAft>
              </a:pPr>
              <a:r>
                <a:rPr lang="ru-RU" sz="1600" dirty="0" smtClean="0">
                  <a:solidFill>
                    <a:schemeClr val="tx1"/>
                  </a:solidFill>
                  <a:effectLst/>
                  <a:latin typeface="Arial" pitchFamily="34" charset="0"/>
                  <a:ea typeface="Calibri"/>
                  <a:cs typeface="Arial" pitchFamily="34" charset="0"/>
                </a:rPr>
                <a:t>Обеспечение ЗИ </a:t>
              </a:r>
              <a:br>
                <a:rPr lang="ru-RU" sz="1600" dirty="0" smtClean="0">
                  <a:solidFill>
                    <a:schemeClr val="tx1"/>
                  </a:solidFill>
                  <a:effectLst/>
                  <a:latin typeface="Arial" pitchFamily="34" charset="0"/>
                  <a:ea typeface="Calibri"/>
                  <a:cs typeface="Arial" pitchFamily="34" charset="0"/>
                </a:rPr>
              </a:br>
              <a:r>
                <a:rPr lang="ru-RU" sz="1600" dirty="0" smtClean="0">
                  <a:solidFill>
                    <a:schemeClr val="tx1"/>
                  </a:solidFill>
                  <a:effectLst/>
                  <a:latin typeface="Arial" pitchFamily="34" charset="0"/>
                  <a:ea typeface="Calibri"/>
                  <a:cs typeface="Arial" pitchFamily="34" charset="0"/>
                </a:rPr>
                <a:t>в ходе</a:t>
              </a:r>
            </a:p>
            <a:p>
              <a:pPr algn="ctr">
                <a:spcAft>
                  <a:spcPts val="0"/>
                </a:spcAft>
              </a:pPr>
              <a:r>
                <a:rPr lang="ru-RU" sz="1600" dirty="0" smtClean="0">
                  <a:solidFill>
                    <a:schemeClr val="tx1"/>
                  </a:solidFill>
                  <a:effectLst/>
                  <a:latin typeface="Arial" pitchFamily="34" charset="0"/>
                  <a:ea typeface="Calibri"/>
                  <a:cs typeface="Arial" pitchFamily="34" charset="0"/>
                </a:rPr>
                <a:t> эксплуатации ГИС (МИС)</a:t>
              </a:r>
              <a:endParaRPr lang="ru-RU" sz="1600" dirty="0">
                <a:solidFill>
                  <a:schemeClr val="tx1"/>
                </a:solidFill>
                <a:effectLst/>
                <a:latin typeface="Arial" pitchFamily="34" charset="0"/>
                <a:ea typeface="Calibri"/>
                <a:cs typeface="Arial" pitchFamily="34" charset="0"/>
              </a:endParaRPr>
            </a:p>
          </p:txBody>
        </p:sp>
        <p:sp>
          <p:nvSpPr>
            <p:cNvPr id="31" name="Прямоугольник 30"/>
            <p:cNvSpPr/>
            <p:nvPr/>
          </p:nvSpPr>
          <p:spPr>
            <a:xfrm>
              <a:off x="3417286" y="2869442"/>
              <a:ext cx="397866" cy="40011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cap="none" spc="0" dirty="0" smtClean="0">
                  <a:ln w="50800"/>
                  <a:solidFill>
                    <a:srgbClr val="FF0000"/>
                  </a:solidFill>
                  <a:effectLst>
                    <a:outerShdw blurRad="38100" dist="38100" dir="2700000" algn="tl">
                      <a:srgbClr val="000000">
                        <a:alpha val="43137"/>
                      </a:srgbClr>
                    </a:outerShdw>
                  </a:effectLst>
                </a:rPr>
                <a:t>5 </a:t>
              </a:r>
              <a:endParaRPr lang="ru-RU" cap="none" spc="0" dirty="0">
                <a:ln w="50800"/>
                <a:solidFill>
                  <a:srgbClr val="FF0000"/>
                </a:solidFill>
                <a:effectLst>
                  <a:outerShdw blurRad="38100" dist="38100" dir="2700000" algn="tl">
                    <a:srgbClr val="000000">
                      <a:alpha val="43137"/>
                    </a:srgbClr>
                  </a:outerShdw>
                </a:effectLst>
              </a:endParaRPr>
            </a:p>
          </p:txBody>
        </p:sp>
      </p:grpSp>
      <p:grpSp>
        <p:nvGrpSpPr>
          <p:cNvPr id="32" name="Группа 31"/>
          <p:cNvGrpSpPr/>
          <p:nvPr/>
        </p:nvGrpSpPr>
        <p:grpSpPr>
          <a:xfrm>
            <a:off x="484235" y="3636634"/>
            <a:ext cx="1855728" cy="1158583"/>
            <a:chOff x="296170" y="2686197"/>
            <a:chExt cx="2392333" cy="792087"/>
          </a:xfrm>
        </p:grpSpPr>
        <p:sp>
          <p:nvSpPr>
            <p:cNvPr id="33" name="Скругленный прямоугольник 32"/>
            <p:cNvSpPr/>
            <p:nvPr/>
          </p:nvSpPr>
          <p:spPr>
            <a:xfrm>
              <a:off x="296170" y="2686197"/>
              <a:ext cx="2392333" cy="792087"/>
            </a:xfrm>
            <a:prstGeom prst="roundRect">
              <a:avLst/>
            </a:prstGeom>
            <a:solidFill>
              <a:schemeClr val="bg1">
                <a:lumMod val="8500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ctr" anchorCtr="0" forceAA="0" compatLnSpc="1">
              <a:prstTxWarp prst="textNoShape">
                <a:avLst/>
              </a:prstTxWarp>
              <a:noAutofit/>
            </a:bodyPr>
            <a:lstStyle/>
            <a:p>
              <a:pPr algn="ctr">
                <a:spcAft>
                  <a:spcPts val="0"/>
                </a:spcAft>
              </a:pPr>
              <a:r>
                <a:rPr lang="ru-RU" sz="1600" dirty="0">
                  <a:solidFill>
                    <a:schemeClr val="tx1"/>
                  </a:solidFill>
                  <a:latin typeface="Arial" pitchFamily="34" charset="0"/>
                  <a:ea typeface="Calibri"/>
                  <a:cs typeface="Arial" pitchFamily="34" charset="0"/>
                </a:rPr>
                <a:t>Обеспечение ЗИ </a:t>
              </a:r>
              <a:endParaRPr lang="ru-RU" sz="1600" dirty="0" smtClean="0">
                <a:solidFill>
                  <a:schemeClr val="tx1"/>
                </a:solidFill>
                <a:latin typeface="Arial" pitchFamily="34" charset="0"/>
                <a:ea typeface="Calibri"/>
                <a:cs typeface="Arial" pitchFamily="34" charset="0"/>
              </a:endParaRPr>
            </a:p>
            <a:p>
              <a:pPr algn="ctr">
                <a:spcAft>
                  <a:spcPts val="0"/>
                </a:spcAft>
              </a:pPr>
              <a:r>
                <a:rPr lang="ru-RU" sz="1600" dirty="0" smtClean="0">
                  <a:solidFill>
                    <a:schemeClr val="tx1"/>
                  </a:solidFill>
                  <a:latin typeface="Arial" pitchFamily="34" charset="0"/>
                  <a:ea typeface="Calibri"/>
                  <a:cs typeface="Arial" pitchFamily="34" charset="0"/>
                </a:rPr>
                <a:t>при </a:t>
              </a:r>
              <a:r>
                <a:rPr lang="ru-RU" sz="1600" dirty="0" smtClean="0">
                  <a:solidFill>
                    <a:schemeClr val="tx1"/>
                  </a:solidFill>
                  <a:effectLst/>
                  <a:latin typeface="Arial" pitchFamily="34" charset="0"/>
                  <a:ea typeface="Calibri"/>
                  <a:cs typeface="Arial" pitchFamily="34" charset="0"/>
                </a:rPr>
                <a:t>выводе </a:t>
              </a:r>
              <a:r>
                <a:rPr lang="ru-RU" sz="1600" dirty="0">
                  <a:solidFill>
                    <a:schemeClr val="tx1"/>
                  </a:solidFill>
                  <a:latin typeface="Arial" pitchFamily="34" charset="0"/>
                  <a:ea typeface="Calibri"/>
                  <a:cs typeface="Arial" pitchFamily="34" charset="0"/>
                </a:rPr>
                <a:t>из эксплуатации </a:t>
              </a:r>
              <a:r>
                <a:rPr lang="ru-RU" sz="1600" dirty="0" smtClean="0">
                  <a:solidFill>
                    <a:schemeClr val="tx1"/>
                  </a:solidFill>
                  <a:latin typeface="Arial" pitchFamily="34" charset="0"/>
                  <a:ea typeface="Calibri"/>
                  <a:cs typeface="Arial" pitchFamily="34" charset="0"/>
                </a:rPr>
                <a:t>ГИС (МИС) </a:t>
              </a:r>
              <a:endParaRPr lang="ru-RU" sz="1600" dirty="0">
                <a:solidFill>
                  <a:schemeClr val="tx1"/>
                </a:solidFill>
                <a:effectLst/>
                <a:latin typeface="Arial" pitchFamily="34" charset="0"/>
                <a:ea typeface="Calibri"/>
                <a:cs typeface="Arial" pitchFamily="34" charset="0"/>
              </a:endParaRPr>
            </a:p>
          </p:txBody>
        </p:sp>
        <p:sp>
          <p:nvSpPr>
            <p:cNvPr id="34" name="Прямоугольник 33"/>
            <p:cNvSpPr/>
            <p:nvPr/>
          </p:nvSpPr>
          <p:spPr>
            <a:xfrm>
              <a:off x="296170" y="2886680"/>
              <a:ext cx="397866" cy="40011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b="1" dirty="0">
                  <a:ln w="50800"/>
                  <a:solidFill>
                    <a:srgbClr val="FF0000"/>
                  </a:solidFill>
                  <a:effectLst>
                    <a:outerShdw blurRad="38100" dist="38100" dir="2700000" algn="tl">
                      <a:srgbClr val="000000">
                        <a:alpha val="43137"/>
                      </a:srgbClr>
                    </a:outerShdw>
                  </a:effectLst>
                </a:rPr>
                <a:t>6</a:t>
              </a:r>
              <a:r>
                <a:rPr lang="ru-RU" b="1" cap="none" spc="0" dirty="0" smtClean="0">
                  <a:ln w="50800"/>
                  <a:solidFill>
                    <a:srgbClr val="FF0000"/>
                  </a:solidFill>
                  <a:effectLst>
                    <a:outerShdw blurRad="38100" dist="38100" dir="2700000" algn="tl">
                      <a:srgbClr val="000000">
                        <a:alpha val="43137"/>
                      </a:srgbClr>
                    </a:outerShdw>
                  </a:effectLst>
                </a:rPr>
                <a:t> </a:t>
              </a:r>
              <a:endParaRPr lang="ru-RU" b="1" cap="none" spc="0" dirty="0">
                <a:ln w="50800"/>
                <a:solidFill>
                  <a:srgbClr val="FF0000"/>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30407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750"/>
                            </p:stCondLst>
                            <p:childTnLst>
                              <p:par>
                                <p:cTn id="11" presetID="22" presetClass="entr" presetSubtype="8" fill="hold" grpId="0" nodeType="after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500"/>
                            </p:stCondLst>
                            <p:childTnLst>
                              <p:par>
                                <p:cTn id="15" presetID="53" presetClass="entr" presetSubtype="16" fill="hold" nodeType="afterEffect">
                                  <p:stCondLst>
                                    <p:cond delay="25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2250"/>
                            </p:stCondLst>
                            <p:childTnLst>
                              <p:par>
                                <p:cTn id="21" presetID="22" presetClass="entr" presetSubtype="8" fill="hold" grpId="0" nodeType="after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3000"/>
                            </p:stCondLst>
                            <p:childTnLst>
                              <p:par>
                                <p:cTn id="25" presetID="53" presetClass="entr" presetSubtype="16" fill="hold" nodeType="afterEffect">
                                  <p:stCondLst>
                                    <p:cond delay="25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3750"/>
                            </p:stCondLst>
                            <p:childTnLst>
                              <p:par>
                                <p:cTn id="31" presetID="22" presetClass="entr" presetSubtype="1" fill="hold" grpId="0" nodeType="afterEffect">
                                  <p:stCondLst>
                                    <p:cond delay="25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par>
                          <p:cTn id="34" fill="hold">
                            <p:stCondLst>
                              <p:cond delay="4500"/>
                            </p:stCondLst>
                            <p:childTnLst>
                              <p:par>
                                <p:cTn id="35" presetID="53" presetClass="entr" presetSubtype="16" fill="hold" nodeType="afterEffect">
                                  <p:stCondLst>
                                    <p:cond delay="25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childTnLst>
                          </p:cTn>
                        </p:par>
                        <p:par>
                          <p:cTn id="40" fill="hold">
                            <p:stCondLst>
                              <p:cond delay="5250"/>
                            </p:stCondLst>
                            <p:childTnLst>
                              <p:par>
                                <p:cTn id="41" presetID="22" presetClass="entr" presetSubtype="2" fill="hold" grpId="0" nodeType="afterEffect">
                                  <p:stCondLst>
                                    <p:cond delay="250"/>
                                  </p:stCondLst>
                                  <p:childTnLst>
                                    <p:set>
                                      <p:cBhvr>
                                        <p:cTn id="42" dur="1" fill="hold">
                                          <p:stCondLst>
                                            <p:cond delay="0"/>
                                          </p:stCondLst>
                                        </p:cTn>
                                        <p:tgtEl>
                                          <p:spTgt spid="13"/>
                                        </p:tgtEl>
                                        <p:attrNameLst>
                                          <p:attrName>style.visibility</p:attrName>
                                        </p:attrNameLst>
                                      </p:cBhvr>
                                      <p:to>
                                        <p:strVal val="visible"/>
                                      </p:to>
                                    </p:set>
                                    <p:animEffect transition="in" filter="wipe(right)">
                                      <p:cBhvr>
                                        <p:cTn id="43" dur="500"/>
                                        <p:tgtEl>
                                          <p:spTgt spid="13"/>
                                        </p:tgtEl>
                                      </p:cBhvr>
                                    </p:animEffect>
                                  </p:childTnLst>
                                </p:cTn>
                              </p:par>
                            </p:childTnLst>
                          </p:cTn>
                        </p:par>
                        <p:par>
                          <p:cTn id="44" fill="hold">
                            <p:stCondLst>
                              <p:cond delay="6000"/>
                            </p:stCondLst>
                            <p:childTnLst>
                              <p:par>
                                <p:cTn id="45" presetID="53" presetClass="entr" presetSubtype="16" fill="hold" nodeType="afterEffect">
                                  <p:stCondLst>
                                    <p:cond delay="25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childTnLst>
                                </p:cTn>
                              </p:par>
                            </p:childTnLst>
                          </p:cTn>
                        </p:par>
                        <p:par>
                          <p:cTn id="50" fill="hold">
                            <p:stCondLst>
                              <p:cond delay="6750"/>
                            </p:stCondLst>
                            <p:childTnLst>
                              <p:par>
                                <p:cTn id="51" presetID="22" presetClass="entr" presetSubtype="4" fill="hold" grpId="0" nodeType="afterEffect">
                                  <p:stCondLst>
                                    <p:cond delay="25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500"/>
                                        <p:tgtEl>
                                          <p:spTgt spid="12"/>
                                        </p:tgtEl>
                                      </p:cBhvr>
                                    </p:animEffect>
                                  </p:childTnLst>
                                </p:cTn>
                              </p:par>
                            </p:childTnLst>
                          </p:cTn>
                        </p:par>
                        <p:par>
                          <p:cTn id="54" fill="hold">
                            <p:stCondLst>
                              <p:cond delay="7500"/>
                            </p:stCondLst>
                            <p:childTnLst>
                              <p:par>
                                <p:cTn id="55" presetID="22" presetClass="entr" presetSubtype="2" fill="hold" grpId="0" nodeType="afterEffect">
                                  <p:stCondLst>
                                    <p:cond delay="500"/>
                                  </p:stCondLst>
                                  <p:childTnLst>
                                    <p:set>
                                      <p:cBhvr>
                                        <p:cTn id="56" dur="1" fill="hold">
                                          <p:stCondLst>
                                            <p:cond delay="0"/>
                                          </p:stCondLst>
                                        </p:cTn>
                                        <p:tgtEl>
                                          <p:spTgt spid="14"/>
                                        </p:tgtEl>
                                        <p:attrNameLst>
                                          <p:attrName>style.visibility</p:attrName>
                                        </p:attrNameLst>
                                      </p:cBhvr>
                                      <p:to>
                                        <p:strVal val="visible"/>
                                      </p:to>
                                    </p:set>
                                    <p:animEffect transition="in" filter="wipe(right)">
                                      <p:cBhvr>
                                        <p:cTn id="57" dur="500"/>
                                        <p:tgtEl>
                                          <p:spTgt spid="14"/>
                                        </p:tgtEl>
                                      </p:cBhvr>
                                    </p:animEffect>
                                  </p:childTnLst>
                                </p:cTn>
                              </p:par>
                            </p:childTnLst>
                          </p:cTn>
                        </p:par>
                        <p:par>
                          <p:cTn id="58" fill="hold">
                            <p:stCondLst>
                              <p:cond delay="8500"/>
                            </p:stCondLst>
                            <p:childTnLst>
                              <p:par>
                                <p:cTn id="59" presetID="53" presetClass="entr" presetSubtype="16" fill="hold" nodeType="afterEffect">
                                  <p:stCondLst>
                                    <p:cond delay="25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Arial" panose="020B0604020202020204" pitchFamily="34" charset="0"/>
                <a:cs typeface="Arial" panose="020B0604020202020204" pitchFamily="34" charset="0"/>
              </a:rPr>
              <a:t>А если ничего не делать?</a:t>
            </a:r>
            <a:endParaRPr lang="ru-RU" sz="2800" b="1" dirty="0">
              <a:solidFill>
                <a:schemeClr val="tx1"/>
              </a:solidFill>
              <a:effectLst/>
              <a:latin typeface="Arial" panose="020B0604020202020204" pitchFamily="34" charset="0"/>
              <a:cs typeface="Arial" panose="020B0604020202020204" pitchFamily="34" charset="0"/>
            </a:endParaRPr>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268760"/>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9388"/>
            <a:endParaRPr lang="ru-RU" sz="1600" dirty="0">
              <a:solidFill>
                <a:schemeClr val="tx1"/>
              </a:solidFill>
              <a:latin typeface="Times New Roman" panose="02020603050405020304" pitchFamily="18" charset="0"/>
              <a:cs typeface="Times New Roman" panose="02020603050405020304" pitchFamily="18" charset="0"/>
            </a:endParaRPr>
          </a:p>
          <a:p>
            <a:pPr marL="179388"/>
            <a:r>
              <a:rPr lang="ru-RU" sz="1600" dirty="0">
                <a:solidFill>
                  <a:schemeClr val="tx1"/>
                </a:solidFill>
                <a:latin typeface="Times New Roman" panose="02020603050405020304" pitchFamily="18" charset="0"/>
                <a:cs typeface="Times New Roman" panose="02020603050405020304" pitchFamily="18" charset="0"/>
              </a:rPr>
              <a:t>Дисциплинарная, </a:t>
            </a:r>
            <a:r>
              <a:rPr lang="ru-RU" sz="1600" dirty="0" smtClean="0">
                <a:solidFill>
                  <a:schemeClr val="tx1"/>
                </a:solidFill>
                <a:latin typeface="Times New Roman" panose="02020603050405020304" pitchFamily="18" charset="0"/>
                <a:cs typeface="Times New Roman" panose="02020603050405020304" pitchFamily="18" charset="0"/>
              </a:rPr>
              <a:t>гражданско-правовая и административная ответственность  </a:t>
            </a:r>
            <a:r>
              <a:rPr lang="ru-RU" sz="1600" dirty="0">
                <a:solidFill>
                  <a:schemeClr val="tx1"/>
                </a:solidFill>
                <a:latin typeface="Times New Roman" panose="02020603050405020304" pitchFamily="18" charset="0"/>
                <a:cs typeface="Times New Roman" panose="02020603050405020304" pitchFamily="18" charset="0"/>
              </a:rPr>
              <a:t>за нарушение защиты информации регламентирована в требованиях  №149 –ФЗ (ст.17.1),  КоАП РФ № 195-ФЗ (ст. 13.11,13.12)</a:t>
            </a:r>
          </a:p>
          <a:p>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94006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chemeClr val="tx1"/>
                </a:solidFill>
                <a:latin typeface="Arial" panose="020B0604020202020204" pitchFamily="34" charset="0"/>
                <a:cs typeface="Arial" panose="020B0604020202020204" pitchFamily="34" charset="0"/>
              </a:rPr>
              <a:t>Аутсорсинг</a:t>
            </a:r>
            <a:endParaRPr lang="ru-RU" sz="2800" b="1" dirty="0">
              <a:solidFill>
                <a:schemeClr val="tx1"/>
              </a:solidFill>
              <a:effectLst/>
              <a:latin typeface="Arial" panose="020B0604020202020204" pitchFamily="34" charset="0"/>
              <a:cs typeface="Arial" panose="020B0604020202020204" pitchFamily="34" charset="0"/>
            </a:endParaRPr>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268760"/>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b="1" dirty="0">
                <a:solidFill>
                  <a:schemeClr val="tx1"/>
                </a:solidFill>
                <a:latin typeface="Times New Roman" panose="02020603050405020304" pitchFamily="18" charset="0"/>
                <a:cs typeface="Times New Roman" panose="02020603050405020304" pitchFamily="18" charset="0"/>
              </a:rPr>
              <a:t>Приказ ФСТЭК России от 11.02.2013 № 17 «Об утверждении Требований о защите информации, не составляющей государственную тайну, содержащейся в государственных информационных системах»</a:t>
            </a:r>
          </a:p>
          <a:p>
            <a:endParaRPr lang="ru-RU" sz="1600" dirty="0" smtClean="0">
              <a:solidFill>
                <a:schemeClr val="tx1"/>
              </a:solidFill>
              <a:latin typeface="Times New Roman" panose="02020603050405020304" pitchFamily="18" charset="0"/>
              <a:cs typeface="Times New Roman" panose="02020603050405020304" pitchFamily="18" charset="0"/>
            </a:endParaRPr>
          </a:p>
          <a:p>
            <a:r>
              <a:rPr lang="ru-RU" sz="1600" dirty="0" smtClean="0">
                <a:solidFill>
                  <a:schemeClr val="tx1"/>
                </a:solidFill>
                <a:latin typeface="Times New Roman" panose="02020603050405020304" pitchFamily="18" charset="0"/>
                <a:cs typeface="Times New Roman" panose="02020603050405020304" pitchFamily="18" charset="0"/>
              </a:rPr>
              <a:t>ч.1</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п.10 Требований</a:t>
            </a:r>
          </a:p>
          <a:p>
            <a:r>
              <a:rPr lang="ru-RU" sz="1600" dirty="0">
                <a:solidFill>
                  <a:schemeClr val="tx1"/>
                </a:solidFill>
                <a:latin typeface="Times New Roman" panose="02020603050405020304" pitchFamily="18" charset="0"/>
                <a:cs typeface="Times New Roman" panose="02020603050405020304" pitchFamily="18" charset="0"/>
              </a:rPr>
              <a:t>Для проведения работ по защите информации в ходе создания и эксплуатации информационной системы обладателем информации (заказчиком) и оператором в соответствии с законодательством Российской Федерации при необходимости привлекаются организации, имеющие лицензию на деятельность по технической защите конфиденциальной </a:t>
            </a:r>
            <a:r>
              <a:rPr lang="ru-RU" sz="1600" dirty="0" smtClean="0">
                <a:solidFill>
                  <a:schemeClr val="tx1"/>
                </a:solidFill>
                <a:latin typeface="Times New Roman" panose="02020603050405020304" pitchFamily="18" charset="0"/>
                <a:cs typeface="Times New Roman" panose="02020603050405020304" pitchFamily="18" charset="0"/>
              </a:rPr>
              <a:t>информации</a:t>
            </a: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36917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pic>
        <p:nvPicPr>
          <p:cNvPr id="5" name="Рисунок 4" descr="4.png"/>
          <p:cNvPicPr>
            <a:picLocks noChangeAspect="1"/>
          </p:cNvPicPr>
          <p:nvPr/>
        </p:nvPicPr>
        <p:blipFill>
          <a:blip r:embed="rId3" cstate="print"/>
          <a:srcRect l="2461" t="51050" r="4673" b="33200"/>
          <a:stretch>
            <a:fillRect/>
          </a:stretch>
        </p:blipFill>
        <p:spPr>
          <a:xfrm rot="21099245">
            <a:off x="3230693" y="6092083"/>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462806"/>
            <a:ext cx="2088232" cy="1584176"/>
          </a:xfrm>
          <a:prstGeom prst="rect">
            <a:avLst/>
          </a:prstGeom>
        </p:spPr>
      </p:pic>
      <p:sp>
        <p:nvSpPr>
          <p:cNvPr id="7" name="Скругленный прямоугольник 6"/>
          <p:cNvSpPr/>
          <p:nvPr/>
        </p:nvSpPr>
        <p:spPr>
          <a:xfrm>
            <a:off x="251520" y="1844824"/>
            <a:ext cx="8640960" cy="21602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ctrTitle"/>
          </p:nvPr>
        </p:nvSpPr>
        <p:spPr>
          <a:xfrm>
            <a:off x="323528" y="1844824"/>
            <a:ext cx="8496944" cy="2118097"/>
          </a:xfrm>
        </p:spPr>
        <p:txBody>
          <a:bodyPr>
            <a:normAutofit/>
          </a:bodyPr>
          <a:lstStyle/>
          <a:p>
            <a:r>
              <a:rPr lang="ru-RU" sz="3600" b="1" dirty="0">
                <a:latin typeface="Arial" panose="020B0604020202020204" pitchFamily="34" charset="0"/>
                <a:cs typeface="Arial" panose="020B0604020202020204" pitchFamily="34" charset="0"/>
              </a:rPr>
              <a:t>Защита государственных и муниципальных информационных систем и ее реализация на </a:t>
            </a:r>
            <a:r>
              <a:rPr lang="ru-RU" sz="3600" b="1" dirty="0" smtClean="0">
                <a:latin typeface="Arial" panose="020B0604020202020204" pitchFamily="34" charset="0"/>
                <a:cs typeface="Arial" panose="020B0604020202020204" pitchFamily="34" charset="0"/>
              </a:rPr>
              <a:t>практике</a:t>
            </a:r>
            <a:endParaRPr lang="ru-RU" b="1" dirty="0"/>
          </a:p>
        </p:txBody>
      </p:sp>
      <p:sp>
        <p:nvSpPr>
          <p:cNvPr id="3" name="Прямоугольник 2"/>
          <p:cNvSpPr/>
          <p:nvPr/>
        </p:nvSpPr>
        <p:spPr>
          <a:xfrm>
            <a:off x="4302099" y="4149080"/>
            <a:ext cx="4572000" cy="1754326"/>
          </a:xfrm>
          <a:prstGeom prst="rect">
            <a:avLst/>
          </a:prstGeom>
        </p:spPr>
        <p:txBody>
          <a:bodyPr>
            <a:spAutoFit/>
          </a:bodyPr>
          <a:lstStyle/>
          <a:p>
            <a:pPr>
              <a:spcBef>
                <a:spcPct val="0"/>
              </a:spcBef>
            </a:pPr>
            <a:r>
              <a:rPr lang="ru-RU" altLang="ru-RU" dirty="0">
                <a:latin typeface="PF Square Sans Pro Light" pitchFamily="2" charset="0"/>
              </a:rPr>
              <a:t>Вероника Нечаева,</a:t>
            </a:r>
          </a:p>
          <a:p>
            <a:pPr>
              <a:spcBef>
                <a:spcPct val="0"/>
              </a:spcBef>
            </a:pPr>
            <a:r>
              <a:rPr lang="ru-RU" altLang="ru-RU" dirty="0">
                <a:latin typeface="PF Square Sans Pro Light" pitchFamily="2" charset="0"/>
              </a:rPr>
              <a:t>руководитель отдела защиты информации</a:t>
            </a:r>
            <a:endParaRPr lang="en-US" altLang="ru-RU" dirty="0">
              <a:latin typeface="PF Square Sans Pro Light" pitchFamily="2" charset="0"/>
            </a:endParaRPr>
          </a:p>
          <a:p>
            <a:pPr>
              <a:spcBef>
                <a:spcPct val="0"/>
              </a:spcBef>
            </a:pPr>
            <a:endParaRPr lang="en-US" dirty="0">
              <a:latin typeface="PF Square Sans Pro Light" pitchFamily="2" charset="0"/>
            </a:endParaRPr>
          </a:p>
          <a:p>
            <a:pPr>
              <a:spcBef>
                <a:spcPct val="0"/>
              </a:spcBef>
            </a:pPr>
            <a:r>
              <a:rPr lang="ru-RU" dirty="0">
                <a:latin typeface="PF Square Sans Pro Light" pitchFamily="2" charset="0"/>
              </a:rPr>
              <a:t>тел./факс: +7(3852)200-460 доп.1175</a:t>
            </a:r>
            <a:endParaRPr lang="en-US" dirty="0">
              <a:latin typeface="PF Square Sans Pro Light" pitchFamily="2" charset="0"/>
            </a:endParaRPr>
          </a:p>
          <a:p>
            <a:pPr>
              <a:spcBef>
                <a:spcPct val="0"/>
              </a:spcBef>
            </a:pPr>
            <a:r>
              <a:rPr lang="ru-RU" dirty="0" err="1">
                <a:latin typeface="PF Square Sans Pro Light" pitchFamily="2" charset="0"/>
              </a:rPr>
              <a:t>с.т</a:t>
            </a:r>
            <a:r>
              <a:rPr lang="ru-RU" dirty="0">
                <a:latin typeface="PF Square Sans Pro Light" pitchFamily="2" charset="0"/>
              </a:rPr>
              <a:t>.: 8-923-655-2005</a:t>
            </a:r>
            <a:endParaRPr lang="ru-RU" dirty="0">
              <a:latin typeface="PF Square Sans Pro Light" pitchFamily="2" charset="0"/>
            </a:endParaRPr>
          </a:p>
        </p:txBody>
      </p:sp>
    </p:spTree>
    <p:extLst>
      <p:ext uri="{BB962C8B-B14F-4D97-AF65-F5344CB8AC3E}">
        <p14:creationId xmlns:p14="http://schemas.microsoft.com/office/powerpoint/2010/main" val="13077629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268760"/>
            <a:ext cx="8568952" cy="54726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Федеральный </a:t>
            </a:r>
            <a:r>
              <a:rPr lang="ru-RU" sz="1600" dirty="0">
                <a:solidFill>
                  <a:schemeClr val="tx1"/>
                </a:solidFill>
                <a:latin typeface="Times New Roman" panose="02020603050405020304" pitchFamily="18" charset="0"/>
                <a:cs typeface="Times New Roman" panose="02020603050405020304" pitchFamily="18" charset="0"/>
              </a:rPr>
              <a:t>закон от 27.07.2006 № 149-ФЗ «Об информации, информационных технологиях и о защите </a:t>
            </a:r>
            <a:r>
              <a:rPr lang="ru-RU" sz="1600" dirty="0" smtClean="0">
                <a:solidFill>
                  <a:schemeClr val="tx1"/>
                </a:solidFill>
                <a:latin typeface="Times New Roman" panose="02020603050405020304" pitchFamily="18" charset="0"/>
                <a:cs typeface="Times New Roman" panose="02020603050405020304" pitchFamily="18" charset="0"/>
              </a:rPr>
              <a:t>информации»</a:t>
            </a:r>
          </a:p>
          <a:p>
            <a:pPr marL="285750" indent="-285750">
              <a:buFont typeface="Wingdings" panose="05000000000000000000" pitchFamily="2" charset="2"/>
              <a:buChar char="ü"/>
            </a:pPr>
            <a:endParaRPr lang="ru-RU" sz="800" dirty="0" smtClean="0">
              <a:solidFill>
                <a:schemeClr val="tx1"/>
              </a:solidFill>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ü"/>
            </a:pPr>
            <a:r>
              <a:rPr lang="ru-RU" sz="1600" dirty="0" smtClean="0">
                <a:solidFill>
                  <a:schemeClr val="tx1"/>
                </a:solidFill>
                <a:latin typeface="Times New Roman" panose="02020603050405020304" pitchFamily="18" charset="0"/>
              </a:rPr>
              <a:t>Постановление </a:t>
            </a:r>
            <a:r>
              <a:rPr lang="ru-RU" sz="1600" dirty="0">
                <a:solidFill>
                  <a:schemeClr val="tx1"/>
                </a:solidFill>
                <a:latin typeface="Times New Roman" panose="02020603050405020304" pitchFamily="18" charset="0"/>
              </a:rPr>
              <a:t>Правительства РФ от 01.11.2012 </a:t>
            </a:r>
            <a:r>
              <a:rPr lang="ru-RU" sz="1600" dirty="0" smtClean="0">
                <a:solidFill>
                  <a:schemeClr val="tx1"/>
                </a:solidFill>
                <a:latin typeface="Times New Roman" panose="02020603050405020304" pitchFamily="18" charset="0"/>
              </a:rPr>
              <a:t>№ 1119 «Об </a:t>
            </a:r>
            <a:r>
              <a:rPr lang="ru-RU" sz="1600" dirty="0">
                <a:solidFill>
                  <a:schemeClr val="tx1"/>
                </a:solidFill>
                <a:latin typeface="Times New Roman" panose="02020603050405020304" pitchFamily="18" charset="0"/>
              </a:rPr>
              <a:t>утверждении требований к защите персональных данных при их обработке в информационных системах персональных </a:t>
            </a:r>
            <a:r>
              <a:rPr lang="ru-RU" sz="1600" dirty="0" smtClean="0">
                <a:solidFill>
                  <a:schemeClr val="tx1"/>
                </a:solidFill>
                <a:latin typeface="Times New Roman" panose="02020603050405020304" pitchFamily="18" charset="0"/>
              </a:rPr>
              <a:t>данных»</a:t>
            </a:r>
          </a:p>
          <a:p>
            <a:pPr marL="285750" indent="-285750">
              <a:buFont typeface="Wingdings" panose="05000000000000000000" pitchFamily="2" charset="2"/>
              <a:buChar char="ü"/>
            </a:pPr>
            <a:endParaRPr lang="ru-RU" sz="800" dirty="0" smtClean="0">
              <a:solidFill>
                <a:schemeClr val="tx1"/>
              </a:solidFill>
              <a:latin typeface="Times New Roman" panose="02020603050405020304" pitchFamily="18" charset="0"/>
            </a:endParaRPr>
          </a:p>
          <a:p>
            <a:pPr marL="285750" indent="-285750">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Постановление </a:t>
            </a:r>
            <a:r>
              <a:rPr lang="ru-RU" sz="1600" dirty="0">
                <a:solidFill>
                  <a:schemeClr val="tx1"/>
                </a:solidFill>
                <a:latin typeface="Times New Roman" panose="02020603050405020304" pitchFamily="18" charset="0"/>
                <a:cs typeface="Times New Roman" panose="02020603050405020304" pitchFamily="18" charset="0"/>
              </a:rPr>
              <a:t>Правительства РФ от 06.07.2015 № 675 «О порядке осуществления контроля за соблюдением требований, предусмотренных частью 2.1 статьи 13 и частью 6 статьи 14 Федерального закона «Об информации, информационных технологиях и о защите </a:t>
            </a:r>
            <a:r>
              <a:rPr lang="ru-RU" sz="1600" dirty="0" smtClean="0">
                <a:solidFill>
                  <a:schemeClr val="tx1"/>
                </a:solidFill>
                <a:latin typeface="Times New Roman" panose="02020603050405020304" pitchFamily="18" charset="0"/>
                <a:cs typeface="Times New Roman" panose="02020603050405020304" pitchFamily="18" charset="0"/>
              </a:rPr>
              <a:t>информации»</a:t>
            </a:r>
          </a:p>
          <a:p>
            <a:pPr marL="285750" indent="-285750">
              <a:buFont typeface="Wingdings" panose="05000000000000000000" pitchFamily="2" charset="2"/>
              <a:buChar char="ü"/>
            </a:pPr>
            <a:endParaRPr lang="ru-RU" sz="800" dirty="0" smtClean="0">
              <a:solidFill>
                <a:schemeClr val="tx1"/>
              </a:solidFill>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Постановление </a:t>
            </a:r>
            <a:r>
              <a:rPr lang="ru-RU" sz="1600" dirty="0">
                <a:solidFill>
                  <a:schemeClr val="tx1"/>
                </a:solidFill>
                <a:latin typeface="Times New Roman" panose="02020603050405020304" pitchFamily="18" charset="0"/>
                <a:cs typeface="Times New Roman" panose="02020603050405020304" pitchFamily="18" charset="0"/>
              </a:rPr>
              <a:t>Правительства РФ от 06.07.2015 № 676 «О требованиях к порядку создания, развития, ввода в эксплуатацию, эксплуатации и вывода из эксплуатации государственных информационных систем и дальнейшего хранения содержащейся в их базах данных информации» от 6 июля 2015 г. № </a:t>
            </a:r>
            <a:r>
              <a:rPr lang="ru-RU" sz="1600" dirty="0" smtClean="0">
                <a:solidFill>
                  <a:schemeClr val="tx1"/>
                </a:solidFill>
                <a:latin typeface="Times New Roman" panose="02020603050405020304" pitchFamily="18" charset="0"/>
                <a:cs typeface="Times New Roman" panose="02020603050405020304" pitchFamily="18" charset="0"/>
              </a:rPr>
              <a:t>676</a:t>
            </a:r>
          </a:p>
          <a:p>
            <a:pPr marL="285750" indent="-285750">
              <a:buFont typeface="Wingdings" panose="05000000000000000000" pitchFamily="2" charset="2"/>
              <a:buChar char="ü"/>
            </a:pPr>
            <a:endParaRPr lang="ru-RU" sz="800" dirty="0" smtClean="0">
              <a:solidFill>
                <a:schemeClr val="tx1"/>
              </a:solidFill>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Приказ </a:t>
            </a:r>
            <a:r>
              <a:rPr lang="ru-RU" sz="1600" dirty="0">
                <a:solidFill>
                  <a:schemeClr val="tx1"/>
                </a:solidFill>
                <a:latin typeface="Times New Roman" panose="02020603050405020304" pitchFamily="18" charset="0"/>
                <a:cs typeface="Times New Roman" panose="02020603050405020304" pitchFamily="18" charset="0"/>
              </a:rPr>
              <a:t>ФСТЭК России от </a:t>
            </a:r>
            <a:r>
              <a:rPr lang="ru-RU" sz="1600" dirty="0" smtClean="0">
                <a:solidFill>
                  <a:schemeClr val="tx1"/>
                </a:solidFill>
                <a:latin typeface="Times New Roman" panose="02020603050405020304" pitchFamily="18" charset="0"/>
                <a:cs typeface="Times New Roman" panose="02020603050405020304" pitchFamily="18" charset="0"/>
              </a:rPr>
              <a:t>11.02.2013 № 17 «О </a:t>
            </a:r>
            <a:r>
              <a:rPr lang="ru-RU" sz="1600" dirty="0">
                <a:solidFill>
                  <a:schemeClr val="tx1"/>
                </a:solidFill>
                <a:latin typeface="Times New Roman" panose="02020603050405020304" pitchFamily="18" charset="0"/>
                <a:cs typeface="Times New Roman" panose="02020603050405020304" pitchFamily="18" charset="0"/>
              </a:rPr>
              <a:t>защите информации, не составляющей государственную тайну, содержащейся в государственных информационных системах</a:t>
            </a:r>
            <a:r>
              <a:rPr lang="ru-RU" sz="1600" dirty="0" smtClean="0">
                <a:solidFill>
                  <a:schemeClr val="tx1"/>
                </a:solidFill>
                <a:latin typeface="Times New Roman" panose="02020603050405020304" pitchFamily="18" charset="0"/>
                <a:cs typeface="Times New Roman" panose="02020603050405020304" pitchFamily="18" charset="0"/>
              </a:rPr>
              <a:t>»</a:t>
            </a:r>
          </a:p>
          <a:p>
            <a:pPr marL="285750" indent="-285750">
              <a:buFont typeface="Wingdings" panose="05000000000000000000" pitchFamily="2" charset="2"/>
              <a:buChar char="ü"/>
            </a:pPr>
            <a:endParaRPr lang="ru-RU" sz="800" dirty="0" smtClean="0">
              <a:solidFill>
                <a:schemeClr val="tx1"/>
              </a:solidFill>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«Методический </a:t>
            </a:r>
            <a:r>
              <a:rPr lang="ru-RU" sz="1600" dirty="0">
                <a:solidFill>
                  <a:schemeClr val="tx1"/>
                </a:solidFill>
                <a:latin typeface="Times New Roman" panose="02020603050405020304" pitchFamily="18" charset="0"/>
                <a:cs typeface="Times New Roman" panose="02020603050405020304" pitchFamily="18" charset="0"/>
              </a:rPr>
              <a:t>документ. Меры защиты информации в государственных информационных системах» утвержден ФСТЭК России </a:t>
            </a:r>
            <a:r>
              <a:rPr lang="ru-RU" sz="1600" dirty="0" smtClean="0">
                <a:solidFill>
                  <a:schemeClr val="tx1"/>
                </a:solidFill>
                <a:latin typeface="Times New Roman" panose="02020603050405020304" pitchFamily="18" charset="0"/>
                <a:cs typeface="Times New Roman" panose="02020603050405020304" pitchFamily="18" charset="0"/>
              </a:rPr>
              <a:t>11.02.2014</a:t>
            </a: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7" name="Заголовок 6"/>
          <p:cNvSpPr>
            <a:spLocks noGrp="1"/>
          </p:cNvSpPr>
          <p:nvPr>
            <p:ph type="title"/>
          </p:nvPr>
        </p:nvSpPr>
        <p:spPr>
          <a:xfrm>
            <a:off x="467544" y="188640"/>
            <a:ext cx="7992888" cy="900000"/>
          </a:xfrm>
        </p:spPr>
        <p:txBody>
          <a:bodyPr>
            <a:noAutofit/>
          </a:bodyPr>
          <a:lstStyle/>
          <a:p>
            <a:r>
              <a:rPr lang="ru-RU" sz="2800" b="1" dirty="0">
                <a:ln w="11430"/>
                <a:latin typeface="Arial" pitchFamily="34" charset="0"/>
              </a:rPr>
              <a:t>Основные нормативные правовые акты </a:t>
            </a:r>
            <a:r>
              <a:rPr lang="ru-RU" sz="2800" b="1" dirty="0" smtClean="0">
                <a:ln w="11430"/>
                <a:latin typeface="Arial" pitchFamily="34" charset="0"/>
              </a:rPr>
              <a:t/>
            </a:r>
            <a:br>
              <a:rPr lang="ru-RU" sz="2800" b="1" dirty="0" smtClean="0">
                <a:ln w="11430"/>
                <a:latin typeface="Arial" pitchFamily="34" charset="0"/>
              </a:rPr>
            </a:br>
            <a:r>
              <a:rPr lang="ru-RU" sz="2800" b="1" dirty="0" smtClean="0">
                <a:ln w="11430"/>
                <a:latin typeface="Arial" pitchFamily="34" charset="0"/>
              </a:rPr>
              <a:t>в </a:t>
            </a:r>
            <a:r>
              <a:rPr lang="ru-RU" sz="2800" b="1" dirty="0">
                <a:ln w="11430"/>
                <a:latin typeface="Arial" pitchFamily="34" charset="0"/>
              </a:rPr>
              <a:t>области защиты ГИС/МИС</a:t>
            </a:r>
            <a:endParaRPr lang="ru-RU" sz="28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268760"/>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smtClean="0">
                <a:solidFill>
                  <a:schemeClr val="tx1"/>
                </a:solidFill>
                <a:latin typeface="Times New Roman" panose="02020603050405020304" pitchFamily="18" charset="0"/>
                <a:cs typeface="Times New Roman" panose="02020603050405020304" pitchFamily="18" charset="0"/>
              </a:rPr>
              <a:t>ч.1. п.2 Требований</a:t>
            </a:r>
          </a:p>
          <a:p>
            <a:r>
              <a:rPr lang="ru-RU" sz="1600" b="1" dirty="0">
                <a:solidFill>
                  <a:schemeClr val="tx1"/>
                </a:solidFill>
              </a:rPr>
              <a:t> </a:t>
            </a:r>
            <a:r>
              <a:rPr lang="ru-RU" sz="1600" dirty="0">
                <a:solidFill>
                  <a:schemeClr val="tx1"/>
                </a:solidFill>
                <a:latin typeface="Times New Roman" panose="02020603050405020304" pitchFamily="18" charset="0"/>
                <a:cs typeface="Times New Roman" panose="02020603050405020304" pitchFamily="18" charset="0"/>
              </a:rPr>
              <a:t>В документе устанавливаются требования к обеспечению защиты информации ограниченного доступа, не содержащей сведения, составляющие государственную тайну (далее - информация), от утечки по техническим каналам, несанкционированного доступа, специальных воздействий на такую информацию (носители информации) в целях ее добывания, уничтожения, искажения или блокирования доступа к ней </a:t>
            </a:r>
            <a:r>
              <a:rPr lang="ru-RU" sz="1600" dirty="0" smtClean="0">
                <a:solidFill>
                  <a:schemeClr val="tx1"/>
                </a:solidFill>
                <a:latin typeface="Times New Roman" panose="02020603050405020304" pitchFamily="18" charset="0"/>
                <a:cs typeface="Times New Roman" panose="02020603050405020304" pitchFamily="18" charset="0"/>
              </a:rPr>
              <a:t>при </a:t>
            </a:r>
            <a:r>
              <a:rPr lang="ru-RU" sz="1600" dirty="0">
                <a:solidFill>
                  <a:schemeClr val="tx1"/>
                </a:solidFill>
                <a:latin typeface="Times New Roman" panose="02020603050405020304" pitchFamily="18" charset="0"/>
                <a:cs typeface="Times New Roman" panose="02020603050405020304" pitchFamily="18" charset="0"/>
              </a:rPr>
              <a:t>обработке указанной информации в государственных информационных системах.</a:t>
            </a:r>
          </a:p>
          <a:p>
            <a:r>
              <a:rPr lang="ru-RU" sz="1600" dirty="0">
                <a:solidFill>
                  <a:schemeClr val="tx1"/>
                </a:solidFill>
                <a:latin typeface="Times New Roman" panose="02020603050405020304" pitchFamily="18" charset="0"/>
                <a:cs typeface="Times New Roman" panose="02020603050405020304" pitchFamily="18" charset="0"/>
              </a:rPr>
              <a:t>Настоящие Требования могут применяться для защиты общедоступной информации, содержащейся в государственных информационных </a:t>
            </a:r>
            <a:r>
              <a:rPr lang="ru-RU" sz="1600" dirty="0" smtClean="0">
                <a:solidFill>
                  <a:schemeClr val="tx1"/>
                </a:solidFill>
                <a:latin typeface="Times New Roman" panose="02020603050405020304" pitchFamily="18" charset="0"/>
                <a:cs typeface="Times New Roman" panose="02020603050405020304" pitchFamily="18" charset="0"/>
              </a:rPr>
              <a:t>системах.</a:t>
            </a:r>
          </a:p>
          <a:p>
            <a:endParaRPr lang="ru-RU" sz="1600" dirty="0" smtClean="0">
              <a:solidFill>
                <a:schemeClr val="tx1"/>
              </a:solidFill>
              <a:latin typeface="Times New Roman" panose="02020603050405020304" pitchFamily="18" charset="0"/>
              <a:cs typeface="Times New Roman" panose="02020603050405020304" pitchFamily="18" charset="0"/>
            </a:endParaRPr>
          </a:p>
          <a:p>
            <a:r>
              <a:rPr lang="ru-RU" sz="1600" dirty="0">
                <a:solidFill>
                  <a:schemeClr val="tx1"/>
                </a:solidFill>
                <a:latin typeface="Times New Roman" panose="02020603050405020304" pitchFamily="18" charset="0"/>
                <a:cs typeface="Times New Roman" panose="02020603050405020304" pitchFamily="18" charset="0"/>
              </a:rPr>
              <a:t>ч.1. </a:t>
            </a:r>
            <a:r>
              <a:rPr lang="ru-RU" sz="1600" dirty="0" smtClean="0">
                <a:solidFill>
                  <a:schemeClr val="tx1"/>
                </a:solidFill>
                <a:latin typeface="Times New Roman" panose="02020603050405020304" pitchFamily="18" charset="0"/>
                <a:cs typeface="Times New Roman" panose="02020603050405020304" pitchFamily="18" charset="0"/>
              </a:rPr>
              <a:t>п.3 Требований</a:t>
            </a:r>
          </a:p>
          <a:p>
            <a:r>
              <a:rPr lang="ru-RU" sz="1600" dirty="0"/>
              <a:t> </a:t>
            </a:r>
            <a:r>
              <a:rPr lang="ru-RU" sz="1600" dirty="0">
                <a:solidFill>
                  <a:schemeClr val="tx1"/>
                </a:solidFill>
                <a:latin typeface="Times New Roman" panose="02020603050405020304" pitchFamily="18" charset="0"/>
                <a:cs typeface="Times New Roman" panose="02020603050405020304" pitchFamily="18" charset="0"/>
              </a:rPr>
              <a:t>Настоящие Требования являются обязательными при обработке информации в государственных информационных системах, функционирующих на территории Российской Федерации, а также в муниципальных информационных системах, если иное не установлено законодательством Российской Федерации о местном самоуправлении</a:t>
            </a:r>
            <a:r>
              <a:rPr lang="ru-RU" sz="1600" dirty="0" smtClean="0">
                <a:solidFill>
                  <a:schemeClr val="tx1"/>
                </a:solidFill>
                <a:latin typeface="Times New Roman" panose="02020603050405020304" pitchFamily="18" charset="0"/>
                <a:cs typeface="Times New Roman" panose="02020603050405020304" pitchFamily="18" charset="0"/>
              </a:rPr>
              <a:t>.</a:t>
            </a:r>
          </a:p>
          <a:p>
            <a:endParaRPr lang="ru-RU" sz="1600" dirty="0" smtClean="0">
              <a:solidFill>
                <a:schemeClr val="tx1"/>
              </a:solidFill>
              <a:latin typeface="Times New Roman" panose="02020603050405020304" pitchFamily="18" charset="0"/>
              <a:cs typeface="Times New Roman" panose="02020603050405020304" pitchFamily="18" charset="0"/>
            </a:endParaRPr>
          </a:p>
          <a:p>
            <a:r>
              <a:rPr lang="ru-RU" sz="1600" dirty="0">
                <a:solidFill>
                  <a:schemeClr val="tx1"/>
                </a:solidFill>
                <a:latin typeface="Times New Roman" panose="02020603050405020304" pitchFamily="18" charset="0"/>
                <a:cs typeface="Times New Roman" panose="02020603050405020304" pitchFamily="18" charset="0"/>
              </a:rPr>
              <a:t>ч.1. </a:t>
            </a:r>
            <a:r>
              <a:rPr lang="ru-RU" sz="1600" dirty="0" smtClean="0">
                <a:solidFill>
                  <a:schemeClr val="tx1"/>
                </a:solidFill>
                <a:latin typeface="Times New Roman" panose="02020603050405020304" pitchFamily="18" charset="0"/>
                <a:cs typeface="Times New Roman" panose="02020603050405020304" pitchFamily="18" charset="0"/>
              </a:rPr>
              <a:t>п.7 Требований</a:t>
            </a:r>
            <a:endParaRPr lang="ru-RU" sz="1600" dirty="0"/>
          </a:p>
          <a:p>
            <a:r>
              <a:rPr lang="ru-RU" sz="1600" dirty="0" smtClean="0">
                <a:solidFill>
                  <a:schemeClr val="tx1"/>
                </a:solidFill>
                <a:latin typeface="Times New Roman" panose="02020603050405020304" pitchFamily="18" charset="0"/>
                <a:cs typeface="Times New Roman" panose="02020603050405020304" pitchFamily="18" charset="0"/>
              </a:rPr>
              <a:t>Защита </a:t>
            </a:r>
            <a:r>
              <a:rPr lang="ru-RU" sz="1600" dirty="0">
                <a:solidFill>
                  <a:schemeClr val="tx1"/>
                </a:solidFill>
                <a:latin typeface="Times New Roman" panose="02020603050405020304" pitchFamily="18" charset="0"/>
                <a:cs typeface="Times New Roman" panose="02020603050405020304" pitchFamily="18" charset="0"/>
              </a:rPr>
              <a:t>информации, содержащейся в государственной информационной </a:t>
            </a:r>
            <a:r>
              <a:rPr lang="ru-RU" sz="1600" dirty="0" smtClean="0">
                <a:solidFill>
                  <a:schemeClr val="tx1"/>
                </a:solidFill>
                <a:latin typeface="Times New Roman" panose="02020603050405020304" pitchFamily="18" charset="0"/>
                <a:cs typeface="Times New Roman" panose="02020603050405020304" pitchFamily="18" charset="0"/>
              </a:rPr>
              <a:t>системе, </a:t>
            </a:r>
            <a:r>
              <a:rPr lang="ru-RU" sz="1600" dirty="0">
                <a:solidFill>
                  <a:schemeClr val="tx1"/>
                </a:solidFill>
                <a:latin typeface="Times New Roman" panose="02020603050405020304" pitchFamily="18" charset="0"/>
                <a:cs typeface="Times New Roman" panose="02020603050405020304" pitchFamily="18" charset="0"/>
              </a:rPr>
              <a:t>обеспечивается путем выполнения обладателем информации (заказчиком) и (или) оператором требований к организации защиты информации, содержащейся в информационной системе, и требований к мерам защиты информации, содержащейся в информационной системе</a:t>
            </a:r>
            <a:r>
              <a:rPr lang="ru-RU" sz="1600" dirty="0" smtClean="0">
                <a:solidFill>
                  <a:schemeClr val="tx1"/>
                </a:solidFill>
                <a:latin typeface="Times New Roman" panose="02020603050405020304" pitchFamily="18" charset="0"/>
                <a:cs typeface="Times New Roman" panose="02020603050405020304" pitchFamily="18" charset="0"/>
              </a:rPr>
              <a:t>.</a:t>
            </a: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800" b="1" dirty="0">
                <a:latin typeface="Arial" panose="020B0604020202020204" pitchFamily="34" charset="0"/>
                <a:cs typeface="Arial" panose="020B0604020202020204" pitchFamily="34" charset="0"/>
              </a:rPr>
              <a:t>Приказ ФСТЭК России от 11.02.2013 № 17 «Об </a:t>
            </a:r>
            <a:r>
              <a:rPr lang="ru-RU" sz="1800" b="1" dirty="0" smtClean="0">
                <a:latin typeface="Arial" panose="020B0604020202020204" pitchFamily="34" charset="0"/>
                <a:cs typeface="Arial" panose="020B0604020202020204" pitchFamily="34" charset="0"/>
              </a:rPr>
              <a:t>утверждении Требований </a:t>
            </a:r>
            <a:r>
              <a:rPr lang="ru-RU" sz="1800" b="1" dirty="0">
                <a:latin typeface="Arial" panose="020B0604020202020204" pitchFamily="34" charset="0"/>
                <a:cs typeface="Arial" panose="020B0604020202020204" pitchFamily="34" charset="0"/>
              </a:rPr>
              <a:t>о защите информации, не составляющей государственную тайну, содержащейся в </a:t>
            </a:r>
            <a:r>
              <a:rPr lang="ru-RU" sz="1800" b="1" dirty="0" smtClean="0">
                <a:latin typeface="Arial" panose="020B0604020202020204" pitchFamily="34" charset="0"/>
                <a:cs typeface="Arial" panose="020B0604020202020204" pitchFamily="34" charset="0"/>
              </a:rPr>
              <a:t>государственных информационных системах»</a:t>
            </a:r>
            <a:endParaRPr lang="ru-RU"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57837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268760"/>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800" b="1" dirty="0">
                <a:latin typeface="Arial" panose="020B0604020202020204" pitchFamily="34" charset="0"/>
                <a:cs typeface="Arial" panose="020B0604020202020204" pitchFamily="34" charset="0"/>
              </a:rPr>
              <a:t>Федеральный закон от 27.07.2006 № 149-ФЗ «Об информации, информационных технологиях и о защите информации»</a:t>
            </a:r>
          </a:p>
        </p:txBody>
      </p:sp>
      <p:pic>
        <p:nvPicPr>
          <p:cNvPr id="2" name="Рисунок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8453" y="2285999"/>
            <a:ext cx="7349611" cy="2644538"/>
          </a:xfrm>
          <a:prstGeom prst="rect">
            <a:avLst/>
          </a:prstGeom>
        </p:spPr>
      </p:pic>
    </p:spTree>
    <p:extLst>
      <p:ext uri="{BB962C8B-B14F-4D97-AF65-F5344CB8AC3E}">
        <p14:creationId xmlns:p14="http://schemas.microsoft.com/office/powerpoint/2010/main" val="12706753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446372"/>
            <a:ext cx="8568952" cy="51509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chemeClr val="tx1"/>
                </a:solidFill>
                <a:latin typeface="Times New Roman" panose="02020603050405020304" pitchFamily="18" charset="0"/>
                <a:cs typeface="Times New Roman" panose="02020603050405020304" pitchFamily="18" charset="0"/>
              </a:rPr>
              <a:t>ст.13.ч.1.</a:t>
            </a:r>
          </a:p>
          <a:p>
            <a:r>
              <a:rPr lang="ru-RU" b="1" dirty="0" smtClean="0">
                <a:solidFill>
                  <a:schemeClr val="tx1"/>
                </a:solidFill>
                <a:latin typeface="Times New Roman" panose="02020603050405020304" pitchFamily="18" charset="0"/>
                <a:cs typeface="Times New Roman" panose="02020603050405020304" pitchFamily="18" charset="0"/>
              </a:rPr>
              <a:t>Государственные информационные </a:t>
            </a:r>
            <a:r>
              <a:rPr lang="ru-RU" b="1" dirty="0">
                <a:solidFill>
                  <a:schemeClr val="tx1"/>
                </a:solidFill>
                <a:latin typeface="Times New Roman" panose="02020603050405020304" pitchFamily="18" charset="0"/>
                <a:cs typeface="Times New Roman" panose="02020603050405020304" pitchFamily="18" charset="0"/>
              </a:rPr>
              <a:t>системы</a:t>
            </a:r>
            <a:r>
              <a:rPr lang="ru-RU" dirty="0">
                <a:solidFill>
                  <a:schemeClr val="tx1"/>
                </a:solidFill>
                <a:latin typeface="Times New Roman" panose="02020603050405020304" pitchFamily="18" charset="0"/>
                <a:cs typeface="Times New Roman" panose="02020603050405020304" pitchFamily="18" charset="0"/>
              </a:rPr>
              <a:t> - федеральные информационные системы и региональные информационные системы, созданные на основании соответственно федеральных законов, законов субъектов Российской Федерации, на основании правовых актов государственных </a:t>
            </a:r>
            <a:r>
              <a:rPr lang="ru-RU" dirty="0" smtClean="0">
                <a:solidFill>
                  <a:schemeClr val="tx1"/>
                </a:solidFill>
                <a:latin typeface="Times New Roman" panose="02020603050405020304" pitchFamily="18" charset="0"/>
                <a:cs typeface="Times New Roman" panose="02020603050405020304" pitchFamily="18" charset="0"/>
              </a:rPr>
              <a:t>органов</a:t>
            </a:r>
            <a:endParaRPr lang="ru-RU" dirty="0">
              <a:solidFill>
                <a:schemeClr val="tx1"/>
              </a:solidFill>
              <a:latin typeface="Times New Roman" panose="02020603050405020304" pitchFamily="18" charset="0"/>
              <a:cs typeface="Times New Roman" panose="02020603050405020304" pitchFamily="18" charset="0"/>
            </a:endParaRPr>
          </a:p>
          <a:p>
            <a:r>
              <a:rPr lang="ru-RU" b="1" dirty="0" smtClean="0">
                <a:solidFill>
                  <a:schemeClr val="tx1"/>
                </a:solidFill>
                <a:latin typeface="Times New Roman" panose="02020603050405020304" pitchFamily="18" charset="0"/>
                <a:cs typeface="Times New Roman" panose="02020603050405020304" pitchFamily="18" charset="0"/>
              </a:rPr>
              <a:t>Муниципальные </a:t>
            </a:r>
            <a:r>
              <a:rPr lang="ru-RU" b="1" dirty="0">
                <a:solidFill>
                  <a:schemeClr val="tx1"/>
                </a:solidFill>
                <a:latin typeface="Times New Roman" panose="02020603050405020304" pitchFamily="18" charset="0"/>
                <a:cs typeface="Times New Roman" panose="02020603050405020304" pitchFamily="18" charset="0"/>
              </a:rPr>
              <a:t>информационные системы</a:t>
            </a:r>
            <a:r>
              <a:rPr lang="ru-RU" dirty="0">
                <a:solidFill>
                  <a:schemeClr val="tx1"/>
                </a:solidFill>
                <a:latin typeface="Times New Roman" panose="02020603050405020304" pitchFamily="18" charset="0"/>
                <a:cs typeface="Times New Roman" panose="02020603050405020304" pitchFamily="18" charset="0"/>
              </a:rPr>
              <a:t>, созданные на основании решения органа местного </a:t>
            </a:r>
            <a:r>
              <a:rPr lang="ru-RU" dirty="0" smtClean="0">
                <a:solidFill>
                  <a:schemeClr val="tx1"/>
                </a:solidFill>
                <a:latin typeface="Times New Roman" panose="02020603050405020304" pitchFamily="18" charset="0"/>
                <a:cs typeface="Times New Roman" panose="02020603050405020304" pitchFamily="18" charset="0"/>
              </a:rPr>
              <a:t>самоуправления</a:t>
            </a:r>
          </a:p>
          <a:p>
            <a:r>
              <a:rPr lang="ru-RU" b="1" dirty="0" smtClean="0">
                <a:solidFill>
                  <a:schemeClr val="tx1"/>
                </a:solidFill>
                <a:latin typeface="Times New Roman" panose="02020603050405020304" pitchFamily="18" charset="0"/>
                <a:cs typeface="Times New Roman" panose="02020603050405020304" pitchFamily="18" charset="0"/>
              </a:rPr>
              <a:t>Иные </a:t>
            </a:r>
            <a:r>
              <a:rPr lang="ru-RU" b="1" dirty="0">
                <a:solidFill>
                  <a:schemeClr val="tx1"/>
                </a:solidFill>
                <a:latin typeface="Times New Roman" panose="02020603050405020304" pitchFamily="18" charset="0"/>
                <a:cs typeface="Times New Roman" panose="02020603050405020304" pitchFamily="18" charset="0"/>
              </a:rPr>
              <a:t>информационные </a:t>
            </a:r>
            <a:r>
              <a:rPr lang="ru-RU" b="1" dirty="0" smtClean="0">
                <a:solidFill>
                  <a:schemeClr val="tx1"/>
                </a:solidFill>
                <a:latin typeface="Times New Roman" panose="02020603050405020304" pitchFamily="18" charset="0"/>
                <a:cs typeface="Times New Roman" panose="02020603050405020304" pitchFamily="18" charset="0"/>
              </a:rPr>
              <a:t>системы – </a:t>
            </a:r>
            <a:r>
              <a:rPr lang="ru-RU" dirty="0" smtClean="0">
                <a:solidFill>
                  <a:schemeClr val="tx1"/>
                </a:solidFill>
                <a:latin typeface="Times New Roman" panose="02020603050405020304" pitchFamily="18" charset="0"/>
                <a:cs typeface="Times New Roman" panose="02020603050405020304" pitchFamily="18" charset="0"/>
              </a:rPr>
              <a:t>не вошедшие в предыдущие две группы</a:t>
            </a:r>
            <a:endParaRPr lang="ru-RU" dirty="0">
              <a:solidFill>
                <a:schemeClr val="tx1"/>
              </a:solidFill>
              <a:latin typeface="Times New Roman" panose="02020603050405020304" pitchFamily="18" charset="0"/>
              <a:cs typeface="Times New Roman" panose="02020603050405020304" pitchFamily="18" charset="0"/>
            </a:endParaRPr>
          </a:p>
          <a:p>
            <a:r>
              <a:rPr lang="ru-RU" dirty="0" smtClean="0">
                <a:solidFill>
                  <a:schemeClr val="tx1"/>
                </a:solidFill>
                <a:latin typeface="Times New Roman" panose="02020603050405020304" pitchFamily="18" charset="0"/>
                <a:cs typeface="Times New Roman" panose="02020603050405020304" pitchFamily="18" charset="0"/>
              </a:rPr>
              <a:t>ст.13.ч.2.</a:t>
            </a:r>
            <a:endParaRPr lang="ru-RU" dirty="0">
              <a:solidFill>
                <a:schemeClr val="tx1"/>
              </a:solidFill>
              <a:latin typeface="Times New Roman" panose="02020603050405020304" pitchFamily="18" charset="0"/>
              <a:cs typeface="Times New Roman" panose="02020603050405020304" pitchFamily="18" charset="0"/>
            </a:endParaRPr>
          </a:p>
          <a:p>
            <a:r>
              <a:rPr lang="ru-RU" dirty="0" smtClean="0">
                <a:solidFill>
                  <a:schemeClr val="tx1"/>
                </a:solidFill>
                <a:latin typeface="Times New Roman" panose="02020603050405020304" pitchFamily="18" charset="0"/>
                <a:cs typeface="Times New Roman" panose="02020603050405020304" pitchFamily="18" charset="0"/>
              </a:rPr>
              <a:t>Если </a:t>
            </a:r>
            <a:r>
              <a:rPr lang="ru-RU" dirty="0">
                <a:solidFill>
                  <a:schemeClr val="tx1"/>
                </a:solidFill>
                <a:latin typeface="Times New Roman" panose="02020603050405020304" pitchFamily="18" charset="0"/>
                <a:cs typeface="Times New Roman" panose="02020603050405020304" pitchFamily="18" charset="0"/>
              </a:rPr>
              <a:t>иное не установлено федеральными законами, оператором информационной системы является собственник используемых для обработки содержащейся в базах данных информации технических средств, который правомерно пользуется такими базами данных, или лицо, с которым этот собственник заключил договор об эксплуатации информационной системы. В случаях и в порядке, установленных федеральными законами, оператор информационной системы должен обеспечить возможность размещения информации в сети "Интернет" в форме открытых данных.</a:t>
            </a:r>
          </a:p>
          <a:p>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7" name="Заголовок 6"/>
          <p:cNvSpPr>
            <a:spLocks noGrp="1"/>
          </p:cNvSpPr>
          <p:nvPr>
            <p:ph type="title"/>
          </p:nvPr>
        </p:nvSpPr>
        <p:spPr>
          <a:xfrm>
            <a:off x="251520" y="188640"/>
            <a:ext cx="8568952" cy="900000"/>
          </a:xfrm>
        </p:spPr>
        <p:txBody>
          <a:bodyPr>
            <a:noAutofit/>
          </a:bodyPr>
          <a:lstStyle/>
          <a:p>
            <a:r>
              <a:rPr lang="ru-RU" sz="2000" b="1" dirty="0">
                <a:latin typeface="Arial" panose="020B0604020202020204" pitchFamily="34" charset="0"/>
                <a:cs typeface="Arial" panose="020B0604020202020204" pitchFamily="34" charset="0"/>
              </a:rPr>
              <a:t>Федеральный закон от 27.07.2006 № 149-ФЗ «Об информации, информационных технологиях и о защите информации</a:t>
            </a:r>
            <a:r>
              <a:rPr lang="ru-RU" sz="2000" b="1" dirty="0" smtClean="0">
                <a:latin typeface="Arial" panose="020B0604020202020204" pitchFamily="34" charset="0"/>
                <a:cs typeface="Arial" panose="020B0604020202020204" pitchFamily="34" charset="0"/>
              </a:rPr>
              <a:t>»</a:t>
            </a:r>
            <a:endParaRPr lang="ru-RU"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82312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446372"/>
            <a:ext cx="8568952" cy="51509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9388"/>
            <a:r>
              <a:rPr lang="ru-RU" b="1" dirty="0">
                <a:solidFill>
                  <a:schemeClr val="tx1"/>
                </a:solidFill>
                <a:latin typeface="Times New Roman" panose="02020603050405020304" pitchFamily="18" charset="0"/>
                <a:cs typeface="Times New Roman" panose="02020603050405020304" pitchFamily="18" charset="0"/>
              </a:rPr>
              <a:t>Государственная информационная система</a:t>
            </a:r>
            <a:r>
              <a:rPr lang="ru-RU" dirty="0">
                <a:solidFill>
                  <a:schemeClr val="tx1"/>
                </a:solidFill>
                <a:latin typeface="Times New Roman" panose="02020603050405020304" pitchFamily="18" charset="0"/>
                <a:cs typeface="Times New Roman" panose="02020603050405020304" pitchFamily="18" charset="0"/>
              </a:rPr>
              <a:t> создается, когда необходимо обеспечить:</a:t>
            </a:r>
          </a:p>
          <a:p>
            <a:pPr marL="358775" indent="273050">
              <a:buFont typeface="Wingdings" panose="05000000000000000000" pitchFamily="2" charset="2"/>
              <a:buChar char="ü"/>
            </a:pPr>
            <a:r>
              <a:rPr lang="ru-RU" dirty="0">
                <a:solidFill>
                  <a:schemeClr val="tx1"/>
                </a:solidFill>
                <a:latin typeface="Times New Roman" panose="02020603050405020304" pitchFamily="18" charset="0"/>
                <a:cs typeface="Times New Roman" panose="02020603050405020304" pitchFamily="18" charset="0"/>
              </a:rPr>
              <a:t>реализацию полномочий госорганов;</a:t>
            </a:r>
          </a:p>
          <a:p>
            <a:pPr marL="358775" indent="273050">
              <a:buFont typeface="Wingdings" panose="05000000000000000000" pitchFamily="2" charset="2"/>
              <a:buChar char="ü"/>
            </a:pPr>
            <a:r>
              <a:rPr lang="ru-RU" dirty="0">
                <a:solidFill>
                  <a:schemeClr val="tx1"/>
                </a:solidFill>
                <a:latin typeface="Times New Roman" panose="02020603050405020304" pitchFamily="18" charset="0"/>
                <a:cs typeface="Times New Roman" panose="02020603050405020304" pitchFamily="18" charset="0"/>
              </a:rPr>
              <a:t>информационный обмен между госорганами;</a:t>
            </a:r>
          </a:p>
          <a:p>
            <a:pPr marL="358775" indent="273050">
              <a:buFont typeface="Wingdings" panose="05000000000000000000" pitchFamily="2" charset="2"/>
              <a:buChar char="ü"/>
            </a:pPr>
            <a:r>
              <a:rPr lang="ru-RU" dirty="0">
                <a:solidFill>
                  <a:schemeClr val="tx1"/>
                </a:solidFill>
                <a:latin typeface="Times New Roman" panose="02020603050405020304" pitchFamily="18" charset="0"/>
                <a:cs typeface="Times New Roman" panose="02020603050405020304" pitchFamily="18" charset="0"/>
              </a:rPr>
              <a:t>достижение иных установленных федеральными законами целей.</a:t>
            </a:r>
            <a:endParaRPr lang="en-US" dirty="0">
              <a:solidFill>
                <a:schemeClr val="tx1"/>
              </a:solidFill>
              <a:latin typeface="Times New Roman" panose="02020603050405020304" pitchFamily="18" charset="0"/>
              <a:cs typeface="Times New Roman" panose="02020603050405020304" pitchFamily="18" charset="0"/>
            </a:endParaRPr>
          </a:p>
          <a:p>
            <a:endParaRPr lang="ru-RU" dirty="0">
              <a:solidFill>
                <a:schemeClr val="tx1"/>
              </a:solidFill>
            </a:endParaRPr>
          </a:p>
          <a:p>
            <a:endParaRPr lang="ru-RU" dirty="0">
              <a:solidFill>
                <a:schemeClr val="tx1"/>
              </a:solidFill>
            </a:endParaRPr>
          </a:p>
        </p:txBody>
      </p:sp>
      <p:sp>
        <p:nvSpPr>
          <p:cNvPr id="7" name="Заголовок 6"/>
          <p:cNvSpPr>
            <a:spLocks noGrp="1"/>
          </p:cNvSpPr>
          <p:nvPr>
            <p:ph type="title"/>
          </p:nvPr>
        </p:nvSpPr>
        <p:spPr>
          <a:xfrm>
            <a:off x="251520" y="188640"/>
            <a:ext cx="8568952" cy="900000"/>
          </a:xfrm>
        </p:spPr>
        <p:txBody>
          <a:bodyPr>
            <a:noAutofit/>
          </a:bodyPr>
          <a:lstStyle/>
          <a:p>
            <a:r>
              <a:rPr lang="ru-RU" sz="2000" b="1" dirty="0">
                <a:latin typeface="Arial" panose="020B0604020202020204" pitchFamily="34" charset="0"/>
                <a:cs typeface="Arial" panose="020B0604020202020204" pitchFamily="34" charset="0"/>
              </a:rPr>
              <a:t>Как отличить ГИС от </a:t>
            </a:r>
            <a:r>
              <a:rPr lang="ru-RU" sz="2000" b="1" dirty="0" err="1" smtClean="0">
                <a:latin typeface="Arial" panose="020B0604020202020204" pitchFamily="34" charset="0"/>
                <a:cs typeface="Arial" panose="020B0604020202020204" pitchFamily="34" charset="0"/>
              </a:rPr>
              <a:t>неГИС</a:t>
            </a:r>
            <a:endParaRPr lang="ru-RU"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9583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446372"/>
            <a:ext cx="8568952" cy="51509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8775" indent="273050">
              <a:buFont typeface="Wingdings" panose="05000000000000000000" pitchFamily="2" charset="2"/>
              <a:buChar char="ü"/>
            </a:pPr>
            <a:r>
              <a:rPr lang="ru-RU" dirty="0">
                <a:solidFill>
                  <a:schemeClr val="tx1"/>
                </a:solidFill>
                <a:latin typeface="Times New Roman" panose="02020603050405020304" pitchFamily="18" charset="0"/>
                <a:cs typeface="Times New Roman" panose="02020603050405020304" pitchFamily="18" charset="0"/>
              </a:rPr>
              <a:t>Узнать, есть ли законодательный акт, предписывающий создание информационной системы.</a:t>
            </a:r>
          </a:p>
          <a:p>
            <a:pPr marL="358775" indent="273050">
              <a:buFont typeface="Wingdings" panose="05000000000000000000" pitchFamily="2" charset="2"/>
              <a:buChar char="ü"/>
            </a:pPr>
            <a:r>
              <a:rPr lang="ru-RU" dirty="0">
                <a:solidFill>
                  <a:schemeClr val="tx1"/>
                </a:solidFill>
                <a:latin typeface="Times New Roman" panose="02020603050405020304" pitchFamily="18" charset="0"/>
                <a:cs typeface="Times New Roman" panose="02020603050405020304" pitchFamily="18" charset="0"/>
              </a:rPr>
              <a:t>Проверить наличие системы </a:t>
            </a:r>
            <a:r>
              <a:rPr lang="ru-RU" dirty="0" smtClean="0">
                <a:solidFill>
                  <a:schemeClr val="tx1"/>
                </a:solidFill>
                <a:latin typeface="Times New Roman" panose="02020603050405020304" pitchFamily="18" charset="0"/>
                <a:cs typeface="Times New Roman" panose="02020603050405020304" pitchFamily="18" charset="0"/>
              </a:rPr>
              <a:t>в</a:t>
            </a:r>
            <a:r>
              <a:rPr lang="ru-RU" dirty="0">
                <a:solidFill>
                  <a:schemeClr val="tx1"/>
                </a:solidFill>
                <a:latin typeface="Times New Roman" panose="02020603050405020304" pitchFamily="18" charset="0"/>
                <a:cs typeface="Times New Roman" panose="02020603050405020304" pitchFamily="18" charset="0"/>
              </a:rPr>
              <a:t> </a:t>
            </a:r>
            <a:r>
              <a:rPr lang="ru-RU" dirty="0" smtClean="0">
                <a:solidFill>
                  <a:schemeClr val="tx1"/>
                </a:solidFill>
                <a:latin typeface="Times New Roman" panose="02020603050405020304" pitchFamily="18" charset="0"/>
                <a:cs typeface="Times New Roman" panose="02020603050405020304" pitchFamily="18" charset="0"/>
              </a:rPr>
              <a:t>Реестре федеральных государственных информационных систем. </a:t>
            </a:r>
            <a:r>
              <a:rPr lang="ru-RU" dirty="0">
                <a:solidFill>
                  <a:schemeClr val="tx1"/>
                </a:solidFill>
                <a:latin typeface="Times New Roman" panose="02020603050405020304" pitchFamily="18" charset="0"/>
                <a:cs typeface="Times New Roman" panose="02020603050405020304" pitchFamily="18" charset="0"/>
              </a:rPr>
              <a:t>Подобные реестры существуют на уровне субъектов Федерации.</a:t>
            </a:r>
          </a:p>
          <a:p>
            <a:pPr marL="358775" indent="273050">
              <a:buFont typeface="Wingdings" panose="05000000000000000000" pitchFamily="2" charset="2"/>
              <a:buChar char="ü"/>
            </a:pPr>
            <a:r>
              <a:rPr lang="ru-RU" dirty="0">
                <a:solidFill>
                  <a:schemeClr val="tx1"/>
                </a:solidFill>
                <a:latin typeface="Times New Roman" panose="02020603050405020304" pitchFamily="18" charset="0"/>
                <a:cs typeface="Times New Roman" panose="02020603050405020304" pitchFamily="18" charset="0"/>
              </a:rPr>
              <a:t>Обратить внимание на назначение системы. Косвенным признаком отнесения системы к ГИС будет описание полномочий, которые она реализует. Например, каждая администрация </a:t>
            </a:r>
            <a:r>
              <a:rPr lang="ru-RU" dirty="0" smtClean="0">
                <a:solidFill>
                  <a:schemeClr val="tx1"/>
                </a:solidFill>
                <a:latin typeface="Times New Roman" panose="02020603050405020304" pitchFamily="18" charset="0"/>
                <a:cs typeface="Times New Roman" panose="02020603050405020304" pitchFamily="18" charset="0"/>
              </a:rPr>
              <a:t>имеет </a:t>
            </a:r>
            <a:r>
              <a:rPr lang="ru-RU" dirty="0">
                <a:solidFill>
                  <a:schemeClr val="tx1"/>
                </a:solidFill>
                <a:latin typeface="Times New Roman" panose="02020603050405020304" pitchFamily="18" charset="0"/>
                <a:cs typeface="Times New Roman" panose="02020603050405020304" pitchFamily="18" charset="0"/>
              </a:rPr>
              <a:t>свой устав, который в том числе описывает полномочия органов местного самоуправления.  ИС «Учет граждан, нуждающихся в жилых помещениях на территории  </a:t>
            </a:r>
            <a:r>
              <a:rPr lang="ru-RU" dirty="0" smtClean="0">
                <a:solidFill>
                  <a:schemeClr val="tx1"/>
                </a:solidFill>
                <a:latin typeface="Times New Roman" panose="02020603050405020304" pitchFamily="18" charset="0"/>
                <a:cs typeface="Times New Roman" panose="02020603050405020304" pitchFamily="18" charset="0"/>
              </a:rPr>
              <a:t>Алтайского края» </a:t>
            </a:r>
            <a:r>
              <a:rPr lang="ru-RU" dirty="0">
                <a:solidFill>
                  <a:schemeClr val="tx1"/>
                </a:solidFill>
                <a:latin typeface="Times New Roman" panose="02020603050405020304" pitchFamily="18" charset="0"/>
                <a:cs typeface="Times New Roman" panose="02020603050405020304" pitchFamily="18" charset="0"/>
              </a:rPr>
              <a:t>создана для реализации таких полномочий администраций, как «принятие и организация выполнения планов и программ комплексного социально-экономического развития муниципального района», и является ГИС.</a:t>
            </a:r>
          </a:p>
          <a:p>
            <a:pPr marL="358775" indent="273050">
              <a:buFont typeface="Wingdings" panose="05000000000000000000" pitchFamily="2" charset="2"/>
              <a:buChar char="ü"/>
            </a:pPr>
            <a:r>
              <a:rPr lang="ru-RU" dirty="0">
                <a:solidFill>
                  <a:schemeClr val="tx1"/>
                </a:solidFill>
                <a:latin typeface="Times New Roman" panose="02020603050405020304" pitchFamily="18" charset="0"/>
                <a:cs typeface="Times New Roman" panose="02020603050405020304" pitchFamily="18" charset="0"/>
              </a:rPr>
              <a:t>Если система подразумевает обмен информацией между госорганами, она </a:t>
            </a:r>
            <a:r>
              <a:rPr lang="ru-RU" dirty="0" smtClean="0">
                <a:solidFill>
                  <a:schemeClr val="tx1"/>
                </a:solidFill>
                <a:latin typeface="Times New Roman" panose="02020603050405020304" pitchFamily="18" charset="0"/>
                <a:cs typeface="Times New Roman" panose="02020603050405020304" pitchFamily="18" charset="0"/>
              </a:rPr>
              <a:t>также, </a:t>
            </a:r>
            <a:r>
              <a:rPr lang="ru-RU" dirty="0">
                <a:solidFill>
                  <a:schemeClr val="tx1"/>
                </a:solidFill>
                <a:latin typeface="Times New Roman" panose="02020603050405020304" pitchFamily="18" charset="0"/>
                <a:cs typeface="Times New Roman" panose="02020603050405020304" pitchFamily="18" charset="0"/>
              </a:rPr>
              <a:t>с высокой долей </a:t>
            </a:r>
            <a:r>
              <a:rPr lang="ru-RU" dirty="0" smtClean="0">
                <a:solidFill>
                  <a:schemeClr val="tx1"/>
                </a:solidFill>
                <a:latin typeface="Times New Roman" panose="02020603050405020304" pitchFamily="18" charset="0"/>
                <a:cs typeface="Times New Roman" panose="02020603050405020304" pitchFamily="18" charset="0"/>
              </a:rPr>
              <a:t>вероятности, </a:t>
            </a:r>
            <a:r>
              <a:rPr lang="ru-RU" dirty="0">
                <a:solidFill>
                  <a:schemeClr val="tx1"/>
                </a:solidFill>
                <a:latin typeface="Times New Roman" panose="02020603050405020304" pitchFamily="18" charset="0"/>
                <a:cs typeface="Times New Roman" panose="02020603050405020304" pitchFamily="18" charset="0"/>
              </a:rPr>
              <a:t>будет государственной (например, система межведомственного электронного документооборота).</a:t>
            </a:r>
          </a:p>
          <a:p>
            <a:endParaRPr lang="ru-RU" dirty="0">
              <a:solidFill>
                <a:schemeClr val="tx1"/>
              </a:solidFill>
            </a:endParaRPr>
          </a:p>
        </p:txBody>
      </p:sp>
      <p:sp>
        <p:nvSpPr>
          <p:cNvPr id="7" name="Заголовок 6"/>
          <p:cNvSpPr>
            <a:spLocks noGrp="1"/>
          </p:cNvSpPr>
          <p:nvPr>
            <p:ph type="title"/>
          </p:nvPr>
        </p:nvSpPr>
        <p:spPr>
          <a:xfrm>
            <a:off x="251520" y="188640"/>
            <a:ext cx="8568952" cy="900000"/>
          </a:xfrm>
        </p:spPr>
        <p:txBody>
          <a:bodyPr>
            <a:noAutofit/>
          </a:bodyPr>
          <a:lstStyle/>
          <a:p>
            <a:r>
              <a:rPr lang="ru-RU" sz="2000" b="1" dirty="0" smtClean="0">
                <a:latin typeface="Arial" panose="020B0604020202020204" pitchFamily="34" charset="0"/>
                <a:cs typeface="Arial" panose="020B0604020202020204" pitchFamily="34" charset="0"/>
              </a:rPr>
              <a:t>ГИС или не</a:t>
            </a:r>
            <a:r>
              <a:rPr lang="ru-RU" sz="2000" b="1" dirty="0">
                <a:latin typeface="Arial" panose="020B0604020202020204" pitchFamily="34" charset="0"/>
                <a:cs typeface="Arial" panose="020B0604020202020204" pitchFamily="34" charset="0"/>
              </a:rPr>
              <a:t> </a:t>
            </a:r>
            <a:r>
              <a:rPr lang="ru-RU" sz="2000" b="1" dirty="0" smtClean="0">
                <a:latin typeface="Arial" panose="020B0604020202020204" pitchFamily="34" charset="0"/>
                <a:cs typeface="Arial" panose="020B0604020202020204" pitchFamily="34" charset="0"/>
              </a:rPr>
              <a:t>ГИС, вот в чем вопрос.</a:t>
            </a:r>
            <a:endParaRPr lang="ru-RU"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92776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446372"/>
            <a:ext cx="8568952" cy="51509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600" dirty="0">
              <a:solidFill>
                <a:schemeClr val="tx1"/>
              </a:solidFill>
              <a:latin typeface="Arial" panose="020B0604020202020204" pitchFamily="34" charset="0"/>
              <a:cs typeface="Arial" panose="020B0604020202020204" pitchFamily="34" charset="0"/>
            </a:endParaRPr>
          </a:p>
        </p:txBody>
      </p:sp>
      <p:sp>
        <p:nvSpPr>
          <p:cNvPr id="7" name="Заголовок 6"/>
          <p:cNvSpPr>
            <a:spLocks noGrp="1"/>
          </p:cNvSpPr>
          <p:nvPr>
            <p:ph type="title"/>
          </p:nvPr>
        </p:nvSpPr>
        <p:spPr>
          <a:xfrm>
            <a:off x="251520" y="188640"/>
            <a:ext cx="8568952" cy="900000"/>
          </a:xfrm>
        </p:spPr>
        <p:txBody>
          <a:bodyPr>
            <a:noAutofit/>
          </a:bodyPr>
          <a:lstStyle/>
          <a:p>
            <a:r>
              <a:rPr lang="ru-RU" sz="2800" b="1" dirty="0">
                <a:latin typeface="Arial" panose="020B0604020202020204" pitchFamily="34" charset="0"/>
                <a:cs typeface="Arial" panose="020B0604020202020204" pitchFamily="34" charset="0"/>
              </a:rPr>
              <a:t>Реестр федеральных государственных информационных систем</a:t>
            </a:r>
          </a:p>
        </p:txBody>
      </p:sp>
      <p:pic>
        <p:nvPicPr>
          <p:cNvPr id="3" name="Рисунок 2"/>
          <p:cNvPicPr>
            <a:picLocks noChangeAspect="1"/>
          </p:cNvPicPr>
          <p:nvPr/>
        </p:nvPicPr>
        <p:blipFill rotWithShape="1">
          <a:blip r:embed="rId5">
            <a:extLst>
              <a:ext uri="{28A0092B-C50C-407E-A947-70E740481C1C}">
                <a14:useLocalDpi xmlns:a14="http://schemas.microsoft.com/office/drawing/2010/main" val="0"/>
              </a:ext>
            </a:extLst>
          </a:blip>
          <a:srcRect b="5962"/>
          <a:stretch/>
        </p:blipFill>
        <p:spPr>
          <a:xfrm>
            <a:off x="1179803" y="1451061"/>
            <a:ext cx="6716171" cy="5074284"/>
          </a:xfrm>
          <a:prstGeom prst="rect">
            <a:avLst/>
          </a:prstGeom>
        </p:spPr>
      </p:pic>
    </p:spTree>
    <p:extLst>
      <p:ext uri="{BB962C8B-B14F-4D97-AF65-F5344CB8AC3E}">
        <p14:creationId xmlns:p14="http://schemas.microsoft.com/office/powerpoint/2010/main" val="12587122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qwe.png"/>
          <p:cNvPicPr>
            <a:picLocks noChangeAspect="1"/>
          </p:cNvPicPr>
          <p:nvPr/>
        </p:nvPicPr>
        <p:blipFill>
          <a:blip r:embed="rId2" cstate="print"/>
          <a:srcRect t="6519" b="40215"/>
          <a:stretch>
            <a:fillRect/>
          </a:stretch>
        </p:blipFill>
        <p:spPr>
          <a:xfrm rot="212196">
            <a:off x="522329" y="-752978"/>
            <a:ext cx="6886575" cy="1988840"/>
          </a:xfrm>
          <a:prstGeom prst="rect">
            <a:avLst/>
          </a:prstGeom>
        </p:spPr>
      </p:pic>
      <p:sp>
        <p:nvSpPr>
          <p:cNvPr id="9" name="Скругленный прямоугольник 8"/>
          <p:cNvSpPr/>
          <p:nvPr/>
        </p:nvSpPr>
        <p:spPr>
          <a:xfrm>
            <a:off x="251520" y="188640"/>
            <a:ext cx="8568952" cy="900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latin typeface="Arial" panose="020B0604020202020204" pitchFamily="34" charset="0"/>
                <a:cs typeface="Arial" panose="020B0604020202020204" pitchFamily="34" charset="0"/>
              </a:rPr>
              <a:t>Меры защиты </a:t>
            </a:r>
            <a:r>
              <a:rPr lang="ru-RU" sz="2000" b="1" dirty="0">
                <a:solidFill>
                  <a:schemeClr val="tx1"/>
                </a:solidFill>
                <a:latin typeface="Arial" panose="020B0604020202020204" pitchFamily="34" charset="0"/>
                <a:cs typeface="Arial" panose="020B0604020202020204" pitchFamily="34" charset="0"/>
              </a:rPr>
              <a:t>информации в государственной информационной системы</a:t>
            </a:r>
            <a:endParaRPr lang="ru-RU" sz="2000" b="1" dirty="0">
              <a:solidFill>
                <a:schemeClr val="tx1"/>
              </a:solidFill>
              <a:effectLst/>
              <a:latin typeface="Arial" panose="020B0604020202020204" pitchFamily="34" charset="0"/>
              <a:cs typeface="Arial" panose="020B0604020202020204" pitchFamily="34" charset="0"/>
            </a:endParaRPr>
          </a:p>
        </p:txBody>
      </p:sp>
      <p:pic>
        <p:nvPicPr>
          <p:cNvPr id="5" name="Рисунок 4" descr="4.png"/>
          <p:cNvPicPr>
            <a:picLocks noChangeAspect="1"/>
          </p:cNvPicPr>
          <p:nvPr/>
        </p:nvPicPr>
        <p:blipFill>
          <a:blip r:embed="rId3" cstate="print"/>
          <a:srcRect l="2461" t="51050" r="4673" b="33200"/>
          <a:stretch>
            <a:fillRect/>
          </a:stretch>
        </p:blipFill>
        <p:spPr>
          <a:xfrm rot="21099245">
            <a:off x="3230693" y="5721530"/>
            <a:ext cx="6048672" cy="1080120"/>
          </a:xfrm>
          <a:prstGeom prst="rect">
            <a:avLst/>
          </a:prstGeom>
        </p:spPr>
      </p:pic>
      <p:pic>
        <p:nvPicPr>
          <p:cNvPr id="6" name="Рисунок 5" descr="3.png"/>
          <p:cNvPicPr>
            <a:picLocks noChangeAspect="1"/>
          </p:cNvPicPr>
          <p:nvPr/>
        </p:nvPicPr>
        <p:blipFill>
          <a:blip r:embed="rId4" cstate="print"/>
          <a:srcRect l="4457" t="14178" r="8957" b="23438"/>
          <a:stretch>
            <a:fillRect/>
          </a:stretch>
        </p:blipFill>
        <p:spPr>
          <a:xfrm rot="682334">
            <a:off x="135687" y="4339410"/>
            <a:ext cx="2088232" cy="1584176"/>
          </a:xfrm>
          <a:prstGeom prst="rect">
            <a:avLst/>
          </a:prstGeom>
        </p:spPr>
      </p:pic>
      <p:sp>
        <p:nvSpPr>
          <p:cNvPr id="11" name="Прямоугольник 10"/>
          <p:cNvSpPr/>
          <p:nvPr/>
        </p:nvSpPr>
        <p:spPr>
          <a:xfrm>
            <a:off x="251520" y="1268760"/>
            <a:ext cx="8568952" cy="540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smtClean="0">
                <a:solidFill>
                  <a:schemeClr val="tx1"/>
                </a:solidFill>
                <a:latin typeface="Times New Roman" panose="02020603050405020304" pitchFamily="18" charset="0"/>
                <a:cs typeface="Times New Roman" panose="02020603050405020304" pitchFamily="18" charset="0"/>
              </a:rPr>
              <a:t>Меры </a:t>
            </a:r>
            <a:r>
              <a:rPr lang="ru-RU" sz="1600" dirty="0">
                <a:solidFill>
                  <a:schemeClr val="tx1"/>
                </a:solidFill>
                <a:latin typeface="Times New Roman" panose="02020603050405020304" pitchFamily="18" charset="0"/>
                <a:cs typeface="Times New Roman" panose="02020603050405020304" pitchFamily="18" charset="0"/>
              </a:rPr>
              <a:t>защиты информации определяются:</a:t>
            </a:r>
          </a:p>
          <a:p>
            <a:pPr marL="285750" indent="-285750">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масштабом ГИС (в документах предложено три масштаба ГИС);</a:t>
            </a:r>
          </a:p>
          <a:p>
            <a:pPr marL="285750" indent="-285750">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назначением ГИС;</a:t>
            </a:r>
          </a:p>
          <a:p>
            <a:pPr marL="285750" indent="-285750">
              <a:buFont typeface="Wingdings" panose="05000000000000000000" pitchFamily="2" charset="2"/>
              <a:buChar char="ü"/>
            </a:pPr>
            <a:r>
              <a:rPr lang="ru-RU" sz="1600" dirty="0" err="1">
                <a:solidFill>
                  <a:schemeClr val="tx1"/>
                </a:solidFill>
                <a:latin typeface="Times New Roman" panose="02020603050405020304" pitchFamily="18" charset="0"/>
                <a:cs typeface="Times New Roman" panose="02020603050405020304" pitchFamily="18" charset="0"/>
              </a:rPr>
              <a:t>распределенностью</a:t>
            </a:r>
            <a:r>
              <a:rPr lang="ru-RU" sz="1600" dirty="0">
                <a:solidFill>
                  <a:schemeClr val="tx1"/>
                </a:solidFill>
                <a:latin typeface="Times New Roman" panose="02020603050405020304" pitchFamily="18" charset="0"/>
                <a:cs typeface="Times New Roman" panose="02020603050405020304" pitchFamily="18" charset="0"/>
              </a:rPr>
              <a:t> сегментов ГИС.</a:t>
            </a:r>
          </a:p>
          <a:p>
            <a:endParaRPr lang="ru-RU" sz="1600" dirty="0">
              <a:solidFill>
                <a:schemeClr val="tx1"/>
              </a:solidFill>
              <a:latin typeface="Times New Roman" panose="02020603050405020304" pitchFamily="18" charset="0"/>
              <a:cs typeface="Times New Roman" panose="02020603050405020304" pitchFamily="18" charset="0"/>
            </a:endParaRPr>
          </a:p>
          <a:p>
            <a:r>
              <a:rPr lang="ru-RU" sz="1600" b="1" dirty="0">
                <a:solidFill>
                  <a:schemeClr val="tx1"/>
                </a:solidFill>
                <a:latin typeface="Times New Roman" panose="02020603050405020304" pitchFamily="18" charset="0"/>
                <a:cs typeface="Times New Roman" panose="02020603050405020304" pitchFamily="18" charset="0"/>
              </a:rPr>
              <a:t>Приказ ФСТЭК России от 11.02.2013 № 17 «Об утверждении Требований о защите информации, не составляющей государственную тайну, содержащейся в государственных информационных системах»</a:t>
            </a:r>
          </a:p>
          <a:p>
            <a:r>
              <a:rPr lang="ru-RU" sz="1600" dirty="0">
                <a:solidFill>
                  <a:schemeClr val="tx1"/>
                </a:solidFill>
                <a:latin typeface="Times New Roman" panose="02020603050405020304" pitchFamily="18" charset="0"/>
                <a:cs typeface="Times New Roman" panose="02020603050405020304" pitchFamily="18" charset="0"/>
              </a:rPr>
              <a:t>Приложение 1  п.3.</a:t>
            </a:r>
          </a:p>
          <a:p>
            <a:r>
              <a:rPr lang="ru-RU" sz="1600" dirty="0">
                <a:solidFill>
                  <a:schemeClr val="tx1"/>
                </a:solidFill>
                <a:latin typeface="Times New Roman" panose="02020603050405020304" pitchFamily="18" charset="0"/>
                <a:cs typeface="Times New Roman" panose="02020603050405020304" pitchFamily="18" charset="0"/>
              </a:rPr>
              <a:t>Информационная система имеет </a:t>
            </a:r>
            <a:r>
              <a:rPr lang="ru-RU" sz="1600" b="1" dirty="0">
                <a:solidFill>
                  <a:schemeClr val="tx1"/>
                </a:solidFill>
                <a:latin typeface="Times New Roman" panose="02020603050405020304" pitchFamily="18" charset="0"/>
                <a:cs typeface="Times New Roman" panose="02020603050405020304" pitchFamily="18" charset="0"/>
              </a:rPr>
              <a:t>федеральный масштаб</a:t>
            </a:r>
            <a:r>
              <a:rPr lang="ru-RU" sz="1600" dirty="0">
                <a:solidFill>
                  <a:schemeClr val="tx1"/>
                </a:solidFill>
                <a:latin typeface="Times New Roman" panose="02020603050405020304" pitchFamily="18" charset="0"/>
                <a:cs typeface="Times New Roman" panose="02020603050405020304" pitchFamily="18" charset="0"/>
              </a:rPr>
              <a:t>, если она функционирует на территории Российской Федерации (в пределах федерального округа) и имеет сегменты в субъектах Российской Федерации, муниципальных образованиях и (или) организациях.</a:t>
            </a:r>
          </a:p>
          <a:p>
            <a:r>
              <a:rPr lang="ru-RU" sz="1600" dirty="0">
                <a:solidFill>
                  <a:schemeClr val="tx1"/>
                </a:solidFill>
                <a:latin typeface="Times New Roman" panose="02020603050405020304" pitchFamily="18" charset="0"/>
                <a:cs typeface="Times New Roman" panose="02020603050405020304" pitchFamily="18" charset="0"/>
              </a:rPr>
              <a:t>Информационная система имеет </a:t>
            </a:r>
            <a:r>
              <a:rPr lang="ru-RU" sz="1600" b="1" dirty="0">
                <a:solidFill>
                  <a:schemeClr val="tx1"/>
                </a:solidFill>
                <a:latin typeface="Times New Roman" panose="02020603050405020304" pitchFamily="18" charset="0"/>
                <a:cs typeface="Times New Roman" panose="02020603050405020304" pitchFamily="18" charset="0"/>
              </a:rPr>
              <a:t>региональный масштаб</a:t>
            </a:r>
            <a:r>
              <a:rPr lang="ru-RU" sz="1600" dirty="0">
                <a:solidFill>
                  <a:schemeClr val="tx1"/>
                </a:solidFill>
                <a:latin typeface="Times New Roman" panose="02020603050405020304" pitchFamily="18" charset="0"/>
                <a:cs typeface="Times New Roman" panose="02020603050405020304" pitchFamily="18" charset="0"/>
              </a:rPr>
              <a:t>, если она функционирует на территории субъекта Российской Федерации и имеет сегменты в одном или нескольких муниципальных образованиях и (или) подведомственных и иных организациях.</a:t>
            </a:r>
          </a:p>
          <a:p>
            <a:r>
              <a:rPr lang="ru-RU" sz="1600" dirty="0">
                <a:solidFill>
                  <a:schemeClr val="tx1"/>
                </a:solidFill>
                <a:latin typeface="Times New Roman" panose="02020603050405020304" pitchFamily="18" charset="0"/>
                <a:cs typeface="Times New Roman" panose="02020603050405020304" pitchFamily="18" charset="0"/>
              </a:rPr>
              <a:t>Информационная система имеет </a:t>
            </a:r>
            <a:r>
              <a:rPr lang="ru-RU" sz="1600" b="1" dirty="0">
                <a:solidFill>
                  <a:schemeClr val="tx1"/>
                </a:solidFill>
                <a:latin typeface="Times New Roman" panose="02020603050405020304" pitchFamily="18" charset="0"/>
                <a:cs typeface="Times New Roman" panose="02020603050405020304" pitchFamily="18" charset="0"/>
              </a:rPr>
              <a:t>объектовый масштаб</a:t>
            </a:r>
            <a:r>
              <a:rPr lang="ru-RU" sz="1600" dirty="0">
                <a:solidFill>
                  <a:schemeClr val="tx1"/>
                </a:solidFill>
                <a:latin typeface="Times New Roman" panose="02020603050405020304" pitchFamily="18" charset="0"/>
                <a:cs typeface="Times New Roman" panose="02020603050405020304" pitchFamily="18" charset="0"/>
              </a:rPr>
              <a:t>, если она функционирует на объектах одного федерального органа государственной власти, органа государственной власти субъекта Российской Федерации, муниципального образования и (или) организации и не имеет сегментов в территориальных органах, представительствах, филиалах, подведомственных и иных </a:t>
            </a:r>
            <a:r>
              <a:rPr lang="ru-RU" sz="1600" dirty="0" smtClean="0">
                <a:solidFill>
                  <a:schemeClr val="tx1"/>
                </a:solidFill>
                <a:latin typeface="Times New Roman" panose="02020603050405020304" pitchFamily="18" charset="0"/>
                <a:cs typeface="Times New Roman" panose="02020603050405020304" pitchFamily="18" charset="0"/>
              </a:rPr>
              <a:t>организациях.</a:t>
            </a:r>
          </a:p>
        </p:txBody>
      </p:sp>
      <p:sp>
        <p:nvSpPr>
          <p:cNvPr id="10" name="Заголовок 6"/>
          <p:cNvSpPr txBox="1">
            <a:spLocks/>
          </p:cNvSpPr>
          <p:nvPr/>
        </p:nvSpPr>
        <p:spPr>
          <a:xfrm>
            <a:off x="251520" y="188640"/>
            <a:ext cx="8568952" cy="900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8941160"/>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7878</TotalTime>
  <Words>1266</Words>
  <Application>Microsoft Office PowerPoint</Application>
  <PresentationFormat>Экран (4:3)</PresentationFormat>
  <Paragraphs>162</Paragraphs>
  <Slides>19</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19</vt:i4>
      </vt:variant>
    </vt:vector>
  </HeadingPairs>
  <TitlesOfParts>
    <vt:vector size="26" baseType="lpstr">
      <vt:lpstr>Microsoft YaHei</vt:lpstr>
      <vt:lpstr>Arial</vt:lpstr>
      <vt:lpstr>Calibri</vt:lpstr>
      <vt:lpstr>PF Square Sans Pro Light</vt:lpstr>
      <vt:lpstr>Times New Roman</vt:lpstr>
      <vt:lpstr>Wingdings</vt:lpstr>
      <vt:lpstr>Тема Office</vt:lpstr>
      <vt:lpstr>Защита государственных и муниципальных информационных систем и ее реализация на практике</vt:lpstr>
      <vt:lpstr>Основные нормативные правовые акты  в области защиты ГИС/МИС</vt:lpstr>
      <vt:lpstr>Презентация PowerPoint</vt:lpstr>
      <vt:lpstr>Презентация PowerPoint</vt:lpstr>
      <vt:lpstr>Федеральный закон от 27.07.2006 № 149-ФЗ «Об информации, информационных технологиях и о защите информации»</vt:lpstr>
      <vt:lpstr>Как отличить ГИС от неГИС</vt:lpstr>
      <vt:lpstr>ГИС или не ГИС, вот в чем вопрос.</vt:lpstr>
      <vt:lpstr>Реестр федеральных государственных информационных систем</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Защита государственных и муниципальных информационных систем и ее реализация на практике</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gololobov.ns</dc:creator>
  <cp:lastModifiedBy>nvv</cp:lastModifiedBy>
  <cp:revision>109</cp:revision>
  <dcterms:created xsi:type="dcterms:W3CDTF">2014-04-14T04:13:57Z</dcterms:created>
  <dcterms:modified xsi:type="dcterms:W3CDTF">2018-10-18T02:06:38Z</dcterms:modified>
</cp:coreProperties>
</file>