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35" r:id="rId2"/>
    <p:sldId id="323" r:id="rId3"/>
    <p:sldId id="334" r:id="rId4"/>
    <p:sldId id="333" r:id="rId5"/>
    <p:sldId id="325" r:id="rId6"/>
    <p:sldId id="324" r:id="rId7"/>
    <p:sldId id="337" r:id="rId8"/>
    <p:sldId id="330" r:id="rId9"/>
    <p:sldId id="331" r:id="rId10"/>
    <p:sldId id="329" r:id="rId11"/>
    <p:sldId id="328" r:id="rId12"/>
    <p:sldId id="257" r:id="rId13"/>
    <p:sldId id="326" r:id="rId14"/>
    <p:sldId id="33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7" autoAdjust="0"/>
  </p:normalViewPr>
  <p:slideViewPr>
    <p:cSldViewPr>
      <p:cViewPr varScale="1">
        <p:scale>
          <a:sx n="81" d="100"/>
          <a:sy n="81" d="100"/>
        </p:scale>
        <p:origin x="1426" y="-1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8FDB4-33C0-41CE-A570-7E4116A73BCC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A81AA-0C6A-4848-99F0-818989FAF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393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30AF4-6F41-4378-9D15-7A28DFF77274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6F655-41CA-4E96-9A31-65BBA8A0ACF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D09AECCFB53B3D7565D392C205807A61850CD4BDFBDDEAF9FB7EC114E889EEA2D0B4E5FB4A6E4C11v9I4H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D09AECCFB53B3D7565D392C205807A618508DBB9FAD2EAF9FB7EC114E889EEA2D0B4E5FB4A6E4D17v9IFH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51520" y="1844824"/>
            <a:ext cx="8640960" cy="21602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44824"/>
            <a:ext cx="8640960" cy="216024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Защита персональных данных         в органах местного самоуправления 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и ее реализация на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практике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462806"/>
            <a:ext cx="2088232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42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67544" y="188640"/>
            <a:ext cx="7992888" cy="106740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4" y="1446372"/>
            <a:ext cx="7992888" cy="5150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11560" y="1636702"/>
            <a:ext cx="7848872" cy="481663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Автоматизированная</a:t>
            </a:r>
          </a:p>
          <a:p>
            <a:pPr marL="0" indent="0">
              <a:buNone/>
            </a:pPr>
            <a:endParaRPr lang="ru-RU" sz="156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56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sz="15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персональных </a:t>
            </a:r>
            <a:r>
              <a:rPr lang="ru-RU" sz="156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(</a:t>
            </a:r>
            <a:r>
              <a:rPr lang="ru-RU" sz="156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ИСПДн</a:t>
            </a:r>
            <a:r>
              <a:rPr lang="ru-RU" sz="156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совокупность содержащихся в базах данных персональных данных и обеспечивающих их обработку информационных технологий и технических 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</a:t>
            </a:r>
          </a:p>
          <a:p>
            <a:pPr marL="0" indent="0">
              <a:buNone/>
            </a:pPr>
            <a:endParaRPr lang="en-US" sz="15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Неавтоматизированная </a:t>
            </a:r>
            <a:endParaRPr lang="en-US" sz="15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Смешанная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156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допускается объединение баз данных, содержащих </a:t>
            </a:r>
            <a:r>
              <a:rPr lang="ru-RU" sz="156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которых осуществляется в целях, несовместимых между собой 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(ч.3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ст.5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 </a:t>
            </a:r>
            <a:endParaRPr lang="ru-RU" sz="15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5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</a:t>
            </a:r>
            <a:r>
              <a:rPr lang="ru-RU" sz="156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ограничиваться достижением конкретных, заранее определенных и законных целей. Не допускается обработка </a:t>
            </a:r>
            <a:r>
              <a:rPr lang="ru-RU" sz="156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несовместимая с целями сбора персональных 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(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2 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ст.5). </a:t>
            </a:r>
            <a:endParaRPr lang="ru-RU" sz="15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sz="15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5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6"/>
          <p:cNvSpPr txBox="1">
            <a:spLocks/>
          </p:cNvSpPr>
          <p:nvPr/>
        </p:nvSpPr>
        <p:spPr>
          <a:xfrm>
            <a:off x="467544" y="188640"/>
            <a:ext cx="7992888" cy="106740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Виды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обработки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ПДн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3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67544" y="188640"/>
            <a:ext cx="7992888" cy="106740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4" y="1412776"/>
            <a:ext cx="7992888" cy="5150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11560" y="1636702"/>
            <a:ext cx="7848872" cy="4816634"/>
          </a:xfrm>
        </p:spPr>
        <p:txBody>
          <a:bodyPr>
            <a:normAutofit/>
          </a:bodyPr>
          <a:lstStyle/>
          <a:p>
            <a:pPr marL="0" indent="452438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государственный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орган, муниципальный орган, юридическое или физическое лицо, организующие и (или) осуществляющие обработку 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определяющие цели и содержание обработки 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2438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2438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осуществлять обработку персональных данных либо с согласия субъекта, либо при наличии законных оснований (ст.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2438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2438">
              <a:buNone/>
            </a:pP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 к институту частной жизни (ст. 24 Конституции РФ). Следовательно, оператор обязан предоставить согласие субъекта или документы подтверждающие обработку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силу закона.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2438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2438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отозвать согласие субъекта на обработку персональных данных в любое время. При этом оператор может продолжить обработку персональных данных в силу ст. 6 ФЗ № 152 «О персональных данных».</a:t>
            </a:r>
          </a:p>
        </p:txBody>
      </p:sp>
      <p:sp>
        <p:nvSpPr>
          <p:cNvPr id="14" name="Заголовок 6"/>
          <p:cNvSpPr txBox="1">
            <a:spLocks/>
          </p:cNvSpPr>
          <p:nvPr/>
        </p:nvSpPr>
        <p:spPr>
          <a:xfrm>
            <a:off x="467544" y="188640"/>
            <a:ext cx="7992888" cy="106740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n w="11430"/>
                <a:latin typeface="Arial" pitchFamily="34" charset="0"/>
              </a:rPr>
              <a:t>Условия обработки </a:t>
            </a:r>
            <a:r>
              <a:rPr lang="ru-RU" sz="2000" b="1" dirty="0" err="1">
                <a:ln w="11430"/>
                <a:latin typeface="Arial" pitchFamily="34" charset="0"/>
              </a:rPr>
              <a:t>ПДн</a:t>
            </a:r>
            <a:r>
              <a:rPr lang="ru-RU" sz="2000" b="1" dirty="0">
                <a:ln w="11430"/>
                <a:latin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936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568952" cy="90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520" y="1268760"/>
            <a:ext cx="8568952" cy="5472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СЭД «Дело»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«0К: Кадры»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«Административная комиссия»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«Архивные запросы»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«Молодые семьи»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«0</a:t>
            </a:r>
            <a:r>
              <a:rPr lang="en-US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Зарплата»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«1С: Зарплата и кадровый учет»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«Награды: Кадры»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56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горСЭД</a:t>
            </a: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«Пенсионный фонд»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«Налогоплательщик ЮЛ»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СЭД «ПБС»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«Экологические отряды»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«Административные дела»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«Уголовные дела»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«Реестр малого и среднего предпринимательства»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«Реестр получателей государственной поддержки»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«Пищевые предприятия города Барнаула»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«СУФД»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«Контракты»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«Народная дружина»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«Контур Экстерн»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«Молодежные объединения»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«Реестр участников конференций»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«Реестр контактов»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«Выдача согласия на организацию ярмарки»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«Разрешение на право организации розничного рынка»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«Награды: ОКК»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«Реестр муниципальных служащих»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«Кадровое делопроизводство: Сотрудники»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«Кадровое делопроизводство: Не сотрудники»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«Банк резюме»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«Реестр индивидуальных предпринимателей»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«Реестр </a:t>
            </a:r>
            <a:r>
              <a:rPr lang="ru-RU" sz="156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</a:t>
            </a: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-активных предприятий»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«Реестр председателей территориальных общественных объединений»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«Реестр национально-культурных и общественных объединений города Барнаула»</a:t>
            </a:r>
            <a:endParaRPr lang="ru-RU" sz="156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900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1430"/>
                <a:latin typeface="Arial" pitchFamily="34" charset="0"/>
              </a:rPr>
              <a:t>Перечень информационных систем, в которых могут содержаться персональные данные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67544" y="188640"/>
            <a:ext cx="7992888" cy="106740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4" y="1446372"/>
            <a:ext cx="7992888" cy="5150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11560" y="1636702"/>
            <a:ext cx="7848872" cy="481663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Организационные (организационно-юридические): соответствие внутренним /внешним требованиям или нормам.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: применение технических средств защиты информации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Морально-этические: работа с 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сотрудниками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обучение, инструктажи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156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существующих мер 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содержится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таких нормативно-правовых документах как: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№ 152 «О персональных данных» - ст. 18., 18.1, 19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Постановления 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№ 1119-ПП (уровни защищенности </a:t>
            </a:r>
            <a:r>
              <a:rPr lang="ru-RU" sz="156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ИСПДн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Постановление Правительства РФ от 06.07.2008 № 512 (биометрия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Постановление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15.09.2008 № 687 (неавтоматизированная обработка </a:t>
            </a:r>
            <a:r>
              <a:rPr lang="ru-RU" sz="156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ФСТЭК России от 11.02.2013 № 17, Приказ ФСТЭК России от 18.02.2013 № 21 (технические меры защиты информации), Приказ ФСБ России от 10 июля 2014 г. № 378 (использование СКЗИ). 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15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6"/>
          <p:cNvSpPr txBox="1">
            <a:spLocks/>
          </p:cNvSpPr>
          <p:nvPr/>
        </p:nvSpPr>
        <p:spPr>
          <a:xfrm>
            <a:off x="467544" y="188640"/>
            <a:ext cx="7992888" cy="106740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Комплекс мер по защите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ПДн</a:t>
            </a:r>
            <a:r>
              <a:rPr lang="ru-RU" sz="3200" b="1" dirty="0" smtClean="0"/>
              <a:t> </a:t>
            </a:r>
            <a:endParaRPr lang="ru-RU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90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2" cstate="print"/>
          <a:srcRect l="2461" t="51050" r="4673" b="33200"/>
          <a:stretch>
            <a:fillRect/>
          </a:stretch>
        </p:blipFill>
        <p:spPr>
          <a:xfrm rot="21099245">
            <a:off x="3230693" y="6164091"/>
            <a:ext cx="6048672" cy="108012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51520" y="1844824"/>
            <a:ext cx="8640960" cy="21602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44824"/>
            <a:ext cx="8640960" cy="216024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Защита персональных данных         в органах местного самоуправления 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и ее реализация на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практике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3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462806"/>
            <a:ext cx="2088232" cy="15841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72408" y="414908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dirty="0">
                <a:latin typeface="PF Square Sans Pro Light" pitchFamily="2" charset="0"/>
              </a:rPr>
              <a:t>Вероника Нечаева,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latin typeface="PF Square Sans Pro Light" pitchFamily="2" charset="0"/>
              </a:rPr>
              <a:t>руководитель отдела защиты информации</a:t>
            </a:r>
            <a:endParaRPr lang="en-US" altLang="ru-RU" dirty="0">
              <a:latin typeface="PF Square Sans Pro Light" pitchFamily="2" charset="0"/>
            </a:endParaRPr>
          </a:p>
          <a:p>
            <a:pPr>
              <a:spcBef>
                <a:spcPct val="0"/>
              </a:spcBef>
            </a:pPr>
            <a:endParaRPr lang="en-US" dirty="0">
              <a:latin typeface="PF Square Sans Pro Light" pitchFamily="2" charset="0"/>
            </a:endParaRPr>
          </a:p>
          <a:p>
            <a:pPr>
              <a:spcBef>
                <a:spcPct val="0"/>
              </a:spcBef>
            </a:pPr>
            <a:r>
              <a:rPr lang="ru-RU" dirty="0">
                <a:latin typeface="PF Square Sans Pro Light" pitchFamily="2" charset="0"/>
              </a:rPr>
              <a:t>тел./факс: +7(3852)200-460 доп.1175</a:t>
            </a:r>
            <a:endParaRPr lang="en-US" dirty="0">
              <a:latin typeface="PF Square Sans Pro Light" pitchFamily="2" charset="0"/>
            </a:endParaRPr>
          </a:p>
          <a:p>
            <a:pPr>
              <a:spcBef>
                <a:spcPct val="0"/>
              </a:spcBef>
            </a:pPr>
            <a:r>
              <a:rPr lang="ru-RU" dirty="0" err="1">
                <a:latin typeface="PF Square Sans Pro Light" pitchFamily="2" charset="0"/>
              </a:rPr>
              <a:t>с.т</a:t>
            </a:r>
            <a:r>
              <a:rPr lang="ru-RU" dirty="0">
                <a:latin typeface="PF Square Sans Pro Light" pitchFamily="2" charset="0"/>
              </a:rPr>
              <a:t>.: 8-923-655-2005</a:t>
            </a:r>
            <a:endParaRPr lang="ru-RU" dirty="0">
              <a:latin typeface="PF Square Sans Pro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06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568952" cy="90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520" y="1268760"/>
            <a:ext cx="8568952" cy="5472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Российской Федерации;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Конвенция Совета Европы о защите физических лиц при автоматизированной обработке персональных данных от 28.01.1981 EST № 108;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19.12.2005 № 160-ФЗ «О ратификации Конвенции Совета Европы о защите физических лиц при автоматизированной обработке персональных данных»;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27.07.2006 № 149-ФЗ «Об информации, информационных технологиях и о защите информации»;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27.07.2006 № 152-ФЗ «О персональных данных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06.03.1997 № 188 «Об утверждении Перечня сведений конфиденциального характера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15.09.2008 № 687 «Об утверждении Положения об особенностях обработки персональных данных, осуществляемой без использования средств автоматизации»;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06.07.2008 №512 «Об утверждении требований к материальным носителям биометрических персональных данных и технологиям хранения таких данных вне информационных систем персональных данных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90000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Законодательство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сфере обработки персональных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63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568952" cy="90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520" y="1268760"/>
            <a:ext cx="8568952" cy="5472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01.11.2012 № 1119 «Об утверждении Положения об обеспечении безопасности персональных данных при их обработке в информационных системах персональных данных»;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Минкомсвязи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от 14.11.2011 № 312 «Об утверждении Административного регламента исполнения Федеральной службой по надзору в сфере связи, информационных технологий и массовых коммуникаций государственной функции по осуществлению государственного контроля (надзора) за соответствием обработки персональных данных требованиям законодательства Российской Федерации в области персональных данных»;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21.03.2012 № 211 «Об утверждении перечня мер, направленных на обеспечение выполнения обязанностей, предусмотренных Федеральным законом «О персональных данных» и принятыми в соответствии с ним нормативными правовыми актами, операторами, являющимися государственными или муниципальными органами»;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Роскомнадзора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5 сентября 2013 № 996 «Об утверждении требований и методов по обезличиванию персональных данных».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90000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Законодательство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сфере обработки персональных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27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568952" cy="90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520" y="1268760"/>
            <a:ext cx="8568952" cy="5472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endParaRPr lang="ru-RU" sz="156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</a:t>
            </a:r>
            <a:r>
              <a:rPr lang="ru-RU" sz="156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Особенности обработки персональных данных в государственных или муниципальных информационных системах персональных </a:t>
            </a:r>
            <a:r>
              <a:rPr lang="ru-RU" sz="156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данных</a:t>
            </a:r>
            <a:endParaRPr lang="ru-RU" sz="156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6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Государственные органы, муниципальные органы создают в пределах своих полномочий, установленных в соответствии с федеральными законами, государственные или муниципальные информационные системы персональных данных.</a:t>
            </a:r>
          </a:p>
          <a:p>
            <a:r>
              <a:rPr lang="ru-RU" sz="156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Федеральными законами могут быть установлены особенности учета персональных данных в государственных и муниципальных информационных системах персональных данных, в том числе использование различных способов обозначения принадлежности персональных данных, содержащихся в соответствующей государственной или муниципальной информационной системе персональных данных, конкретному субъекту персональных данных.</a:t>
            </a:r>
          </a:p>
          <a:p>
            <a:r>
              <a:rPr lang="ru-RU" sz="156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Права и свободы человека и гражданина не могут быть ограничены по мотивам, связанным с использованием различных способов обработки персональных данных или обозначения принадлежности персональных данных, содержащихся в государственных или муниципальных информационных системах персональных данных, конкретному субъекту персональных данных. Не допускается использование оскорбляющих чувства граждан или унижающих человеческое достоинство способов обозначения принадлежности персональных данных, содержащихся в государственных или муниципальных информационных системах персональных данных, конкретному субъекту персональных данных.</a:t>
            </a:r>
          </a:p>
          <a:p>
            <a:r>
              <a:rPr lang="ru-RU" sz="156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 целях обеспечения реализации прав субъектов персональных данных в связи с обработкой их персональных данных в государственных или муниципальных информационных системах персональных данных может быть создан государственный регистр населения, правовой статус которого и порядок работы с которым устанавливаются федеральным законом.</a:t>
            </a:r>
          </a:p>
          <a:p>
            <a:endParaRPr lang="ru-RU" sz="156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900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27.07.2006 №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152-ФЗ</a:t>
            </a:r>
            <a:b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«О персональных данных»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2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67544" y="332656"/>
            <a:ext cx="7992888" cy="12241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4" y="1628800"/>
            <a:ext cx="7992888" cy="49685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404664"/>
            <a:ext cx="7992888" cy="1138138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27.07.2006 N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152-ФЗ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персональных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данных»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721465"/>
            <a:ext cx="7992888" cy="4659863"/>
          </a:xfrm>
        </p:spPr>
        <p:txBody>
          <a:bodyPr>
            <a:noAutofit/>
          </a:bodyPr>
          <a:lstStyle/>
          <a:p>
            <a:pPr marL="0">
              <a:buNone/>
            </a:pPr>
            <a:r>
              <a:rPr lang="ru-RU" sz="156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Персональные </a:t>
            </a:r>
            <a:r>
              <a:rPr lang="ru-RU" sz="15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любая информация, относящаяся к прямо или косвенно определенному или определяемому физическому лицу (субъекту персональных данных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(ст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3. п.1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15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8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28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ПДн</a:t>
            </a:r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ru-RU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ФИО+дополнительная</a:t>
            </a:r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информация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91580" y="3681027"/>
            <a:ext cx="7344816" cy="1260141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87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67544" y="332656"/>
            <a:ext cx="7992888" cy="12241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4" y="1628800"/>
            <a:ext cx="7992888" cy="49685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003232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Что нужно относить к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ПДн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одержимое 7"/>
          <p:cNvSpPr>
            <a:spLocks noGrp="1"/>
          </p:cNvSpPr>
          <p:nvPr>
            <p:ph idx="1"/>
          </p:nvPr>
        </p:nvSpPr>
        <p:spPr>
          <a:xfrm>
            <a:off x="467544" y="1628800"/>
            <a:ext cx="792088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56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имя, отчество, год, месяц, день и место рождения, адрес, семейное, социальное, имущественное положение, образование, профессия, доходы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Паспортные данные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Адреса </a:t>
            </a:r>
            <a:r>
              <a:rPr lang="ru-RU" sz="1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места жительства индивидуальных </a:t>
            </a:r>
            <a:r>
              <a:rPr lang="ru-RU" sz="15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предпринимателей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электронной почты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(адрес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электронной почты, содержащий ФИО, будет отнесен к категории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представляет собой набор символов (слов), его нельзя считать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ПДн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категории: расовая, национальная принадлежность, политические взгляды, религиозные или философские убеждения, состояние здоровья, интимной жизни (ст.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Биометрические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физиологические и биологические особенности человека, на основании которых можно установить его личность и которые используются оператором для установления личности субъекта (ст.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11)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8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67544" y="332656"/>
            <a:ext cx="7992888" cy="12241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4" y="1628800"/>
            <a:ext cx="7992888" cy="49685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2888" cy="11381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Представление уведомления об обработке персональных данных</a:t>
            </a:r>
            <a:endParaRPr lang="ru-R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Объект 3"/>
          <p:cNvPicPr>
            <a:picLocks noGrp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1"/>
          <a:stretch/>
        </p:blipFill>
        <p:spPr>
          <a:xfrm>
            <a:off x="1255403" y="1901313"/>
            <a:ext cx="6706658" cy="4696039"/>
          </a:xfrm>
          <a:prstGeom prst="rect">
            <a:avLst/>
          </a:prstGeom>
        </p:spPr>
      </p:pic>
      <p:sp>
        <p:nvSpPr>
          <p:cNvPr id="13" name="Скругленная прямоугольная выноска 12"/>
          <p:cNvSpPr/>
          <p:nvPr/>
        </p:nvSpPr>
        <p:spPr>
          <a:xfrm>
            <a:off x="1403648" y="1470794"/>
            <a:ext cx="5688632" cy="387852"/>
          </a:xfrm>
          <a:prstGeom prst="wedgeRoundRectCallout">
            <a:avLst>
              <a:gd name="adj1" fmla="val -21060"/>
              <a:gd name="adj2" fmla="val 9296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http://pd.rkn.gov.ru/operators-registry/notification/form/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21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67544" y="332656"/>
            <a:ext cx="7992888" cy="12241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4" y="1628800"/>
            <a:ext cx="7992888" cy="49685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2888" cy="11381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ст. 22 Уведомление об обработке персональных данных</a:t>
            </a:r>
            <a:endParaRPr lang="ru-R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276872"/>
            <a:ext cx="76328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направляется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в виде документа на бумажном носителе или в форме электронного документа и подписывается уполномоченным лицом. Уведомление должно содержать следующие сведения: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наименование (фамилия, имя, отчество), адрес оператора;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цель обработки персональных данных;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категории персональных данных;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категории субъектов, персональные данные которых обрабатываются;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правовое основание обработки персональных данных;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перечень действий с персональными данными, общее описание используемых оператором способов обработки персональных данных;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описание мер, предусмотренных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мер, направленных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обеспечение выполнения оператором обязанностей, предусмотренных настоящим Федеральным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(ст.18.1.)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69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we.png"/>
          <p:cNvPicPr>
            <a:picLocks noChangeAspect="1"/>
          </p:cNvPicPr>
          <p:nvPr/>
        </p:nvPicPr>
        <p:blipFill>
          <a:blip r:embed="rId2" cstate="print"/>
          <a:srcRect t="6519" b="40215"/>
          <a:stretch>
            <a:fillRect/>
          </a:stretch>
        </p:blipFill>
        <p:spPr>
          <a:xfrm rot="212196">
            <a:off x="522329" y="-752978"/>
            <a:ext cx="6886575" cy="19888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67544" y="332656"/>
            <a:ext cx="7992888" cy="12241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3" cstate="print"/>
          <a:srcRect l="2461" t="51050" r="4673" b="33200"/>
          <a:stretch>
            <a:fillRect/>
          </a:stretch>
        </p:blipFill>
        <p:spPr>
          <a:xfrm rot="21099245">
            <a:off x="3230693" y="5721530"/>
            <a:ext cx="6048672" cy="1080120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4" cstate="print"/>
          <a:srcRect l="4457" t="14178" r="8957" b="23438"/>
          <a:stretch>
            <a:fillRect/>
          </a:stretch>
        </p:blipFill>
        <p:spPr>
          <a:xfrm rot="682334">
            <a:off x="135687" y="4339410"/>
            <a:ext cx="2088232" cy="15841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4" y="1628800"/>
            <a:ext cx="7992888" cy="49685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2888" cy="11381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ст. 22 Уведомление об обработке персональных данных</a:t>
            </a:r>
            <a:endParaRPr lang="ru-R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122978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7.1) фамилия, имя, отчество физического лица или наименование юридического лица, ответственных за организацию обработки персональных данных, и номера их контактных телефонов, почтовые адреса и адреса электронной почты;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дата начала обработки персональных данных;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9) срок или условие прекращения обработки персональных данных;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10) сведения о наличии или об отсутствии трансграничной передачи персональных данных в процессе их обработки;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сведения о месте нахождения базы данных информации, содержащей персональные данные граждан Российской Федерации;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сведения об обеспечении безопасности персональных данных в соответствии с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требованиями к защите персональных данных, установленными Правительством Российской 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Федерации </a:t>
            </a:r>
            <a:r>
              <a:rPr lang="ru-RU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(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1 ноября 2012 г. N 1119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3483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10866</TotalTime>
  <Words>1156</Words>
  <Application>Microsoft Office PowerPoint</Application>
  <PresentationFormat>Экран (4:3)</PresentationFormat>
  <Paragraphs>130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PF Square Sans Pro Light</vt:lpstr>
      <vt:lpstr>Times New Roman</vt:lpstr>
      <vt:lpstr>Wingdings</vt:lpstr>
      <vt:lpstr>Тема Office</vt:lpstr>
      <vt:lpstr>Защита персональных данных         в органах местного самоуправления  и ее реализация на практике</vt:lpstr>
      <vt:lpstr> Законодательство в сфере обработки персональных данных</vt:lpstr>
      <vt:lpstr> Законодательство в сфере обработки персональных данных</vt:lpstr>
      <vt:lpstr>Федеральный закон от 27.07.2006 № 152-ФЗ «О персональных данных»</vt:lpstr>
      <vt:lpstr>Федеральный закон от 27.07.2006 N 152-ФЗ «О персональных данных»</vt:lpstr>
      <vt:lpstr>Что нужно относить к ПДн?</vt:lpstr>
      <vt:lpstr>Представление уведомления об обработке персональных данных</vt:lpstr>
      <vt:lpstr> ст. 22 Уведомление об обработке персональных данных</vt:lpstr>
      <vt:lpstr> ст. 22 Уведомление об обработке персональных данных</vt:lpstr>
      <vt:lpstr>Презентация PowerPoint</vt:lpstr>
      <vt:lpstr>Презентация PowerPoint</vt:lpstr>
      <vt:lpstr>Перечень информационных систем, в которых могут содержаться персональные данные</vt:lpstr>
      <vt:lpstr>Презентация PowerPoint</vt:lpstr>
      <vt:lpstr>Защита персональных данных         в органах местного самоуправления  и ее реализация на практике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gololobov.ns</dc:creator>
  <cp:lastModifiedBy>nvv</cp:lastModifiedBy>
  <cp:revision>128</cp:revision>
  <dcterms:created xsi:type="dcterms:W3CDTF">2014-04-14T04:13:57Z</dcterms:created>
  <dcterms:modified xsi:type="dcterms:W3CDTF">2018-10-18T02:06:05Z</dcterms:modified>
</cp:coreProperties>
</file>