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64" r:id="rId4"/>
    <p:sldId id="260" r:id="rId5"/>
    <p:sldId id="261" r:id="rId6"/>
    <p:sldId id="265" r:id="rId7"/>
    <p:sldId id="257" r:id="rId8"/>
    <p:sldId id="262" r:id="rId9"/>
    <p:sldId id="258" r:id="rId10"/>
    <p:sldId id="267" r:id="rId11"/>
    <p:sldId id="268" r:id="rId12"/>
    <p:sldId id="269" r:id="rId13"/>
    <p:sldId id="270" r:id="rId14"/>
    <p:sldId id="273" r:id="rId15"/>
    <p:sldId id="274" r:id="rId16"/>
    <p:sldId id="272" r:id="rId17"/>
    <p:sldId id="271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BF4E50E-5A29-429C-A112-5F7BA4A61DF4}">
          <p14:sldIdLst>
            <p14:sldId id="259"/>
            <p14:sldId id="256"/>
            <p14:sldId id="264"/>
            <p14:sldId id="260"/>
            <p14:sldId id="261"/>
            <p14:sldId id="265"/>
            <p14:sldId id="257"/>
            <p14:sldId id="262"/>
            <p14:sldId id="258"/>
            <p14:sldId id="266"/>
            <p14:sldId id="267"/>
            <p14:sldId id="268"/>
            <p14:sldId id="269"/>
            <p14:sldId id="270"/>
            <p14:sldId id="273"/>
            <p14:sldId id="274"/>
            <p14:sldId id="272"/>
            <p14:sldId id="271"/>
          </p14:sldIdLst>
        </p14:section>
        <p14:section name="Раздел без заголовка" id="{F7D2CF96-531D-47BE-A6A3-34DB6CFF02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57" d="100"/>
          <a:sy n="57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5E32-DEC3-4345-A4C4-F294E6AA360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3011-48F2-4AE2-9A1A-FD098A6A4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6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3011-48F2-4AE2-9A1A-FD098A6A4B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52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3011-48F2-4AE2-9A1A-FD098A6A4B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57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7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16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87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Transas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42" y="4851580"/>
            <a:ext cx="7137378" cy="1470025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57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00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28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2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44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4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38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0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E6E5-241F-4855-B764-E564FC415CB3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68BF-602E-4419-A459-AC995B305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0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6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J:\доклад\f_19174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" y="1565325"/>
            <a:ext cx="3636524" cy="2727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J:\доклад\НН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41389"/>
            <a:ext cx="2844799" cy="2134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:\доклад\НН\1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24" y="2158405"/>
            <a:ext cx="2663668" cy="211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доклад\Дудинка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021"/>
            <a:ext cx="9144000" cy="263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доклад\НМЗ\Презентация\Нор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" y="0"/>
            <a:ext cx="9143975" cy="2204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!ОТТП!\Письма\Герб в штам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4986" y="125837"/>
            <a:ext cx="954155" cy="1286939"/>
          </a:xfrm>
          <a:prstGeom prst="rect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-7030" y="1728192"/>
            <a:ext cx="9144000" cy="5157192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196752"/>
            <a:ext cx="9134775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НЕОБХОДИМОСТЬ ПРОКЛАДКИ</a:t>
            </a:r>
          </a:p>
          <a:p>
            <a:pPr marL="0" indent="0"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волоконно-оптических линий связи </a:t>
            </a:r>
          </a:p>
          <a:p>
            <a:pPr marL="0" indent="0"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 северным территориям </a:t>
            </a:r>
          </a:p>
          <a:p>
            <a:pPr marL="0" indent="0"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Красноярского края </a:t>
            </a:r>
          </a:p>
          <a:p>
            <a:pPr marL="0" indent="0"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ЗНАЧИМАЯ ЧАСТЬ РАЗВИТИЯ ИНФОРМАЦИОННОГО ОБЩЕСТВА РЕГИОНА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6511" y="5805264"/>
            <a:ext cx="9135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докладчик: Руководитель Аппарата </a:t>
            </a:r>
          </a:p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Администрации города Норильска</a:t>
            </a:r>
          </a:p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Тимофеев Николай Анатольевич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4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2525"/>
            <a:ext cx="7632848" cy="553998"/>
          </a:xfrm>
        </p:spPr>
        <p:txBody>
          <a:bodyPr wrap="square" anchor="ctr" anchorCtr="0"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ЧЕРЕЗ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СПУТНИКИ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1198668044_glon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58" y="1"/>
            <a:ext cx="973041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7462" y="980728"/>
            <a:ext cx="9144000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5" descr="КА Арктика-МС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1" y="1124744"/>
            <a:ext cx="2633719" cy="14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7333" y="1124744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Существующие сети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третьего поколения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285750" indent="-2857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используются в полном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объеме.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максимальная скорость соединения с сетью Интернет при использовании технологии 3G достигает 3 мегабит в секунду и более, а реально получаемая абонентами скорость составляет максимально до 100 килобит в секунду, а в среднем - 10 – 20 килобит в секунду, нередко снижаясь до одного килобита в секунду.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140968"/>
            <a:ext cx="120225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</a:t>
            </a:r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09759" y="3140968"/>
            <a:ext cx="108038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качества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6710">
            <a:off x="3490079" y="4313496"/>
            <a:ext cx="1156590" cy="231318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Улыбающееся лицо 5"/>
          <p:cNvSpPr/>
          <p:nvPr/>
        </p:nvSpPr>
        <p:spPr>
          <a:xfrm>
            <a:off x="567931" y="4657702"/>
            <a:ext cx="1282022" cy="1198633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wo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sony\Desktop\КОНФЕРЕНЦИЯ\images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8954"/>
            <a:ext cx="2518838" cy="1897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vgen\Desktop\392-fu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86322"/>
            <a:ext cx="1714512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7418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7462" y="980728"/>
            <a:ext cx="9144000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184"/>
            <a:ext cx="9143999" cy="587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1"/>
          <p:cNvSpPr>
            <a:spLocks noChangeArrowheads="1"/>
          </p:cNvSpPr>
          <p:nvPr/>
        </p:nvSpPr>
        <p:spPr bwMode="auto">
          <a:xfrm>
            <a:off x="111760" y="-23046"/>
            <a:ext cx="901477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Планируемая топология трассы ВОЛС</a:t>
            </a:r>
          </a:p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Пурпе – Норильск - Дудинка</a:t>
            </a:r>
            <a:endParaRPr lang="ru-RU" sz="3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174844" y="4437112"/>
            <a:ext cx="2592288" cy="1152128"/>
          </a:xfrm>
          <a:prstGeom prst="wedgeRoundRectCallout">
            <a:avLst>
              <a:gd name="adj1" fmla="val -33725"/>
              <a:gd name="adj2" fmla="val -2184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участок «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itchFamily="34" charset="0"/>
              </a:rPr>
              <a:t>Ванкор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- 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itchFamily="34" charset="0"/>
              </a:rPr>
              <a:t>Игарка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» Протяженность 180 км</a:t>
            </a:r>
          </a:p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по  неосвоенным землям (ТУНДРА)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905487" y="1013460"/>
            <a:ext cx="3300576" cy="975380"/>
          </a:xfrm>
          <a:prstGeom prst="wedgeRoundRectCallout">
            <a:avLst>
              <a:gd name="adj1" fmla="val 69927"/>
              <a:gd name="adj2" fmla="val 481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часток «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itchFamily="34" charset="0"/>
              </a:rPr>
              <a:t>Игарка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– Норильск»</a:t>
            </a:r>
          </a:p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Протяженность 433 км</a:t>
            </a:r>
          </a:p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по опорам ЛЭП ОАО «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itchFamily="34" charset="0"/>
              </a:rPr>
              <a:t>Норильско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-Таймырская Энергетическая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омпания». 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92919" y="2439948"/>
            <a:ext cx="2808312" cy="1224136"/>
          </a:xfrm>
          <a:prstGeom prst="wedgeRoundRectCallout">
            <a:avLst>
              <a:gd name="adj1" fmla="val 103816"/>
              <a:gd name="adj2" fmla="val 656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участок «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itchFamily="34" charset="0"/>
              </a:rPr>
              <a:t>Пурпе-Ванкор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» Протяженность 570 км</a:t>
            </a:r>
          </a:p>
          <a:p>
            <a:pPr algn="ct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вдоль нефтепровода ЗАО «</a:t>
            </a:r>
            <a:r>
              <a:rPr lang="ru-RU" sz="1400" b="1" dirty="0" err="1" smtClean="0">
                <a:solidFill>
                  <a:srgbClr val="002060"/>
                </a:solidFill>
                <a:latin typeface="Arial Narrow" pitchFamily="34" charset="0"/>
              </a:rPr>
              <a:t>Ванкорнефть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» ОАО «Роснефть»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950" y="5274786"/>
            <a:ext cx="28352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ВОЛС Уральского филиала </a:t>
            </a:r>
          </a:p>
          <a:p>
            <a:pPr algn="r" defTabSz="457200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ОАО «МегаФон»</a:t>
            </a:r>
            <a:r>
              <a:rPr lang="ru-RU" sz="14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1169670" y="5683736"/>
            <a:ext cx="5429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Скругленный прямоугольник 27"/>
          <p:cNvSpPr/>
          <p:nvPr/>
        </p:nvSpPr>
        <p:spPr>
          <a:xfrm>
            <a:off x="383654" y="6098992"/>
            <a:ext cx="8424936" cy="642376"/>
          </a:xfrm>
          <a:prstGeom prst="roundRect">
            <a:avLst/>
          </a:prstGeom>
          <a:solidFill>
            <a:srgbClr val="92D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Общая протяженность ВОЛС – 1183 км</a:t>
            </a:r>
          </a:p>
        </p:txBody>
      </p:sp>
    </p:spTree>
    <p:extLst>
      <p:ext uri="{BB962C8B-B14F-4D97-AF65-F5344CB8AC3E}">
        <p14:creationId xmlns="" xmlns:p14="http://schemas.microsoft.com/office/powerpoint/2010/main" val="794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21"/>
          <p:cNvSpPr>
            <a:spLocks noChangeArrowheads="1"/>
          </p:cNvSpPr>
          <p:nvPr/>
        </p:nvSpPr>
        <p:spPr bwMode="auto">
          <a:xfrm>
            <a:off x="137160" y="-23046"/>
            <a:ext cx="687323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Схема участков ВОЛС</a:t>
            </a:r>
          </a:p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Пурпе – Норильск - Дудинка</a:t>
            </a:r>
            <a:endParaRPr lang="ru-RU" sz="3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19" y="3802380"/>
            <a:ext cx="3303111" cy="2108468"/>
          </a:xfrm>
          <a:prstGeom prst="roundRect">
            <a:avLst>
              <a:gd name="adj" fmla="val 10149"/>
            </a:avLst>
          </a:prstGeom>
          <a:solidFill>
            <a:schemeClr val="bg1"/>
          </a:solidFill>
          <a:ln w="12700" algn="ctr">
            <a:solidFill>
              <a:srgbClr val="009900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72000" tIns="0" rIns="72000" bIns="0" anchor="t" anchorCtr="0"/>
          <a:lstStyle/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Участок 1 «Пурпе –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Ванкор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  <a:p>
            <a:pPr defTabSz="457200"/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Протяженность 570км</a:t>
            </a:r>
          </a:p>
          <a:p>
            <a:pPr defTabSz="457200"/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Прокладка вдоль нефтепровода «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Ванкор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– Пурпе», собственник ОАО «Роснефть»</a:t>
            </a:r>
          </a:p>
        </p:txBody>
      </p:sp>
      <p:sp>
        <p:nvSpPr>
          <p:cNvPr id="15" name="AutoShape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5700" y="3802380"/>
            <a:ext cx="2667001" cy="2108468"/>
          </a:xfrm>
          <a:prstGeom prst="roundRect">
            <a:avLst>
              <a:gd name="adj" fmla="val 10149"/>
            </a:avLst>
          </a:prstGeom>
          <a:solidFill>
            <a:schemeClr val="bg1"/>
          </a:solidFill>
          <a:ln w="12700" algn="ctr">
            <a:solidFill>
              <a:srgbClr val="009900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72000" tIns="0" rIns="72000" bIns="0" anchor="t" anchorCtr="0"/>
          <a:lstStyle/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Участок 2 «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Ванкор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-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Игарка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  <a:p>
            <a:pPr defTabSz="457200"/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Протяженность 180 км</a:t>
            </a:r>
          </a:p>
          <a:p>
            <a:pPr defTabSz="457200"/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Прокладка в тундре в условиях вечной мерзлоты</a:t>
            </a:r>
          </a:p>
        </p:txBody>
      </p:sp>
      <p:sp>
        <p:nvSpPr>
          <p:cNvPr id="16" name="AutoShap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22721" y="3802380"/>
            <a:ext cx="2522220" cy="2108468"/>
          </a:xfrm>
          <a:prstGeom prst="roundRect">
            <a:avLst>
              <a:gd name="adj" fmla="val 10149"/>
            </a:avLst>
          </a:prstGeom>
          <a:solidFill>
            <a:schemeClr val="bg1"/>
          </a:solidFill>
          <a:ln w="12700" algn="ctr">
            <a:solidFill>
              <a:srgbClr val="009900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72000" tIns="0" rIns="72000" bIns="0" anchor="t" anchorCtr="0"/>
          <a:lstStyle/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Участок 3 «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Игарка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– Норильск - Дудинка»</a:t>
            </a:r>
          </a:p>
          <a:p>
            <a:pPr defTabSz="457200"/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Протяженность 433 км</a:t>
            </a:r>
          </a:p>
          <a:p>
            <a:pPr defTabSz="457200"/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defTabSz="457200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Подвес на ЛЭП ОАО «Норильская Таймырская Энергетическая Компания</a:t>
            </a:r>
          </a:p>
        </p:txBody>
      </p:sp>
      <p:pic>
        <p:nvPicPr>
          <p:cNvPr id="3074" name="Picture 2" descr="C:\Users\evgen\Desktop\аквпфуыакипрыкеп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914400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32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1120" y="-15426"/>
            <a:ext cx="69472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Участок 1 «Пурпе – </a:t>
            </a:r>
            <a:r>
              <a:rPr lang="ru-RU" sz="3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Ванкор</a:t>
            </a:r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defTabSz="457200"/>
            <a:r>
              <a:rPr lang="ru-RU" sz="3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доль нефтепровода 570 км</a:t>
            </a:r>
          </a:p>
        </p:txBody>
      </p:sp>
      <p:pic>
        <p:nvPicPr>
          <p:cNvPr id="8" name="Picture 11" descr="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9" y="992350"/>
            <a:ext cx="4544574" cy="567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nskapp\Userdata\Транспорт\ВОЛОКОННО-ОПТИЧЕСКАЯ СЕТЬ\МАГИСТРАЛЬНЫЕ\Пурпе - Норильск - Дудинка\Фото\Нефтепровод Ванкор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5" y="1355505"/>
            <a:ext cx="2453225" cy="1635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5087098" y="1012270"/>
            <a:ext cx="0" cy="5845754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Скругленный прямоугольник 13"/>
          <p:cNvSpPr/>
          <p:nvPr/>
        </p:nvSpPr>
        <p:spPr>
          <a:xfrm>
            <a:off x="5243692" y="1219503"/>
            <a:ext cx="3846968" cy="1153129"/>
          </a:xfrm>
          <a:prstGeom prst="roundRect">
            <a:avLst>
              <a:gd name="adj" fmla="val 11649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Прокладка ВОК вдоль 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нефте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-провода 300км в грунте, 270км на винтовых сваях  </a:t>
            </a:r>
          </a:p>
        </p:txBody>
      </p:sp>
      <p:sp>
        <p:nvSpPr>
          <p:cNvPr id="17" name="Скругленный прямоугольник 13"/>
          <p:cNvSpPr/>
          <p:nvPr/>
        </p:nvSpPr>
        <p:spPr>
          <a:xfrm>
            <a:off x="5243692" y="2525302"/>
            <a:ext cx="3846968" cy="914418"/>
          </a:xfrm>
          <a:prstGeom prst="roundRect">
            <a:avLst>
              <a:gd name="adj" fmla="val 11649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Регенераторы 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DWDM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в собственных контейнерах на НПС1 и НПС2 ОАО «Роснефть»</a:t>
            </a:r>
          </a:p>
        </p:txBody>
      </p:sp>
      <p:sp>
        <p:nvSpPr>
          <p:cNvPr id="18" name="Скругленный прямоугольник 13"/>
          <p:cNvSpPr/>
          <p:nvPr/>
        </p:nvSpPr>
        <p:spPr>
          <a:xfrm>
            <a:off x="5243692" y="3594702"/>
            <a:ext cx="3846968" cy="914418"/>
          </a:xfrm>
          <a:prstGeom prst="roundRect">
            <a:avLst>
              <a:gd name="adj" fmla="val 11649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Электропитание от газовых генераторов НПС1, НПС2 и 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Ванкор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 ОАО «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Ванкорнефть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19" name="AutoShape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43692" y="4749532"/>
            <a:ext cx="3740288" cy="2108468"/>
          </a:xfrm>
          <a:prstGeom prst="roundRect">
            <a:avLst>
              <a:gd name="adj" fmla="val 10149"/>
            </a:avLst>
          </a:prstGeom>
          <a:noFill/>
          <a:ln w="127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72000" tIns="0" rIns="72000" bIns="0" anchor="t" anchorCtr="0"/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Необходимо соглашение с ОАО «Роснефть» о прокладке ВОК в зоне нефтепровода и подключению к электропитанию на объектах ОАО «Роснефть»</a:t>
            </a:r>
          </a:p>
        </p:txBody>
      </p:sp>
    </p:spTree>
    <p:extLst>
      <p:ext uri="{BB962C8B-B14F-4D97-AF65-F5344CB8AC3E}">
        <p14:creationId xmlns="" xmlns:p14="http://schemas.microsoft.com/office/powerpoint/2010/main" val="9795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auto">
          <a:xfrm>
            <a:off x="0" y="-15426"/>
            <a:ext cx="701833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Участок 2 «</a:t>
            </a:r>
            <a:r>
              <a:rPr lang="ru-RU" sz="3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Ванкор</a:t>
            </a:r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Игарка</a:t>
            </a:r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defTabSz="457200"/>
            <a:r>
              <a:rPr lang="ru-RU" sz="3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рокладка в тундре 180 км</a:t>
            </a: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108736" y="1103126"/>
            <a:ext cx="8871850" cy="457209"/>
          </a:xfrm>
          <a:prstGeom prst="roundRect">
            <a:avLst>
              <a:gd name="adj" fmla="val 11649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В условиях вечной мерзлоты – укладка в грунт и эксплуатация затруднительна! </a:t>
            </a:r>
          </a:p>
        </p:txBody>
      </p:sp>
      <p:pic>
        <p:nvPicPr>
          <p:cNvPr id="14" name="Picture 7" descr="\\nskapp\Userdata\Транспорт\ВОЛОКОННО-ОПТИЧЕСКАЯ СЕТЬ\МАГИСТРАЛЬНЫЕ\Пурпе - Норильск - Дудинка\Фото\272585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6" y="1772098"/>
            <a:ext cx="2684021" cy="1842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69" y="1737815"/>
            <a:ext cx="2502740" cy="187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1738347"/>
            <a:ext cx="2501354" cy="187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13"/>
          <p:cNvSpPr/>
          <p:nvPr/>
        </p:nvSpPr>
        <p:spPr>
          <a:xfrm>
            <a:off x="203200" y="3820160"/>
            <a:ext cx="8777386" cy="619760"/>
          </a:xfrm>
          <a:prstGeom prst="roundRect">
            <a:avLst>
              <a:gd name="adj" fmla="val 11649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Решение – подвес кабеля ВОК на винтовых сваях</a:t>
            </a:r>
          </a:p>
        </p:txBody>
      </p:sp>
      <p:sp>
        <p:nvSpPr>
          <p:cNvPr id="22" name="AutoShape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6092" y="4749532"/>
            <a:ext cx="8525102" cy="2108468"/>
          </a:xfrm>
          <a:prstGeom prst="roundRect">
            <a:avLst>
              <a:gd name="adj" fmla="val 10149"/>
            </a:avLst>
          </a:prstGeom>
          <a:noFill/>
          <a:ln w="127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72000" tIns="0" rIns="72000" bIns="0" anchor="t" anchorCtr="0"/>
          <a:lstStyle/>
          <a:p>
            <a:pPr algn="just" defTabSz="45720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Необходимо решить вопрос согласования прохождения трассы и производства работ в природоохранной зоне Таймырского  биосферного заповедника </a:t>
            </a:r>
          </a:p>
        </p:txBody>
      </p:sp>
    </p:spTree>
    <p:extLst>
      <p:ext uri="{BB962C8B-B14F-4D97-AF65-F5344CB8AC3E}">
        <p14:creationId xmlns="" xmlns:p14="http://schemas.microsoft.com/office/powerpoint/2010/main" val="38222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21"/>
          <p:cNvSpPr>
            <a:spLocks noChangeArrowheads="1"/>
          </p:cNvSpPr>
          <p:nvPr/>
        </p:nvSpPr>
        <p:spPr bwMode="auto">
          <a:xfrm>
            <a:off x="0" y="-15426"/>
            <a:ext cx="701833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Участок 3 «</a:t>
            </a:r>
            <a:r>
              <a:rPr lang="ru-RU" sz="3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Игарка</a:t>
            </a:r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Дудинка»</a:t>
            </a:r>
          </a:p>
          <a:p>
            <a:pPr defTabSz="457200"/>
            <a:r>
              <a:rPr lang="ru-RU" sz="3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Подвес на ЛЭП 433 км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224914"/>
            <a:ext cx="4267200" cy="463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evgen\Desktop\выаываыаы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69570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78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J:\доклад\f_19174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" y="1565325"/>
            <a:ext cx="3636524" cy="2727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J:\доклад\НН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41389"/>
            <a:ext cx="2844799" cy="2134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:\доклад\НН\1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24" y="2158405"/>
            <a:ext cx="2663668" cy="211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доклад\Дудинка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021"/>
            <a:ext cx="9144000" cy="263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доклад\НМЗ\Презентация\Нор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" y="0"/>
            <a:ext cx="9143975" cy="2204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7030" y="1728192"/>
            <a:ext cx="9144000" cy="5157192"/>
          </a:xfrm>
          <a:prstGeom prst="rect">
            <a:avLst/>
          </a:prstGeom>
          <a:solidFill>
            <a:schemeClr val="lt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1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Учитывая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высокую значимость прокладки волоконно-оптических линий связи для всех северных территорий Красноярского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Администрация города Норильска предлагает подготовить совместное обращение со стороны органов местного самоуправления, краевых властей к федеральным органам власти с просьбой о рассмотрении и решении данного вопроса в кратчайшие сроки. 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Также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считаем необходимым обратить особое внимание Председателя Правительства Российской Федерации Медведева Дмитрия Анатольевича  на отсутствие широкополосного доступа к сети Интернет на северных территориях Красноярского края.</a:t>
            </a:r>
          </a:p>
        </p:txBody>
      </p:sp>
    </p:spTree>
    <p:extLst>
      <p:ext uri="{BB962C8B-B14F-4D97-AF65-F5344CB8AC3E}">
        <p14:creationId xmlns="" xmlns:p14="http://schemas.microsoft.com/office/powerpoint/2010/main" val="385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rctica1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068960"/>
            <a:ext cx="6811690" cy="6480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3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4390256" cy="108255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НОРИЛЬСК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!ОТТП!\Письма\Герб в шта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44624"/>
            <a:ext cx="648072" cy="874102"/>
          </a:xfrm>
          <a:prstGeom prst="rect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9" y="1268759"/>
            <a:ext cx="2165679" cy="3024337"/>
          </a:xfrm>
          <a:prstGeom prst="roundRect">
            <a:avLst>
              <a:gd name="adj" fmla="val 11111"/>
            </a:avLst>
          </a:prstGeom>
          <a:ln>
            <a:solidFill>
              <a:srgbClr val="3333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124744"/>
            <a:ext cx="6696744" cy="5589240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Норильск расположен в 1500 км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северу от города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Красноярска за Полярным кругом на территории Таймырского полуострова.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8 месяцев в году  температура воздуха ниже нуля. </a:t>
            </a:r>
          </a:p>
          <a:p>
            <a:pPr marL="285750" indent="-285750" algn="l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Близко к поверхности земли располагается вечная мерзлота.</a:t>
            </a:r>
          </a:p>
          <a:p>
            <a:pPr marL="285750" indent="-285750" algn="l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За зиму выпадает до  2 000 000 т снега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Высота снежного покрова – до 1,5 м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Норильска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285750" indent="-285750" algn="l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районы: Центральный,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Кайеркан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Талнах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 algn="l">
              <a:lnSpc>
                <a:spcPct val="150000"/>
              </a:lnSpc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поселок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Снежногорск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982" y="4526384"/>
            <a:ext cx="82371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9" y="4653136"/>
            <a:ext cx="495300" cy="558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251520" y="5661248"/>
            <a:ext cx="82371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t°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745" y="4526287"/>
            <a:ext cx="108283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 месяцев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355" y="5661248"/>
            <a:ext cx="108038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- 60°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4390256" cy="108255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НОРИЛЬСК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!ОТТП!\Письма\Герб в шта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4624"/>
            <a:ext cx="648072" cy="874102"/>
          </a:xfrm>
          <a:prstGeom prst="rect">
            <a:avLst/>
          </a:prstGeom>
          <a:ln w="28575">
            <a:solidFill>
              <a:schemeClr val="bg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124744"/>
            <a:ext cx="6696744" cy="5589240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пяти самых северных городов мира с численностью населения более 100 тысяч человек;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после Красноярска город по численности населения в Красноярском крае -186 тысяч человек;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часть населения города работает в организациях бюджетной сферы и на предприятиях Заполярного филиала ОАО «ГМК «Норильский никель»;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 зарплата - 62 тысячи рублей (данные на июнь 2012г.).</a:t>
            </a:r>
          </a:p>
        </p:txBody>
      </p:sp>
      <p:pic>
        <p:nvPicPr>
          <p:cNvPr id="1026" name="Picture 2" descr="C:\Users\sony\Desktop\КОНФЕРЕНЦИЯ\Leninskiy_(zima)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977204" cy="1354385"/>
          </a:xfrm>
          <a:prstGeom prst="rect">
            <a:avLst/>
          </a:prstGeom>
          <a:noFill/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esktop\КОНФЕРЕНЦИЯ\cherg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02" y="5081702"/>
            <a:ext cx="1244750" cy="16596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\Desktop\КОНФЕРЕНЦИЯ\mech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09186"/>
            <a:ext cx="1224136" cy="16321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y\Desktop\КОНФЕРЕНЦИЯ\Theat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012114" cy="14286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доклад\1115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39362"/>
            <a:ext cx="2225700" cy="15579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32" name="Picture 8" descr="C:\Users\sony\Desktop\КОНФЕРЕНЦИЯ\доклад\НМЗ\Презентация\Нор (5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33189"/>
            <a:ext cx="2304256" cy="1536171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1673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462" y="980728"/>
            <a:ext cx="9144000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340768"/>
            <a:ext cx="7056784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ОАО «ГМК «НОРИЛЬСКИЙ НИКЕЛЬ»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крупнейшим в мире производителем никеля и палладия, а также одним из крупнейших мировых производителей платины и меди.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Компания производит 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металлы, как кобальт, родий, серебро, золото, иридий, рутений,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селен, теллур и серу.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виды деятельности: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поиск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разведка, добыча, обогащение и переработка полезных ископаемых,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производство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маркетинг и реализация цветных и драгоценных металлов.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налоговых отчислений ОАО «ГМК «Норильский никель»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&gt; 30%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поступлений бюджета Красноярского края в 2011 году.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65076" y="0"/>
            <a:ext cx="7761462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Заполярный филиал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«ГМК «Норильский никель»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доклад\НН\wpid-369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94"/>
            <a:ext cx="1185564" cy="908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:\доклад\НН\ufaleynike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3" y="1340768"/>
            <a:ext cx="1296955" cy="8640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9" y="2413210"/>
            <a:ext cx="1685704" cy="29600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J:\доклад\Дудинка\014e5b2decd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89240"/>
            <a:ext cx="2037468" cy="9868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5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7462" y="980728"/>
            <a:ext cx="9144000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96752"/>
            <a:ext cx="6912768" cy="547260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компании и её продвижение на международном уровне  в ближайшие десятилетия: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программ по модернизации производства на предприятиях города;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экологических программ в Норильске;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в 2012 г. международного терминала в действующем порту города Дудинки для приема иностранных судов;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 в эксплуатацию международного терминала для приема международных рейсов в  аэропорту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«Норильск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нового порта в Диксоне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экспорта  сырья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Сырадасайской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угольной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Пеляткинского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газоконденсатного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месторождения.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65076" y="0"/>
            <a:ext cx="7761462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Заполярный филиал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«ГМК  «Норильский никель»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доклад\НН\wpid-369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42"/>
            <a:ext cx="1185564" cy="908932"/>
          </a:xfrm>
          <a:prstGeom prst="rect">
            <a:avLst/>
          </a:prstGeom>
          <a:noFill/>
          <a:ln>
            <a:solidFill>
              <a:srgbClr val="3333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551"/>
            <a:ext cx="1333500" cy="12954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0" y="2540248"/>
            <a:ext cx="1308100" cy="13208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2" y="4043908"/>
            <a:ext cx="1371600" cy="12573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26" y="5509468"/>
            <a:ext cx="1358900" cy="12319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7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046" y="0"/>
            <a:ext cx="9145016" cy="10825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СЕВЕРНЫЕ ТЕРРИТОРИИ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560840" cy="4320480"/>
          </a:xfrm>
        </p:spPr>
        <p:txBody>
          <a:bodyPr>
            <a:noAutofit/>
          </a:bodyPr>
          <a:lstStyle/>
          <a:p>
            <a:pPr marL="342900" indent="-342900" algn="just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Северные территории Красноярского края: </a:t>
            </a:r>
          </a:p>
          <a:p>
            <a:pPr marL="342900" indent="-342900"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Таймырский Долгано-Ненецкий муниципальный район; </a:t>
            </a:r>
          </a:p>
          <a:p>
            <a:pPr marL="342900" indent="-342900"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Эвенкийский муниципальный район;</a:t>
            </a:r>
          </a:p>
          <a:p>
            <a:pPr marL="342900" indent="-342900"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Туруханский район.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площадь территории составляет 1858,689 тыс. кв. км. Общая численность населения -  72 687 человек. </a:t>
            </a:r>
          </a:p>
          <a:p>
            <a:pPr marL="342900" indent="-342900"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обладают огромными запасами полезных ископаемых.  К примеру,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Ванкорское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нефтегазовое месторождение в Туруханском районе – крупнейшее месторождение, открытое и введенное в эксплуатацию в России за последние двадцать пять лет.  Разрабатывается ЗАО «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Ванкорнефть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(входит в состав ОАО «НК «Роснефть»).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ony\Desktop\КОНФЕРЕНЦИЯ\sm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398"/>
            <a:ext cx="9144000" cy="13639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2" y="2636912"/>
            <a:ext cx="990600" cy="127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2" y="1196752"/>
            <a:ext cx="990600" cy="1244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sony\Desktop\КОНФЕРЕНЦИЯ\Безимени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2744"/>
            <a:ext cx="1173063" cy="2636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84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КОНФЕРЕНЦИЯ\доклад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695"/>
            <a:ext cx="5138304" cy="4500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2430016" y="523485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5-конечная звезда 8"/>
          <p:cNvSpPr/>
          <p:nvPr/>
        </p:nvSpPr>
        <p:spPr>
          <a:xfrm>
            <a:off x="2627784" y="518457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Прямоугольник 9"/>
          <p:cNvSpPr/>
          <p:nvPr/>
        </p:nvSpPr>
        <p:spPr>
          <a:xfrm>
            <a:off x="1971092" y="4773238"/>
            <a:ext cx="1061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 smtClean="0"/>
          </a:p>
          <a:p>
            <a:pPr lvl="0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Дудинка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10" y="477318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 smtClean="0"/>
          </a:p>
          <a:p>
            <a:pPr lvl="0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Норильск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71092" y="4767092"/>
            <a:ext cx="1512168" cy="834971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1124744"/>
            <a:ext cx="3851920" cy="5733255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4" y="-28563"/>
            <a:ext cx="9176494" cy="11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6238" y="213743"/>
            <a:ext cx="6306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АРКТИЧЕСКАЯ ЗОНА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268760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Арктический регион России – северный регион  Красноярского края, обладающий 80 % всех полезных ископаемых России.</a:t>
            </a:r>
          </a:p>
          <a:p>
            <a:pPr marL="285750" indent="-2857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Особая, государственная важность Арктики для национальных интересов Российской Федерации.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Пристальное внимание к его развитию со стороны Президента и Правительства России. </a:t>
            </a:r>
          </a:p>
          <a:p>
            <a:pPr marL="285750" indent="-2857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Арктических спасательных центров  для развития региона.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8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7462" y="980728"/>
            <a:ext cx="9144000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86238" y="213743"/>
            <a:ext cx="6882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НА СЕВЕРЕ </a:t>
            </a:r>
            <a:endParaRPr lang="ru-RU" sz="4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184"/>
            <a:ext cx="9143999" cy="587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982" y="980728"/>
            <a:ext cx="4248472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51026" y="955749"/>
            <a:ext cx="4211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сети Интернет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спутниковым каналам.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Ограничения  на технические характеристики каналов связи, стоимость передачи данных и, как следствие, на развитие информационных услуг и сервисов для жителей территории.</a:t>
            </a:r>
          </a:p>
          <a:p>
            <a:pPr marL="285750" indent="-2857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 осуществляется четырьмя провайдерами: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«Ростелеком», «Норильск Телеком»,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Росинтел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«Комстар-Регионы»,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четырьмя операторами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мобильной (сотовой) связи – «Ростелеком», «МТС», «Мегафон» и «Билайн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КА Арктика-М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6030">
            <a:off x="5105363" y="2030511"/>
            <a:ext cx="1788261" cy="9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КА Арктика-М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65" y="950144"/>
            <a:ext cx="1788261" cy="9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64088" y="3717032"/>
            <a:ext cx="1439861" cy="1800200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9" name="Picture 7" descr="C:\paylogic\rma\img\megaf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43" y="5028307"/>
            <a:ext cx="466725" cy="3048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80" name="Picture 8" descr="C:\paylogic\rma\img\beel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9" y="4466332"/>
            <a:ext cx="466725" cy="3048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81" name="Picture 9" descr="C:\paylogic\rma\img\m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9" y="5028307"/>
            <a:ext cx="466725" cy="3048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6" name="Прямоугольник 25"/>
          <p:cNvSpPr/>
          <p:nvPr/>
        </p:nvSpPr>
        <p:spPr>
          <a:xfrm>
            <a:off x="5376788" y="3742432"/>
            <a:ext cx="1400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Сотовые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операторы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5" descr="КА Арктика-М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4927">
            <a:off x="7220691" y="898999"/>
            <a:ext cx="1788261" cy="9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034885" y="3717032"/>
            <a:ext cx="1439861" cy="1800200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47585" y="3742433"/>
            <a:ext cx="1400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Операторы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11" descr="C:\paylogic\rma\img\mt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43" y="4460876"/>
            <a:ext cx="466725" cy="35069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84" name="Picture 12" descr="C:\Users\sony\Desktop\КОНФЕРЕНЦИЯ\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5" y="4947344"/>
            <a:ext cx="1104900" cy="4667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4437112"/>
            <a:ext cx="447675" cy="438150"/>
          </a:xfrm>
          <a:prstGeom prst="rect">
            <a:avLst/>
          </a:prstGeom>
        </p:spPr>
      </p:pic>
      <p:pic>
        <p:nvPicPr>
          <p:cNvPr id="22" name="Рисунок 21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4437112"/>
            <a:ext cx="447675" cy="43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4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2525"/>
            <a:ext cx="7776864" cy="553998"/>
          </a:xfrm>
        </p:spPr>
        <p:txBody>
          <a:bodyPr wrap="square" anchor="ctr" anchorCtr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ЧЕРЕЗ СПУТНИКИ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1198668044_glon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58" y="1"/>
            <a:ext cx="973041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7462" y="980728"/>
            <a:ext cx="9144000" cy="5877272"/>
          </a:xfrm>
          <a:prstGeom prst="rect">
            <a:avLst/>
          </a:prstGeom>
          <a:solidFill>
            <a:schemeClr val="lt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5" descr="КА Арктика-М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99396"/>
            <a:ext cx="2214578" cy="10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7333" y="1568981"/>
            <a:ext cx="6390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в интернет с помощью спутниковых каналов не удовлетворяет текущим потребностям, так как спутниковые каналы перегружены, сигнал из-за погодных условий нестабилен, а в определенные промежутки времени из-за солнечной интерференции он полностью отсутствует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загруженность спутниковых каналов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70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96%. </a:t>
            </a:r>
          </a:p>
          <a:p>
            <a:pPr marL="285750" indent="-28575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Совокупный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общий объем потребляемого трафика физическими и юридическими лицами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сотни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терабайт в месяц при скорости до 100 мегабит в секунду у каждого провайдера.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потребности, как в объеме необходимого трафика, так и в наиболее актуальной скорости доступа к сети, в десятки раз выше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Стоимость 1 мегабайта трафика - 2,5 рубля. </a:t>
            </a:r>
          </a:p>
          <a:p>
            <a:pPr marL="285750" indent="-28575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безлимитного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Интернета -  7 тысяч рублей при скорости 128 килобит в секунду ( скорость не гарантирована).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208284"/>
            <a:ext cx="1202255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Загруженность каналов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16538" y="2208284"/>
            <a:ext cx="108038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70-96%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3" y="3279854"/>
            <a:ext cx="120225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трафик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16538" y="3279854"/>
            <a:ext cx="108038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сотни терабайт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473" y="5422994"/>
            <a:ext cx="120225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Без-лимитный</a:t>
            </a:r>
            <a:r>
              <a:rPr lang="ru-RU" dirty="0" smtClean="0"/>
              <a:t> интернет»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5422994"/>
            <a:ext cx="108038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7000 </a:t>
            </a:r>
            <a:r>
              <a:rPr lang="ru-RU" sz="1400" dirty="0" err="1" smtClean="0"/>
              <a:t>руб</a:t>
            </a:r>
            <a:r>
              <a:rPr lang="ru-RU" sz="1400" dirty="0" smtClean="0"/>
              <a:t>/мес.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128  кб/сек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472" y="4351424"/>
            <a:ext cx="1202255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Мбайт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4351424"/>
            <a:ext cx="1080389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2,5 </a:t>
            </a:r>
            <a:r>
              <a:rPr lang="ru-RU" dirty="0" err="1" smtClean="0"/>
              <a:t>руб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050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UpyPL2gkOwU7dYAgF6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UpyPL2gkOwU7dYAgF6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UpyPL2gkOwU7dYAgF6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UpyPL2gkOwU7dYAgF6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UpyPL2gkOwU7dYAgF6R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979</Words>
  <Application>Microsoft Office PowerPoint</Application>
  <PresentationFormat>Экран (4:3)</PresentationFormat>
  <Paragraphs>158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НОРИЛЬСК</vt:lpstr>
      <vt:lpstr>НОРИЛЬСК</vt:lpstr>
      <vt:lpstr>Слайд 4</vt:lpstr>
      <vt:lpstr>Слайд 5</vt:lpstr>
      <vt:lpstr>СЕВЕРНЫЕ ТЕРРИТОРИИ</vt:lpstr>
      <vt:lpstr>Слайд 7</vt:lpstr>
      <vt:lpstr>Слайд 8</vt:lpstr>
      <vt:lpstr>ИНТЕРНЕТ ЧЕРЕЗ СПУТНИКИ</vt:lpstr>
      <vt:lpstr>ИНТЕРНЕТ ЧЕРЕЗ СПУТНИКИ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Sony</cp:lastModifiedBy>
  <cp:revision>100</cp:revision>
  <cp:lastPrinted>2012-10-14T02:01:36Z</cp:lastPrinted>
  <dcterms:created xsi:type="dcterms:W3CDTF">2012-10-13T23:22:39Z</dcterms:created>
  <dcterms:modified xsi:type="dcterms:W3CDTF">2012-10-17T08:15:16Z</dcterms:modified>
</cp:coreProperties>
</file>