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56" r:id="rId2"/>
    <p:sldId id="264" r:id="rId3"/>
    <p:sldId id="289" r:id="rId4"/>
    <p:sldId id="273" r:id="rId5"/>
    <p:sldId id="280" r:id="rId6"/>
    <p:sldId id="288" r:id="rId7"/>
    <p:sldId id="275" r:id="rId8"/>
    <p:sldId id="274" r:id="rId9"/>
    <p:sldId id="284" r:id="rId10"/>
    <p:sldId id="258" r:id="rId11"/>
    <p:sldId id="260" r:id="rId12"/>
    <p:sldId id="261" r:id="rId13"/>
    <p:sldId id="265" r:id="rId14"/>
    <p:sldId id="269" r:id="rId15"/>
    <p:sldId id="267" r:id="rId16"/>
    <p:sldId id="266" r:id="rId17"/>
    <p:sldId id="286" r:id="rId18"/>
    <p:sldId id="285" r:id="rId19"/>
    <p:sldId id="287" r:id="rId20"/>
    <p:sldId id="278" r:id="rId21"/>
  </p:sldIdLst>
  <p:sldSz cx="9144000" cy="6858000" type="screen4x3"/>
  <p:notesSz cx="6781800" cy="99187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AFE7"/>
    <a:srgbClr val="B685DB"/>
    <a:srgbClr val="FF6D6D"/>
    <a:srgbClr val="A365D1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870" autoAdjust="0"/>
    <p:restoredTop sz="94660"/>
  </p:normalViewPr>
  <p:slideViewPr>
    <p:cSldViewPr>
      <p:cViewPr>
        <p:scale>
          <a:sx n="80" d="100"/>
          <a:sy n="80" d="100"/>
        </p:scale>
        <p:origin x="-156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DD1FB-D881-4DE7-8302-744A49FE5A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C0583-9ECB-4194-9105-B0A068F248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C4DF8-1115-4000-9E49-C117BF464C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15672-8169-48DF-8199-CECDE33D62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A6A4A-F443-4CF4-BAFE-C21AA38AD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09C02-F7A2-43E3-AC0E-A997CC42E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0DBED-1CED-4CFC-ADCB-73BCDD7A71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8908D-194B-4AC5-91C4-AA7B236EFF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DB4B1-0875-4086-886B-98591F622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55C4-706A-4C36-B50C-FA7135D594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F43C0-D8D8-4E69-9CA6-3110D7AAD4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D204E-61B5-4992-AAAE-98A1E96BB9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46C7CDD-932E-4FFA-A9BC-5F5398ABB6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6" r:id="rId9"/>
    <p:sldLayoutId id="2147483784" r:id="rId10"/>
    <p:sldLayoutId id="2147483785" r:id="rId11"/>
    <p:sldLayoutId id="2147483788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772816"/>
            <a:ext cx="8280400" cy="1944687"/>
          </a:xfrm>
        </p:spPr>
        <p:txBody>
          <a:bodyPr>
            <a:noAutofit/>
          </a:bodyPr>
          <a:lstStyle/>
          <a:p>
            <a:pPr algn="ctr" fontAlgn="auto">
              <a:spcAft>
                <a:spcPts val="600"/>
              </a:spcAft>
              <a:defRPr/>
            </a:pPr>
            <a:r>
              <a:rPr lang="ru-RU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Внедрение </a:t>
            </a:r>
            <a:r>
              <a:rPr lang="ru-RU" sz="360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системы </a:t>
            </a:r>
            <a:r>
              <a:rPr lang="ru-RU" sz="360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сбалансированных </a:t>
            </a:r>
            <a:r>
              <a:rPr lang="ru-RU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показателей для оценки эффективности муниципального управления</a:t>
            </a:r>
            <a:br>
              <a:rPr lang="ru-RU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(на </a:t>
            </a:r>
            <a:r>
              <a:rPr lang="ru-RU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примере городского округа 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Город «Хабаровск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») </a:t>
            </a:r>
            <a:endParaRPr lang="ru-RU" sz="2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933825"/>
            <a:ext cx="7593012" cy="2305050"/>
          </a:xfrm>
        </p:spPr>
        <p:txBody>
          <a:bodyPr>
            <a:normAutofit fontScale="85000" lnSpcReduction="20000"/>
          </a:bodyPr>
          <a:lstStyle/>
          <a:p>
            <a:pPr marR="0" algn="ctr" fontAlgn="auto">
              <a:lnSpc>
                <a:spcPct val="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500" b="1" dirty="0" smtClean="0">
                <a:latin typeface="+mj-lt"/>
              </a:rPr>
              <a:t>Воронцова</a:t>
            </a:r>
          </a:p>
          <a:p>
            <a:pPr marR="0" algn="ctr" fontAlgn="auto">
              <a:lnSpc>
                <a:spcPct val="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500" b="1" dirty="0" smtClean="0">
                <a:latin typeface="+mj-lt"/>
              </a:rPr>
              <a:t>Лариса Сергеевна</a:t>
            </a:r>
          </a:p>
          <a:p>
            <a:pPr marR="0" algn="ctr" fontAlgn="auto">
              <a:lnSpc>
                <a:spcPct val="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300" b="1" dirty="0" smtClean="0"/>
          </a:p>
          <a:p>
            <a:pPr marR="0" algn="ctr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500" b="1" dirty="0" smtClean="0">
                <a:latin typeface="+mj-lt"/>
              </a:rPr>
              <a:t>Начальник  отдела экономического анализа и территориального развития управления экономического развития </a:t>
            </a:r>
          </a:p>
          <a:p>
            <a:pPr marR="0" algn="ctr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500" b="1" dirty="0" smtClean="0">
                <a:latin typeface="+mj-lt"/>
              </a:rPr>
              <a:t>администрации  г. Хабаровска, </a:t>
            </a:r>
            <a:r>
              <a:rPr lang="ru-RU" sz="2500" b="1" dirty="0" err="1" smtClean="0">
                <a:latin typeface="+mj-lt"/>
              </a:rPr>
              <a:t>к.э.н</a:t>
            </a:r>
            <a:r>
              <a:rPr lang="ru-RU" sz="2500" b="1" dirty="0" smtClean="0">
                <a:latin typeface="+mj-lt"/>
              </a:rPr>
              <a:t>.</a:t>
            </a:r>
          </a:p>
          <a:p>
            <a:pPr marR="0" algn="ctr" fontAlgn="auto">
              <a:lnSpc>
                <a:spcPct val="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R="0" algn="ctr" fontAlgn="auto">
              <a:lnSpc>
                <a:spcPct val="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R="0" algn="ctr" fontAlgn="auto">
              <a:lnSpc>
                <a:spcPct val="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500" b="1" dirty="0" smtClean="0">
                <a:latin typeface="Calibri" pitchFamily="34" charset="0"/>
              </a:rPr>
              <a:t>17 – 18 апреля 2014 года, г. Красноярск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88913"/>
            <a:ext cx="8893175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500" b="1" dirty="0" smtClean="0">
                <a:latin typeface="+mj-lt"/>
              </a:rPr>
              <a:t>Конференция АСДГ</a:t>
            </a:r>
            <a:r>
              <a:rPr lang="ru-RU" sz="2500" b="1" dirty="0">
                <a:latin typeface="+mj-lt"/>
              </a:rPr>
              <a:t/>
            </a:r>
            <a:br>
              <a:rPr lang="ru-RU" sz="2500" b="1" dirty="0">
                <a:latin typeface="+mj-lt"/>
              </a:rPr>
            </a:br>
            <a:r>
              <a:rPr lang="ru-RU" sz="2500" b="1" dirty="0" smtClean="0">
                <a:latin typeface="+mj-lt"/>
              </a:rPr>
              <a:t>«Проблемы формирования программных бюджетов в муниципальных образованиях Сибири и Дальнего Востока»</a:t>
            </a:r>
            <a:endParaRPr lang="ru-RU" sz="2500" b="1" dirty="0">
              <a:latin typeface="+mj-lt"/>
            </a:endParaRPr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7812088" y="0"/>
            <a:ext cx="13319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Слайд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15375" cy="1143000"/>
          </a:xfrm>
        </p:spPr>
        <p:txBody>
          <a:bodyPr/>
          <a:lstStyle/>
          <a:p>
            <a:pPr algn="ctr"/>
            <a:r>
              <a:rPr lang="ru-RU" sz="3000" b="1" dirty="0" smtClean="0"/>
              <a:t>Система сбалансированных показателей и преимущества ее внедрения на уровне города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12875"/>
            <a:ext cx="8964612" cy="5256213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700" b="1" dirty="0" smtClean="0">
                <a:solidFill>
                  <a:srgbClr val="FF0000"/>
                </a:solidFill>
                <a:latin typeface="Calibri" pitchFamily="34" charset="0"/>
              </a:rPr>
              <a:t>Система сбалансированных показателей (ССП)</a:t>
            </a:r>
            <a:r>
              <a:rPr lang="ru-RU" sz="2700" b="1" dirty="0" smtClean="0">
                <a:latin typeface="Calibri" pitchFamily="34" charset="0"/>
              </a:rPr>
              <a:t>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– модель интеграции тактического и стратегического менеджмента в единый непрерывный процесс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7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700" b="1" dirty="0" smtClean="0">
                <a:solidFill>
                  <a:srgbClr val="FF0000"/>
                </a:solidFill>
                <a:latin typeface="Calibri" pitchFamily="34" charset="0"/>
              </a:rPr>
              <a:t>Преимущества внедрения ССП на  уровне города:</a:t>
            </a:r>
          </a:p>
          <a:p>
            <a:pPr marL="514350" indent="-514350" algn="just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Взаимосвязь и </a:t>
            </a:r>
            <a:r>
              <a:rPr lang="ru-RU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детализация планов всех структурных подразделений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города</a:t>
            </a:r>
            <a:endParaRPr lang="ru-RU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Внедрение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итерационно-адаптивного управления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Повышение эффективности труда муниципальных служащих</a:t>
            </a:r>
          </a:p>
          <a:p>
            <a:pPr marL="514350" indent="-514350" algn="just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Усиление наглядности целей и задач через разработку системы ССП</a:t>
            </a:r>
            <a:endParaRPr lang="ru-RU" dirty="0" smtClean="0">
              <a:latin typeface="Calibri" pitchFamily="34" charset="0"/>
            </a:endParaRP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ru-RU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6550" y="0"/>
            <a:ext cx="1187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893175" cy="431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500" b="1" dirty="0" smtClean="0"/>
              <a:t>Стратегическая карта управления экономического развития администрации г. Хабаровска</a:t>
            </a:r>
          </a:p>
        </p:txBody>
      </p:sp>
      <p:graphicFrame>
        <p:nvGraphicFramePr>
          <p:cNvPr id="6534" name="Group 390"/>
          <p:cNvGraphicFramePr>
            <a:graphicFrameLocks noGrp="1"/>
          </p:cNvGraphicFramePr>
          <p:nvPr>
            <p:ph type="tbl" idx="1"/>
          </p:nvPr>
        </p:nvGraphicFramePr>
        <p:xfrm>
          <a:off x="107950" y="692150"/>
          <a:ext cx="9036498" cy="595650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98713"/>
                <a:gridCol w="1220959"/>
                <a:gridCol w="1656186"/>
                <a:gridCol w="2232248"/>
                <a:gridCol w="648072"/>
                <a:gridCol w="900608"/>
                <a:gridCol w="899590"/>
                <a:gridCol w="1080122"/>
              </a:tblGrid>
              <a:tr h="28306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№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п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/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п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Перспек-тивная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 цель, соотнесенная с вопросами местного значения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Calibri" pitchFamily="34" charset="0"/>
                        </a:rPr>
                        <a:t>Цель</a:t>
                      </a:r>
                      <a:endParaRPr lang="ru-RU" sz="1300" b="1" dirty="0"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Показатели достижения цели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Меро-приятия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,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направ-ленные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 на достижение цели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</a:tr>
              <a:tr h="283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Название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Целевое значение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Целевая дата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50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ед.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изм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.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пара-метры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946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Реализация </a:t>
                      </a:r>
                      <a:r>
                        <a:rPr kumimoji="0" lang="ru-RU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Стратегического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 плана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Формирование благоприятного инвестиционного и инновационного климата</a:t>
                      </a:r>
                    </a:p>
                    <a:p>
                      <a:endParaRPr lang="ru-RU" sz="1200" b="1" dirty="0"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Инвестиции в основной капитал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млрд. руб.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48,5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4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14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100" b="1" dirty="0" smtClean="0">
                          <a:latin typeface="Calibri" pitchFamily="34" charset="0"/>
                        </a:rPr>
                        <a:t>2. и т.д.</a:t>
                      </a:r>
                      <a:endParaRPr lang="ru-RU" sz="1100" b="1" dirty="0"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625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Кол-во </a:t>
                      </a: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инновационно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 активных предприятий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ед.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4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14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100" b="1" dirty="0" smtClean="0">
                          <a:latin typeface="Calibri" pitchFamily="34" charset="0"/>
                        </a:rPr>
                        <a:t>2.</a:t>
                      </a:r>
                    </a:p>
                    <a:p>
                      <a:r>
                        <a:rPr lang="ru-RU" sz="1100" b="1" dirty="0" smtClean="0">
                          <a:latin typeface="Calibri" pitchFamily="34" charset="0"/>
                        </a:rPr>
                        <a:t>3. и т.д. </a:t>
                      </a:r>
                    </a:p>
                  </a:txBody>
                  <a:tcPr horzOverflow="overflow"/>
                </a:tc>
              </a:tr>
              <a:tr h="804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Финансовая муниципальная поддержка </a:t>
                      </a: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инновационно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 активных предприятий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млн. руб.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7,5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4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14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100" b="1" dirty="0" smtClean="0">
                          <a:latin typeface="Calibri" pitchFamily="34" charset="0"/>
                        </a:rPr>
                        <a:t>2.</a:t>
                      </a:r>
                    </a:p>
                    <a:p>
                      <a:r>
                        <a:rPr lang="ru-RU" sz="1100" b="1" dirty="0" smtClean="0">
                          <a:latin typeface="Calibri" pitchFamily="34" charset="0"/>
                        </a:rPr>
                        <a:t>3. и т.д. </a:t>
                      </a:r>
                      <a:endParaRPr lang="ru-RU" sz="1100" b="1" dirty="0"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581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Рост показателей, характеризующих развитие экономики города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Оборот крупных и средних предприятий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млрд. руб.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400,0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4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14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100" b="1" dirty="0" smtClean="0">
                          <a:latin typeface="Calibri" pitchFamily="34" charset="0"/>
                        </a:rPr>
                        <a:t>2.</a:t>
                      </a:r>
                    </a:p>
                    <a:p>
                      <a:r>
                        <a:rPr lang="ru-RU" sz="1100" b="1" dirty="0" smtClean="0">
                          <a:latin typeface="Calibri" pitchFamily="34" charset="0"/>
                        </a:rPr>
                        <a:t>3. и т.д. </a:t>
                      </a:r>
                    </a:p>
                  </a:txBody>
                  <a:tcPr horzOverflow="overflow"/>
                </a:tc>
              </a:tr>
              <a:tr h="625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Объем отгруженных товаров по промышленным видам деятельности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млрд. руб.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208,6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4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14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2.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3. и т.д. </a:t>
                      </a:r>
                    </a:p>
                  </a:txBody>
                  <a:tcPr horzOverflow="overflow"/>
                </a:tc>
              </a:tr>
              <a:tr h="446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Стабилизация рынка труда</a:t>
                      </a:r>
                    </a:p>
                    <a:p>
                      <a:endParaRPr lang="ru-RU" sz="1200" b="1" dirty="0"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Уровень безработицы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%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не более 0,6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4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14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2 и т.д.</a:t>
                      </a:r>
                      <a:endParaRPr lang="ru-RU" sz="1200" b="1" dirty="0"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446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Численность занятых в экономике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тыс. чел.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349,0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4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14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2. и т.д. </a:t>
                      </a:r>
                    </a:p>
                  </a:txBody>
                  <a:tcPr horzOverflow="overflow"/>
                </a:tc>
              </a:tr>
              <a:tr h="62572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Повышение благосостояния населения города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Среднемесячная начисленная заработная плата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тыс. руб.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39,0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4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14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2.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3. и т.д.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956550" y="214290"/>
            <a:ext cx="1187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>
          <a:xfrm>
            <a:off x="250825" y="404813"/>
            <a:ext cx="8893175" cy="431800"/>
          </a:xfrm>
        </p:spPr>
        <p:txBody>
          <a:bodyPr/>
          <a:lstStyle/>
          <a:p>
            <a:pPr algn="ctr"/>
            <a:r>
              <a:rPr lang="ru-RU" sz="2000" b="1" dirty="0" smtClean="0"/>
              <a:t>Стратегическая карта управления экономического развития </a:t>
            </a:r>
            <a:br>
              <a:rPr lang="ru-RU" sz="2000" b="1" dirty="0" smtClean="0"/>
            </a:br>
            <a:r>
              <a:rPr lang="ru-RU" sz="2000" b="1" dirty="0" smtClean="0"/>
              <a:t>администрации  г. Хабаровска (продолжение)</a:t>
            </a:r>
          </a:p>
        </p:txBody>
      </p:sp>
      <p:graphicFrame>
        <p:nvGraphicFramePr>
          <p:cNvPr id="8580" name="Group 388"/>
          <p:cNvGraphicFramePr>
            <a:graphicFrameLocks noGrp="1"/>
          </p:cNvGraphicFramePr>
          <p:nvPr>
            <p:ph idx="1"/>
          </p:nvPr>
        </p:nvGraphicFramePr>
        <p:xfrm>
          <a:off x="0" y="908050"/>
          <a:ext cx="8964490" cy="576073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40876"/>
                <a:gridCol w="1034780"/>
                <a:gridCol w="1944216"/>
                <a:gridCol w="2403666"/>
                <a:gridCol w="494161"/>
                <a:gridCol w="705944"/>
                <a:gridCol w="917727"/>
                <a:gridCol w="1023120"/>
              </a:tblGrid>
              <a:tr h="30484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№ </a:t>
                      </a: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п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/</a:t>
                      </a: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п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Перспектив-ная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 цель, соотнесенная с вопросами местного значения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Цель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Показатели достижения цели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Меро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приятия, </a:t>
                      </a: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направлен-ные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 на достижение цели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>
                    <a:solidFill>
                      <a:schemeClr val="bg2"/>
                    </a:solidFill>
                  </a:tcPr>
                </a:tc>
              </a:tr>
              <a:tr h="3062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Название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Целевое значение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Целевая дата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98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ед. </a:t>
                      </a: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изм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пара-метры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689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Развитие малого и среднего </a:t>
                      </a: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предприни-мательства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 (МСП)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Увеличение количества субъектов МСП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Количество субъектов МСП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ед.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24820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2. 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3.и т.д.</a:t>
                      </a:r>
                      <a:endParaRPr lang="ru-RU" sz="1200" b="1" dirty="0"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</a:tr>
              <a:tr h="7968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Увеличение количества действующих индивидуальных предпринимателей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Число действующих индивидуальных предпринимателей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чел.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18000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2. 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3.и т.д.</a:t>
                      </a:r>
                    </a:p>
                    <a:p>
                      <a:endParaRPr lang="ru-RU" sz="1200" b="1" dirty="0"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</a:tr>
              <a:tr h="577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Увеличение численности работающих в МСП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Доля численности работающих в МСП в общей численности, занятых в экономике города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%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33,8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2. и т.д.</a:t>
                      </a:r>
                    </a:p>
                    <a:p>
                      <a:endParaRPr lang="ru-RU" sz="1200" b="1" dirty="0"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</a:tr>
              <a:tr h="709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Увеличение оборота МСП в обороте организаций по всем видам экономической деятельности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Доля оборота МСП в обороте организаций по всем видам экономической деятельности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%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39,1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2. и т.д.</a:t>
                      </a:r>
                    </a:p>
                    <a:p>
                      <a:endParaRPr lang="ru-RU" sz="1200" b="1" dirty="0"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</a:tr>
              <a:tr h="4765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Муниципальная поддержка МСП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Число предпринимателей, получивших муниципальную поддержу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чел.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1065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2. и т.д.</a:t>
                      </a:r>
                    </a:p>
                    <a:p>
                      <a:endParaRPr lang="ru-RU" sz="1200" b="1" dirty="0"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</a:tr>
              <a:tr h="640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Увеличение налоговых поступлений от субъектов МСП в бюджет города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Доля налоговых поступлений от субъектов МСП в бюджет города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%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39 - 40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01.01.2013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1.</a:t>
                      </a:r>
                    </a:p>
                    <a:p>
                      <a:r>
                        <a:rPr lang="ru-RU" sz="1200" b="1" dirty="0" smtClean="0">
                          <a:latin typeface="Calibri" pitchFamily="34" charset="0"/>
                        </a:rPr>
                        <a:t>2. и т.д.</a:t>
                      </a:r>
                    </a:p>
                    <a:p>
                      <a:endParaRPr lang="ru-RU" sz="1200" b="1" dirty="0">
                        <a:latin typeface="Calibri" pitchFamily="34" charset="0"/>
                      </a:endParaRPr>
                    </a:p>
                  </a:txBody>
                  <a:tcPr marL="82296" marR="82296" horzOverflow="overflow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956550" y="0"/>
            <a:ext cx="1187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79388" y="549275"/>
            <a:ext cx="8786812" cy="8572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b="1" dirty="0" smtClean="0"/>
              <a:t>Стратегическая карта как инструмент </a:t>
            </a:r>
            <a:br>
              <a:rPr lang="ru-RU" sz="3000" b="1" dirty="0" smtClean="0"/>
            </a:br>
            <a:r>
              <a:rPr lang="ru-RU" sz="3000" b="1" dirty="0" smtClean="0"/>
              <a:t>управленческого контроля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1628800"/>
            <a:ext cx="3816424" cy="64293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3132138" y="1700213"/>
            <a:ext cx="21431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Департамент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2780928"/>
            <a:ext cx="3816424" cy="50405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94" name="TextBox 6"/>
          <p:cNvSpPr txBox="1">
            <a:spLocks noChangeArrowheads="1"/>
          </p:cNvSpPr>
          <p:nvPr/>
        </p:nvSpPr>
        <p:spPr bwMode="auto">
          <a:xfrm>
            <a:off x="2987675" y="2781300"/>
            <a:ext cx="26431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Управление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411760" y="3717032"/>
            <a:ext cx="3816424" cy="5715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96" name="TextBox 8"/>
          <p:cNvSpPr txBox="1">
            <a:spLocks noChangeArrowheads="1"/>
          </p:cNvSpPr>
          <p:nvPr/>
        </p:nvSpPr>
        <p:spPr bwMode="auto">
          <a:xfrm>
            <a:off x="3708400" y="3716338"/>
            <a:ext cx="1214438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Отдел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4725144"/>
            <a:ext cx="3816424" cy="5000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411760" y="5733256"/>
            <a:ext cx="3816424" cy="8572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99" name="TextBox 11"/>
          <p:cNvSpPr txBox="1">
            <a:spLocks noChangeArrowheads="1"/>
          </p:cNvSpPr>
          <p:nvPr/>
        </p:nvSpPr>
        <p:spPr bwMode="auto">
          <a:xfrm>
            <a:off x="3492500" y="4652963"/>
            <a:ext cx="164306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Сектор</a:t>
            </a:r>
          </a:p>
        </p:txBody>
      </p:sp>
      <p:sp>
        <p:nvSpPr>
          <p:cNvPr id="12300" name="TextBox 12"/>
          <p:cNvSpPr txBox="1">
            <a:spLocks noChangeArrowheads="1"/>
          </p:cNvSpPr>
          <p:nvPr/>
        </p:nvSpPr>
        <p:spPr bwMode="auto">
          <a:xfrm>
            <a:off x="2484438" y="5661025"/>
            <a:ext cx="3798887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Муниципальный служащий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4067175" y="2276475"/>
            <a:ext cx="428625" cy="500063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7956550" y="0"/>
            <a:ext cx="1187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13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4140200" y="3284538"/>
            <a:ext cx="360363" cy="4318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4140200" y="4221163"/>
            <a:ext cx="428625" cy="50006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140200" y="5229225"/>
            <a:ext cx="428625" cy="500063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229600" cy="652463"/>
          </a:xfrm>
        </p:spPr>
        <p:txBody>
          <a:bodyPr/>
          <a:lstStyle/>
          <a:p>
            <a:r>
              <a:rPr lang="ru-RU" sz="3000" b="1" dirty="0" smtClean="0"/>
              <a:t>Перечень принятой нормативно-правовой базы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312863"/>
            <a:ext cx="8750300" cy="5545137"/>
          </a:xfrm>
        </p:spPr>
        <p:txBody>
          <a:bodyPr>
            <a:normAutofit/>
          </a:bodyPr>
          <a:lstStyle/>
          <a:p>
            <a:pPr marL="457200" indent="-457200" algn="just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Постановление администрации г. Хабаровска от 15.05.2012 № 1881 «Об утверждении Положения о премировании муниципальных служащих за выполнение особо важных и сложных заданий и о внесении изменений в отдельные муниципальные правовые акты»</a:t>
            </a:r>
          </a:p>
          <a:p>
            <a:pPr marL="457200" indent="-457200" algn="just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ru-RU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457200" indent="-457200" algn="just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Распоряжение администрации г. Хабаровска от 04.06.2012 № 165-р «Об утверждении Положения  о городской комиссии по премированию муниципальных служащих за выполнение особо важных и сложных заданий»</a:t>
            </a:r>
          </a:p>
          <a:p>
            <a:pPr marL="457200" indent="-457200" algn="just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ru-RU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457200" indent="-457200" algn="just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Распоряжение администрации г. Хабаровска от 08.06.2012 № 169-р «Об утверждении перечня показателей для проведения оценки эффективности деятельности муниципальных служащих, замещающих высшие и главные должности муниципальной службы г. Хабаровска (за исключением главных должностей комитетов по управлению округами)»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6550" y="0"/>
            <a:ext cx="1187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388" y="1412875"/>
          <a:ext cx="8856662" cy="4930777"/>
        </p:xfrm>
        <a:graphic>
          <a:graphicData uri="http://schemas.openxmlformats.org/drawingml/2006/table">
            <a:tbl>
              <a:tblPr/>
              <a:tblGrid>
                <a:gridCol w="384175"/>
                <a:gridCol w="2855912"/>
                <a:gridCol w="647700"/>
                <a:gridCol w="647700"/>
                <a:gridCol w="720725"/>
                <a:gridCol w="863600"/>
                <a:gridCol w="576263"/>
                <a:gridCol w="504825"/>
                <a:gridCol w="431800"/>
                <a:gridCol w="725487"/>
                <a:gridCol w="498475"/>
              </a:tblGrid>
              <a:tr h="8636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Цель/задача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Вес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показа-теля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Ед.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изм.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План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Факт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Вып., 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Т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ноль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макс.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Исполн.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с учетом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Т ноль,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Т макс.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Итого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Реализация стратегического плана устойчивого развития города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30 %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кол-во мер-тий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95%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49263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1.Оказание поддержки субъектам малого и среднего предпринимательства по муниципальным программам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30 %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чел.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95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108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80%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4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2.Выполнение прогнозных показателей объема бюджетных инвестиций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млн.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руб.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450,6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455,0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5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3.Развитие системы целевого управления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кол-во мер-тий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45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65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4.Выполнение плана платных услуг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млн.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руб.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78,3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80,0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5.Формирование прогноза объема софинансирования на 2013 год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дата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28.09.12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27.09.12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763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Исполнительская дисциплина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30 %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603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Оценка вышестоящего руководителя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10 %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58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Итого по матрице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100 %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00038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Премия с учетом фактического исполнения по матрице,  кол-во окладов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2,0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00038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Коэффициент фактически отработанного фонда рабочего времени, единиц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88925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Премия к начислению, кол-во окладов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2,0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8027988" y="0"/>
            <a:ext cx="1116012" cy="6207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566" name="TextBox 15"/>
          <p:cNvSpPr txBox="1">
            <a:spLocks noChangeArrowheads="1"/>
          </p:cNvSpPr>
          <p:nvPr/>
        </p:nvSpPr>
        <p:spPr bwMode="auto">
          <a:xfrm>
            <a:off x="7956550" y="0"/>
            <a:ext cx="1187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Слайд 15</a:t>
            </a:r>
          </a:p>
        </p:txBody>
      </p:sp>
      <p:pic>
        <p:nvPicPr>
          <p:cNvPr id="19567" name="Picture 1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1236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68" name="TextBox 9"/>
          <p:cNvSpPr txBox="1">
            <a:spLocks noChangeArrowheads="1"/>
          </p:cNvSpPr>
          <p:nvPr/>
        </p:nvSpPr>
        <p:spPr bwMode="auto">
          <a:xfrm>
            <a:off x="5724525" y="6453188"/>
            <a:ext cx="15113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Calibri" pitchFamily="34" charset="0"/>
              </a:rPr>
              <a:t>ОЗНАКОМЛЕН:</a:t>
            </a:r>
            <a:endParaRPr lang="ru-RU" sz="12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935038"/>
          </a:xfrm>
        </p:spPr>
        <p:txBody>
          <a:bodyPr/>
          <a:lstStyle/>
          <a:p>
            <a:pPr algn="ctr"/>
            <a:r>
              <a:rPr lang="ru-RU" sz="3000" b="1" smtClean="0"/>
              <a:t>МЕТОДИКА </a:t>
            </a:r>
            <a:r>
              <a:rPr lang="en-US" sz="3000" b="1" smtClean="0"/>
              <a:t>SMART</a:t>
            </a:r>
            <a:endParaRPr lang="ru-RU" sz="3000" b="1" i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761"/>
            <a:ext cx="7772400" cy="482724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ru-RU" sz="3000" b="1" i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3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</a:t>
            </a:r>
            <a:r>
              <a:rPr lang="ru-RU" sz="3000" b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ru-RU" sz="3000" b="1" dirty="0" smtClean="0">
                <a:latin typeface="Calibri" pitchFamily="34" charset="0"/>
              </a:rPr>
              <a:t>– </a:t>
            </a:r>
            <a:r>
              <a:rPr lang="en-US" sz="3000" b="1" dirty="0" smtClean="0">
                <a:latin typeface="Calibri" pitchFamily="34" charset="0"/>
              </a:rPr>
              <a:t>specific</a:t>
            </a:r>
            <a:r>
              <a:rPr lang="ru-RU" sz="3000" b="1" dirty="0" smtClean="0">
                <a:latin typeface="Calibri" pitchFamily="34" charset="0"/>
              </a:rPr>
              <a:t> (четко определены)</a:t>
            </a:r>
            <a:endParaRPr lang="en-US" sz="3000" b="1" i="1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3000" b="1" i="1" dirty="0" smtClean="0">
                <a:solidFill>
                  <a:srgbClr val="FF0000"/>
                </a:solidFill>
                <a:latin typeface="Calibri" pitchFamily="34" charset="0"/>
              </a:rPr>
              <a:t>M</a:t>
            </a:r>
            <a:r>
              <a:rPr lang="en-US" sz="3000" b="1" i="1" dirty="0" smtClean="0">
                <a:latin typeface="Calibri" pitchFamily="34" charset="0"/>
              </a:rPr>
              <a:t> </a:t>
            </a:r>
            <a:r>
              <a:rPr lang="en-US" sz="3000" b="1" dirty="0" smtClean="0">
                <a:latin typeface="Calibri" pitchFamily="34" charset="0"/>
              </a:rPr>
              <a:t>– measurable (</a:t>
            </a:r>
            <a:r>
              <a:rPr lang="ru-RU" sz="3000" b="1" dirty="0" smtClean="0">
                <a:latin typeface="Calibri" pitchFamily="34" charset="0"/>
              </a:rPr>
              <a:t>измеримы</a:t>
            </a:r>
            <a:r>
              <a:rPr lang="en-US" sz="3000" b="1" dirty="0" smtClean="0">
                <a:latin typeface="Calibri" pitchFamily="34" charset="0"/>
              </a:rPr>
              <a:t>)</a:t>
            </a:r>
            <a:endParaRPr lang="en-US" sz="3000" b="1" i="1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3000" b="1" i="1" dirty="0" smtClean="0">
                <a:solidFill>
                  <a:srgbClr val="FF0000"/>
                </a:solidFill>
                <a:latin typeface="Calibri" pitchFamily="34" charset="0"/>
              </a:rPr>
              <a:t>A</a:t>
            </a:r>
            <a:r>
              <a:rPr lang="en-US" sz="3000" b="1" dirty="0" smtClean="0">
                <a:latin typeface="Calibri" pitchFamily="34" charset="0"/>
              </a:rPr>
              <a:t> – achievable (</a:t>
            </a:r>
            <a:r>
              <a:rPr lang="ru-RU" sz="3000" b="1" dirty="0" smtClean="0">
                <a:latin typeface="Calibri" pitchFamily="34" charset="0"/>
              </a:rPr>
              <a:t>достижимы</a:t>
            </a:r>
            <a:r>
              <a:rPr lang="en-US" sz="3000" b="1" dirty="0" smtClean="0">
                <a:latin typeface="Calibri" pitchFamily="34" charset="0"/>
              </a:rPr>
              <a:t>)</a:t>
            </a:r>
            <a:endParaRPr lang="en-US" sz="3000" b="1" i="1" dirty="0" smtClean="0">
              <a:latin typeface="Calibri" pitchFamily="34" charset="0"/>
            </a:endParaRPr>
          </a:p>
          <a:p>
            <a:pPr marL="531813" indent="-531813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3000" b="1" i="1" dirty="0" smtClean="0">
                <a:solidFill>
                  <a:srgbClr val="FF0000"/>
                </a:solidFill>
                <a:latin typeface="Calibri" pitchFamily="34" charset="0"/>
              </a:rPr>
              <a:t>R</a:t>
            </a:r>
            <a:r>
              <a:rPr lang="ru-RU" sz="3000" b="1" dirty="0" smtClean="0">
                <a:latin typeface="Calibri" pitchFamily="34" charset="0"/>
              </a:rPr>
              <a:t> – </a:t>
            </a:r>
            <a:r>
              <a:rPr lang="en-US" sz="3000" b="1" dirty="0" smtClean="0">
                <a:latin typeface="Calibri" pitchFamily="34" charset="0"/>
              </a:rPr>
              <a:t>relevant and realistic</a:t>
            </a:r>
            <a:r>
              <a:rPr lang="ru-RU" sz="3000" b="1" dirty="0" smtClean="0">
                <a:latin typeface="Calibri" pitchFamily="34" charset="0"/>
              </a:rPr>
              <a:t>                                                                                                                    (значимы и реалистичны)</a:t>
            </a:r>
            <a:endParaRPr lang="en-US" sz="3000" b="1" i="1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3000" b="1" i="1" dirty="0" smtClean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ru-RU" sz="3000" b="1" dirty="0" smtClean="0">
                <a:latin typeface="Calibri" pitchFamily="34" charset="0"/>
              </a:rPr>
              <a:t> – </a:t>
            </a:r>
            <a:r>
              <a:rPr lang="en-US" sz="3000" b="1" dirty="0" smtClean="0">
                <a:latin typeface="Calibri" pitchFamily="34" charset="0"/>
              </a:rPr>
              <a:t>time</a:t>
            </a:r>
            <a:r>
              <a:rPr lang="ru-RU" sz="3000" b="1" dirty="0" smtClean="0">
                <a:latin typeface="Calibri" pitchFamily="34" charset="0"/>
              </a:rPr>
              <a:t>-</a:t>
            </a:r>
            <a:r>
              <a:rPr lang="en-US" sz="3000" b="1" dirty="0" smtClean="0">
                <a:latin typeface="Calibri" pitchFamily="34" charset="0"/>
              </a:rPr>
              <a:t>bound </a:t>
            </a:r>
            <a:r>
              <a:rPr lang="ru-RU" sz="3000" b="1" dirty="0" smtClean="0">
                <a:latin typeface="Calibri" pitchFamily="34" charset="0"/>
              </a:rPr>
              <a:t>(привязаны по времени)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56550" y="0"/>
            <a:ext cx="1187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388" y="1412875"/>
          <a:ext cx="8856662" cy="4930777"/>
        </p:xfrm>
        <a:graphic>
          <a:graphicData uri="http://schemas.openxmlformats.org/drawingml/2006/table">
            <a:tbl>
              <a:tblPr/>
              <a:tblGrid>
                <a:gridCol w="384175"/>
                <a:gridCol w="2855912"/>
                <a:gridCol w="647700"/>
                <a:gridCol w="647700"/>
                <a:gridCol w="720725"/>
                <a:gridCol w="863600"/>
                <a:gridCol w="576263"/>
                <a:gridCol w="504825"/>
                <a:gridCol w="431800"/>
                <a:gridCol w="725487"/>
                <a:gridCol w="498475"/>
              </a:tblGrid>
              <a:tr h="8636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Цель/задача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Вес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показа-теля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Ед.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изм.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План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Факт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Вып., 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Т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ноль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макс.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Исполн.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с учетом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Т ноль,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Т макс.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Итого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Реализация стратегического плана устойчивого развития города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30 %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кол-во мер-тий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95%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49263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1.Оказание поддержки субъектам малого и среднего предпринимательства по муниципальным программам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30 %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чел.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95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108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80%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4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2.Выполнение прогнозных показателей объема бюджетных инвестиций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млн.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руб.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450,6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455,0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5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3.Развитие системы целевого управления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кол-во мер-тий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45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65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4.Выполнение плана платных услуг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млн.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руб.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78,3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80,0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5.Формирование прогноза объема софинансирования на 2013 год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дата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28.09.12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27.09.12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763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Исполнительская дисциплина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30 %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603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Оценка вышестоящего руководителя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10 %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58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Итого по матрице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100 %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00038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Премия с учетом фактического исполнения по матрице,  кол-во окладов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2,0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00038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Коэффициент фактически отработанного фонда рабочего времени, единиц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88925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Премия к начислению, кол-во окладов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2,0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43629" marR="4362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8027988" y="0"/>
            <a:ext cx="1116012" cy="6207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566" name="TextBox 15"/>
          <p:cNvSpPr txBox="1">
            <a:spLocks noChangeArrowheads="1"/>
          </p:cNvSpPr>
          <p:nvPr/>
        </p:nvSpPr>
        <p:spPr bwMode="auto">
          <a:xfrm>
            <a:off x="7956550" y="0"/>
            <a:ext cx="1187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Слайд </a:t>
            </a:r>
            <a:r>
              <a:rPr lang="ru-RU" b="1" dirty="0" smtClean="0">
                <a:solidFill>
                  <a:schemeClr val="bg1"/>
                </a:solidFill>
                <a:latin typeface="Calibri" pitchFamily="34" charset="0"/>
              </a:rPr>
              <a:t>17</a:t>
            </a:r>
            <a:endParaRPr lang="ru-RU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9567" name="Picture 1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1236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68" name="TextBox 9"/>
          <p:cNvSpPr txBox="1">
            <a:spLocks noChangeArrowheads="1"/>
          </p:cNvSpPr>
          <p:nvPr/>
        </p:nvSpPr>
        <p:spPr bwMode="auto">
          <a:xfrm>
            <a:off x="5724525" y="6453188"/>
            <a:ext cx="15113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Calibri" pitchFamily="34" charset="0"/>
              </a:rPr>
              <a:t>ОЗНАКОМЛЕН:</a:t>
            </a:r>
            <a:endParaRPr lang="ru-RU" sz="12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714380"/>
          </a:xfrm>
        </p:spPr>
        <p:txBody>
          <a:bodyPr/>
          <a:lstStyle/>
          <a:p>
            <a:pPr algn="ctr"/>
            <a:r>
              <a:rPr lang="ru-RU" sz="3600" dirty="0" smtClean="0"/>
              <a:t>Мотивация муниципальных служащих</a:t>
            </a:r>
            <a:endParaRPr lang="ru-RU" sz="3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3200" b="1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Мотивация труда </a:t>
                      </a:r>
                      <a:r>
                        <a:rPr kumimoji="0" lang="ru-RU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это стремление работника удовлетворить свои потребности (получить определенные блага) посредством трудовой деятельности, то есть это процесс побуждения себя и других к деятельности для достижения личных целей и целей организации.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956550" y="0"/>
            <a:ext cx="118745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18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/>
          <a:lstStyle/>
          <a:p>
            <a:r>
              <a:rPr lang="ru-RU" sz="3800" dirty="0" smtClean="0"/>
              <a:t>Основные результаты внедрения ССП</a:t>
            </a:r>
            <a:endParaRPr lang="ru-RU" sz="3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Улучшение динамики основных социально-экономических </a:t>
                      </a:r>
                      <a:r>
                        <a:rPr kumimoji="0" lang="ru-RU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макропоказателей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Повышение рейтинговой оценке уровня социально-  экономического развития городов Сибири и Дальнего Востока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Выполнение практически всех показателей майских 2012 года Указов Президента РФ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kumimoji="0" lang="ru-RU" sz="20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Эффективная реализация </a:t>
                      </a: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всех муниципальных программ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Практическая ликвидация очередности в детские дошкольные учреждения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Стабильность рынка труда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Положительная динамика численности населения города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Повышение удовлетворенности населения деятельностью органов местного самоуправления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Высокий рейтинг Мэра города – Соколова А.Н.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956550" y="0"/>
            <a:ext cx="118745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19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472487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b="1" dirty="0" smtClean="0"/>
              <a:t>Необходимость корректировки Стратегического плана и модернизации системы его управления</a:t>
            </a:r>
            <a:r>
              <a:rPr lang="ru-RU" sz="3500" dirty="0" smtClean="0"/>
              <a:t/>
            </a:r>
            <a:br>
              <a:rPr lang="ru-RU" sz="3500" dirty="0" smtClean="0"/>
            </a:br>
            <a:endParaRPr lang="ru-RU" sz="35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102630" cy="4960950"/>
          </a:xfrm>
        </p:spPr>
        <p:txBody>
          <a:bodyPr>
            <a:normAutofit fontScale="70000" lnSpcReduction="20000"/>
          </a:bodyPr>
          <a:lstStyle/>
          <a:p>
            <a:pPr marL="514350" indent="-514350" algn="just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Изменение приоритетов социально-экономического развития страны</a:t>
            </a:r>
          </a:p>
          <a:p>
            <a:pPr marL="514350" indent="-514350" algn="just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14350" indent="-514350" algn="just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Принятие Стратегии развития Дальнего Востока и Байкальского региона на период до 2025 года</a:t>
            </a:r>
          </a:p>
          <a:p>
            <a:pPr marL="514350" indent="-514350" algn="just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14350" indent="-514350" algn="just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Переход к программному бюджету</a:t>
            </a:r>
          </a:p>
          <a:p>
            <a:pPr marL="514350" indent="-514350" algn="just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14350" indent="-514350" algn="just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Выявление новых стратегических возможностей                               г. Хабаровска на основе анализа его конкурентных возможностей и особенностей развития на современном этапе</a:t>
            </a:r>
          </a:p>
          <a:p>
            <a:pPr marL="514350" indent="-514350" algn="just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14350" indent="-514350" algn="just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Создание условий для максимального участия муниципальных служащих администрации г. Хабаровска в реализации Стратегического плана</a:t>
            </a:r>
          </a:p>
          <a:p>
            <a:pPr marL="514350" indent="-514350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7956550" y="0"/>
            <a:ext cx="1187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Слайд </a:t>
            </a:r>
            <a:r>
              <a:rPr lang="ru-RU" b="1" dirty="0" smtClean="0">
                <a:solidFill>
                  <a:schemeClr val="bg1"/>
                </a:solidFill>
                <a:latin typeface="Calibri" pitchFamily="34" charset="0"/>
              </a:rPr>
              <a:t>2</a:t>
            </a:r>
            <a:endParaRPr lang="ru-RU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3050"/>
            <a:ext cx="8229600" cy="4714908"/>
          </a:xfrm>
        </p:spPr>
        <p:txBody>
          <a:bodyPr>
            <a:normAutofit/>
          </a:bodyPr>
          <a:lstStyle/>
          <a:p>
            <a:pPr marL="274320" indent="-274320" algn="ctr" fontAlgn="auto">
              <a:lnSpc>
                <a:spcPct val="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500" b="1" dirty="0" smtClean="0">
                <a:latin typeface="+mj-lt"/>
              </a:rPr>
              <a:t>Воронцова</a:t>
            </a:r>
          </a:p>
          <a:p>
            <a:pPr marL="274320" indent="-274320" algn="ctr" fontAlgn="auto">
              <a:lnSpc>
                <a:spcPct val="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500" b="1" dirty="0" smtClean="0">
                <a:latin typeface="+mj-lt"/>
              </a:rPr>
              <a:t>Лариса Сергеевна</a:t>
            </a:r>
          </a:p>
          <a:p>
            <a:pPr marL="274320" indent="-274320" algn="ctr" fontAlgn="auto">
              <a:lnSpc>
                <a:spcPct val="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500" b="1" dirty="0" smtClean="0">
              <a:latin typeface="+mj-lt"/>
            </a:endParaRPr>
          </a:p>
          <a:p>
            <a:pPr marL="274320" indent="-274320" algn="ctr" fontAlgn="auto">
              <a:lnSpc>
                <a:spcPct val="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300" b="1" dirty="0" smtClean="0"/>
          </a:p>
          <a:p>
            <a:pPr marL="274320" indent="-274320" algn="ctr" fontAlgn="auto">
              <a:spcBef>
                <a:spcPts val="60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500" b="1" dirty="0" smtClean="0">
                <a:latin typeface="+mj-lt"/>
              </a:rPr>
              <a:t>Начальник отдела экономического анализа и территориального развития управления экономического развития администрации </a:t>
            </a:r>
          </a:p>
          <a:p>
            <a:pPr marL="274320" indent="-274320" algn="ctr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500" b="1" dirty="0" smtClean="0">
                <a:latin typeface="+mj-lt"/>
              </a:rPr>
              <a:t>города Хабаровска</a:t>
            </a:r>
            <a:r>
              <a:rPr lang="ru-RU" sz="2500" dirty="0" smtClean="0">
                <a:latin typeface="+mj-lt"/>
              </a:rPr>
              <a:t> </a:t>
            </a:r>
          </a:p>
          <a:p>
            <a:pPr marL="274320" indent="-274320" algn="ctr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500" dirty="0" smtClean="0">
              <a:latin typeface="+mj-lt"/>
            </a:endParaRPr>
          </a:p>
          <a:p>
            <a:pPr marL="274320" indent="-274320" algn="ctr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500" dirty="0" smtClean="0">
              <a:latin typeface="+mj-lt"/>
            </a:endParaRPr>
          </a:p>
          <a:p>
            <a:pPr marL="274320" indent="-274320" algn="ctr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500" dirty="0" smtClean="0">
                <a:latin typeface="+mj-lt"/>
              </a:rPr>
              <a:t>Красноярск 2014</a:t>
            </a:r>
          </a:p>
          <a:p>
            <a:pPr marL="274320" indent="-274320" algn="ctr" fontAlgn="auto">
              <a:lnSpc>
                <a:spcPct val="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274320" indent="-274320" algn="ctr" fontAlgn="auto">
              <a:lnSpc>
                <a:spcPct val="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4211960" y="0"/>
            <a:ext cx="4932041" cy="6858000"/>
          </a:xfrm>
        </p:spPr>
        <p:txBody>
          <a:bodyPr>
            <a:normAutofit/>
          </a:bodyPr>
          <a:lstStyle/>
          <a:p>
            <a:pPr indent="14288" algn="ctr">
              <a:lnSpc>
                <a:spcPct val="80000"/>
              </a:lnSpc>
              <a:buNone/>
              <a:defRPr/>
            </a:pP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4288" algn="ctr">
              <a:lnSpc>
                <a:spcPct val="80000"/>
              </a:lnSpc>
              <a:buNone/>
              <a:defRPr/>
            </a:pP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4288" algn="ctr">
              <a:lnSpc>
                <a:spcPct val="80000"/>
              </a:lnSpc>
              <a:buNone/>
              <a:defRPr/>
            </a:pP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4288" algn="ctr">
              <a:lnSpc>
                <a:spcPct val="80000"/>
              </a:lnSpc>
              <a:buNone/>
              <a:defRPr/>
            </a:pP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4288" algn="ctr">
              <a:lnSpc>
                <a:spcPct val="80000"/>
              </a:lnSpc>
              <a:buNone/>
              <a:defRPr/>
            </a:pPr>
            <a:r>
              <a:rPr lang="ru-RU" sz="3000" b="1" i="1" dirty="0" smtClean="0">
                <a:latin typeface="+mj-lt"/>
                <a:cs typeface="Times New Roman" pitchFamily="18" charset="0"/>
              </a:rPr>
              <a:t>«Стратегическое планирование имеет дело не с будущими решениями, а с будущим решений, принимаемых сегодня»</a:t>
            </a:r>
          </a:p>
          <a:p>
            <a:pPr indent="14288" algn="ctr">
              <a:lnSpc>
                <a:spcPct val="80000"/>
              </a:lnSpc>
              <a:buNone/>
              <a:defRPr/>
            </a:pPr>
            <a:endParaRPr lang="ru-RU" sz="3000" b="1" i="1" dirty="0" smtClean="0">
              <a:latin typeface="+mj-lt"/>
              <a:cs typeface="Times New Roman" pitchFamily="18" charset="0"/>
            </a:endParaRPr>
          </a:p>
          <a:p>
            <a:pPr indent="14288" algn="r">
              <a:lnSpc>
                <a:spcPct val="80000"/>
              </a:lnSpc>
              <a:buNone/>
              <a:defRPr/>
            </a:pPr>
            <a:r>
              <a:rPr lang="ru-RU" sz="3000" b="1" i="1" dirty="0" smtClean="0">
                <a:latin typeface="+mj-lt"/>
                <a:cs typeface="Times New Roman" pitchFamily="18" charset="0"/>
              </a:rPr>
              <a:t>Питер Ф. </a:t>
            </a:r>
            <a:r>
              <a:rPr lang="ru-RU" sz="3000" b="1" i="1" dirty="0" err="1" smtClean="0">
                <a:latin typeface="+mj-lt"/>
                <a:cs typeface="Times New Roman" pitchFamily="18" charset="0"/>
              </a:rPr>
              <a:t>Друке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4288" algn="ctr">
              <a:lnSpc>
                <a:spcPct val="80000"/>
              </a:lnSpc>
              <a:buNone/>
              <a:defRPr/>
            </a:pP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600" b="1" dirty="0" smtClean="0"/>
          </a:p>
        </p:txBody>
      </p:sp>
      <p:pic>
        <p:nvPicPr>
          <p:cNvPr id="3075" name="Рисунок 6" descr="СП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64400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956550" y="0"/>
            <a:ext cx="1187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6"/>
          <p:cNvSpPr>
            <a:spLocks noChangeArrowheads="1"/>
          </p:cNvSpPr>
          <p:nvPr/>
        </p:nvSpPr>
        <p:spPr bwMode="auto">
          <a:xfrm>
            <a:off x="6011863" y="3213100"/>
            <a:ext cx="2952750" cy="2808288"/>
          </a:xfrm>
          <a:prstGeom prst="ellipse">
            <a:avLst/>
          </a:prstGeom>
          <a:solidFill>
            <a:schemeClr val="bg2">
              <a:lumMod val="60000"/>
              <a:lumOff val="40000"/>
              <a:alpha val="88000"/>
            </a:schemeClr>
          </a:solidFill>
          <a:ln w="6350">
            <a:solidFill>
              <a:srgbClr val="333333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Повышение ответственности членов общества за свое здоровье, здоровый образ жизни в целом</a:t>
            </a:r>
          </a:p>
        </p:txBody>
      </p: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5795963" y="908050"/>
            <a:ext cx="3168650" cy="2520950"/>
          </a:xfrm>
          <a:prstGeom prst="ellipse">
            <a:avLst/>
          </a:prstGeom>
          <a:solidFill>
            <a:srgbClr val="CCECFF"/>
          </a:solidFill>
          <a:ln w="6350">
            <a:solidFill>
              <a:srgbClr val="333333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 dirty="0">
                <a:latin typeface="Calibri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Усиление значимости 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духовно-нравственного воспитания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 молодежи</a:t>
            </a:r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2916238" y="836613"/>
            <a:ext cx="3206750" cy="2663825"/>
          </a:xfrm>
          <a:prstGeom prst="ellipse">
            <a:avLst/>
          </a:prstGeom>
          <a:solidFill>
            <a:srgbClr val="CFAFE7"/>
          </a:solidFill>
          <a:ln w="6350">
            <a:solidFill>
              <a:srgbClr val="333333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 dirty="0">
                <a:latin typeface="+mj-lt"/>
              </a:rPr>
              <a:t>  </a:t>
            </a:r>
            <a:r>
              <a:rPr lang="ru-RU" b="1" dirty="0" err="1">
                <a:solidFill>
                  <a:schemeClr val="bg1"/>
                </a:solidFill>
                <a:latin typeface="+mj-lt"/>
              </a:rPr>
              <a:t>Взаимоувязка</a:t>
            </a:r>
            <a:r>
              <a:rPr lang="ru-RU" b="1" dirty="0">
                <a:solidFill>
                  <a:schemeClr val="bg1"/>
                </a:solidFill>
                <a:latin typeface="+mj-lt"/>
              </a:rPr>
              <a:t> Стратегического       плана с </a:t>
            </a:r>
            <a:r>
              <a:rPr lang="ru-RU" b="1" dirty="0" smtClean="0">
                <a:solidFill>
                  <a:schemeClr val="bg1"/>
                </a:solidFill>
                <a:latin typeface="+mj-lt"/>
              </a:rPr>
              <a:t>Бюджетной стратегией</a:t>
            </a:r>
            <a:endParaRPr lang="ru-RU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Oval 12"/>
          <p:cNvSpPr>
            <a:spLocks noChangeArrowheads="1"/>
          </p:cNvSpPr>
          <p:nvPr/>
        </p:nvSpPr>
        <p:spPr bwMode="auto">
          <a:xfrm>
            <a:off x="395288" y="908050"/>
            <a:ext cx="3024187" cy="2876550"/>
          </a:xfrm>
          <a:prstGeom prst="ellipse">
            <a:avLst/>
          </a:prstGeom>
          <a:solidFill>
            <a:srgbClr val="FFFFCC"/>
          </a:solidFill>
          <a:ln w="6350">
            <a:solidFill>
              <a:srgbClr val="333333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46" name="Rectangle 13"/>
          <p:cNvSpPr>
            <a:spLocks noChangeArrowheads="1"/>
          </p:cNvSpPr>
          <p:nvPr/>
        </p:nvSpPr>
        <p:spPr bwMode="auto">
          <a:xfrm>
            <a:off x="684213" y="1916113"/>
            <a:ext cx="26336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ru-RU" b="1">
                <a:solidFill>
                  <a:srgbClr val="333333"/>
                </a:solidFill>
                <a:latin typeface="Calibri" pitchFamily="34" charset="0"/>
                <a:cs typeface="Arial" charset="0"/>
              </a:rPr>
              <a:t>Повышение требований </a:t>
            </a:r>
          </a:p>
          <a:p>
            <a:pPr algn="ctr"/>
            <a:r>
              <a:rPr lang="ru-RU" b="1">
                <a:solidFill>
                  <a:srgbClr val="333333"/>
                </a:solidFill>
                <a:latin typeface="Calibri" pitchFamily="34" charset="0"/>
                <a:cs typeface="Arial" charset="0"/>
              </a:rPr>
              <a:t>к качеству социальных услуг</a:t>
            </a:r>
            <a:endParaRPr lang="ru-RU">
              <a:latin typeface="Calibri" pitchFamily="34" charset="0"/>
              <a:cs typeface="Arial" charset="0"/>
            </a:endParaRPr>
          </a:p>
        </p:txBody>
      </p:sp>
      <p:sp>
        <p:nvSpPr>
          <p:cNvPr id="10247" name="WordArt 15"/>
          <p:cNvSpPr>
            <a:spLocks noChangeArrowheads="1" noChangeShapeType="1" noTextEdit="1"/>
          </p:cNvSpPr>
          <p:nvPr/>
        </p:nvSpPr>
        <p:spPr bwMode="auto">
          <a:xfrm rot="2179598">
            <a:off x="650875" y="4402138"/>
            <a:ext cx="3484563" cy="1411287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3449"/>
              </a:avLst>
            </a:prstTxWarp>
          </a:bodyPr>
          <a:lstStyle/>
          <a:p>
            <a:pPr algn="ctr"/>
            <a:endParaRPr lang="ru-RU" b="1" kern="10"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248" name="WordArt 16"/>
          <p:cNvSpPr>
            <a:spLocks noChangeArrowheads="1" noChangeShapeType="1" noTextEdit="1"/>
          </p:cNvSpPr>
          <p:nvPr/>
        </p:nvSpPr>
        <p:spPr bwMode="auto">
          <a:xfrm rot="-2683196">
            <a:off x="5106988" y="4252913"/>
            <a:ext cx="2682875" cy="1608137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0829"/>
              </a:avLst>
            </a:prstTxWarp>
          </a:bodyPr>
          <a:lstStyle/>
          <a:p>
            <a:pPr algn="ctr"/>
            <a:endParaRPr lang="ru-RU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249" name="WordArt 18"/>
          <p:cNvSpPr>
            <a:spLocks noChangeArrowheads="1" noChangeShapeType="1" noTextEdit="1"/>
          </p:cNvSpPr>
          <p:nvPr/>
        </p:nvSpPr>
        <p:spPr bwMode="auto">
          <a:xfrm rot="-1517173">
            <a:off x="809625" y="1785938"/>
            <a:ext cx="2878138" cy="8985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49991"/>
              </a:avLst>
            </a:prstTxWarp>
          </a:bodyPr>
          <a:lstStyle/>
          <a:p>
            <a:pPr algn="ctr"/>
            <a:endParaRPr lang="ru-RU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298" name="Заголовок 1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57626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500" b="1" smtClean="0"/>
              <a:t>Новации Стратегического плана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56550" y="0"/>
            <a:ext cx="1187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5" name="Oval 6"/>
          <p:cNvSpPr>
            <a:spLocks noChangeArrowheads="1"/>
          </p:cNvSpPr>
          <p:nvPr/>
        </p:nvSpPr>
        <p:spPr bwMode="auto">
          <a:xfrm>
            <a:off x="3132138" y="3500438"/>
            <a:ext cx="3095625" cy="2808287"/>
          </a:xfrm>
          <a:prstGeom prst="ellipse">
            <a:avLst/>
          </a:prstGeom>
          <a:solidFill>
            <a:srgbClr val="FF6D6D">
              <a:alpha val="87843"/>
            </a:srgbClr>
          </a:solidFill>
          <a:ln w="6350">
            <a:solidFill>
              <a:srgbClr val="333333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endParaRPr lang="ru-RU" b="1" dirty="0">
              <a:latin typeface="Calibri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Внедрение системы сбалансированных показателей </a:t>
            </a: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539750" y="3500438"/>
            <a:ext cx="2917825" cy="2665412"/>
          </a:xfrm>
          <a:prstGeom prst="ellipse">
            <a:avLst/>
          </a:prstGeom>
          <a:solidFill>
            <a:srgbClr val="FFFF00"/>
          </a:solidFill>
          <a:ln w="6350">
            <a:solidFill>
              <a:srgbClr val="333333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0254" name="TextBox 34"/>
          <p:cNvSpPr txBox="1">
            <a:spLocks noChangeArrowheads="1"/>
          </p:cNvSpPr>
          <p:nvPr/>
        </p:nvSpPr>
        <p:spPr bwMode="auto">
          <a:xfrm>
            <a:off x="611188" y="4437063"/>
            <a:ext cx="26654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  <a:cs typeface="Arial" charset="0"/>
              </a:rPr>
              <a:t>Укрепление института семьи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Прямая со стрелкой 32"/>
          <p:cNvCxnSpPr/>
          <p:nvPr/>
        </p:nvCxnSpPr>
        <p:spPr>
          <a:xfrm rot="4920000">
            <a:off x="1784350" y="2339976"/>
            <a:ext cx="142875" cy="19050"/>
          </a:xfrm>
          <a:prstGeom prst="straightConnector1">
            <a:avLst/>
          </a:prstGeom>
          <a:ln w="12700">
            <a:solidFill>
              <a:srgbClr val="0C002C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flipH="1">
            <a:off x="1835150" y="1412875"/>
            <a:ext cx="1588" cy="215900"/>
          </a:xfrm>
          <a:prstGeom prst="straightConnector1">
            <a:avLst/>
          </a:prstGeom>
          <a:ln w="1270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rot="5280000">
            <a:off x="3718719" y="2488406"/>
            <a:ext cx="285750" cy="7938"/>
          </a:xfrm>
          <a:prstGeom prst="straightConnector1">
            <a:avLst/>
          </a:prstGeom>
          <a:ln w="1270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3071813" y="4143375"/>
            <a:ext cx="1500187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3071813" y="5429250"/>
            <a:ext cx="1500187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4643438" y="4071938"/>
            <a:ext cx="1643062" cy="1587"/>
          </a:xfrm>
          <a:prstGeom prst="line">
            <a:avLst/>
          </a:prstGeom>
          <a:ln w="31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 rot="16440000" flipH="1">
            <a:off x="5307807" y="3064669"/>
            <a:ext cx="300037" cy="22225"/>
          </a:xfrm>
          <a:prstGeom prst="straightConnector1">
            <a:avLst/>
          </a:prstGeom>
          <a:ln w="1270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18440" idx="2"/>
            <a:endCxn id="18453" idx="0"/>
          </p:cNvCxnSpPr>
          <p:nvPr/>
        </p:nvCxnSpPr>
        <p:spPr>
          <a:xfrm>
            <a:off x="7165975" y="3800475"/>
            <a:ext cx="14288" cy="342900"/>
          </a:xfrm>
          <a:prstGeom prst="straightConnector1">
            <a:avLst/>
          </a:prstGeom>
          <a:ln w="1270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6357938" y="4929188"/>
            <a:ext cx="1643062" cy="1587"/>
          </a:xfrm>
          <a:prstGeom prst="line">
            <a:avLst/>
          </a:prstGeom>
          <a:ln w="31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4643438" y="4643438"/>
            <a:ext cx="1643062" cy="1587"/>
          </a:xfrm>
          <a:prstGeom prst="line">
            <a:avLst/>
          </a:prstGeom>
          <a:ln w="31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4643438" y="5286375"/>
            <a:ext cx="1643062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4643438" y="6072188"/>
            <a:ext cx="1643062" cy="1587"/>
          </a:xfrm>
          <a:prstGeom prst="line">
            <a:avLst/>
          </a:prstGeom>
          <a:ln w="31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956550" y="0"/>
            <a:ext cx="1187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8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3059113" y="3789363"/>
            <a:ext cx="1492250" cy="1587"/>
          </a:xfrm>
          <a:prstGeom prst="line">
            <a:avLst/>
          </a:prstGeom>
          <a:ln w="31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059113" y="5084763"/>
            <a:ext cx="1492250" cy="1587"/>
          </a:xfrm>
          <a:prstGeom prst="line">
            <a:avLst/>
          </a:prstGeom>
          <a:ln w="31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76"/>
          <p:cNvGrpSpPr>
            <a:grpSpLocks/>
          </p:cNvGrpSpPr>
          <p:nvPr/>
        </p:nvGrpSpPr>
        <p:grpSpPr bwMode="auto">
          <a:xfrm>
            <a:off x="0" y="0"/>
            <a:ext cx="9144000" cy="6635750"/>
            <a:chOff x="0" y="0"/>
            <a:chExt cx="9144000" cy="6635115"/>
          </a:xfrm>
        </p:grpSpPr>
        <p:grpSp>
          <p:nvGrpSpPr>
            <p:cNvPr id="3" name="Группа 69"/>
            <p:cNvGrpSpPr>
              <a:grpSpLocks/>
            </p:cNvGrpSpPr>
            <p:nvPr/>
          </p:nvGrpSpPr>
          <p:grpSpPr bwMode="auto">
            <a:xfrm>
              <a:off x="0" y="0"/>
              <a:ext cx="9144000" cy="6635115"/>
              <a:chOff x="0" y="0"/>
              <a:chExt cx="9144000" cy="6635115"/>
            </a:xfrm>
          </p:grpSpPr>
          <p:grpSp>
            <p:nvGrpSpPr>
              <p:cNvPr id="4" name="Группа 63"/>
              <p:cNvGrpSpPr>
                <a:grpSpLocks/>
              </p:cNvGrpSpPr>
              <p:nvPr/>
            </p:nvGrpSpPr>
            <p:grpSpPr bwMode="auto">
              <a:xfrm>
                <a:off x="0" y="0"/>
                <a:ext cx="9144000" cy="6635115"/>
                <a:chOff x="0" y="0"/>
                <a:chExt cx="9144000" cy="6635115"/>
              </a:xfrm>
            </p:grpSpPr>
            <p:grpSp>
              <p:nvGrpSpPr>
                <p:cNvPr id="5" name="Группа 4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144000" cy="6635115"/>
                  <a:chOff x="0" y="0"/>
                  <a:chExt cx="9144000" cy="6635115"/>
                </a:xfrm>
              </p:grpSpPr>
              <p:grpSp>
                <p:nvGrpSpPr>
                  <p:cNvPr id="6" name="Group 2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9144000" cy="6635115"/>
                    <a:chOff x="-1001" y="3361"/>
                    <a:chExt cx="14400" cy="10449"/>
                  </a:xfrm>
                </p:grpSpPr>
                <p:sp>
                  <p:nvSpPr>
                    <p:cNvPr id="18436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-1001" y="3361"/>
                      <a:ext cx="14400" cy="1237"/>
                    </a:xfrm>
                    <a:prstGeom prst="rect">
                      <a:avLst/>
                    </a:prstGeom>
                    <a:solidFill>
                      <a:srgbClr val="30F039"/>
                    </a:solidFill>
                    <a:ln w="12700">
                      <a:solidFill>
                        <a:schemeClr val="bg2">
                          <a:lumMod val="10000"/>
                        </a:schemeClr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2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Arial" pitchFamily="34" charset="0"/>
                        </a:rPr>
                        <a:t>Приоритеты (дерево целей) </a:t>
                      </a:r>
                    </a:p>
                    <a:p>
                      <a:pPr algn="ctr">
                        <a:defRPr/>
                      </a:pPr>
                      <a:r>
                        <a:rPr lang="ru-RU" sz="2200" b="1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Arial" pitchFamily="34" charset="0"/>
                        </a:rPr>
                        <a:t>социохозяйственного</a:t>
                      </a:r>
                      <a:r>
                        <a:rPr lang="ru-RU" sz="22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Arial" pitchFamily="34" charset="0"/>
                        </a:rPr>
                        <a:t>  развития города Хабаровска до 2020 года </a:t>
                      </a:r>
                    </a:p>
                  </p:txBody>
                </p:sp>
                <p:sp>
                  <p:nvSpPr>
                    <p:cNvPr id="18437" name="Rectangle 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2" y="4566"/>
                      <a:ext cx="11137" cy="1020"/>
                    </a:xfrm>
                    <a:prstGeom prst="rect">
                      <a:avLst/>
                    </a:prstGeom>
                    <a:solidFill>
                      <a:srgbClr val="CCFFFF"/>
                    </a:solidFill>
                    <a:ln w="12700">
                      <a:solidFill>
                        <a:schemeClr val="bg2">
                          <a:lumMod val="10000"/>
                        </a:schemeClr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  <a:defRPr/>
                      </a:pPr>
                      <a:r>
                        <a:rPr lang="ru-RU" sz="115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СОЗДАНИЕ УСЛОВИЙ ДЛЯ СТАБИЛЬНОГО ПОВЫШЕНИЯ КАЧЕСТВА ЖИЗНИ НАСЕЛЕНИЯ И ЕГО УСПЕШНОЙ САМООРГАНИЗАЦИИ НА ОСНОВЕ ЭФФЕКТИВНОГО ИСПОЛЬЗОВАНИЯ ЭКОНОМИКО-ГЕОГРАФИЧЕСКОГО, СОЦИОХОЗЯЙСТВЕННОГО И АДМИНИСТРАТИВНО-ПОЛИТИЧЕСКОГО ПОТЕНЦИАЛА ГОРОДА И РЕГИОНА</a:t>
                      </a:r>
                      <a:endParaRPr lang="ru-RU" sz="1150" dirty="0">
                        <a:solidFill>
                          <a:schemeClr val="bg1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8438" name="Rectangle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-266" y="5926"/>
                      <a:ext cx="3900" cy="1012"/>
                    </a:xfrm>
                    <a:prstGeom prst="rect">
                      <a:avLst/>
                    </a:prstGeom>
                    <a:solidFill>
                      <a:srgbClr val="FFCC00"/>
                    </a:solidFill>
                    <a:ln w="38100" cmpd="dbl">
                      <a:solidFill>
                        <a:schemeClr val="bg2">
                          <a:lumMod val="10000"/>
                        </a:schemeClr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 indent="180975" algn="ctr">
                        <a:defRPr/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Создание условий для комфортного и безопасного проживания 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хабаровчан, обеспечение высокого уровня жизни</a:t>
                      </a:r>
                      <a:endParaRPr lang="ru-RU" sz="90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8439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74" y="6153"/>
                      <a:ext cx="2273" cy="900"/>
                    </a:xfrm>
                    <a:prstGeom prst="rect">
                      <a:avLst/>
                    </a:prstGeom>
                    <a:solidFill>
                      <a:srgbClr val="FF99CC"/>
                    </a:solidFill>
                    <a:ln w="38100" cmpd="dbl">
                      <a:solidFill>
                        <a:schemeClr val="bg2">
                          <a:lumMod val="10000"/>
                        </a:schemeClr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Инновационное развитие социальной сферы</a:t>
                      </a:r>
                    </a:p>
                  </p:txBody>
                </p:sp>
                <p:sp>
                  <p:nvSpPr>
                    <p:cNvPr id="18440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012" y="8198"/>
                      <a:ext cx="2545" cy="1147"/>
                    </a:xfrm>
                    <a:prstGeom prst="rect">
                      <a:avLst/>
                    </a:prstGeom>
                    <a:solidFill>
                      <a:srgbClr val="A7FFA7"/>
                    </a:solidFill>
                    <a:ln w="38100" cmpd="dbl">
                      <a:solidFill>
                        <a:schemeClr val="bg2">
                          <a:lumMod val="10000"/>
                        </a:schemeClr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Формирование регионального торгово-транспортного логистического центра</a:t>
                      </a:r>
                      <a:endParaRPr lang="ru-RU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8441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312" y="6493"/>
                      <a:ext cx="2475" cy="1440"/>
                    </a:xfrm>
                    <a:prstGeom prst="rect">
                      <a:avLst/>
                    </a:prstGeom>
                    <a:solidFill>
                      <a:srgbClr val="FDFB9D"/>
                    </a:solidFill>
                    <a:ln w="38100" cmpd="dbl">
                      <a:solidFill>
                        <a:schemeClr val="bg2">
                          <a:lumMod val="10000"/>
                        </a:schemeClr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Создание </a:t>
                      </a:r>
                    </a:p>
                    <a:p>
                      <a:pPr algn="ctr">
                        <a:defRPr/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административно-политического    центра России на Дальнем Востоке</a:t>
                      </a:r>
                      <a:endParaRPr lang="ru-RU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8445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09" y="5586"/>
                      <a:ext cx="0" cy="567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>
                          <a:lumMod val="10000"/>
                        </a:schemeClr>
                      </a:solidFill>
                      <a:round/>
                      <a:headEnd/>
                      <a:tailEnd type="stealth" w="med" len="lg"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8446" name="Line 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334" y="5586"/>
                      <a:ext cx="0" cy="907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>
                          <a:lumMod val="10000"/>
                        </a:schemeClr>
                      </a:solidFill>
                      <a:round/>
                      <a:headEnd/>
                      <a:tailEnd type="stealth" w="med" len="lg"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8447" name="Line 15"/>
                    <p:cNvSpPr>
                      <a:spLocks noChangeShapeType="1"/>
                    </p:cNvSpPr>
                    <p:nvPr/>
                  </p:nvSpPr>
                  <p:spPr bwMode="auto">
                    <a:xfrm rot="21540000" flipH="1">
                      <a:off x="10269" y="5836"/>
                      <a:ext cx="20" cy="241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>
                          <a:lumMod val="10000"/>
                        </a:schemeClr>
                      </a:solidFill>
                      <a:round/>
                      <a:headEnd/>
                      <a:tailEnd type="stealth" w="med" len="lg"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8451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19" y="7513"/>
                      <a:ext cx="2360" cy="5559"/>
                    </a:xfrm>
                    <a:prstGeom prst="rect">
                      <a:avLst/>
                    </a:prstGeom>
                    <a:solidFill>
                      <a:srgbClr val="FFD1E8"/>
                    </a:solidFill>
                    <a:ln w="15875">
                      <a:solidFill>
                        <a:schemeClr val="bg2">
                          <a:lumMod val="1000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Внедрение новых форм, моделей, технологий образовательной деятельности, развитие экспериментальной и инновационной деятельности в сфере</a:t>
                      </a: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образования	</a:t>
                      </a: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Работа с государственными органами власти по обеспечению жителей Дальнего Востока высокотехнологичными медицинскими услугами на базе региональных медицинских центров  </a:t>
                      </a:r>
                    </a:p>
                    <a:p>
                      <a:pPr algn="ctr">
                        <a:defRPr/>
                      </a:pPr>
                      <a:endParaRPr lang="ru-RU" sz="900" b="1" dirty="0">
                        <a:solidFill>
                          <a:schemeClr val="bg1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Организация предоставления социальных услуг с использованием информационных и телекоммуникационных</a:t>
                      </a: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     технологий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</a:p>
                    <a:p>
                      <a:pPr algn="ctr">
                        <a:defRPr/>
                      </a:pP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latin typeface="Calibri" pitchFamily="34" charset="0"/>
                        </a:rPr>
                        <a:t>	</a:t>
                      </a:r>
                      <a:endParaRPr lang="ru-RU" sz="1100" dirty="0">
                        <a:latin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endParaRPr lang="ru-RU" dirty="0"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18452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312" y="8421"/>
                      <a:ext cx="2587" cy="5105"/>
                    </a:xfrm>
                    <a:prstGeom prst="rect">
                      <a:avLst/>
                    </a:prstGeom>
                    <a:solidFill>
                      <a:srgbClr val="FFFFE7"/>
                    </a:solidFill>
                    <a:ln w="15875">
                      <a:solidFill>
                        <a:schemeClr val="bg2">
                          <a:lumMod val="10000"/>
                        </a:schemeClr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Развитие информационных и телекоммуникационных технологий 	</a:t>
                      </a:r>
                    </a:p>
                    <a:p>
                      <a:pPr algn="ctr">
                        <a:defRPr/>
                      </a:pPr>
                      <a:endParaRPr lang="ru-RU" sz="900" b="1" dirty="0">
                        <a:solidFill>
                          <a:schemeClr val="bg1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Расширение региональных,</a:t>
                      </a: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федеральных  и международных связей </a:t>
                      </a: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	</a:t>
                      </a: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Укрепление имиджа активно развивающегося административно-политического центра</a:t>
                      </a:r>
                    </a:p>
                    <a:p>
                      <a:pPr algn="ctr">
                        <a:defRPr/>
                      </a:pPr>
                      <a:endParaRPr lang="ru-RU" sz="900" b="1" dirty="0">
                        <a:solidFill>
                          <a:schemeClr val="bg1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endParaRPr lang="ru-RU" sz="900" b="1" dirty="0">
                        <a:solidFill>
                          <a:schemeClr val="bg1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Развитие гражданского общества и совершенствование местного самоуправления</a:t>
                      </a:r>
                    </a:p>
                    <a:p>
                      <a:pPr algn="ctr">
                        <a:defRPr/>
                      </a:pPr>
                      <a:endParaRPr lang="ru-RU" sz="900" b="1" dirty="0">
                        <a:solidFill>
                          <a:schemeClr val="bg1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Создание инфраструктуры административно-политического центра</a:t>
                      </a:r>
                      <a:r>
                        <a:rPr lang="ru-RU" sz="900" b="1" dirty="0"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</a:p>
                    <a:p>
                      <a:pPr>
                        <a:defRPr/>
                      </a:pPr>
                      <a:endParaRPr lang="ru-RU" dirty="0"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18453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012" y="9885"/>
                      <a:ext cx="2587" cy="2140"/>
                    </a:xfrm>
                    <a:prstGeom prst="rect">
                      <a:avLst/>
                    </a:prstGeom>
                    <a:solidFill>
                      <a:srgbClr val="E5FFE5"/>
                    </a:solidFill>
                    <a:ln w="15875">
                      <a:solidFill>
                        <a:schemeClr val="bg2">
                          <a:lumMod val="1000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Формирование</a:t>
                      </a: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Хабаровского</a:t>
                      </a: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регионального транспортно-логистического комплекса</a:t>
                      </a:r>
                    </a:p>
                    <a:p>
                      <a:pPr algn="ctr">
                        <a:defRPr/>
                      </a:pPr>
                      <a:endParaRPr lang="ru-RU" sz="9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Развитие городской дорожной сети, городского и пригородного транспорта 	</a:t>
                      </a:r>
                    </a:p>
                    <a:p>
                      <a:pPr>
                        <a:defRPr/>
                      </a:pPr>
                      <a:endParaRPr lang="ru-RU" dirty="0">
                        <a:solidFill>
                          <a:schemeClr val="bg1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18454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266" y="7173"/>
                      <a:ext cx="3938" cy="6637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15875">
                      <a:solidFill>
                        <a:schemeClr val="bg2">
                          <a:lumMod val="1000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  <a:defRPr/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Инновационное экономическое развитие – основа повышения благосостояния, формирование высококонкурентной экономики </a:t>
                      </a:r>
                    </a:p>
                    <a:p>
                      <a:pPr algn="ctr">
                        <a:defRPr/>
                      </a:pPr>
                      <a:endParaRPr lang="ru-RU" sz="9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Развитие предпринимательства</a:t>
                      </a: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Улучшение демографических  процессов</a:t>
                      </a: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Формирование комфортной городской среды и достойного образа города</a:t>
                      </a:r>
                    </a:p>
                    <a:p>
                      <a:pPr algn="ctr">
                        <a:spcBef>
                          <a:spcPts val="600"/>
                        </a:spcBef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Модернизация жилищного фонда, развитие ипотечных механизмов</a:t>
                      </a:r>
                    </a:p>
                    <a:p>
                      <a:pPr algn="ctr">
                        <a:spcBef>
                          <a:spcPts val="600"/>
                        </a:spcBef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Повышение качества жилищно-коммунального хозяйства</a:t>
                      </a: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Обеспечение качества и доступности образования</a:t>
                      </a:r>
                    </a:p>
                    <a:p>
                      <a:pPr algn="ctr">
                        <a:spcBef>
                          <a:spcPts val="600"/>
                        </a:spcBef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Духовно-нравственное развитие, патриотическое воспитание</a:t>
                      </a:r>
                    </a:p>
                    <a:p>
                      <a:pPr algn="ctr">
                        <a:spcBef>
                          <a:spcPts val="600"/>
                        </a:spcBef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Создание условий для культурного роста, реализация творческого потенциала молодежи</a:t>
                      </a:r>
                    </a:p>
                    <a:p>
                      <a:pPr algn="ctr">
                        <a:defRPr/>
                      </a:pPr>
                      <a:endParaRPr lang="ru-RU" sz="900" b="1" dirty="0">
                        <a:solidFill>
                          <a:schemeClr val="bg1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Формирование мотивации здорового образа жизни, создание условий для вовлечения всех слоев населения в систематические занятия физической культурой и спортом</a:t>
                      </a:r>
                    </a:p>
                    <a:p>
                      <a:pPr algn="ctr">
                        <a:defRPr/>
                      </a:pPr>
                      <a:endParaRPr lang="ru-RU" sz="900" b="1" dirty="0">
                        <a:solidFill>
                          <a:schemeClr val="bg1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Улучшение экологической обстановки и повышение уровня безопасности</a:t>
                      </a:r>
                    </a:p>
                  </p:txBody>
                </p:sp>
              </p:grpSp>
              <p:cxnSp>
                <p:nvCxnSpPr>
                  <p:cNvPr id="44" name="Прямая соединительная линия 43"/>
                  <p:cNvCxnSpPr/>
                  <p:nvPr/>
                </p:nvCxnSpPr>
                <p:spPr>
                  <a:xfrm>
                    <a:off x="500063" y="3285811"/>
                    <a:ext cx="2500312" cy="1588"/>
                  </a:xfrm>
                  <a:prstGeom prst="line">
                    <a:avLst/>
                  </a:prstGeom>
                  <a:ln w="3175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Прямая соединительная линия 45"/>
                  <p:cNvCxnSpPr/>
                  <p:nvPr/>
                </p:nvCxnSpPr>
                <p:spPr>
                  <a:xfrm>
                    <a:off x="468313" y="3428672"/>
                    <a:ext cx="2500312" cy="1588"/>
                  </a:xfrm>
                  <a:prstGeom prst="line">
                    <a:avLst/>
                  </a:prstGeom>
                  <a:ln w="3175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Прямая соединительная линия 47"/>
                  <p:cNvCxnSpPr/>
                  <p:nvPr/>
                </p:nvCxnSpPr>
                <p:spPr>
                  <a:xfrm>
                    <a:off x="468313" y="3717569"/>
                    <a:ext cx="2500312" cy="1588"/>
                  </a:xfrm>
                  <a:prstGeom prst="line">
                    <a:avLst/>
                  </a:prstGeom>
                  <a:ln w="3175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Прямая соединительная линия 49"/>
                  <p:cNvCxnSpPr/>
                  <p:nvPr/>
                </p:nvCxnSpPr>
                <p:spPr>
                  <a:xfrm>
                    <a:off x="468313" y="4076310"/>
                    <a:ext cx="2500312" cy="1588"/>
                  </a:xfrm>
                  <a:prstGeom prst="line">
                    <a:avLst/>
                  </a:prstGeom>
                  <a:ln w="3175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Прямая соединительная линия 54"/>
                  <p:cNvCxnSpPr/>
                  <p:nvPr/>
                </p:nvCxnSpPr>
                <p:spPr>
                  <a:xfrm rot="10800000" flipH="1">
                    <a:off x="468313" y="4436638"/>
                    <a:ext cx="2500312" cy="1587"/>
                  </a:xfrm>
                  <a:prstGeom prst="line">
                    <a:avLst/>
                  </a:prstGeom>
                  <a:ln w="3175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Прямая соединительная линия 59"/>
                  <p:cNvCxnSpPr/>
                  <p:nvPr/>
                </p:nvCxnSpPr>
                <p:spPr>
                  <a:xfrm rot="10800000" flipH="1">
                    <a:off x="468313" y="4725536"/>
                    <a:ext cx="2500312" cy="1587"/>
                  </a:xfrm>
                  <a:prstGeom prst="line">
                    <a:avLst/>
                  </a:prstGeom>
                  <a:ln w="3175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Прямая соединительная линия 60"/>
                  <p:cNvCxnSpPr/>
                  <p:nvPr/>
                </p:nvCxnSpPr>
                <p:spPr>
                  <a:xfrm rot="10800000" flipH="1">
                    <a:off x="500063" y="5571592"/>
                    <a:ext cx="2500312" cy="1588"/>
                  </a:xfrm>
                  <a:prstGeom prst="line">
                    <a:avLst/>
                  </a:prstGeom>
                  <a:ln w="3175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Прямая соединительная линия 61"/>
                  <p:cNvCxnSpPr/>
                  <p:nvPr/>
                </p:nvCxnSpPr>
                <p:spPr>
                  <a:xfrm rot="10800000" flipH="1">
                    <a:off x="468313" y="6236691"/>
                    <a:ext cx="2500312" cy="1587"/>
                  </a:xfrm>
                  <a:prstGeom prst="line">
                    <a:avLst/>
                  </a:prstGeom>
                  <a:ln w="3175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Прямая соединительная линия 42"/>
                  <p:cNvCxnSpPr/>
                  <p:nvPr/>
                </p:nvCxnSpPr>
                <p:spPr>
                  <a:xfrm>
                    <a:off x="468313" y="3068344"/>
                    <a:ext cx="2500312" cy="1587"/>
                  </a:xfrm>
                  <a:prstGeom prst="line">
                    <a:avLst/>
                  </a:prstGeom>
                  <a:ln w="3175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Прямая соединительная линия 44"/>
                  <p:cNvCxnSpPr/>
                  <p:nvPr/>
                </p:nvCxnSpPr>
                <p:spPr>
                  <a:xfrm rot="10800000" flipH="1">
                    <a:off x="468313" y="5012845"/>
                    <a:ext cx="2500312" cy="1588"/>
                  </a:xfrm>
                  <a:prstGeom prst="line">
                    <a:avLst/>
                  </a:prstGeom>
                  <a:ln w="3175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4643438" y="3789000"/>
                  <a:ext cx="1657350" cy="0"/>
                </a:xfrm>
                <a:prstGeom prst="line">
                  <a:avLst/>
                </a:prstGeom>
                <a:ln w="3175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643438" y="4365207"/>
                  <a:ext cx="1657350" cy="0"/>
                </a:xfrm>
                <a:prstGeom prst="line">
                  <a:avLst/>
                </a:prstGeom>
                <a:ln w="3175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4643438" y="5085863"/>
                  <a:ext cx="1657350" cy="0"/>
                </a:xfrm>
                <a:prstGeom prst="line">
                  <a:avLst/>
                </a:prstGeom>
                <a:ln w="3175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4643438" y="5733501"/>
                  <a:ext cx="1657350" cy="0"/>
                </a:xfrm>
                <a:prstGeom prst="line">
                  <a:avLst/>
                </a:prstGeom>
                <a:ln w="3175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5" name="Прямая соединительная линия 64"/>
              <p:cNvCxnSpPr/>
              <p:nvPr/>
            </p:nvCxnSpPr>
            <p:spPr>
              <a:xfrm>
                <a:off x="3059113" y="3789000"/>
                <a:ext cx="1512887" cy="0"/>
              </a:xfrm>
              <a:prstGeom prst="line">
                <a:avLst/>
              </a:prstGeom>
              <a:ln w="31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>
                <a:off x="3059113" y="5157294"/>
                <a:ext cx="1512887" cy="0"/>
              </a:xfrm>
              <a:prstGeom prst="line">
                <a:avLst/>
              </a:prstGeom>
              <a:ln w="31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5" name="Прямая соединительная линия 74"/>
            <p:cNvCxnSpPr/>
            <p:nvPr/>
          </p:nvCxnSpPr>
          <p:spPr>
            <a:xfrm>
              <a:off x="6443663" y="4796966"/>
              <a:ext cx="1520825" cy="7937"/>
            </a:xfrm>
            <a:prstGeom prst="line">
              <a:avLst/>
            </a:prstGeom>
            <a:ln w="31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06" name="TextBox 77"/>
          <p:cNvSpPr txBox="1">
            <a:spLocks noChangeArrowheads="1"/>
          </p:cNvSpPr>
          <p:nvPr/>
        </p:nvSpPr>
        <p:spPr bwMode="auto">
          <a:xfrm>
            <a:off x="7956550" y="0"/>
            <a:ext cx="1187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Calibri" pitchFamily="34" charset="0"/>
              </a:rPr>
              <a:t>Слайд 5</a:t>
            </a:r>
            <a:endParaRPr lang="ru-RU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2976" y="428604"/>
            <a:ext cx="6912768" cy="908720"/>
          </a:xfrm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ru-RU" sz="2800" b="1" dirty="0" smtClean="0">
                <a:solidFill>
                  <a:schemeClr val="tx1"/>
                </a:solidFill>
              </a:rPr>
              <a:t>Программный бюджет города Хабаровска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 на 2014-2016 годы</a:t>
            </a:r>
          </a:p>
        </p:txBody>
      </p:sp>
      <p:sp>
        <p:nvSpPr>
          <p:cNvPr id="4101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9283E5-CB07-44A2-8243-1ECA22072F26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671392" y="6137920"/>
            <a:ext cx="5472608" cy="72008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1741A9"/>
                </a:solidFill>
                <a:latin typeface="+mj-lt"/>
                <a:cs typeface="Arial" charset="0"/>
              </a:rPr>
              <a:t>Доля программных расходов – 91%</a:t>
            </a:r>
            <a:endParaRPr lang="ru-RU" sz="2400" b="1" dirty="0">
              <a:solidFill>
                <a:srgbClr val="1741A9"/>
              </a:solidFill>
              <a:latin typeface="+mj-lt"/>
              <a:cs typeface="Arial" charset="0"/>
            </a:endParaRPr>
          </a:p>
        </p:txBody>
      </p:sp>
      <p:pic>
        <p:nvPicPr>
          <p:cNvPr id="21" name="Рисунок 20" descr="герб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92088" cy="943765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0" y="5157192"/>
            <a:ext cx="5868144" cy="72008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1741A9"/>
                </a:solidFill>
                <a:latin typeface="+mj-lt"/>
                <a:cs typeface="Arial" charset="0"/>
              </a:rPr>
              <a:t>Разработка 23 муниципальных программ</a:t>
            </a:r>
            <a:endParaRPr lang="ru-RU" sz="2400" b="1" dirty="0">
              <a:solidFill>
                <a:srgbClr val="1741A9"/>
              </a:solidFill>
              <a:latin typeface="+mj-lt"/>
              <a:cs typeface="Arial" charset="0"/>
            </a:endParaRPr>
          </a:p>
        </p:txBody>
      </p:sp>
      <p:pic>
        <p:nvPicPr>
          <p:cNvPr id="14" name="Рисунок 13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9704" y="1428736"/>
            <a:ext cx="2664296" cy="1958258"/>
          </a:xfrm>
          <a:prstGeom prst="rect">
            <a:avLst/>
          </a:prstGeom>
        </p:spPr>
      </p:pic>
      <p:sp>
        <p:nvSpPr>
          <p:cNvPr id="11" name="Скругленный прямоугольник 10"/>
          <p:cNvSpPr/>
          <p:nvPr/>
        </p:nvSpPr>
        <p:spPr>
          <a:xfrm>
            <a:off x="0" y="1340768"/>
            <a:ext cx="6500826" cy="187220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endParaRPr lang="ru-RU" sz="2200" b="1" dirty="0" smtClean="0">
              <a:solidFill>
                <a:srgbClr val="1741A9"/>
              </a:solidFill>
              <a:latin typeface="+mj-lt"/>
              <a:cs typeface="Arial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200" b="1" dirty="0" smtClean="0">
                <a:solidFill>
                  <a:srgbClr val="1741A9"/>
                </a:solidFill>
                <a:latin typeface="+mj-lt"/>
                <a:cs typeface="Arial" charset="0"/>
              </a:rPr>
              <a:t>Формирование 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200" b="1" dirty="0" smtClean="0">
                <a:solidFill>
                  <a:srgbClr val="1741A9"/>
                </a:solidFill>
                <a:latin typeface="+mj-lt"/>
                <a:cs typeface="Arial" charset="0"/>
              </a:rPr>
              <a:t>нормативно-правовой базы: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sz="1600" b="1" dirty="0" smtClean="0">
                <a:solidFill>
                  <a:srgbClr val="1741A9"/>
                </a:solidFill>
                <a:latin typeface="+mj-lt"/>
                <a:cs typeface="Arial" charset="0"/>
              </a:rPr>
              <a:t>переход на программный принцип бюджетного  планирования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sz="1600" b="1" dirty="0" smtClean="0">
                <a:solidFill>
                  <a:srgbClr val="1741A9"/>
                </a:solidFill>
                <a:latin typeface="+mj-lt"/>
                <a:cs typeface="Arial" charset="0"/>
              </a:rPr>
              <a:t>разработка муниципальных программ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sz="1600" b="1" dirty="0" smtClean="0">
                <a:solidFill>
                  <a:srgbClr val="1741A9"/>
                </a:solidFill>
                <a:latin typeface="+mj-lt"/>
                <a:cs typeface="Arial" charset="0"/>
              </a:rPr>
              <a:t>мониторинг и оценка эффективности программ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sz="1600" b="1" dirty="0" smtClean="0">
                <a:solidFill>
                  <a:srgbClr val="1741A9"/>
                </a:solidFill>
                <a:latin typeface="+mj-lt"/>
                <a:cs typeface="Arial" charset="0"/>
              </a:rPr>
              <a:t>оценка качества управления финансами</a:t>
            </a:r>
          </a:p>
          <a:p>
            <a:pPr>
              <a:lnSpc>
                <a:spcPct val="80000"/>
              </a:lnSpc>
              <a:defRPr/>
            </a:pPr>
            <a:endParaRPr lang="ru-RU" sz="2400" b="1" dirty="0">
              <a:solidFill>
                <a:srgbClr val="1741A9"/>
              </a:solidFill>
              <a:latin typeface="+mj-lt"/>
              <a:cs typeface="Arial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0" y="3645024"/>
            <a:ext cx="5868144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1741A9"/>
                </a:solidFill>
                <a:latin typeface="+mj-lt"/>
                <a:cs typeface="Arial" charset="0"/>
              </a:rPr>
              <a:t>Формирование трехлетнего программного бюджета 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1741A9"/>
                </a:solidFill>
                <a:latin typeface="+mj-lt"/>
                <a:cs typeface="Arial" charset="0"/>
              </a:rPr>
              <a:t>на 2014-2016 годы</a:t>
            </a:r>
            <a:endParaRPr lang="ru-RU" sz="2400" b="1" dirty="0">
              <a:solidFill>
                <a:srgbClr val="1741A9"/>
              </a:solidFill>
              <a:latin typeface="+mj-lt"/>
              <a:cs typeface="Arial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4139952" y="3212976"/>
            <a:ext cx="576064" cy="57606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4211960" y="4725144"/>
            <a:ext cx="576064" cy="57606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56550" y="0"/>
            <a:ext cx="1187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6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/>
      <p:bldP spid="17" grpId="0" animBg="1"/>
      <p:bldP spid="13" grpId="0" animBg="1"/>
      <p:bldP spid="11" grpId="0" animBg="1"/>
      <p:bldP spid="12" grpId="0" animBg="1"/>
      <p:bldP spid="15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539580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4313" y="1341438"/>
          <a:ext cx="8929687" cy="5334000"/>
        </p:xfrm>
        <a:graphic>
          <a:graphicData uri="http://schemas.openxmlformats.org/presentationml/2006/ole">
            <p:oleObj spid="_x0000_s1026" r:id="rId3" imgW="10756773" imgH="7329018" progId="">
              <p:embed/>
            </p:oleObj>
          </a:graphicData>
        </a:graphic>
      </p:graphicFrame>
      <p:sp>
        <p:nvSpPr>
          <p:cNvPr id="1028" name="Заголовок 4"/>
          <p:cNvSpPr>
            <a:spLocks noGrp="1"/>
          </p:cNvSpPr>
          <p:nvPr>
            <p:ph type="title"/>
          </p:nvPr>
        </p:nvSpPr>
        <p:spPr>
          <a:xfrm>
            <a:off x="179388" y="188913"/>
            <a:ext cx="8640762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500" b="1" dirty="0" smtClean="0">
                <a:cs typeface="Times New Roman" pitchFamily="18" charset="0"/>
              </a:rPr>
              <a:t>Взаимосвязь целей, задач и мероприятий Бюджетной Стратегии города Хабаровска до 2020 года и Стратегического плана устойчивого развития города Хабаровска до 2020 года</a:t>
            </a:r>
            <a:endParaRPr lang="ru-RU" sz="25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956550" y="0"/>
            <a:ext cx="1187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7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434387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b="1" smtClean="0"/>
              <a:t>От оценки системной эффективности к оценке эффективности деятельности каждого муниципального служащего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68313" y="2133600"/>
            <a:ext cx="8229600" cy="4389438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endParaRPr lang="ru-RU" b="1" i="1" smtClean="0">
              <a:latin typeface="Calibri" pitchFamily="34" charset="0"/>
            </a:endParaRPr>
          </a:p>
          <a:p>
            <a:pPr algn="just"/>
            <a:r>
              <a:rPr lang="ru-RU" b="1" i="1" smtClean="0">
                <a:latin typeface="Calibri" pitchFamily="34" charset="0"/>
              </a:rPr>
              <a:t>Системная эффективность – </a:t>
            </a:r>
            <a:r>
              <a:rPr lang="ru-RU" b="1" smtClean="0">
                <a:latin typeface="Calibri" pitchFamily="34" charset="0"/>
              </a:rPr>
              <a:t>качество организационной структуры и процессов управления</a:t>
            </a:r>
          </a:p>
          <a:p>
            <a:pPr algn="just">
              <a:buFont typeface="Wingdings 2" pitchFamily="18" charset="2"/>
              <a:buNone/>
            </a:pPr>
            <a:endParaRPr lang="ru-RU" b="1" smtClean="0">
              <a:latin typeface="Calibri" pitchFamily="34" charset="0"/>
            </a:endParaRPr>
          </a:p>
          <a:p>
            <a:pPr algn="just"/>
            <a:r>
              <a:rPr lang="ru-RU" b="1" i="1" smtClean="0">
                <a:latin typeface="Calibri" pitchFamily="34" charset="0"/>
              </a:rPr>
              <a:t>Операционная эффективность –</a:t>
            </a:r>
            <a:r>
              <a:rPr lang="ru-RU" b="1" smtClean="0">
                <a:latin typeface="Calibri" pitchFamily="34" charset="0"/>
              </a:rPr>
              <a:t> результат деловых качеств управленцев-менеджеров и рациональность использования их потенциала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7956550" y="0"/>
            <a:ext cx="1187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Слайд </a:t>
            </a:r>
            <a:r>
              <a:rPr lang="ru-RU" b="1" dirty="0" smtClean="0">
                <a:solidFill>
                  <a:schemeClr val="bg1"/>
                </a:solidFill>
                <a:latin typeface="Calibri" pitchFamily="34" charset="0"/>
              </a:rPr>
              <a:t>8</a:t>
            </a:r>
            <a:endParaRPr lang="ru-RU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250825" y="1484313"/>
            <a:ext cx="1800225" cy="4752999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7200" dirty="0">
                <a:solidFill>
                  <a:schemeClr val="bg2">
                    <a:lumMod val="25000"/>
                  </a:schemeClr>
                </a:solidFill>
              </a:rPr>
              <a:t>С</a:t>
            </a:r>
          </a:p>
          <a:p>
            <a:pPr algn="ctr">
              <a:defRPr/>
            </a:pPr>
            <a:r>
              <a:rPr lang="ru-RU" sz="7200" dirty="0">
                <a:solidFill>
                  <a:schemeClr val="bg2">
                    <a:lumMod val="25000"/>
                  </a:schemeClr>
                </a:solidFill>
              </a:rPr>
              <a:t>С</a:t>
            </a:r>
          </a:p>
          <a:p>
            <a:pPr algn="ctr">
              <a:defRPr/>
            </a:pPr>
            <a:r>
              <a:rPr lang="ru-RU" sz="7200" dirty="0">
                <a:solidFill>
                  <a:schemeClr val="bg2">
                    <a:lumMod val="25000"/>
                  </a:schemeClr>
                </a:solidFill>
              </a:rPr>
              <a:t>П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276600" y="1412875"/>
            <a:ext cx="5543550" cy="115252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>
                <a:solidFill>
                  <a:srgbClr val="FFFF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Инструмент взаимосвязи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стратегических целей с ежедневными задачами организации для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планирования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операционной деятельности и контроля их достижения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203848" y="2708920"/>
            <a:ext cx="5545137" cy="115252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 направить деятельность всей </a:t>
            </a:r>
            <a:endParaRPr lang="ru-RU" sz="20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организации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каждого сотрудника на </a:t>
            </a:r>
            <a:r>
              <a:rPr lang="ru-RU" sz="2000" b="1" dirty="0">
                <a:solidFill>
                  <a:srgbClr val="FFFF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достижение </a:t>
            </a:r>
            <a:r>
              <a:rPr lang="ru-RU" sz="2000" b="1" dirty="0" smtClean="0">
                <a:solidFill>
                  <a:srgbClr val="FFFF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стратегических </a:t>
            </a:r>
            <a:r>
              <a:rPr lang="ru-RU" sz="2000" b="1" dirty="0">
                <a:solidFill>
                  <a:srgbClr val="FFFF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целей</a:t>
            </a:r>
            <a:endParaRPr lang="ru-RU" sz="2000" b="1" dirty="0">
              <a:solidFill>
                <a:srgbClr val="FFFF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203848" y="4005064"/>
            <a:ext cx="5544616" cy="144053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>
                <a:solidFill>
                  <a:srgbClr val="FFFF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 управления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направленная на 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выполнение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стратегических задач организации посредством мотивации достижения высоких результатов деятельности  служащих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2339975" y="1484313"/>
            <a:ext cx="647700" cy="1081087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2339975" y="2781300"/>
            <a:ext cx="647700" cy="107950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2339752" y="4077072"/>
            <a:ext cx="647700" cy="107950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3275856" y="5589240"/>
            <a:ext cx="5472608" cy="79216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2000" b="1" dirty="0">
                <a:solidFill>
                  <a:srgbClr val="FFFF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 оценки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результатов деятельности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2339975" y="5373688"/>
            <a:ext cx="647700" cy="107950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428728" y="214290"/>
            <a:ext cx="6876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Система сбалансированных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/>
            <a:r>
              <a:rPr lang="ru-RU" sz="2800" b="1" dirty="0" smtClean="0"/>
              <a:t> показателей (ССП)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956550" y="0"/>
            <a:ext cx="1187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Слайд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9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1403</TotalTime>
  <Words>1655</Words>
  <Application>Microsoft Office PowerPoint</Application>
  <PresentationFormat>Экран (4:3)</PresentationFormat>
  <Paragraphs>477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Внедрение системы сбалансированных показателей для оценки эффективности муниципального управления (на примере городского округа «Город «Хабаровск») </vt:lpstr>
      <vt:lpstr>Необходимость корректировки Стратегического плана и модернизации системы его управления </vt:lpstr>
      <vt:lpstr>Слайд 3</vt:lpstr>
      <vt:lpstr>Новации Стратегического плана</vt:lpstr>
      <vt:lpstr>Слайд 5</vt:lpstr>
      <vt:lpstr>Программный бюджет города Хабаровска  на 2014-2016 годы</vt:lpstr>
      <vt:lpstr>Взаимосвязь целей, задач и мероприятий Бюджетной Стратегии города Хабаровска до 2020 года и Стратегического плана устойчивого развития города Хабаровска до 2020 года</vt:lpstr>
      <vt:lpstr>От оценки системной эффективности к оценке эффективности деятельности каждого муниципального служащего</vt:lpstr>
      <vt:lpstr>Слайд 9</vt:lpstr>
      <vt:lpstr>Система сбалансированных показателей и преимущества ее внедрения на уровне города</vt:lpstr>
      <vt:lpstr>Стратегическая карта управления экономического развития администрации г. Хабаровска</vt:lpstr>
      <vt:lpstr>Стратегическая карта управления экономического развития  администрации  г. Хабаровска (продолжение)</vt:lpstr>
      <vt:lpstr>Стратегическая карта как инструмент  управленческого контроля</vt:lpstr>
      <vt:lpstr>Перечень принятой нормативно-правовой базы</vt:lpstr>
      <vt:lpstr>Слайд 15</vt:lpstr>
      <vt:lpstr>МЕТОДИКА SMART</vt:lpstr>
      <vt:lpstr>Слайд 17</vt:lpstr>
      <vt:lpstr>Мотивация муниципальных служащих</vt:lpstr>
      <vt:lpstr>Основные результаты внедрения ССП</vt:lpstr>
      <vt:lpstr>Слайд 20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 стратегии развития к оценке результатов труда каждого муниципального служащего на примере городского округа «Город «Хабаровск»</dc:title>
  <dc:creator>timoshinaga</dc:creator>
  <cp:lastModifiedBy>Воронцова Лариса Сергеевна</cp:lastModifiedBy>
  <cp:revision>138</cp:revision>
  <dcterms:created xsi:type="dcterms:W3CDTF">2012-10-08T01:23:31Z</dcterms:created>
  <dcterms:modified xsi:type="dcterms:W3CDTF">2014-04-15T01:07:46Z</dcterms:modified>
</cp:coreProperties>
</file>