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96" r:id="rId4"/>
    <p:sldId id="295" r:id="rId5"/>
    <p:sldId id="297" r:id="rId6"/>
    <p:sldId id="300" r:id="rId7"/>
    <p:sldId id="301" r:id="rId8"/>
    <p:sldId id="316" r:id="rId9"/>
    <p:sldId id="303" r:id="rId10"/>
    <p:sldId id="317" r:id="rId11"/>
    <p:sldId id="318" r:id="rId12"/>
    <p:sldId id="304" r:id="rId13"/>
    <p:sldId id="305" r:id="rId14"/>
    <p:sldId id="311" r:id="rId15"/>
    <p:sldId id="309" r:id="rId16"/>
    <p:sldId id="310" r:id="rId17"/>
    <p:sldId id="308" r:id="rId18"/>
    <p:sldId id="314" r:id="rId19"/>
    <p:sldId id="307" r:id="rId20"/>
    <p:sldId id="313" r:id="rId21"/>
    <p:sldId id="312" r:id="rId22"/>
    <p:sldId id="323" r:id="rId23"/>
    <p:sldId id="331" r:id="rId24"/>
    <p:sldId id="332" r:id="rId25"/>
    <p:sldId id="330" r:id="rId26"/>
    <p:sldId id="329" r:id="rId27"/>
    <p:sldId id="333" r:id="rId28"/>
    <p:sldId id="319" r:id="rId29"/>
    <p:sldId id="321" r:id="rId30"/>
    <p:sldId id="322" r:id="rId31"/>
    <p:sldId id="325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8F8F8"/>
    <a:srgbClr val="AEAEA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25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37C2-886E-4627-A39E-FE6E18D917C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A54C-0B9D-4AC9-AE64-96A7E9927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6985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37C2-886E-4627-A39E-FE6E18D917C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A54C-0B9D-4AC9-AE64-96A7E9927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9446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37C2-886E-4627-A39E-FE6E18D917C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A54C-0B9D-4AC9-AE64-96A7E9927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58055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37C2-886E-4627-A39E-FE6E18D917C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A54C-0B9D-4AC9-AE64-96A7E9927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99660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37C2-886E-4627-A39E-FE6E18D917C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A54C-0B9D-4AC9-AE64-96A7E9927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0537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37C2-886E-4627-A39E-FE6E18D917C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A54C-0B9D-4AC9-AE64-96A7E9927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9397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37C2-886E-4627-A39E-FE6E18D917C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A54C-0B9D-4AC9-AE64-96A7E9927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2476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37C2-886E-4627-A39E-FE6E18D917C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A54C-0B9D-4AC9-AE64-96A7E9927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7217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37C2-886E-4627-A39E-FE6E18D917C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A54C-0B9D-4AC9-AE64-96A7E9927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4500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37C2-886E-4627-A39E-FE6E18D917C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A54C-0B9D-4AC9-AE64-96A7E9927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3960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37C2-886E-4627-A39E-FE6E18D917C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A54C-0B9D-4AC9-AE64-96A7E9927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3256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7000">
              <a:schemeClr val="accent3">
                <a:lumMod val="0"/>
                <a:lumOff val="100000"/>
              </a:schemeClr>
            </a:gs>
            <a:gs pos="99000">
              <a:srgbClr val="AEAEAE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37C2-886E-4627-A39E-FE6E18D917C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2A54C-0B9D-4AC9-AE64-96A7E9927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951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100" y="1529231"/>
            <a:ext cx="10335986" cy="2387600"/>
          </a:xfrm>
          <a:effectLst>
            <a:reflection stA="25000" endPos="40000" dist="762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US" sz="80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</a:t>
            </a:r>
            <a:r>
              <a:rPr lang="ru-RU" sz="80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НАШКРАСНОЯРСК.РФ</a:t>
            </a:r>
            <a:r>
              <a:rPr lang="en-US" sz="80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”</a:t>
            </a:r>
            <a:endParaRPr lang="ru-RU" sz="80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3662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61339" y="1219203"/>
            <a:ext cx="9723302" cy="5148940"/>
          </a:xfrm>
          <a:prstGeom prst="rect">
            <a:avLst/>
          </a:prstGeom>
          <a:effectLst>
            <a:reflection stA="25000" endPos="40000" dist="76200" dir="5400000" sy="-100000" algn="bl" rotWithShape="0"/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26" name="Picture 2" descr="D:\ZUBENKO\Рабочий стол\12387001401184200908Anonymous_Man_silhouette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7075" y="2343148"/>
            <a:ext cx="569262" cy="1649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ZUBENKO\Рабочий стол\12387001401184200908Anonymous_Man_silhouette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8229" y="2343148"/>
            <a:ext cx="569262" cy="1649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ZUBENKO\Рабочий стол\12387001401184200908Anonymous_Man_silhouette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7861" y="2285999"/>
            <a:ext cx="569262" cy="1649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ZUBENKO\Рабочий стол\12387001401184200908Anonymous_Man_silhouette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82089" y="2343147"/>
            <a:ext cx="569262" cy="1649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ZUBENKO\Рабочий стол\12387001401184200908Anonymous_Man_silhouette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4975" y="2343146"/>
            <a:ext cx="569262" cy="1649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0556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0523" y="1219203"/>
            <a:ext cx="9844118" cy="669470"/>
          </a:xfrm>
          <a:effectLst>
            <a:reflection stA="25000" endPos="40000" dist="762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ru-RU" sz="6600" spc="-15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ГЛОБАЛЬНЫЙ КОНТРОЛЬ</a:t>
            </a:r>
            <a:r>
              <a:rPr lang="ru-RU" sz="66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66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ru-RU" sz="67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61339" y="1219203"/>
            <a:ext cx="9723302" cy="5148940"/>
          </a:xfrm>
          <a:prstGeom prst="rect">
            <a:avLst/>
          </a:prstGeom>
          <a:effectLst>
            <a:reflection stA="25000" endPos="40000" dist="76200" dir="5400000" sy="-100000" algn="bl" rotWithShape="0"/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26" name="Picture 2" descr="D:\ZUBENKO\Рабочий стол\12387001401184200908Anonymous_Man_silhouette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7075" y="2343148"/>
            <a:ext cx="569262" cy="1649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ZUBENKO\Рабочий стол\12387001401184200908Anonymous_Man_silhouette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8229" y="2343148"/>
            <a:ext cx="569262" cy="1649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ZUBENKO\Рабочий стол\12387001401184200908Anonymous_Man_silhouette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7861" y="2285999"/>
            <a:ext cx="569262" cy="1649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ZUBENKO\Рабочий стол\12387001401184200908Anonymous_Man_silhouette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82089" y="2343147"/>
            <a:ext cx="569262" cy="1649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ZUBENKO\Рабочий стол\12387001401184200908Anonymous_Man_silhouette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4975" y="2343146"/>
            <a:ext cx="569262" cy="1649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ZUBENKO\Рабочий стол\12387001401184200908Anonymous_Man_silhouette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1339" y="4718956"/>
            <a:ext cx="569262" cy="1649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ZUBENKO\Рабочий стол\12387001401184200908Anonymous_Man_silhouette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75864" y="174165"/>
            <a:ext cx="569262" cy="1649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ZUBENKO\Рабочий стол\12387001401184200908Anonymous_Man_silhouette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5970" y="1518550"/>
            <a:ext cx="569262" cy="1649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ZUBENKO\Рабочий стол\12387001401184200908Anonymous_Man_silhouette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8461" y="4928503"/>
            <a:ext cx="569262" cy="1649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ZUBENKO\Рабочий стол\12387001401184200908Anonymous_Man_silhouette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66293" y="4373332"/>
            <a:ext cx="569262" cy="1649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ZUBENKO\Рабочий стол\12387001401184200908Anonymous_Man_silhouette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33830" y="1219203"/>
            <a:ext cx="569262" cy="1649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ZUBENKO\Рабочий стол\12387001401184200908Anonymous_Man_silhouette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15379" y="3167737"/>
            <a:ext cx="569262" cy="1649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ZUBENKO\Рабочий стол\12387001401184200908Anonymous_Man_silhouette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11475" y="3151413"/>
            <a:ext cx="569262" cy="1649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ZUBENKO\Рабочий стол\12387001401184200908Anonymous_Man_silhouette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077" y="3254823"/>
            <a:ext cx="569262" cy="1649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ZUBENKO\Рабочий стол\12387001401184200908Anonymous_Man_silhouette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6106" y="1219203"/>
            <a:ext cx="569262" cy="1649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ZUBENKO\Рабочий стол\12387001401184200908Anonymous_Man_silhouette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64568" y="3320139"/>
            <a:ext cx="569262" cy="1649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ZUBENKO\Рабочий стол\12387001401184200908Anonymous_Man_silhouette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1351" y="4520289"/>
            <a:ext cx="569262" cy="1649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ZUBENKO\Рабочий стол\12387001401184200908Anonymous_Man_silhouette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45126" y="4904010"/>
            <a:ext cx="569262" cy="1649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ZUBENKO\Рабочий стол\12387001401184200908Anonymous_Man_silhouette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77608" y="4969326"/>
            <a:ext cx="569262" cy="1649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:\ZUBENKO\Рабочий стол\12387001401184200908Anonymous_Man_silhouette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35982" y="1132122"/>
            <a:ext cx="569262" cy="1649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984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61339" y="1219203"/>
            <a:ext cx="9723302" cy="5148940"/>
          </a:xfrm>
          <a:prstGeom prst="rect">
            <a:avLst/>
          </a:prstGeom>
          <a:effectLst>
            <a:reflection stA="25000" endPos="40000" dist="76200" dir="5400000" sy="-100000" algn="bl" rotWithShape="0"/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26" name="Picture 2" descr="D:\ZUBENKO\Рабочий стол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95" y="-4124"/>
            <a:ext cx="9517546" cy="6862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5239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61339" y="1219203"/>
            <a:ext cx="9723302" cy="5148940"/>
          </a:xfrm>
          <a:prstGeom prst="rect">
            <a:avLst/>
          </a:prstGeom>
          <a:effectLst>
            <a:reflection stA="25000" endPos="40000" dist="76200" dir="5400000" sy="-100000" algn="bl" rotWithShape="0"/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050" name="Picture 2" descr="D:\ZUBENKO\Рабочий стол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74" y="228598"/>
            <a:ext cx="11788831" cy="64171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06179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61339" y="1219203"/>
            <a:ext cx="9723302" cy="5148940"/>
          </a:xfrm>
          <a:prstGeom prst="rect">
            <a:avLst/>
          </a:prstGeom>
          <a:effectLst>
            <a:reflection stA="25000" endPos="40000" dist="76200" dir="5400000" sy="-100000" algn="bl" rotWithShape="0"/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074" name="Picture 2" descr="D:\ZUBENKO\Рабочий стол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239" y="0"/>
            <a:ext cx="8677501" cy="67758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3094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61339" y="1219203"/>
            <a:ext cx="9723302" cy="5148940"/>
          </a:xfrm>
          <a:prstGeom prst="rect">
            <a:avLst/>
          </a:prstGeom>
          <a:effectLst>
            <a:reflection stA="25000" endPos="40000" dist="76200" dir="5400000" sy="-100000" algn="bl" rotWithShape="0"/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122" name="Picture 2" descr="D:\ZUBENKO\Рабочий стол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981" y="-1"/>
            <a:ext cx="9044017" cy="68166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7828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61339" y="1219203"/>
            <a:ext cx="9723302" cy="5148940"/>
          </a:xfrm>
          <a:prstGeom prst="rect">
            <a:avLst/>
          </a:prstGeom>
          <a:effectLst>
            <a:reflection stA="25000" endPos="40000" dist="76200" dir="5400000" sy="-100000" algn="bl" rotWithShape="0"/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098" name="Picture 2" descr="D:\ZUBENKO\Рабочий стол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23" y="98906"/>
            <a:ext cx="9489334" cy="6682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67314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61339" y="1219203"/>
            <a:ext cx="9723302" cy="5148940"/>
          </a:xfrm>
          <a:prstGeom prst="rect">
            <a:avLst/>
          </a:prstGeom>
          <a:effectLst>
            <a:reflection stA="25000" endPos="40000" dist="76200" dir="5400000" sy="-100000" algn="bl" rotWithShape="0"/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1084" b="3770"/>
          <a:stretch>
            <a:fillRect/>
          </a:stretch>
        </p:blipFill>
        <p:spPr bwMode="auto">
          <a:xfrm>
            <a:off x="-1" y="537028"/>
            <a:ext cx="12192001" cy="583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1065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61339" y="1219203"/>
            <a:ext cx="9723302" cy="5148940"/>
          </a:xfrm>
          <a:prstGeom prst="rect">
            <a:avLst/>
          </a:prstGeom>
          <a:effectLst>
            <a:reflection stA="25000" endPos="40000" dist="76200" dir="5400000" sy="-100000" algn="bl" rotWithShape="0"/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4881" b="6250"/>
          <a:stretch>
            <a:fillRect/>
          </a:stretch>
        </p:blipFill>
        <p:spPr bwMode="auto">
          <a:xfrm>
            <a:off x="0" y="725900"/>
            <a:ext cx="12192000" cy="540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90000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61339" y="1219203"/>
            <a:ext cx="9723302" cy="5148940"/>
          </a:xfrm>
          <a:prstGeom prst="rect">
            <a:avLst/>
          </a:prstGeom>
          <a:effectLst>
            <a:reflection stA="25000" endPos="40000" dist="76200" dir="5400000" sy="-100000" algn="bl" rotWithShape="0"/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7068" t="11508" r="18343" b="6250"/>
          <a:stretch>
            <a:fillRect/>
          </a:stretch>
        </p:blipFill>
        <p:spPr bwMode="auto">
          <a:xfrm>
            <a:off x="1306155" y="0"/>
            <a:ext cx="95796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21166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2224" y="3312262"/>
            <a:ext cx="9723302" cy="2695039"/>
          </a:xfrm>
          <a:effectLst>
            <a:reflection stA="25000" endPos="40000" dist="762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ru-RU" sz="209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</a:t>
            </a:r>
            <a:r>
              <a:rPr lang="en-US" sz="153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sz="153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38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мая – день запуска </a:t>
            </a:r>
            <a:r>
              <a:rPr lang="en-US" sz="38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</a:t>
            </a:r>
            <a:r>
              <a:rPr lang="ru-RU" sz="38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НАШКРАСНОЯРСК.РФ</a:t>
            </a:r>
            <a:r>
              <a:rPr lang="en-US" sz="38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”</a:t>
            </a:r>
            <a:r>
              <a:rPr lang="ru-RU" sz="96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96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ru-RU" sz="96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0956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61339" y="1219203"/>
            <a:ext cx="9723302" cy="5148940"/>
          </a:xfrm>
          <a:prstGeom prst="rect">
            <a:avLst/>
          </a:prstGeom>
          <a:effectLst>
            <a:reflection stA="25000" endPos="40000" dist="76200" dir="5400000" sy="-100000" algn="bl" rotWithShape="0"/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3498" t="16667" r="15220" b="6250"/>
          <a:stretch>
            <a:fillRect/>
          </a:stretch>
        </p:blipFill>
        <p:spPr bwMode="auto">
          <a:xfrm>
            <a:off x="456024" y="0"/>
            <a:ext cx="112799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2125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61339" y="1219203"/>
            <a:ext cx="9723302" cy="5148940"/>
          </a:xfrm>
          <a:prstGeom prst="rect">
            <a:avLst/>
          </a:prstGeom>
          <a:effectLst>
            <a:reflection stA="25000" endPos="40000" dist="76200" dir="5400000" sy="-100000" algn="bl" rotWithShape="0"/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806511" y="0"/>
            <a:ext cx="2432957" cy="112667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Горожанин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-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сообщение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956423" y="1605644"/>
            <a:ext cx="2133131" cy="8763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Модератор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778061" y="1142999"/>
            <a:ext cx="1" cy="478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8456180" y="1907726"/>
            <a:ext cx="2133131" cy="8763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ОТКАЗ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30836" y="1907726"/>
            <a:ext cx="2133131" cy="8763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Ответствен-</a:t>
            </a:r>
            <a:r>
              <a:rPr lang="ru-RU" sz="2000" dirty="0" err="1" smtClean="0">
                <a:solidFill>
                  <a:schemeClr val="tx1"/>
                </a:solidFill>
              </a:rPr>
              <a:t>ный</a:t>
            </a:r>
            <a:r>
              <a:rPr lang="ru-RU" sz="2000" dirty="0" smtClean="0">
                <a:solidFill>
                  <a:schemeClr val="tx1"/>
                </a:solidFill>
              </a:rPr>
              <a:t> орган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stCxn id="4" idx="2"/>
            <a:endCxn id="8" idx="6"/>
          </p:cNvCxnSpPr>
          <p:nvPr/>
        </p:nvCxnSpPr>
        <p:spPr>
          <a:xfrm flipH="1">
            <a:off x="3763967" y="2043794"/>
            <a:ext cx="1192456" cy="302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6"/>
            <a:endCxn id="7" idx="2"/>
          </p:cNvCxnSpPr>
          <p:nvPr/>
        </p:nvCxnSpPr>
        <p:spPr>
          <a:xfrm>
            <a:off x="7089554" y="2043794"/>
            <a:ext cx="1366626" cy="302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226819" y="3355523"/>
            <a:ext cx="2941165" cy="144507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Срыв сроков, некачественное исполнение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25" name="Прямая со стрелкой 24"/>
          <p:cNvCxnSpPr>
            <a:stCxn id="8" idx="4"/>
            <a:endCxn id="17" idx="0"/>
          </p:cNvCxnSpPr>
          <p:nvPr/>
        </p:nvCxnSpPr>
        <p:spPr>
          <a:xfrm>
            <a:off x="2697402" y="2784026"/>
            <a:ext cx="0" cy="571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4552405" y="4800600"/>
            <a:ext cx="2941165" cy="144507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Проблема решена – электронное письмо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39" name="Прямая со стрелкой 38"/>
          <p:cNvCxnSpPr>
            <a:stCxn id="17" idx="4"/>
            <a:endCxn id="34" idx="2"/>
          </p:cNvCxnSpPr>
          <p:nvPr/>
        </p:nvCxnSpPr>
        <p:spPr>
          <a:xfrm>
            <a:off x="2697402" y="4800600"/>
            <a:ext cx="1855003" cy="722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кругленная соединительная линия 41"/>
          <p:cNvCxnSpPr>
            <a:stCxn id="34" idx="4"/>
          </p:cNvCxnSpPr>
          <p:nvPr/>
        </p:nvCxnSpPr>
        <p:spPr>
          <a:xfrm rot="5400000" flipH="1" flipV="1">
            <a:off x="4370849" y="4117753"/>
            <a:ext cx="3780063" cy="475786"/>
          </a:xfrm>
          <a:prstGeom prst="curvedConnector5">
            <a:avLst>
              <a:gd name="adj1" fmla="val -6048"/>
              <a:gd name="adj2" fmla="val 710194"/>
              <a:gd name="adj3" fmla="val 6911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322347" y="1153887"/>
            <a:ext cx="13139" cy="478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78853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Краткая статистика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2481943"/>
            <a:ext cx="10515600" cy="1625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>
                <a:latin typeface="Segoe UI Light" pitchFamily="34" charset="0"/>
              </a:rPr>
              <a:t>&gt;3000 </a:t>
            </a:r>
            <a:r>
              <a:rPr lang="ru-RU" sz="9600" dirty="0" smtClean="0">
                <a:latin typeface="Segoe UI Light" pitchFamily="34" charset="0"/>
              </a:rPr>
              <a:t>сообщений</a:t>
            </a:r>
            <a:endParaRPr lang="ru-RU" sz="9600" dirty="0">
              <a:latin typeface="Segoe UI Ligh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Segoe UI Light" pitchFamily="34" charset="0"/>
              </a:rPr>
              <a:t>Принято в работу</a:t>
            </a:r>
            <a:endParaRPr lang="ru-RU" dirty="0">
              <a:latin typeface="Segoe UI Ligh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699657"/>
            <a:ext cx="10515600" cy="34773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>
                <a:latin typeface="Segoe UI Light" pitchFamily="34" charset="0"/>
              </a:rPr>
              <a:t>≈ 2000 сообщений</a:t>
            </a:r>
            <a:endParaRPr lang="ru-RU" sz="9600" dirty="0">
              <a:latin typeface="Segoe UI Ligh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Популярные направления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4400" dirty="0" smtClean="0">
                <a:latin typeface="Segoe UI Light" pitchFamily="34" charset="0"/>
              </a:rPr>
              <a:t>Борьба с незаконными объявлениями;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Segoe UI Light" pitchFamily="34" charset="0"/>
              </a:rPr>
              <a:t>Содержание остановочных пунктов;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Segoe UI Light" pitchFamily="34" charset="0"/>
              </a:rPr>
              <a:t>Общественный транспорт;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Segoe UI Light" pitchFamily="34" charset="0"/>
              </a:rPr>
              <a:t>Зимние содержание улиц, дворовых территорий и т.д.</a:t>
            </a:r>
            <a:endParaRPr lang="ru-RU" sz="3200" dirty="0">
              <a:latin typeface="Segoe UI Ligh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227" y="1819517"/>
            <a:ext cx="11713029" cy="2387600"/>
          </a:xfrm>
          <a:effectLst>
            <a:reflection stA="25000" endPos="40000" dist="76200" dir="5400000" sy="-100000" algn="bl" rotWithShape="0"/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7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«Китайский» метод борьбы с рекламными листовками</a:t>
            </a:r>
            <a:endParaRPr lang="ru-RU" sz="80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18063" y="1179513"/>
            <a:ext cx="2700337" cy="1190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Единая редакция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9088" y="1165225"/>
            <a:ext cx="2700337" cy="1189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ЖИТЕЛИ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3513138" y="1481138"/>
            <a:ext cx="914400" cy="623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4572000" y="3294063"/>
            <a:ext cx="3178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Первичный звонок для подтверждения номера телефона</a:t>
            </a:r>
          </a:p>
        </p:txBody>
      </p:sp>
      <p:sp>
        <p:nvSpPr>
          <p:cNvPr id="5126" name="Прямоугольник 13"/>
          <p:cNvSpPr>
            <a:spLocks noChangeArrowheads="1"/>
          </p:cNvSpPr>
          <p:nvPr/>
        </p:nvSpPr>
        <p:spPr bwMode="auto">
          <a:xfrm>
            <a:off x="4687888" y="4775200"/>
            <a:ext cx="29321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Внесение номера</a:t>
            </a:r>
          </a:p>
          <a:p>
            <a:pPr algn="ctr"/>
            <a:r>
              <a:rPr lang="ru-RU"/>
              <a:t>телефона на автодозвон</a:t>
            </a:r>
          </a:p>
        </p:txBody>
      </p:sp>
      <p:cxnSp>
        <p:nvCxnSpPr>
          <p:cNvPr id="16" name="Скругленная соединительная линия 15"/>
          <p:cNvCxnSpPr>
            <a:stCxn id="9" idx="2"/>
            <a:endCxn id="5125" idx="0"/>
          </p:cNvCxnSpPr>
          <p:nvPr/>
        </p:nvCxnSpPr>
        <p:spPr>
          <a:xfrm rot="5400000">
            <a:off x="5703094" y="2828132"/>
            <a:ext cx="923925" cy="793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>
            <a:stCxn id="5125" idx="2"/>
            <a:endCxn id="5126" idx="0"/>
          </p:cNvCxnSpPr>
          <p:nvPr/>
        </p:nvCxnSpPr>
        <p:spPr>
          <a:xfrm rot="5400000">
            <a:off x="5879307" y="4493419"/>
            <a:ext cx="557212" cy="63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TextBox 32"/>
          <p:cNvSpPr txBox="1">
            <a:spLocks noChangeArrowheads="1"/>
          </p:cNvSpPr>
          <p:nvPr/>
        </p:nvSpPr>
        <p:spPr bwMode="auto">
          <a:xfrm>
            <a:off x="812800" y="5980113"/>
            <a:ext cx="3187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Телефон удаляется из базы</a:t>
            </a:r>
          </a:p>
        </p:txBody>
      </p:sp>
      <p:sp>
        <p:nvSpPr>
          <p:cNvPr id="5130" name="TextBox 33"/>
          <p:cNvSpPr txBox="1">
            <a:spLocks noChangeArrowheads="1"/>
          </p:cNvSpPr>
          <p:nvPr/>
        </p:nvSpPr>
        <p:spPr bwMode="auto">
          <a:xfrm>
            <a:off x="7939088" y="5980113"/>
            <a:ext cx="3671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Увеличение интервала звонков</a:t>
            </a:r>
          </a:p>
        </p:txBody>
      </p:sp>
      <p:cxnSp>
        <p:nvCxnSpPr>
          <p:cNvPr id="50" name="Скругленная соединительная линия 49"/>
          <p:cNvCxnSpPr>
            <a:stCxn id="5126" idx="1"/>
            <a:endCxn id="5129" idx="0"/>
          </p:cNvCxnSpPr>
          <p:nvPr/>
        </p:nvCxnSpPr>
        <p:spPr>
          <a:xfrm rot="10800000" flipV="1">
            <a:off x="2406650" y="5097463"/>
            <a:ext cx="2281238" cy="88265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кругленная соединительная линия 52"/>
          <p:cNvCxnSpPr>
            <a:stCxn id="5126" idx="3"/>
            <a:endCxn id="5130" idx="0"/>
          </p:cNvCxnSpPr>
          <p:nvPr/>
        </p:nvCxnSpPr>
        <p:spPr>
          <a:xfrm>
            <a:off x="7620000" y="5097463"/>
            <a:ext cx="2155825" cy="88265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3" name="TextBox 58"/>
          <p:cNvSpPr txBox="1">
            <a:spLocks noChangeArrowheads="1"/>
          </p:cNvSpPr>
          <p:nvPr/>
        </p:nvSpPr>
        <p:spPr bwMode="auto">
          <a:xfrm>
            <a:off x="9115425" y="1582738"/>
            <a:ext cx="1779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ОТКЛОНЕНИЕ</a:t>
            </a:r>
          </a:p>
        </p:txBody>
      </p:sp>
      <p:cxnSp>
        <p:nvCxnSpPr>
          <p:cNvPr id="61" name="Скругленная соединительная линия 60"/>
          <p:cNvCxnSpPr>
            <a:stCxn id="9" idx="3"/>
            <a:endCxn id="5133" idx="1"/>
          </p:cNvCxnSpPr>
          <p:nvPr/>
        </p:nvCxnSpPr>
        <p:spPr>
          <a:xfrm flipV="1">
            <a:off x="7518400" y="1766888"/>
            <a:ext cx="1597025" cy="793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кругленная соединительная линия 63"/>
          <p:cNvCxnSpPr>
            <a:endCxn id="5133" idx="2"/>
          </p:cNvCxnSpPr>
          <p:nvPr/>
        </p:nvCxnSpPr>
        <p:spPr>
          <a:xfrm flipV="1">
            <a:off x="7489825" y="1951038"/>
            <a:ext cx="2514600" cy="185102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1339" y="4637313"/>
            <a:ext cx="9723302" cy="620486"/>
          </a:xfrm>
          <a:effectLst>
            <a:reflection stA="25000" endPos="40000" dist="762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ru-RU" sz="66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ГАРАНТИЙНАЯ БИБЛИОТЕКА</a:t>
            </a:r>
            <a:br>
              <a:rPr lang="ru-RU" sz="66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66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[</a:t>
            </a:r>
            <a:r>
              <a:rPr lang="ru-RU" sz="49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полная информация об объектах ремонта дорог, дворовых территорий и проездов на доступном для горожан языке</a:t>
            </a:r>
            <a:r>
              <a:rPr lang="en-US" sz="67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]</a:t>
            </a:r>
            <a:endParaRPr lang="ru-RU" sz="67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61339" y="1219203"/>
            <a:ext cx="9723302" cy="5148940"/>
          </a:xfrm>
          <a:prstGeom prst="rect">
            <a:avLst/>
          </a:prstGeom>
          <a:effectLst>
            <a:reflection stA="25000" endPos="40000" dist="76200" dir="5400000" sy="-100000" algn="bl" rotWithShape="0"/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858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1339" y="3020786"/>
            <a:ext cx="9723302" cy="620486"/>
          </a:xfrm>
          <a:effectLst>
            <a:reflection stA="25000" endPos="40000" dist="762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ru-RU" sz="66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РАЗВИТИЕ ПРОЕКТА:</a:t>
            </a:r>
            <a:endParaRPr lang="ru-RU" sz="66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61339" y="1219203"/>
            <a:ext cx="9723302" cy="5148940"/>
          </a:xfrm>
          <a:prstGeom prst="rect">
            <a:avLst/>
          </a:prstGeom>
          <a:effectLst>
            <a:reflection stA="25000" endPos="40000" dist="76200" dir="5400000" sy="-100000" algn="bl" rotWithShape="0"/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17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468" y="3483430"/>
            <a:ext cx="11283043" cy="620486"/>
          </a:xfrm>
          <a:effectLst>
            <a:reflection stA="25000" endPos="40000" dist="762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ru-RU" sz="66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66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66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[</a:t>
            </a:r>
            <a:r>
              <a:rPr lang="ru-RU" sz="53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усовершенствование системы для работы ответственных органов</a:t>
            </a:r>
            <a:r>
              <a:rPr lang="en-US" sz="67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]</a:t>
            </a:r>
            <a:endParaRPr lang="ru-RU" sz="67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61339" y="1219203"/>
            <a:ext cx="9723302" cy="5148940"/>
          </a:xfrm>
          <a:prstGeom prst="rect">
            <a:avLst/>
          </a:prstGeom>
          <a:effectLst>
            <a:reflection stA="25000" endPos="40000" dist="76200" dir="5400000" sy="-100000" algn="bl" rotWithShape="0"/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5106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424542"/>
            <a:ext cx="9144000" cy="5682343"/>
          </a:xfrm>
        </p:spPr>
        <p:txBody>
          <a:bodyPr>
            <a:normAutofit fontScale="90000"/>
          </a:bodyPr>
          <a:lstStyle/>
          <a:p>
            <a:r>
              <a:rPr lang="ru-RU" spc="-150" dirty="0">
                <a:solidFill>
                  <a:schemeClr val="bg2">
                    <a:lumMod val="10000"/>
                  </a:schemeClr>
                </a:solidFill>
                <a:latin typeface="Segoe UI Light" pitchFamily="34" charset="0"/>
                <a:cs typeface="Segoe UI Light" panose="020B0502040204020203" pitchFamily="34" charset="0"/>
              </a:rPr>
              <a:t>Цель - </a:t>
            </a:r>
            <a:r>
              <a:rPr lang="ru-RU" dirty="0">
                <a:latin typeface="Segoe UI Light" pitchFamily="34" charset="0"/>
              </a:rPr>
              <a:t>дать жителям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Красноярска</a:t>
            </a:r>
            <a:r>
              <a:rPr lang="ru-RU" dirty="0" smtClean="0">
                <a:latin typeface="Segoe UI Light" pitchFamily="34" charset="0"/>
              </a:rPr>
              <a:t> </a:t>
            </a:r>
            <a:r>
              <a:rPr lang="ru-RU" dirty="0">
                <a:latin typeface="Segoe UI Light" pitchFamily="34" charset="0"/>
              </a:rPr>
              <a:t>возможность участвовать в управлении развитием своего города,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контролировать</a:t>
            </a:r>
            <a:r>
              <a:rPr lang="ru-RU" dirty="0">
                <a:latin typeface="Segoe UI Light" pitchFamily="34" charset="0"/>
              </a:rPr>
              <a:t> своевременность и качество работ.</a:t>
            </a:r>
          </a:p>
        </p:txBody>
      </p:sp>
    </p:spTree>
    <p:extLst>
      <p:ext uri="{BB962C8B-B14F-4D97-AF65-F5344CB8AC3E}">
        <p14:creationId xmlns="" xmlns:p14="http://schemas.microsoft.com/office/powerpoint/2010/main" val="3102467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668" y="2890156"/>
            <a:ext cx="10368643" cy="620486"/>
          </a:xfrm>
          <a:effectLst>
            <a:reflection stA="25000" endPos="40000" dist="762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ru-RU" sz="66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МАСШТАБ</a:t>
            </a:r>
            <a:br>
              <a:rPr lang="ru-RU" sz="66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66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[</a:t>
            </a:r>
            <a:r>
              <a:rPr lang="ru-RU" sz="53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новые направления контроля</a:t>
            </a:r>
            <a:r>
              <a:rPr lang="en-US" sz="67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]</a:t>
            </a:r>
            <a:endParaRPr lang="ru-RU" sz="67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61339" y="1219203"/>
            <a:ext cx="9723302" cy="5148940"/>
          </a:xfrm>
          <a:prstGeom prst="rect">
            <a:avLst/>
          </a:prstGeom>
          <a:effectLst>
            <a:reflection stA="25000" endPos="40000" dist="76200" dir="5400000" sy="-100000" algn="bl" rotWithShape="0"/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2422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2085" y="624114"/>
            <a:ext cx="11005458" cy="505822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800" dirty="0" smtClean="0">
                <a:latin typeface="Segoe UI Light" pitchFamily="34" charset="0"/>
                <a:ea typeface="Tahoma" pitchFamily="34" charset="0"/>
                <a:cs typeface="Tahoma" pitchFamily="34" charset="0"/>
              </a:rPr>
              <a:t>НашКрасноярск.рф</a:t>
            </a:r>
            <a:endParaRPr lang="en-US" sz="4800" dirty="0" smtClean="0">
              <a:latin typeface="Segoe UI Light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endParaRPr lang="ru-RU" sz="4800" dirty="0" smtClean="0">
              <a:latin typeface="Segoe UI Light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ru-RU" sz="4800" dirty="0" smtClean="0">
                <a:latin typeface="Segoe UI Light" pitchFamily="34" charset="0"/>
                <a:ea typeface="Tahoma" pitchFamily="34" charset="0"/>
                <a:cs typeface="Tahoma" pitchFamily="34" charset="0"/>
              </a:rPr>
              <a:t>Контролируем наш город вместе!</a:t>
            </a:r>
          </a:p>
          <a:p>
            <a:pPr algn="ctr">
              <a:buNone/>
            </a:pPr>
            <a:endParaRPr lang="ru-RU" sz="4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1339" y="3004458"/>
            <a:ext cx="9723302" cy="620486"/>
          </a:xfrm>
          <a:effectLst>
            <a:reflection stA="25000" endPos="40000" dist="762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ru-RU" sz="66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ПРЕИМУЩЕСТВА:</a:t>
            </a:r>
            <a:endParaRPr lang="ru-RU" sz="66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61339" y="1219203"/>
            <a:ext cx="9723302" cy="5148940"/>
          </a:xfrm>
          <a:prstGeom prst="rect">
            <a:avLst/>
          </a:prstGeom>
          <a:effectLst>
            <a:reflection stA="25000" endPos="40000" dist="76200" dir="5400000" sy="-100000" algn="bl" rotWithShape="0"/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78526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1339" y="3004458"/>
            <a:ext cx="9723302" cy="620486"/>
          </a:xfrm>
          <a:effectLst>
            <a:reflection stA="25000" endPos="40000" dist="762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ru-RU" sz="66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КОНКРЕТИКА</a:t>
            </a:r>
            <a:br>
              <a:rPr lang="ru-RU" sz="66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6600" spc="-150" dirty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[</a:t>
            </a:r>
            <a:r>
              <a:rPr lang="ru-RU" sz="67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классификатор нарушений</a:t>
            </a:r>
            <a:r>
              <a:rPr lang="en-US" sz="67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]</a:t>
            </a:r>
            <a:endParaRPr lang="ru-RU" sz="67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61339" y="1219203"/>
            <a:ext cx="9723302" cy="5148940"/>
          </a:xfrm>
          <a:prstGeom prst="rect">
            <a:avLst/>
          </a:prstGeom>
          <a:effectLst>
            <a:reflection stA="25000" endPos="40000" dist="76200" dir="5400000" sy="-100000" algn="bl" rotWithShape="0"/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5573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1339" y="3004458"/>
            <a:ext cx="9723302" cy="620486"/>
          </a:xfrm>
          <a:effectLst>
            <a:reflection stA="25000" endPos="40000" dist="762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ru-RU" sz="66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ЕДИНАЯ РЕДАКЦИЯ</a:t>
            </a:r>
            <a:br>
              <a:rPr lang="ru-RU" sz="66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66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[</a:t>
            </a:r>
            <a:r>
              <a:rPr lang="ru-RU" sz="6600" spc="-150" dirty="0" err="1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модерация</a:t>
            </a:r>
            <a:r>
              <a:rPr lang="ru-RU" sz="66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сообщений</a:t>
            </a:r>
            <a:r>
              <a:rPr lang="en-US" sz="67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]</a:t>
            </a:r>
            <a:endParaRPr lang="ru-RU" sz="67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61339" y="1219203"/>
            <a:ext cx="9723302" cy="5148940"/>
          </a:xfrm>
          <a:prstGeom prst="rect">
            <a:avLst/>
          </a:prstGeom>
          <a:effectLst>
            <a:reflection stA="25000" endPos="40000" dist="76200" dir="5400000" sy="-100000" algn="bl" rotWithShape="0"/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1488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004458"/>
            <a:ext cx="10189029" cy="620486"/>
          </a:xfrm>
          <a:effectLst>
            <a:reflection stA="25000" endPos="40000" dist="762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ru-RU" sz="66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ОПЕРАТИВНОСТЬ</a:t>
            </a:r>
            <a:br>
              <a:rPr lang="ru-RU" sz="66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66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[</a:t>
            </a:r>
            <a:r>
              <a:rPr lang="ru-RU" sz="53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Срок ответа на сообщение до </a:t>
            </a:r>
            <a:r>
              <a:rPr lang="ru-RU" sz="5300" spc="-15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дней</a:t>
            </a:r>
            <a:r>
              <a:rPr lang="en-US" sz="67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]</a:t>
            </a:r>
            <a:endParaRPr lang="ru-RU" sz="67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61339" y="1219203"/>
            <a:ext cx="9723302" cy="5148940"/>
          </a:xfrm>
          <a:prstGeom prst="rect">
            <a:avLst/>
          </a:prstGeom>
          <a:effectLst>
            <a:reflection stA="25000" endPos="40000" dist="76200" dir="5400000" sy="-100000" algn="bl" rotWithShape="0"/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2077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475" y="3793673"/>
            <a:ext cx="10189029" cy="620486"/>
          </a:xfrm>
          <a:effectLst>
            <a:reflection stA="25000" endPos="40000" dist="762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ru-RU" sz="66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66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6600" spc="-150" dirty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6600" spc="-150" dirty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6700" strike="sngStrike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ОТСУТСВИЕ БУМАГ</a:t>
            </a:r>
            <a:r>
              <a:rPr lang="ru-RU" sz="66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66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ru-RU" sz="67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61339" y="1219203"/>
            <a:ext cx="9723302" cy="5148940"/>
          </a:xfrm>
          <a:prstGeom prst="rect">
            <a:avLst/>
          </a:prstGeom>
          <a:effectLst>
            <a:reflection stA="25000" endPos="40000" dist="76200" dir="5400000" sy="-100000" algn="bl" rotWithShape="0"/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73605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1339" y="3004458"/>
            <a:ext cx="9844118" cy="620486"/>
          </a:xfrm>
          <a:effectLst>
            <a:reflection stA="25000" endPos="40000" dist="762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ru-RU" sz="6600" spc="-15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700</a:t>
            </a:r>
            <a:r>
              <a:rPr lang="ru-RU" sz="66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СИМВОЛОВ </a:t>
            </a:r>
            <a:br>
              <a:rPr lang="ru-RU" sz="66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66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[</a:t>
            </a:r>
            <a:r>
              <a:rPr lang="ru-RU" sz="64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разговор на </a:t>
            </a:r>
            <a:r>
              <a:rPr lang="en-US" sz="64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</a:t>
            </a:r>
            <a:r>
              <a:rPr lang="ru-RU" sz="64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понятном</a:t>
            </a:r>
            <a:r>
              <a:rPr lang="en-US" sz="64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”</a:t>
            </a:r>
            <a:r>
              <a:rPr lang="ru-RU" sz="64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яз</a:t>
            </a:r>
            <a:r>
              <a:rPr lang="ru-RU" sz="6400" spc="-150" dirty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ы</a:t>
            </a:r>
            <a:r>
              <a:rPr lang="ru-RU" sz="64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ке</a:t>
            </a:r>
            <a:r>
              <a:rPr lang="en-US" sz="6700" spc="-15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]</a:t>
            </a:r>
            <a:endParaRPr lang="ru-RU" sz="67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61339" y="1219203"/>
            <a:ext cx="9723302" cy="5148940"/>
          </a:xfrm>
          <a:prstGeom prst="rect">
            <a:avLst/>
          </a:prstGeom>
          <a:effectLst>
            <a:reflection stA="25000" endPos="40000" dist="76200" dir="5400000" sy="-100000" algn="bl" rotWithShape="0"/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spc="-15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0185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2244</TotalTime>
  <Words>126</Words>
  <Application>Microsoft Office PowerPoint</Application>
  <PresentationFormat>Произвольный</PresentationFormat>
  <Paragraphs>45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“НАШКРАСНОЯРСК.РФ”</vt:lpstr>
      <vt:lpstr>23 мая – день запуска “НАШКРАСНОЯРСК.РФ” </vt:lpstr>
      <vt:lpstr>Цель - дать жителям Красноярска возможность участвовать в управлении развитием своего города, контролировать своевременность и качество работ.</vt:lpstr>
      <vt:lpstr>ПРЕИМУЩЕСТВА:</vt:lpstr>
      <vt:lpstr>КОНКРЕТИКА [классификатор нарушений]</vt:lpstr>
      <vt:lpstr>ЕДИНАЯ РЕДАКЦИЯ [модерация сообщений]</vt:lpstr>
      <vt:lpstr>ОПЕРАТИВНОСТЬ [Срок ответа на сообщение до 10 дней]</vt:lpstr>
      <vt:lpstr>  ОТСУТСВИЕ БУМАГ </vt:lpstr>
      <vt:lpstr>700 СИМВОЛОВ  [разговор на “понятном” языке]</vt:lpstr>
      <vt:lpstr>Слайд 10</vt:lpstr>
      <vt:lpstr>ГЛОБАЛЬНЫЙ КОНТРОЛЬ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Краткая статистика</vt:lpstr>
      <vt:lpstr>Принято в работу</vt:lpstr>
      <vt:lpstr>Популярные направления</vt:lpstr>
      <vt:lpstr>«Китайский» метод борьбы с рекламными листовками</vt:lpstr>
      <vt:lpstr>Слайд 26</vt:lpstr>
      <vt:lpstr>ГАРАНТИЙНАЯ БИБЛИОТЕКА [полная информация об объектах ремонта дорог, дворовых территорий и проездов на доступном для горожан языке]</vt:lpstr>
      <vt:lpstr>РАЗВИТИЕ ПРОЕКТА:</vt:lpstr>
      <vt:lpstr> [усовершенствование системы для работы ответственных органов]</vt:lpstr>
      <vt:lpstr>МАСШТАБ [новые направления контроля]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“красдоступ.рф”</dc:title>
  <dc:creator>Михаил Чипизубов</dc:creator>
  <cp:lastModifiedBy>Александр</cp:lastModifiedBy>
  <cp:revision>125</cp:revision>
  <dcterms:created xsi:type="dcterms:W3CDTF">2013-03-21T16:58:28Z</dcterms:created>
  <dcterms:modified xsi:type="dcterms:W3CDTF">2014-10-13T05:01:48Z</dcterms:modified>
</cp:coreProperties>
</file>