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8" r:id="rId4"/>
    <p:sldId id="269" r:id="rId5"/>
    <p:sldId id="270" r:id="rId6"/>
    <p:sldId id="272" r:id="rId7"/>
    <p:sldId id="271" r:id="rId8"/>
    <p:sldId id="281" r:id="rId9"/>
    <p:sldId id="273" r:id="rId10"/>
    <p:sldId id="275" r:id="rId11"/>
    <p:sldId id="278" r:id="rId12"/>
    <p:sldId id="282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DAFF"/>
    <a:srgbClr val="A7E8FF"/>
    <a:srgbClr val="005A58"/>
    <a:srgbClr val="006666"/>
    <a:srgbClr val="008080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100" d="100"/>
          <a:sy n="100" d="100"/>
        </p:scale>
        <p:origin x="-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Первоклассники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  <c:pt idx="6">
                  <c:v>2021-2022</c:v>
                </c:pt>
                <c:pt idx="7">
                  <c:v>2022-2023</c:v>
                </c:pt>
                <c:pt idx="8">
                  <c:v>2023-2024</c:v>
                </c:pt>
                <c:pt idx="9">
                  <c:v>2024-2025</c:v>
                </c:pt>
                <c:pt idx="10">
                  <c:v>2025-2026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6267</c:v>
                </c:pt>
                <c:pt idx="1">
                  <c:v>6700</c:v>
                </c:pt>
                <c:pt idx="2">
                  <c:v>6923</c:v>
                </c:pt>
                <c:pt idx="3">
                  <c:v>7000</c:v>
                </c:pt>
                <c:pt idx="4">
                  <c:v>7000</c:v>
                </c:pt>
                <c:pt idx="5">
                  <c:v>7000</c:v>
                </c:pt>
                <c:pt idx="6">
                  <c:v>7000</c:v>
                </c:pt>
                <c:pt idx="7">
                  <c:v>7000</c:v>
                </c:pt>
                <c:pt idx="8">
                  <c:v>7000</c:v>
                </c:pt>
                <c:pt idx="9">
                  <c:v>7000</c:v>
                </c:pt>
                <c:pt idx="10">
                  <c:v>7000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 обучающиеся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  <c:pt idx="6">
                  <c:v>2021-2022</c:v>
                </c:pt>
                <c:pt idx="7">
                  <c:v>2022-2023</c:v>
                </c:pt>
                <c:pt idx="8">
                  <c:v>2023-2024</c:v>
                </c:pt>
                <c:pt idx="9">
                  <c:v>2024-2025</c:v>
                </c:pt>
                <c:pt idx="10">
                  <c:v>2025-2026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45381</c:v>
                </c:pt>
                <c:pt idx="1">
                  <c:v>47123</c:v>
                </c:pt>
                <c:pt idx="2">
                  <c:v>49133</c:v>
                </c:pt>
                <c:pt idx="3">
                  <c:v>51142</c:v>
                </c:pt>
                <c:pt idx="4">
                  <c:v>52891</c:v>
                </c:pt>
                <c:pt idx="5">
                  <c:v>54776</c:v>
                </c:pt>
                <c:pt idx="6">
                  <c:v>56743</c:v>
                </c:pt>
                <c:pt idx="7">
                  <c:v>58401</c:v>
                </c:pt>
                <c:pt idx="8">
                  <c:v>60044</c:v>
                </c:pt>
                <c:pt idx="9">
                  <c:v>61349</c:v>
                </c:pt>
                <c:pt idx="10">
                  <c:v>62267</c:v>
                </c:pt>
              </c:numCache>
            </c:numRef>
          </c:val>
        </c:ser>
        <c:overlap val="100"/>
        <c:axId val="131719552"/>
        <c:axId val="131721088"/>
      </c:barChart>
      <c:catAx>
        <c:axId val="131719552"/>
        <c:scaling>
          <c:orientation val="minMax"/>
        </c:scaling>
        <c:axPos val="b"/>
        <c:tickLblPos val="nextTo"/>
        <c:crossAx val="131721088"/>
        <c:crosses val="autoZero"/>
        <c:auto val="1"/>
        <c:lblAlgn val="ctr"/>
        <c:lblOffset val="100"/>
      </c:catAx>
      <c:valAx>
        <c:axId val="131721088"/>
        <c:scaling>
          <c:orientation val="minMax"/>
        </c:scaling>
        <c:axPos val="l"/>
        <c:majorGridlines/>
        <c:numFmt formatCode="General" sourceLinked="1"/>
        <c:tickLblPos val="nextTo"/>
        <c:crossAx val="1317195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7000"/>
              </a:schemeClr>
            </a:gs>
            <a:gs pos="27000">
              <a:srgbClr val="85C2FF">
                <a:alpha val="41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7000"/>
              </a:schemeClr>
            </a:gs>
            <a:gs pos="27000">
              <a:srgbClr val="85C2FF">
                <a:alpha val="41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gif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7000"/>
              </a:schemeClr>
            </a:gs>
            <a:gs pos="0">
              <a:srgbClr val="85C2FF">
                <a:alpha val="41000"/>
              </a:srgbClr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9144000" cy="2996952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20162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реализации в муниципальном образовании «Город Томск» мероприятий по созданию новых ученических мест в общеобразовательных организациях</a:t>
            </a:r>
            <a:endParaRPr lang="ru-RU" sz="3600" b="1" dirty="0">
              <a:solidFill>
                <a:srgbClr val="006666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979712" y="45567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i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Валентиновна Васильева, </a:t>
            </a:r>
          </a:p>
          <a:p>
            <a:pPr algn="r"/>
            <a:r>
              <a:rPr lang="ru-RU" sz="2400" b="1" i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начальник департамента образования администрации Города Томска</a:t>
            </a:r>
          </a:p>
          <a:p>
            <a:endParaRPr lang="ru-RU" dirty="0"/>
          </a:p>
        </p:txBody>
      </p:sp>
      <p:pic>
        <p:nvPicPr>
          <p:cNvPr id="13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332656"/>
            <a:ext cx="710261" cy="100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22413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 с университетами и размещение общеобразовательных учреждений в приспособленных зданиях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88640"/>
            <a:ext cx="558062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772816"/>
            <a:ext cx="845872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Успешно функционируют:</a:t>
            </a:r>
          </a:p>
          <a:p>
            <a:pPr>
              <a:buFontTx/>
              <a:buChar char="-"/>
            </a:pPr>
            <a:r>
              <a:rPr lang="ru-RU" dirty="0" smtClean="0"/>
              <a:t> муниципальное бюджетное общеобразовательное учреждение лицей при ТПУ;</a:t>
            </a:r>
          </a:p>
          <a:p>
            <a:pPr>
              <a:buFontTx/>
              <a:buChar char="-"/>
            </a:pPr>
            <a:r>
              <a:rPr lang="ru-RU" dirty="0" smtClean="0"/>
              <a:t> частное общеобразовательное учреждение «Лицей Томского государственного </a:t>
            </a:r>
          </a:p>
          <a:p>
            <a:r>
              <a:rPr lang="ru-RU" dirty="0" smtClean="0"/>
              <a:t>университета».</a:t>
            </a:r>
          </a:p>
          <a:p>
            <a:endParaRPr lang="ru-RU" dirty="0" smtClean="0"/>
          </a:p>
          <a:p>
            <a:r>
              <a:rPr lang="ru-RU" b="1" dirty="0" smtClean="0"/>
              <a:t>Есть заинтересованность:</a:t>
            </a:r>
          </a:p>
          <a:p>
            <a:pPr>
              <a:buFontTx/>
              <a:buChar char="-"/>
            </a:pPr>
            <a:r>
              <a:rPr lang="ru-RU" dirty="0" smtClean="0"/>
              <a:t> Томского государственного университета систем управления и радиоэлектроники;</a:t>
            </a:r>
          </a:p>
          <a:p>
            <a:pPr>
              <a:buFontTx/>
              <a:buChar char="-"/>
            </a:pPr>
            <a:r>
              <a:rPr lang="ru-RU" dirty="0" smtClean="0"/>
              <a:t> Томского государственного педагогического университета; </a:t>
            </a:r>
          </a:p>
          <a:p>
            <a:pPr>
              <a:buFontTx/>
              <a:buChar char="-"/>
            </a:pPr>
            <a:r>
              <a:rPr lang="ru-RU" dirty="0" smtClean="0"/>
              <a:t> Томского государственного архитектурно-строительного университета;</a:t>
            </a:r>
          </a:p>
          <a:p>
            <a:pPr>
              <a:buFontTx/>
              <a:buChar char="-"/>
            </a:pPr>
            <a:r>
              <a:rPr lang="ru-RU" dirty="0" smtClean="0"/>
              <a:t> Сибирского государственного медицинского университета.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b="1" dirty="0" smtClean="0"/>
              <a:t>Прорабатывает возможность </a:t>
            </a:r>
            <a:r>
              <a:rPr lang="ru-RU" dirty="0" smtClean="0"/>
              <a:t>размещения общеобразовательных учреждений</a:t>
            </a:r>
          </a:p>
          <a:p>
            <a:r>
              <a:rPr lang="ru-RU" dirty="0" smtClean="0"/>
              <a:t>на базе учреждений профессионального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реализации программы за 2016 – 2017 годы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88640"/>
            <a:ext cx="558062" cy="792088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136744"/>
          <a:ext cx="7632848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791"/>
                <a:gridCol w="62450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Выполненные 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Создано 50 дополнительных мест в МАОУ СОШ № 58 в результате</a:t>
                      </a:r>
                      <a:r>
                        <a:rPr lang="ru-RU" baseline="0" dirty="0" smtClean="0"/>
                        <a:t> рационального использования площадей.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Создано 60 дополнительных мест в МАОУ СОШ № 32 в результате рационального использования площадей при проведении капитального ремонта.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Построено здание школы на 1100 ученических</a:t>
                      </a:r>
                      <a:r>
                        <a:rPr lang="ru-RU" baseline="0" dirty="0" smtClean="0"/>
                        <a:t> мест в смену на ул. Дизайнеров.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Начат образовательный процесс в здании</a:t>
                      </a:r>
                      <a:r>
                        <a:rPr lang="ru-RU" baseline="0" dirty="0" smtClean="0"/>
                        <a:t> школы на ул. Дизайнеров.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dirty="0" smtClean="0"/>
                        <a:t> Построена школа на 1100</a:t>
                      </a:r>
                      <a:r>
                        <a:rPr lang="ru-RU" baseline="0" dirty="0" smtClean="0"/>
                        <a:t> мест на ул. Береговой.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Ведется строительство школы на ул. Никитина, готовится площадка для строительства школы на ул. Федоровского.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aseline="0" dirty="0" smtClean="0"/>
                        <a:t> Создано 270 дополнительных мест в 7 общеобразовательных учреждениях в результате рационального использования площадей.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561692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40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188640"/>
            <a:ext cx="558062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02840" y="576064"/>
            <a:ext cx="8229600" cy="2132856"/>
          </a:xfrm>
        </p:spPr>
        <p:txBody>
          <a:bodyPr>
            <a:noAutofit/>
          </a:bodyPr>
          <a:lstStyle/>
          <a:p>
            <a:pPr algn="l">
              <a:lnSpc>
                <a:spcPts val="3200"/>
              </a:lnSpc>
            </a:pPr>
            <a:r>
              <a:rPr lang="ru-RU" sz="2800" dirty="0" smtClean="0"/>
              <a:t>Программа «Содействие созданию в субъектах Российской Федерации (исходя из прогнозируемой потребности) новых мест в общеобразовательных организациях» утверждена распоряжением Правительства Российской Федерации от 23.10.2015 № 2145-р. </a:t>
            </a:r>
            <a:endParaRPr lang="ru-RU" sz="2800" b="1" dirty="0" smtClean="0">
              <a:solidFill>
                <a:srgbClr val="006666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6416" y="260648"/>
            <a:ext cx="558062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242007"/>
            <a:ext cx="832407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I этап Программы (2016 - 2020 годы): </a:t>
            </a:r>
            <a:endParaRPr lang="ru-RU" dirty="0" smtClean="0"/>
          </a:p>
          <a:p>
            <a:r>
              <a:rPr lang="ru-RU" dirty="0" smtClean="0"/>
              <a:t>- к 2018 году будет ликвидирована третья смена обучения; </a:t>
            </a:r>
          </a:p>
          <a:p>
            <a:pPr>
              <a:buFontTx/>
              <a:buChar char="-"/>
            </a:pPr>
            <a:r>
              <a:rPr lang="ru-RU" dirty="0" smtClean="0"/>
              <a:t>к 2021 году 1 - 4 классы и 10 - 11(12) классы перейдут на обучение в одну смену; </a:t>
            </a:r>
          </a:p>
          <a:p>
            <a:pPr>
              <a:buFontTx/>
              <a:buChar char="-"/>
            </a:pPr>
            <a:r>
              <a:rPr lang="ru-RU" dirty="0" smtClean="0"/>
              <a:t>будет удержан существующий односменный режим обучения; </a:t>
            </a:r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b="1" dirty="0" smtClean="0"/>
              <a:t>II этап Программы (2021 - 2025 годы): </a:t>
            </a:r>
            <a:endParaRPr lang="ru-RU" dirty="0" smtClean="0"/>
          </a:p>
          <a:p>
            <a:r>
              <a:rPr lang="ru-RU" dirty="0" smtClean="0"/>
              <a:t>- к 2024 году в одну смену станут обучаться все 5 - 9 классы; </a:t>
            </a:r>
          </a:p>
          <a:p>
            <a:pPr>
              <a:buFontTx/>
              <a:buChar char="-"/>
            </a:pPr>
            <a:r>
              <a:rPr lang="ru-RU" dirty="0" smtClean="0"/>
              <a:t> к 2025 году 100% обучающихся перейдут из зданий общеобразовательных </a:t>
            </a:r>
          </a:p>
          <a:p>
            <a:r>
              <a:rPr lang="ru-RU" dirty="0" smtClean="0"/>
              <a:t>организаций с износом 50% и выше в новые общеобразовательные организации; </a:t>
            </a:r>
          </a:p>
          <a:p>
            <a:r>
              <a:rPr lang="ru-RU" dirty="0" smtClean="0"/>
              <a:t>- будет удержан существующий односменный режим обучения.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44016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увеличения числа обучающихся в муниципальных общеобразовательных учреждениях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6426" y="188640"/>
            <a:ext cx="558062" cy="792088"/>
          </a:xfrm>
          <a:prstGeom prst="rect">
            <a:avLst/>
          </a:prstGeom>
          <a:noFill/>
        </p:spPr>
      </p:pic>
      <p:graphicFrame>
        <p:nvGraphicFramePr>
          <p:cNvPr id="26" name="Диаграмма 2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pic>
        <p:nvPicPr>
          <p:cNvPr id="7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06426" y="188640"/>
            <a:ext cx="558062" cy="7920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04664"/>
            <a:ext cx="57903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Муниципальная программа </a:t>
            </a:r>
          </a:p>
          <a:p>
            <a:r>
              <a:rPr lang="ru-RU" sz="3600" dirty="0" smtClean="0"/>
              <a:t>«Развитие образования» </a:t>
            </a:r>
          </a:p>
          <a:p>
            <a:r>
              <a:rPr lang="ru-RU" sz="3600" dirty="0" smtClean="0"/>
              <a:t>на 2015-2025 годы</a:t>
            </a:r>
            <a:endParaRPr lang="ru-RU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2420888"/>
            <a:ext cx="879638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подпрограмма «Создание в муниципальном </a:t>
            </a:r>
          </a:p>
          <a:p>
            <a:r>
              <a:rPr lang="ru-RU" sz="2800" dirty="0" smtClean="0"/>
              <a:t>образовании «Город Томск» (исходя из прогнозируемой</a:t>
            </a:r>
          </a:p>
          <a:p>
            <a:r>
              <a:rPr lang="ru-RU" sz="2800" dirty="0" smtClean="0"/>
              <a:t>потребности) новых мест в общеобразовательных </a:t>
            </a:r>
          </a:p>
          <a:p>
            <a:r>
              <a:rPr lang="ru-RU" sz="2800" dirty="0" smtClean="0"/>
              <a:t>организациях</a:t>
            </a:r>
          </a:p>
          <a:p>
            <a:pPr>
              <a:buFontTx/>
              <a:buChar char="-"/>
            </a:pPr>
            <a:r>
              <a:rPr lang="ru-RU" sz="2800" dirty="0" smtClean="0"/>
              <a:t> подпрограмма «Строительство, реконструкция,</a:t>
            </a:r>
          </a:p>
          <a:p>
            <a:r>
              <a:rPr lang="ru-RU" sz="2800" dirty="0" smtClean="0"/>
              <a:t>капитальный ремонт и приобретение в муниципальную</a:t>
            </a:r>
          </a:p>
          <a:p>
            <a:r>
              <a:rPr lang="ru-RU" sz="2800" dirty="0" smtClean="0"/>
              <a:t>собственность объектов образования»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80312" cy="64807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новых школ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8424" y="188640"/>
            <a:ext cx="558062" cy="792088"/>
          </a:xfrm>
          <a:prstGeom prst="rect">
            <a:avLst/>
          </a:prstGeom>
          <a:noFill/>
        </p:spPr>
      </p:pic>
      <p:pic>
        <p:nvPicPr>
          <p:cNvPr id="10" name="Рисунок 9" descr="0101_Общий_ви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4056" y="1258812"/>
            <a:ext cx="3635896" cy="1810148"/>
          </a:xfrm>
          <a:prstGeom prst="rect">
            <a:avLst/>
          </a:prstGeom>
        </p:spPr>
      </p:pic>
      <p:pic>
        <p:nvPicPr>
          <p:cNvPr id="13" name="Рисунок 12" descr="0108_Задний_дво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1268760"/>
            <a:ext cx="2664296" cy="1776198"/>
          </a:xfrm>
          <a:prstGeom prst="rect">
            <a:avLst/>
          </a:prstGeom>
        </p:spPr>
      </p:pic>
      <p:pic>
        <p:nvPicPr>
          <p:cNvPr id="14" name="Рисунок 13" descr="0302_Кабинет_музык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3284984"/>
            <a:ext cx="4895025" cy="1800200"/>
          </a:xfrm>
          <a:prstGeom prst="rect">
            <a:avLst/>
          </a:prstGeom>
        </p:spPr>
      </p:pic>
      <p:pic>
        <p:nvPicPr>
          <p:cNvPr id="16" name="Рисунок 15" descr="0301_Кабинет_музык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3284985"/>
            <a:ext cx="2804105" cy="18722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35696" y="5373216"/>
            <a:ext cx="5049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2016 год – школа на 1100 мест на ул. Дизайнеров</a:t>
            </a:r>
          </a:p>
          <a:p>
            <a:r>
              <a:rPr lang="ru-RU" dirty="0" smtClean="0"/>
              <a:t>2017 год – школа на 1100 мест на ул. Береговой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Строительство корпусов на территориях действующих образовательных учреждений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88640"/>
            <a:ext cx="558062" cy="792088"/>
          </a:xfrm>
          <a:prstGeom prst="rect">
            <a:avLst/>
          </a:prstGeom>
          <a:noFill/>
        </p:spPr>
      </p:pic>
      <p:sp>
        <p:nvSpPr>
          <p:cNvPr id="10" name="Скругленный прямоугольник 4"/>
          <p:cNvSpPr/>
          <p:nvPr/>
        </p:nvSpPr>
        <p:spPr>
          <a:xfrm>
            <a:off x="395536" y="1628801"/>
            <a:ext cx="8496944" cy="184046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361950" indent="-180975">
              <a:spcAft>
                <a:spcPts val="1200"/>
              </a:spcAft>
            </a:pPr>
            <a:endParaRPr lang="ru-RU" sz="2000" dirty="0" smtClean="0">
              <a:solidFill>
                <a:srgbClr val="005A58"/>
              </a:solidFill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Scan_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268760"/>
            <a:ext cx="2851574" cy="4032448"/>
          </a:xfrm>
          <a:prstGeom prst="rect">
            <a:avLst/>
          </a:prstGeom>
        </p:spPr>
      </p:pic>
      <p:pic>
        <p:nvPicPr>
          <p:cNvPr id="13" name="Рисунок 12" descr="Scan_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1268760"/>
            <a:ext cx="2851574" cy="4032448"/>
          </a:xfrm>
          <a:prstGeom prst="rect">
            <a:avLst/>
          </a:prstGeom>
        </p:spPr>
      </p:pic>
      <p:pic>
        <p:nvPicPr>
          <p:cNvPr id="18" name="Рисунок 17" descr="Scan_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268760"/>
            <a:ext cx="2843808" cy="40214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63688" y="5517232"/>
            <a:ext cx="608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Отобрано 14 объектов для создания 4800 ученических мест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Рациональное использование площадей общеобразовательных учреждений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58062" cy="792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07904" y="1340768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предусматривает создание 1000 дополнительных мест в результате рационального использования площадей.</a:t>
            </a:r>
          </a:p>
        </p:txBody>
      </p:sp>
      <p:pic>
        <p:nvPicPr>
          <p:cNvPr id="7" name="Рисунок 6" descr="0316_Биолог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2808312" cy="1875016"/>
          </a:xfrm>
          <a:prstGeom prst="rect">
            <a:avLst/>
          </a:prstGeom>
        </p:spPr>
      </p:pic>
      <p:pic>
        <p:nvPicPr>
          <p:cNvPr id="10" name="Рисунок 9" descr="0314_Физи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3284984"/>
            <a:ext cx="2880320" cy="19230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60032" y="2780928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2016 год – создано 110 дополнительных мест в 2 учреждениях</a:t>
            </a:r>
          </a:p>
          <a:p>
            <a:r>
              <a:rPr lang="ru-RU" dirty="0" smtClean="0"/>
              <a:t>2017 год – создано 270 дополнительных мест в 7 учреждениях.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4725144"/>
            <a:ext cx="3732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Освобождены помещения, которые</a:t>
            </a:r>
          </a:p>
          <a:p>
            <a:r>
              <a:rPr lang="ru-RU" dirty="0" smtClean="0"/>
              <a:t>использовались для проживания</a:t>
            </a:r>
          </a:p>
          <a:p>
            <a:r>
              <a:rPr lang="ru-RU" dirty="0" smtClean="0"/>
              <a:t>р</a:t>
            </a:r>
            <a:r>
              <a:rPr lang="ru-RU" dirty="0" smtClean="0"/>
              <a:t>аботников, </a:t>
            </a:r>
            <a:r>
              <a:rPr lang="ru-RU" dirty="0" smtClean="0"/>
              <a:t>в 12 школах.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648072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Возврат зданий в систему общего образования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16632"/>
            <a:ext cx="558062" cy="792088"/>
          </a:xfrm>
          <a:prstGeom prst="rect">
            <a:avLst/>
          </a:prstGeom>
          <a:noFill/>
        </p:spPr>
      </p:pic>
      <p:pic>
        <p:nvPicPr>
          <p:cNvPr id="6" name="Рисунок 5" descr="DSC00036.JPG"/>
          <p:cNvPicPr>
            <a:picLocks noChangeAspect="1"/>
          </p:cNvPicPr>
          <p:nvPr/>
        </p:nvPicPr>
        <p:blipFill>
          <a:blip r:embed="rId4" cstate="print"/>
          <a:srcRect l="8108" r="8108"/>
          <a:stretch>
            <a:fillRect/>
          </a:stretch>
        </p:blipFill>
        <p:spPr>
          <a:xfrm>
            <a:off x="971600" y="1124743"/>
            <a:ext cx="3240360" cy="1761749"/>
          </a:xfrm>
          <a:prstGeom prst="rect">
            <a:avLst/>
          </a:prstGeom>
        </p:spPr>
      </p:pic>
      <p:pic>
        <p:nvPicPr>
          <p:cNvPr id="7" name="Рисунок 6" descr="DSC00029.JPG"/>
          <p:cNvPicPr>
            <a:picLocks noChangeAspect="1"/>
          </p:cNvPicPr>
          <p:nvPr/>
        </p:nvPicPr>
        <p:blipFill>
          <a:blip r:embed="rId5" cstate="print"/>
          <a:srcRect l="8108" r="8108"/>
          <a:stretch>
            <a:fillRect/>
          </a:stretch>
        </p:blipFill>
        <p:spPr>
          <a:xfrm>
            <a:off x="4355976" y="1124745"/>
            <a:ext cx="3240360" cy="1744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Рисунок 8" descr="DSC00047.JPG"/>
          <p:cNvPicPr>
            <a:picLocks noChangeAspect="1"/>
          </p:cNvPicPr>
          <p:nvPr/>
        </p:nvPicPr>
        <p:blipFill>
          <a:blip r:embed="rId6" cstate="print"/>
          <a:srcRect l="8108" r="8108"/>
          <a:stretch>
            <a:fillRect/>
          </a:stretch>
        </p:blipFill>
        <p:spPr>
          <a:xfrm>
            <a:off x="971601" y="2996952"/>
            <a:ext cx="324036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 descr="DSC00031.JPG"/>
          <p:cNvPicPr>
            <a:picLocks noChangeAspect="1"/>
          </p:cNvPicPr>
          <p:nvPr/>
        </p:nvPicPr>
        <p:blipFill>
          <a:blip r:embed="rId7" cstate="print"/>
          <a:srcRect l="8036" r="8929"/>
          <a:stretch>
            <a:fillRect/>
          </a:stretch>
        </p:blipFill>
        <p:spPr>
          <a:xfrm>
            <a:off x="4355976" y="2996952"/>
            <a:ext cx="3240360" cy="1728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Рисунок 11" descr="DSC00024.JPG"/>
          <p:cNvPicPr>
            <a:picLocks noChangeAspect="1"/>
          </p:cNvPicPr>
          <p:nvPr/>
        </p:nvPicPr>
        <p:blipFill>
          <a:blip r:embed="rId8" cstate="print"/>
          <a:srcRect l="8108" r="8108"/>
          <a:stretch>
            <a:fillRect/>
          </a:stretch>
        </p:blipFill>
        <p:spPr>
          <a:xfrm>
            <a:off x="971600" y="4869160"/>
            <a:ext cx="3240360" cy="15996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 descr="DSC00053.JPG"/>
          <p:cNvPicPr>
            <a:picLocks noChangeAspect="1"/>
          </p:cNvPicPr>
          <p:nvPr/>
        </p:nvPicPr>
        <p:blipFill>
          <a:blip r:embed="rId9" cstate="print"/>
          <a:srcRect l="8036" r="8928"/>
          <a:stretch>
            <a:fillRect/>
          </a:stretch>
        </p:blipFill>
        <p:spPr>
          <a:xfrm>
            <a:off x="4355976" y="4869160"/>
            <a:ext cx="3240360" cy="1602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5184"/>
            <a:ext cx="9144000" cy="1772816"/>
          </a:xfrm>
          <a:prstGeom prst="rect">
            <a:avLst/>
          </a:prstGeo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5496" y="260648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24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ученических мест</a:t>
            </a:r>
          </a:p>
        </p:txBody>
      </p:sp>
      <p:pic>
        <p:nvPicPr>
          <p:cNvPr id="1026" name="Picture 2" descr="http://www.vseflagi.ru/upload/symbolics/coa/preview/tomskaya/tomsk_coa_big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60432" y="188640"/>
            <a:ext cx="558062" cy="792088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287016" y="4869160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66"/>
                </a:solidFill>
                <a:latin typeface="Calibri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827584" y="1124744"/>
          <a:ext cx="7272808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862"/>
                <a:gridCol w="50109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Выполненные мероприятия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зданий МАОУ</a:t>
                      </a:r>
                      <a:r>
                        <a:rPr lang="ru-RU" baseline="0" dirty="0" smtClean="0"/>
                        <a:t> СОШ № 25 и МАОУ СОШ № 35, завершение ремонта здания МАОУ лицей № 1 им. А.С. Пушкина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здания МАОУ ООШ № 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здания МАОУ СОШ № 36, реконструкция здания МАОУ Гуманитарный лицей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Капитальный ремонт зданий</a:t>
                      </a:r>
                      <a:r>
                        <a:rPr lang="ru-RU" baseline="0" dirty="0" smtClean="0"/>
                        <a:t> МАОУ СОШ № 32 и МАОУ лицей № 51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</a:t>
                      </a:r>
                      <a:r>
                        <a:rPr lang="ru-RU" baseline="0" dirty="0" smtClean="0"/>
                        <a:t> проектно-сметной документации на капитальный ремонт зданий МАОУ СОШ № 15 и МАОУ СОШ № 53, капитальный ремонт спортивного зала МАОУ СОШ № 64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553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603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О реализации в муниципальном образовании «Город Томск» мероприятий по созданию новых ученических мест в общеобразовательных организациях</vt:lpstr>
      <vt:lpstr>Программа «Содействие созданию в субъектах Российской Федерации (исходя из прогнозируемой потребности) новых мест в общеобразовательных организациях» утверждена распоряжением Правительства Российской Федерации от 23.10.2015 № 2145-р. </vt:lpstr>
      <vt:lpstr>Прогноз увеличения числа обучающихся в муниципальных общеобразовательных учреждениях</vt:lpstr>
      <vt:lpstr>Слайд 4</vt:lpstr>
      <vt:lpstr>Строительство новых школ</vt:lpstr>
      <vt:lpstr>Строительство корпусов на территориях действующих образовательных учреждений</vt:lpstr>
      <vt:lpstr>Рациональное использование площадей общеобразовательных учреждений</vt:lpstr>
      <vt:lpstr>Возврат зданий в систему общего образования</vt:lpstr>
      <vt:lpstr>Сохранение ученических мест</vt:lpstr>
      <vt:lpstr>Партнерство с университетами и размещение общеобразовательных учреждений в приспособленных зданиях</vt:lpstr>
      <vt:lpstr>Результаты реализации программы за 2016 – 2017 годы</vt:lpstr>
      <vt:lpstr>БЛАГОДАРЮ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ИПЦ-77</dc:creator>
  <cp:lastModifiedBy>Savenkov</cp:lastModifiedBy>
  <cp:revision>86</cp:revision>
  <dcterms:created xsi:type="dcterms:W3CDTF">2016-03-30T10:07:57Z</dcterms:created>
  <dcterms:modified xsi:type="dcterms:W3CDTF">2017-10-19T01:22:54Z</dcterms:modified>
</cp:coreProperties>
</file>