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5" r:id="rId4"/>
    <p:sldId id="272" r:id="rId5"/>
    <p:sldId id="278" r:id="rId6"/>
    <p:sldId id="273" r:id="rId7"/>
    <p:sldId id="275" r:id="rId8"/>
    <p:sldId id="276" r:id="rId9"/>
    <p:sldId id="277" r:id="rId10"/>
    <p:sldId id="279" r:id="rId11"/>
    <p:sldId id="288" r:id="rId12"/>
    <p:sldId id="281" r:id="rId13"/>
    <p:sldId id="286" r:id="rId14"/>
    <p:sldId id="284" r:id="rId15"/>
    <p:sldId id="283" r:id="rId16"/>
    <p:sldId id="289" r:id="rId17"/>
    <p:sldId id="290" r:id="rId18"/>
    <p:sldId id="291" r:id="rId19"/>
    <p:sldId id="282" r:id="rId20"/>
    <p:sldId id="260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FF"/>
    <a:srgbClr val="0099FF"/>
    <a:srgbClr val="0066FF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5" autoAdjust="0"/>
    <p:restoredTop sz="94660"/>
  </p:normalViewPr>
  <p:slideViewPr>
    <p:cSldViewPr>
      <p:cViewPr>
        <p:scale>
          <a:sx n="80" d="100"/>
          <a:sy n="80" d="100"/>
        </p:scale>
        <p:origin x="-870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33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555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604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65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55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6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41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727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114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250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35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>
              <a:lumMod val="75000"/>
            </a:schemeClr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9656-CEE6-4ADE-BE14-889C0FB9609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9A88-7501-443E-8976-D4F2EC9A60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1852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ailbox@urbaneconomics.r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33" r="369"/>
          <a:stretch/>
        </p:blipFill>
        <p:spPr>
          <a:xfrm>
            <a:off x="1" y="-103411"/>
            <a:ext cx="9144000" cy="698129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8064896" cy="511256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РАЗВИТИЕ РЕГИОНАЛЬНЫХ СИСТЕМ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КАПИТАЛЬНОГО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РЕМОНТА МНОГОКВАРТИРНЫХ ДОМОВ -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постепенный переход к специальным счетам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</a:rPr>
              <a:t>Ирина Валентиновна </a:t>
            </a:r>
            <a:r>
              <a:rPr lang="ru-RU" sz="2200" b="1" i="1" dirty="0" err="1" smtClean="0">
                <a:solidFill>
                  <a:schemeClr val="accent1">
                    <a:lumMod val="50000"/>
                  </a:schemeClr>
                </a:solidFill>
              </a:rPr>
              <a:t>Генцлер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Конференция АСДГ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24 ноября 2016 г.</a:t>
            </a:r>
            <a:b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79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Экономические анти-стимулы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872" y="1052736"/>
            <a:ext cx="869384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Формирование фонда капитального ремонта на специальном счете связано 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дополнительными расходами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собственников помещений в МКД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оплата услуг по выставлению платежных документов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компенсация расходов владельца специального счета (открытие и обслуживание специального счета, предоставление сведений, работа с должниками…)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оплата услуг по организации капитального ремонта (выбор подрядчиков, заключение договоров, технической контроль…)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расходы при привлечении заемных средств (оплата гарантий, поручительств, процентов по кредитам…)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Непривлекательные условия хранения средств на специальном счете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Инфляционные потери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при длительном накапливании средств на специальном счете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Ограничения по использованию средств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фонда капитального ремонта, сформированного за счет минимального взноса (невозможность использования на энергосберегающие мероприятия)</a:t>
            </a: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58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530" y="125760"/>
            <a:ext cx="8229600" cy="114300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Вопросы при организации проведения капитального ремонта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408" y="1052736"/>
            <a:ext cx="8693844" cy="607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>
                <a:latin typeface="Arial" pitchFamily="34" charset="0"/>
                <a:cs typeface="Arial" pitchFamily="34" charset="0"/>
              </a:rPr>
              <a:t>Насколько способ управления домом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ограничивает собственников в принятии решений, связанных с проведением капитального ремонта?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 Вправе ли собственники выбрать не управляющую домом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организацию для исполнения функций технического заказчика проектной документации, подрядных работ?</a:t>
            </a:r>
          </a:p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Кто заключает договоры со стороны собственников?</a:t>
            </a:r>
          </a:p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Кто утверждает проектную документацию?</a:t>
            </a:r>
          </a:p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Кто и как выбирает подрядчиков? Из кого их выбирать?</a:t>
            </a:r>
          </a:p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Кто и из кого формирует комиссию по приемке услуг и работ?</a:t>
            </a:r>
          </a:p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Кто и как контролирует целевое использование средств на специальном счете?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Вправе ли владелец специального счета не оплатить услуги, работы по договору, заключенному на основании решения собственников, если оно не соответствует законодательству?</a:t>
            </a:r>
          </a:p>
          <a:p>
            <a:pPr marL="457200" indent="-457200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Насколько широки полномочия банков по контролю за расходными операциями по специальному счету?</a:t>
            </a:r>
          </a:p>
          <a:p>
            <a:endParaRPr lang="ru-RU" sz="800" dirty="0">
              <a:latin typeface="Arial" pitchFamily="34" charset="0"/>
              <a:cs typeface="Arial" pitchFamily="34" charset="0"/>
            </a:endParaRPr>
          </a:p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Сегодня все процедурные вопросы определены и разрабатываются только для способа «общий котел»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79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Проблемы доступа к заемным средствам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1520" y="985087"/>
            <a:ext cx="8693844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Не урегулированы отношения, возникающие при привлечении кредита  на капитальный ремонт по решению общего собрания собственников помещений в многоквартирном доме с погашением за счет средств фонда капитального ремонта на специальном счете между банком, формальным заемщиком (управляющей организацией, ТСЖ, кооперативом) и собственниками помещений, что приводит к повышенным рискам всех участников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Лишь несколько банков предлагают /разрабатывают кредитный продукт для капитального ремонта 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Нет институтов, предоставляющих гарантии, поручительства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Нет финансовых мер, повышающих привлекательность и доступность кредитов для собственников 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1900" dirty="0">
              <a:latin typeface="Arial" pitchFamily="34" charset="0"/>
              <a:cs typeface="Arial" pitchFamily="34" charset="0"/>
            </a:endParaRPr>
          </a:p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В «общем котле» собственникам не нужно прилагать усилий для получения заемных средств на капитальный ремонт дома, «займы» беспроцентные </a:t>
            </a:r>
          </a:p>
          <a:p>
            <a:r>
              <a:rPr lang="ru-RU" sz="1900" i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67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Что уже удалось улучшить?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522" y="908720"/>
            <a:ext cx="8497257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312150" algn="l"/>
              </a:tabLs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Жилищный кодекс внесены изменения: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возможность отсрочки до 5 лет по уплате взносов на КР в домах-новостройках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обязанность владельца специального счета  предпринять меры для погашения задолженности в фонд КР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 выборе лица, уполномоченного выставлять платежные документы (как оплачиваемая услуга)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количество голосов, необходимое для выбора способа формирования фонда КР снижено до 50%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но для остальных вопросов, связанных с выбором способа специальный счет по-прежнему требуется 2/3 голосов)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возможность размещения средств на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специальном депозите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1000" b="1" dirty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Готовятся новые изменения в Жилищный кодекс</a:t>
            </a:r>
          </a:p>
          <a:p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900" dirty="0" smtClean="0">
                <a:latin typeface="Arial" pitchFamily="34" charset="0"/>
                <a:cs typeface="Arial" pitchFamily="34" charset="0"/>
              </a:rPr>
              <a:t>Подготовлено постановление Правительства РФ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о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предоставлении финансовой поддержки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за счет средств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ГК - Фонд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содействия реформированию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ЖКХ на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проведение капитального ремонта общего имущества в многоквартирных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домах, в том числе на субсидирование процентной ставки по кредиту</a:t>
            </a:r>
          </a:p>
          <a:p>
            <a:endParaRPr lang="ru-RU" sz="10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31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Что еще нужно/можно сделать?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1" y="846123"/>
            <a:ext cx="869384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Снизить требования к количеству голосов (до 50%) для принятия всех решений, связанных с формированием фонда капитального ремонта на специальном счете, о проведении капитального ремонта, не требующих повышения размера взноса. </a:t>
            </a:r>
          </a:p>
          <a:p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Упростить  требования к принятию решений общим собранием 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Определить «по умолчанию» способ «специальный счет» (с владельцем региональным оператором) для домов-новостроек, домов после реконструкции, если собственники не примут иного решения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Исключить случаи перехода от специального счета к «общему котлу» без решения общего собрания собственников. При возникновении проблем с формированием фонда капитального ремонта, организацией проведения капитального ремонта передавать специальный счет региональному оператору.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 Внести изменения в жилищное и банковское законодательство для устранения недостатков регулирования специальных счетов и снижения рисков кредитования капитального ремонта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426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Информирование, организационно-методическая поддержка, обучение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1" y="1340768"/>
            <a:ext cx="86938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Значительно улучшилась ситуация с информированием и оказанием методической поддержки собственникам помещений по вопросам капитального ремонта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Важным информационным источником для собственников стали сайты региональных операторов</a:t>
            </a:r>
          </a:p>
          <a:p>
            <a:r>
              <a:rPr lang="ru-RU" sz="1600" dirty="0" smtClean="0"/>
              <a:t>Пример: Фонд капитального ремонта многоквартирных домов города Москвы кроме размещения информации на своем сайте создал на сайте </a:t>
            </a:r>
            <a:r>
              <a:rPr lang="ru-RU" sz="1600" dirty="0" err="1" smtClean="0"/>
              <a:t>госуслуг</a:t>
            </a:r>
            <a:r>
              <a:rPr lang="ru-RU" sz="1600" dirty="0" smtClean="0"/>
              <a:t> сервис «Узнай о капремонте своего дома»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Субъектами РФ предоставляется финансовая поддержка некоммерческим организациям для разработки информационных материалов, методических пособий, проведения консультаций и обучения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388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5" cy="1143000"/>
          </a:xfrm>
        </p:spPr>
        <p:txBody>
          <a:bodyPr>
            <a:noAutofit/>
          </a:bodyPr>
          <a:lstStyle/>
          <a:p>
            <a:pPr algn="l"/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Методическое пособие «Капитальный ремонт многоквартирных домов: решения и действия собственников жилья»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048" y="1700808"/>
            <a:ext cx="4375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подготовлено Институтом экономики города на </a:t>
            </a:r>
            <a:r>
              <a:rPr lang="ru-RU" sz="2200" dirty="0"/>
              <a:t>средства </a:t>
            </a:r>
            <a:r>
              <a:rPr lang="ru-RU" sz="2200" b="1" dirty="0"/>
              <a:t>субсидии из бюджета города Москвы</a:t>
            </a:r>
            <a:r>
              <a:rPr lang="ru-RU" sz="2200" dirty="0"/>
              <a:t>, полученной по итогам проведенного Комитетом общественных связей Конкурса для социально-ориентированных некоммерческих организаций (2015)</a:t>
            </a:r>
          </a:p>
          <a:p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5726" y="1340768"/>
            <a:ext cx="3284263" cy="472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020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700" b="1" dirty="0" smtClean="0"/>
              <a:t>Пособие содержит: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 smtClean="0"/>
              <a:t>Основные сведения о новой </a:t>
            </a:r>
            <a:r>
              <a:rPr lang="ru-RU" sz="2200" b="1" dirty="0" smtClean="0"/>
              <a:t>законодательной системе капитального ремонта МКД </a:t>
            </a:r>
            <a:r>
              <a:rPr lang="ru-RU" sz="2200" i="1" dirty="0" smtClean="0"/>
              <a:t>(в форме «вопрос-ответ»)</a:t>
            </a:r>
          </a:p>
          <a:p>
            <a:pPr>
              <a:buFont typeface="Wingdings" pitchFamily="2" charset="2"/>
              <a:buChar char="ü"/>
            </a:pPr>
            <a:r>
              <a:rPr lang="ru-RU" sz="2200" b="1" dirty="0" smtClean="0"/>
              <a:t>Рекомендации </a:t>
            </a:r>
            <a:r>
              <a:rPr lang="ru-RU" sz="2200" i="1" dirty="0" smtClean="0"/>
              <a:t>(«пошаговые инструкции») </a:t>
            </a:r>
            <a:r>
              <a:rPr lang="ru-RU" sz="2200" b="1" dirty="0" smtClean="0"/>
              <a:t>по ключевым вопросам КР:</a:t>
            </a:r>
          </a:p>
          <a:p>
            <a:pPr lvl="1"/>
            <a:r>
              <a:rPr lang="ru-RU" sz="2000" b="1" dirty="0" smtClean="0"/>
              <a:t>выбор (изменение) способа</a:t>
            </a:r>
            <a:r>
              <a:rPr lang="ru-RU" sz="2000" dirty="0" smtClean="0"/>
              <a:t> формирования фонда капитального ремонта</a:t>
            </a:r>
          </a:p>
          <a:p>
            <a:pPr lvl="1"/>
            <a:r>
              <a:rPr lang="ru-RU" sz="2000" b="1" dirty="0" smtClean="0"/>
              <a:t>принятие решений и контроль </a:t>
            </a:r>
            <a:r>
              <a:rPr lang="ru-RU" sz="2000" dirty="0" smtClean="0"/>
              <a:t>при проведении капитального ремонта </a:t>
            </a:r>
            <a:r>
              <a:rPr lang="ru-RU" sz="2000" b="1" dirty="0" smtClean="0"/>
              <a:t>региональным оператором</a:t>
            </a:r>
            <a:r>
              <a:rPr lang="ru-RU" sz="2000" dirty="0" smtClean="0"/>
              <a:t> </a:t>
            </a:r>
          </a:p>
          <a:p>
            <a:pPr lvl="1"/>
            <a:r>
              <a:rPr lang="ru-RU" sz="2000" b="1" dirty="0" smtClean="0"/>
              <a:t>организация </a:t>
            </a:r>
            <a:r>
              <a:rPr lang="ru-RU" sz="2000" b="1" dirty="0"/>
              <a:t>проведения капитального ремонта </a:t>
            </a:r>
            <a:r>
              <a:rPr lang="ru-RU" sz="2000" dirty="0"/>
              <a:t>при формировании фонда капитального ремонта </a:t>
            </a:r>
            <a:r>
              <a:rPr lang="ru-RU" sz="2000" b="1" dirty="0"/>
              <a:t>на специальном </a:t>
            </a:r>
            <a:r>
              <a:rPr lang="ru-RU" sz="2000" b="1" dirty="0" smtClean="0"/>
              <a:t>счете</a:t>
            </a:r>
          </a:p>
          <a:p>
            <a:pPr marL="355600" lvl="1" indent="-273050">
              <a:buFont typeface="Wingdings" pitchFamily="2" charset="2"/>
              <a:buChar char="ü"/>
              <a:tabLst>
                <a:tab pos="355600" algn="l"/>
              </a:tabLst>
            </a:pPr>
            <a:r>
              <a:rPr lang="ru-RU" sz="2200" b="1" dirty="0" smtClean="0"/>
              <a:t>Рекомендации </a:t>
            </a:r>
            <a:r>
              <a:rPr lang="ru-RU" sz="2200" dirty="0" smtClean="0"/>
              <a:t>по подготовке, проведение </a:t>
            </a:r>
            <a:r>
              <a:rPr lang="ru-RU" sz="2200" dirty="0"/>
              <a:t>и </a:t>
            </a:r>
            <a:r>
              <a:rPr lang="ru-RU" sz="2200" dirty="0" smtClean="0"/>
              <a:t>оформление </a:t>
            </a:r>
            <a:r>
              <a:rPr lang="ru-RU" sz="2200" dirty="0"/>
              <a:t>результатов </a:t>
            </a:r>
            <a:r>
              <a:rPr lang="ru-RU" sz="2200" b="1" dirty="0"/>
              <a:t>общего собрания </a:t>
            </a:r>
            <a:r>
              <a:rPr lang="ru-RU" sz="2200" dirty="0"/>
              <a:t>собственников помещений в МКД </a:t>
            </a:r>
            <a:r>
              <a:rPr lang="ru-RU" sz="2200" b="1" dirty="0" smtClean="0"/>
              <a:t>в форме очно-заочного голосования</a:t>
            </a:r>
          </a:p>
          <a:p>
            <a:pPr marL="355600" lvl="1" indent="-273050">
              <a:buFont typeface="Wingdings" pitchFamily="2" charset="2"/>
              <a:buChar char="ü"/>
              <a:tabLst>
                <a:tab pos="355600" algn="l"/>
              </a:tabLst>
            </a:pPr>
            <a:r>
              <a:rPr lang="ru-RU" sz="2200" b="1" dirty="0" smtClean="0"/>
              <a:t>Пакеты примерных  форм документов общего собрания</a:t>
            </a:r>
            <a:endParaRPr lang="ru-RU" sz="2200" b="1" dirty="0"/>
          </a:p>
          <a:p>
            <a:pPr marL="457200" lvl="1" indent="0">
              <a:buNone/>
            </a:pPr>
            <a:endParaRPr lang="ru-RU" sz="2200" dirty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53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075240" cy="796950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/>
              <a:t>Пособие </a:t>
            </a:r>
            <a:r>
              <a:rPr lang="ru-RU" sz="3000" b="1" dirty="0"/>
              <a:t>доступно на сайте Института экономики города:</a:t>
            </a:r>
            <a:r>
              <a:rPr lang="ru-RU" sz="3000" dirty="0"/>
              <a:t/>
            </a:r>
            <a:br>
              <a:rPr lang="ru-RU" sz="3000" dirty="0"/>
            </a:br>
            <a:r>
              <a:rPr lang="ru-RU" sz="3000" b="1" dirty="0" smtClean="0"/>
              <a:t>: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4741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smtClean="0">
                <a:solidFill>
                  <a:srgbClr val="FF9933"/>
                </a:solidFill>
              </a:rPr>
              <a:t>www.urbaneconomics.ru/research/project/2015/grant</a:t>
            </a:r>
            <a:endParaRPr lang="ru-RU" sz="2800" b="1" dirty="0">
              <a:solidFill>
                <a:srgbClr val="FF9933"/>
              </a:solidFill>
            </a:endParaRPr>
          </a:p>
          <a:p>
            <a:pPr marL="628650" indent="0">
              <a:spcBef>
                <a:spcPts val="1200"/>
              </a:spcBef>
              <a:buNone/>
            </a:pPr>
            <a:endParaRPr lang="ru-RU" sz="2400" dirty="0" smtClean="0"/>
          </a:p>
          <a:p>
            <a:pPr marL="628650" indent="0">
              <a:spcBef>
                <a:spcPts val="1200"/>
              </a:spcBef>
              <a:buNone/>
            </a:pPr>
            <a:r>
              <a:rPr lang="ru-RU" sz="2400" dirty="0" smtClean="0"/>
              <a:t>Примерные формы и </a:t>
            </a:r>
            <a:r>
              <a:rPr lang="ru-RU" sz="2400" dirty="0"/>
              <a:t>документов </a:t>
            </a:r>
            <a:r>
              <a:rPr lang="ru-RU" sz="2400" dirty="0" smtClean="0"/>
              <a:t>общего собрания размещены в формате </a:t>
            </a:r>
            <a:r>
              <a:rPr lang="en-US" sz="2400" i="1" dirty="0" smtClean="0"/>
              <a:t>Word</a:t>
            </a:r>
            <a:r>
              <a:rPr lang="ru-RU" sz="2400" i="1" dirty="0" smtClean="0"/>
              <a:t> для </a:t>
            </a:r>
            <a:r>
              <a:rPr lang="ru-RU" sz="2400" dirty="0" smtClean="0"/>
              <a:t> удобства использования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600343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3473588"/>
            <a:ext cx="7080405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554" y="5157192"/>
            <a:ext cx="8748464" cy="1224136"/>
          </a:xfrm>
          <a:prstGeom prst="rect">
            <a:avLst/>
          </a:prstGeom>
          <a:solidFill>
            <a:srgbClr val="E59C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+mn-lt"/>
                <a:ea typeface="+mn-ea"/>
                <a:cs typeface="+mn-cs"/>
              </a:rPr>
              <a:t>ИНСТИТУТ ЭКОНОМИКИ ГОРОДА</a:t>
            </a:r>
            <a:endParaRPr lang="ru-RU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5200" b="1" dirty="0" smtClean="0"/>
              <a:t>ИЭГ </a:t>
            </a:r>
            <a:r>
              <a:rPr lang="ru-RU" b="1" dirty="0"/>
              <a:t>создан в 1995 </a:t>
            </a:r>
            <a:r>
              <a:rPr lang="ru-RU" b="1" dirty="0" smtClean="0"/>
              <a:t>г </a:t>
            </a:r>
            <a:r>
              <a:rPr lang="ru-RU" b="1" dirty="0"/>
              <a:t>в </a:t>
            </a:r>
            <a:r>
              <a:rPr lang="ru-RU" b="1" dirty="0" smtClean="0"/>
              <a:t>Москве </a:t>
            </a:r>
          </a:p>
          <a:p>
            <a:pPr marL="0" indent="0">
              <a:buNone/>
            </a:pPr>
            <a:r>
              <a:rPr lang="ru-RU" sz="3100" dirty="0" smtClean="0"/>
              <a:t>ИЭГ участвовал в разработке  более </a:t>
            </a:r>
            <a:r>
              <a:rPr lang="ru-RU" sz="3100" dirty="0"/>
              <a:t>100 законодательных и </a:t>
            </a:r>
            <a:r>
              <a:rPr lang="ru-RU" sz="3100" dirty="0" smtClean="0"/>
              <a:t>иных нормативных правовых актов</a:t>
            </a:r>
            <a:r>
              <a:rPr lang="ru-RU" sz="3100" dirty="0"/>
              <a:t>, </a:t>
            </a:r>
            <a:r>
              <a:rPr lang="ru-RU" sz="3100" dirty="0" smtClean="0"/>
              <a:t>в том числе Градостроительного кодекса РФ</a:t>
            </a:r>
            <a:r>
              <a:rPr lang="ru-RU" sz="3100" dirty="0"/>
              <a:t>, </a:t>
            </a:r>
            <a:r>
              <a:rPr lang="ru-RU" sz="3100" dirty="0" smtClean="0"/>
              <a:t>Жилищного кодекса </a:t>
            </a:r>
            <a:r>
              <a:rPr lang="ru-RU" sz="3100" dirty="0"/>
              <a:t>РФ, </a:t>
            </a:r>
            <a:r>
              <a:rPr lang="ru-RU" sz="3100" dirty="0" smtClean="0"/>
              <a:t>федеральных  законов № 214-ФЗ</a:t>
            </a:r>
            <a:r>
              <a:rPr lang="ru-RU" sz="3100" dirty="0"/>
              <a:t>, </a:t>
            </a:r>
            <a:r>
              <a:rPr lang="ru-RU" sz="3100" dirty="0" smtClean="0"/>
              <a:t>об </a:t>
            </a:r>
            <a:r>
              <a:rPr lang="ru-RU" sz="3100" dirty="0"/>
              <a:t>ипотечных ценных </a:t>
            </a:r>
            <a:r>
              <a:rPr lang="ru-RU" sz="3100" dirty="0" smtClean="0"/>
              <a:t>бумагах</a:t>
            </a:r>
          </a:p>
          <a:p>
            <a:pPr marL="0" indent="0">
              <a:buNone/>
            </a:pPr>
            <a:endParaRPr lang="ru-RU" sz="3100" dirty="0"/>
          </a:p>
          <a:p>
            <a:pPr marL="0" indent="0">
              <a:buNone/>
            </a:pPr>
            <a:endParaRPr lang="ru-RU" sz="300" dirty="0" smtClean="0"/>
          </a:p>
          <a:p>
            <a:pPr marL="1793875" indent="0">
              <a:buNone/>
            </a:pPr>
            <a:r>
              <a:rPr lang="ru-RU" sz="4600" b="1" dirty="0" smtClean="0"/>
              <a:t>ИЭГ</a:t>
            </a:r>
            <a:r>
              <a:rPr lang="ru-RU" sz="3100" dirty="0" smtClean="0"/>
              <a:t> </a:t>
            </a:r>
            <a:r>
              <a:rPr lang="ru-RU" sz="3100" dirty="0"/>
              <a:t>входит в </a:t>
            </a:r>
            <a:r>
              <a:rPr lang="ru-RU" sz="4600" b="1" dirty="0"/>
              <a:t>ТОП-50</a:t>
            </a:r>
            <a:r>
              <a:rPr lang="ru-RU" sz="3100" dirty="0"/>
              <a:t> лучших независимых исследовательских </a:t>
            </a:r>
            <a:r>
              <a:rPr lang="ru-RU" sz="3100" dirty="0" smtClean="0"/>
              <a:t>центров мирового </a:t>
            </a:r>
            <a:r>
              <a:rPr lang="ru-RU" sz="3100" dirty="0"/>
              <a:t>рейтинга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b="1" dirty="0" smtClean="0"/>
              <a:t>2015 </a:t>
            </a:r>
            <a:r>
              <a:rPr lang="ru-RU" b="1" dirty="0" err="1"/>
              <a:t>Global</a:t>
            </a:r>
            <a:r>
              <a:rPr lang="ru-RU" b="1" dirty="0"/>
              <a:t> </a:t>
            </a:r>
            <a:r>
              <a:rPr lang="ru-RU" b="1" dirty="0" err="1"/>
              <a:t>Go</a:t>
            </a:r>
            <a:r>
              <a:rPr lang="ru-RU" b="1" dirty="0"/>
              <a:t>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Think</a:t>
            </a:r>
            <a:r>
              <a:rPr lang="ru-RU" b="1" dirty="0"/>
              <a:t> </a:t>
            </a:r>
            <a:r>
              <a:rPr lang="ru-RU" b="1" dirty="0" err="1"/>
              <a:t>Tank</a:t>
            </a:r>
            <a:r>
              <a:rPr lang="ru-RU" b="1" dirty="0"/>
              <a:t> </a:t>
            </a:r>
            <a:r>
              <a:rPr lang="ru-RU" b="1" dirty="0" err="1"/>
              <a:t>Index</a:t>
            </a:r>
            <a:r>
              <a:rPr lang="ru-RU" b="1" dirty="0"/>
              <a:t>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по </a:t>
            </a:r>
            <a:r>
              <a:rPr lang="ru-RU" sz="3100" dirty="0"/>
              <a:t>направлению </a:t>
            </a:r>
            <a:r>
              <a:rPr lang="ru-RU" sz="3100" dirty="0" smtClean="0"/>
              <a:t>«</a:t>
            </a:r>
            <a:r>
              <a:rPr lang="ru-RU" sz="3100" dirty="0"/>
              <a:t>Социальная политика»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sz="5200" b="1" dirty="0"/>
              <a:t>МИССИЯ </a:t>
            </a:r>
            <a:r>
              <a:rPr lang="ru-RU" sz="5200" b="1" dirty="0" smtClean="0"/>
              <a:t>ИЭГ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содействие </a:t>
            </a:r>
            <a:r>
              <a:rPr lang="ru-RU" dirty="0"/>
              <a:t>социально-экономическому развитию городов</a:t>
            </a:r>
          </a:p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39552" y="2108168"/>
            <a:ext cx="44644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398" y="3473588"/>
            <a:ext cx="151632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0193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992" y="188640"/>
            <a:ext cx="8455504" cy="720080"/>
          </a:xfrm>
        </p:spPr>
        <p:txBody>
          <a:bodyPr>
            <a:noAutofit/>
          </a:bodyPr>
          <a:lstStyle/>
          <a:p>
            <a:pPr algn="l"/>
            <a:r>
              <a:rPr lang="ru-RU" sz="2700" b="1" dirty="0" smtClean="0">
                <a:latin typeface="Arial" pitchFamily="34" charset="0"/>
                <a:cs typeface="Arial" pitchFamily="34" charset="0"/>
              </a:rPr>
              <a:t>Цель государственной политики в сфере капитального ремонта многоквартирных домов</a:t>
            </a:r>
            <a:endParaRPr lang="ru-RU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436787"/>
            <a:ext cx="8501964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tabLst>
                <a:tab pos="8704263" algn="l"/>
              </a:tabLst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 сфере капитального ремонта общего имущества в многоквартирных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домах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целью государственной политики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является создание и обеспечение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устойчивого функционирования региональных систем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капитального ремонта общего имущества в многоквартирных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домах,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обеспечивающих его своевременное проведение, необходимое качество и разумную стоимость работ (услуг) с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постепенным переходом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от преобладания системы государственной организации проведения капитального ремонта через систему региональных операторов 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к преобладанию и распространению модели организации проведения капитального ремонта через систему специальных счетов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Aft>
                <a:spcPts val="300"/>
              </a:spcAft>
              <a:tabLst>
                <a:tab pos="8704263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b="1" dirty="0" smtClean="0"/>
              <a:t>Стратегия развития </a:t>
            </a:r>
            <a:r>
              <a:rPr lang="ru-RU" b="1" dirty="0"/>
              <a:t>жилищно-коммунального </a:t>
            </a:r>
            <a:r>
              <a:rPr lang="ru-RU" b="1" dirty="0" smtClean="0"/>
              <a:t>хозяйства</a:t>
            </a:r>
          </a:p>
          <a:p>
            <a:pPr indent="2778125"/>
            <a:r>
              <a:rPr lang="ru-RU" b="1" dirty="0" smtClean="0"/>
              <a:t>в </a:t>
            </a:r>
            <a:r>
              <a:rPr lang="ru-RU" b="1" dirty="0"/>
              <a:t>Российской Федерации на период до 2020 года</a:t>
            </a:r>
            <a:endParaRPr lang="ru-RU" dirty="0"/>
          </a:p>
          <a:p>
            <a:pPr indent="2778125"/>
            <a:r>
              <a:rPr lang="ru-RU" b="1" dirty="0"/>
              <a:t>(утв. распоряжением Правительства РФ </a:t>
            </a:r>
            <a:endParaRPr lang="ru-RU" b="1" dirty="0" smtClean="0"/>
          </a:p>
          <a:p>
            <a:pPr indent="2778125"/>
            <a:r>
              <a:rPr lang="ru-RU" b="1" dirty="0" smtClean="0"/>
              <a:t>от </a:t>
            </a:r>
            <a:r>
              <a:rPr lang="ru-RU" b="1" dirty="0"/>
              <a:t>26 января 2016 г. N 80-р)</a:t>
            </a:r>
            <a:endParaRPr lang="ru-RU" dirty="0"/>
          </a:p>
          <a:p>
            <a:pPr algn="just">
              <a:spcAft>
                <a:spcPts val="300"/>
              </a:spcAft>
              <a:tabLst>
                <a:tab pos="8704263" algn="l"/>
              </a:tabLst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300"/>
              </a:spcAft>
              <a:tabLst>
                <a:tab pos="8704263" algn="l"/>
              </a:tabLst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300"/>
              </a:spcAft>
              <a:tabLst>
                <a:tab pos="8704263" algn="l"/>
              </a:tabLs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5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223" r="-355"/>
          <a:stretch/>
        </p:blipFill>
        <p:spPr>
          <a:xfrm>
            <a:off x="0" y="0"/>
            <a:ext cx="9180512" cy="6858000"/>
          </a:xfrm>
        </p:spPr>
      </p:pic>
      <p:sp>
        <p:nvSpPr>
          <p:cNvPr id="5" name="TextBox 4"/>
          <p:cNvSpPr txBox="1"/>
          <p:nvPr/>
        </p:nvSpPr>
        <p:spPr>
          <a:xfrm>
            <a:off x="2749860" y="1064889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НАШИ КОНТАКТЫ</a:t>
            </a:r>
            <a:endParaRPr lang="ru-RU" sz="20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9235" y="1556791"/>
            <a:ext cx="266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Россия, 125009 Москва </a:t>
            </a:r>
          </a:p>
          <a:p>
            <a:pPr algn="ctr"/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ул. Тверская, 20, стр. 1</a:t>
            </a:r>
            <a:endParaRPr lang="ru-RU" sz="16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2316942"/>
            <a:ext cx="41769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spc="50" dirty="0" smtClean="0">
              <a:solidFill>
                <a:srgbClr val="3399FF"/>
              </a:solidFill>
              <a:latin typeface="Arial" pitchFamily="34" charset="0"/>
              <a:cs typeface="Arial" pitchFamily="34" charset="0"/>
              <a:hlinkClick r:id="rId3"/>
            </a:endParaRPr>
          </a:p>
          <a:p>
            <a:r>
              <a:rPr lang="ru-RU" sz="16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  <a:hlinkClick r:id="rId3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тел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./факс: </a:t>
            </a:r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+7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(495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363 50 47</a:t>
            </a:r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+7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(495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787 45 20</a:t>
            </a:r>
          </a:p>
          <a:p>
            <a:pPr algn="ctr"/>
            <a:endParaRPr lang="ru-RU" sz="1600" b="1" spc="50" dirty="0" smtClean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facebook.com/</a:t>
            </a:r>
            <a:r>
              <a:rPr lang="en-US" sz="1600" b="1" spc="5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UrbanEconomics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b="1" spc="5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defTabSz="355600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twitter.com/</a:t>
            </a:r>
            <a:r>
              <a:rPr lang="en-US" sz="1600" b="1" spc="5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UrbanEconRu</a:t>
            </a:r>
            <a:r>
              <a:rPr lang="ru-RU" sz="16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spc="50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1227" y="3573016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1227" y="4083528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23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16" y="474772"/>
            <a:ext cx="8975332" cy="936104"/>
          </a:xfrm>
        </p:spPr>
        <p:txBody>
          <a:bodyPr>
            <a:noAutofit/>
          </a:bodyPr>
          <a:lstStyle/>
          <a:p>
            <a:pPr algn="l"/>
            <a:r>
              <a:rPr lang="ru-RU" sz="2700" b="1" dirty="0" smtClean="0">
                <a:latin typeface="Arial" pitchFamily="34" charset="0"/>
                <a:cs typeface="Arial" pitchFamily="34" charset="0"/>
              </a:rPr>
              <a:t>Первоочередные задачи органов государственной власти субъектов РФ и органов местного самоуправления на 2015-2016 </a:t>
            </a:r>
            <a:r>
              <a:rPr lang="ru-RU" sz="2700" b="1" dirty="0" err="1" smtClean="0">
                <a:latin typeface="Arial" pitchFamily="34" charset="0"/>
                <a:cs typeface="Arial" pitchFamily="34" charset="0"/>
              </a:rPr>
              <a:t>г.г</a:t>
            </a: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endParaRPr lang="ru-RU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305" y="1332356"/>
            <a:ext cx="889247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tabLst>
                <a:tab pos="8704263" algn="l"/>
              </a:tabLst>
            </a:pPr>
            <a:endParaRPr lang="ru-RU" sz="19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300"/>
              </a:spcAft>
              <a:buFont typeface="Wingdings" pitchFamily="2" charset="2"/>
              <a:buChar char="q"/>
              <a:tabLst>
                <a:tab pos="8704263" algn="l"/>
              </a:tabLst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активная информационно-просветительская работа </a:t>
            </a:r>
            <a:r>
              <a:rPr lang="ru-RU" sz="1900" b="1" dirty="0">
                <a:latin typeface="Arial" pitchFamily="34" charset="0"/>
                <a:cs typeface="Arial" pitchFamily="34" charset="0"/>
              </a:rPr>
              <a:t>с собственниками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помещений в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МКД по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вопросам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капитального ремонта</a:t>
            </a:r>
            <a:endParaRPr lang="ru-RU" sz="19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300"/>
              </a:spcAft>
              <a:buFont typeface="Wingdings" pitchFamily="2" charset="2"/>
              <a:buChar char="q"/>
              <a:tabLst>
                <a:tab pos="8704263" algn="l"/>
              </a:tabLst>
            </a:pPr>
            <a:r>
              <a:rPr lang="ru-RU" sz="1900" b="1" dirty="0">
                <a:latin typeface="Arial" pitchFamily="34" charset="0"/>
                <a:cs typeface="Arial" pitchFamily="34" charset="0"/>
              </a:rPr>
              <a:t>практический запуск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механизмов </a:t>
            </a:r>
            <a:r>
              <a:rPr lang="ru-RU" sz="1900" b="1" dirty="0">
                <a:latin typeface="Arial" pitchFamily="34" charset="0"/>
                <a:cs typeface="Arial" pitchFamily="34" charset="0"/>
              </a:rPr>
              <a:t>льготного кредитования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капитального ремонта, в том числе при государственной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поддержке</a:t>
            </a:r>
            <a:endParaRPr lang="ru-RU" sz="19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300"/>
              </a:spcAft>
              <a:buFont typeface="Wingdings" pitchFamily="2" charset="2"/>
              <a:buChar char="q"/>
              <a:tabLst>
                <a:tab pos="8704263" algn="l"/>
              </a:tabLst>
            </a:pPr>
            <a:r>
              <a:rPr lang="ru-RU" sz="1900" dirty="0">
                <a:latin typeface="Arial" pitchFamily="34" charset="0"/>
                <a:cs typeface="Arial" pitchFamily="34" charset="0"/>
              </a:rPr>
              <a:t>выработка дополнительных мер, направленных на </a:t>
            </a:r>
            <a:r>
              <a:rPr lang="ru-RU" sz="1900" b="1" dirty="0">
                <a:latin typeface="Arial" pitchFamily="34" charset="0"/>
                <a:cs typeface="Arial" pitchFamily="34" charset="0"/>
              </a:rPr>
              <a:t>стимулирование развития специальных счетов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, в том числе на:</a:t>
            </a:r>
          </a:p>
          <a:p>
            <a:pPr marL="742950" lvl="1" indent="-285750" algn="just">
              <a:spcAft>
                <a:spcPts val="300"/>
              </a:spcAft>
              <a:buFont typeface="Wingdings" pitchFamily="2" charset="2"/>
              <a:buChar char="§"/>
              <a:tabLst>
                <a:tab pos="8704263" algn="l"/>
              </a:tabLst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снижение</a:t>
            </a:r>
            <a:r>
              <a:rPr lang="ru-RU" dirty="0">
                <a:latin typeface="Arial" pitchFamily="34" charset="0"/>
                <a:cs typeface="Arial" pitchFamily="34" charset="0"/>
              </a:rPr>
              <a:t> нижнего предела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количества голосов</a:t>
            </a:r>
            <a:r>
              <a:rPr lang="ru-RU" dirty="0">
                <a:latin typeface="Arial" pitchFamily="34" charset="0"/>
                <a:cs typeface="Arial" pitchFamily="34" charset="0"/>
              </a:rPr>
              <a:t>, необходимых для принятия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решения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 выборе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способа формирования фонда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spcAft>
                <a:spcPts val="300"/>
              </a:spcAft>
              <a:buFont typeface="Wingdings" pitchFamily="2" charset="2"/>
              <a:buChar char="§"/>
              <a:tabLst>
                <a:tab pos="8704263" algn="l"/>
              </a:tabLst>
            </a:pPr>
            <a:r>
              <a:rPr lang="ru-RU" dirty="0">
                <a:latin typeface="Arial" pitchFamily="34" charset="0"/>
                <a:cs typeface="Arial" pitchFamily="34" charset="0"/>
              </a:rPr>
              <a:t>наделение уполномоченного органа субъекта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РФ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правом принятия решения (по согласованию с собственниками помещений и региональным оператором)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 досрочном переходе со счета регионального оператора на специальный счет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pPr indent="3051175"/>
            <a:r>
              <a:rPr lang="ru-RU" sz="1700" b="1" dirty="0" smtClean="0"/>
              <a:t>Стратегия развития </a:t>
            </a:r>
            <a:r>
              <a:rPr lang="ru-RU" sz="1700" b="1" dirty="0"/>
              <a:t>жилищно-коммунального </a:t>
            </a:r>
            <a:r>
              <a:rPr lang="ru-RU" sz="1700" b="1" dirty="0" smtClean="0"/>
              <a:t>хозяйства</a:t>
            </a:r>
          </a:p>
          <a:p>
            <a:pPr indent="3051175"/>
            <a:r>
              <a:rPr lang="ru-RU" sz="1700" b="1" dirty="0" smtClean="0"/>
              <a:t>в </a:t>
            </a:r>
            <a:r>
              <a:rPr lang="ru-RU" sz="1700" b="1" dirty="0"/>
              <a:t>Российской Федерации на период до 2020 года</a:t>
            </a:r>
            <a:endParaRPr lang="ru-RU" sz="1700" dirty="0"/>
          </a:p>
          <a:p>
            <a:pPr indent="3051175"/>
            <a:r>
              <a:rPr lang="ru-RU" sz="1700" b="1" dirty="0"/>
              <a:t>(утв. распоряжением Правительства </a:t>
            </a:r>
            <a:r>
              <a:rPr lang="ru-RU" sz="1700" b="1" dirty="0" smtClean="0"/>
              <a:t>РФ</a:t>
            </a:r>
          </a:p>
          <a:p>
            <a:pPr indent="3051175"/>
            <a:r>
              <a:rPr lang="ru-RU" sz="1700" b="1" dirty="0" smtClean="0"/>
              <a:t> </a:t>
            </a:r>
            <a:r>
              <a:rPr lang="ru-RU" sz="1700" b="1" dirty="0"/>
              <a:t>от 26 января 2016 г. N 80-р</a:t>
            </a:r>
            <a:r>
              <a:rPr lang="ru-RU" sz="1700" b="1" dirty="0" smtClean="0"/>
              <a:t>)</a:t>
            </a:r>
            <a:endParaRPr lang="ru-RU" sz="1700" b="1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300"/>
              </a:spcAft>
              <a:tabLst>
                <a:tab pos="8704263" algn="l"/>
              </a:tabLst>
            </a:pPr>
            <a:endParaRPr lang="ru-RU" sz="17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717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992" y="188640"/>
            <a:ext cx="8229600" cy="720080"/>
          </a:xfrm>
        </p:spPr>
        <p:txBody>
          <a:bodyPr>
            <a:noAutofit/>
          </a:bodyPr>
          <a:lstStyle/>
          <a:p>
            <a:r>
              <a:rPr lang="ru-RU" sz="2700" b="1" dirty="0" smtClean="0">
                <a:latin typeface="Arial" pitchFamily="34" charset="0"/>
                <a:cs typeface="Arial" pitchFamily="34" charset="0"/>
              </a:rPr>
              <a:t>Текущая ситуация со специальными счетами</a:t>
            </a:r>
            <a:endParaRPr lang="ru-RU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507" y="1196752"/>
            <a:ext cx="8892479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По состоянию на 1 января 2016 года на специальных счетах формируются фонды капитального ремонта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69,1 тыс. многоквартирных домов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(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9,5%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общего числа МКД, включенных в региональные программы)</a:t>
            </a:r>
          </a:p>
          <a:p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Владельцы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специальных счетов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региональные операторы 	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35,9 тыс. счетов 	51,95 %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ТСЖ, жилищные кооперативы 	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24,2 тыс. счетов	35,02 %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управляющие организации  	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9,0 тыс. счетов	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13,02 %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dirty="0" smtClean="0">
                <a:latin typeface="Arial" pitchFamily="34" charset="0"/>
                <a:cs typeface="Arial" pitchFamily="34" charset="0"/>
              </a:rPr>
              <a:t>Отчет за 2015 год ГК – Фонд содействия реформированию ЖКХ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300"/>
              </a:spcAft>
              <a:tabLst>
                <a:tab pos="8704263" algn="l"/>
              </a:tabLst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300"/>
              </a:spcAft>
              <a:tabLst>
                <a:tab pos="8704263" algn="l"/>
              </a:tabLst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300"/>
              </a:spcAft>
              <a:tabLst>
                <a:tab pos="8704263" algn="l"/>
              </a:tabLs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734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600" dirty="0" smtClean="0"/>
              <a:t>Специальные счета в регионах</a:t>
            </a:r>
            <a:endParaRPr lang="ru-RU" sz="2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8517637"/>
              </p:ext>
            </p:extLst>
          </p:nvPr>
        </p:nvGraphicFramePr>
        <p:xfrm>
          <a:off x="467544" y="908720"/>
          <a:ext cx="8229600" cy="547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810544"/>
                <a:gridCol w="2057400"/>
                <a:gridCol w="2057400"/>
              </a:tblGrid>
              <a:tr h="500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Регион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МКД в региональной программе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МКД со специальными счетами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МКД со специальными счетами, 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Костромская обл.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5 376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1 912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35,6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Липецкая обл.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5 404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10,7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Московская обл.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44 540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1 900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Новосибирская обл.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12 438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3 473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27,9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Ростовская обл.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19 034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2 418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Республика Татарстан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15 025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5,2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Удмуртская Республика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7 505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3 890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51,8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Москва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31 758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2 870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</a:t>
                      </a:r>
                    </a:p>
                  </a:txBody>
                  <a:tcPr marL="68580" marR="68580" marT="0" marB="0" anchor="ctr"/>
                </a:tc>
              </a:tr>
              <a:tr h="500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Санкт-Петербург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21 969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1 429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638132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Источник</a:t>
            </a:r>
            <a:r>
              <a:rPr lang="ru-RU" dirty="0" smtClean="0"/>
              <a:t>: портал </a:t>
            </a:r>
            <a:r>
              <a:rPr lang="en-US" dirty="0"/>
              <a:t>https://www.reformagkh.ru/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802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88164" cy="994122"/>
          </a:xfrm>
        </p:spPr>
        <p:txBody>
          <a:bodyPr>
            <a:noAutofit/>
          </a:bodyPr>
          <a:lstStyle/>
          <a:p>
            <a:r>
              <a:rPr lang="ru-RU" sz="2700" b="1" dirty="0" smtClean="0">
                <a:latin typeface="Arial" pitchFamily="34" charset="0"/>
                <a:cs typeface="Arial" pitchFamily="34" charset="0"/>
              </a:rPr>
              <a:t>Законодательные барьеры и проблемы для выбора собственниками специального счета</a:t>
            </a: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3793" y="1268760"/>
            <a:ext cx="83817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  <a:tabLst>
                <a:tab pos="8312150" algn="l"/>
              </a:tabLs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выбора специального счета, формирования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использования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средств фонда КР на специальном счете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собственникам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нужно принимать решения по очень большому количеству вопросов,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круг которых постоянно расширяется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(в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«общем котле» собственники могут не принимать  никаких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решений)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8312150" algn="l"/>
              </a:tabLst>
            </a:pP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tabLst>
                <a:tab pos="8312150" algn="l"/>
              </a:tabLs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Все решения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принимаются общим собранием:</a:t>
            </a:r>
          </a:p>
          <a:p>
            <a:pPr marL="712788" indent="-261938">
              <a:buFont typeface="Wingdings" pitchFamily="2" charset="2"/>
              <a:buChar char="Ø"/>
              <a:tabLst>
                <a:tab pos="8312150" algn="l"/>
              </a:tabLst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принятия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практически всех решений необходимо </a:t>
            </a: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2/3 голосов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от общего числа голосов собственников помещений в МКД </a:t>
            </a:r>
          </a:p>
          <a:p>
            <a:pPr marL="712788" indent="-261938">
              <a:buFont typeface="Wingdings" panose="05000000000000000000" pitchFamily="2" charset="2"/>
              <a:buChar char="Ø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сложные для соблюдения собственниками - инициаторами общего собрания требования к созыву, проведению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и оформлению протокола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общего собрания, связанные со значительными расходами</a:t>
            </a:r>
          </a:p>
          <a:p>
            <a:pPr marL="450850" indent="-450850"/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Установленные сроки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принятия/вступления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силу решений общего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собрания о выборе/переходе к специальному счету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Возможность принудительного перевода в «общий котел»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456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Сроки перехода от «общего котла» к специальному счету по решению общего собрания, установленные субъектами РФ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6838818"/>
              </p:ext>
            </p:extLst>
          </p:nvPr>
        </p:nvGraphicFramePr>
        <p:xfrm>
          <a:off x="251520" y="1563724"/>
          <a:ext cx="8726175" cy="4751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815"/>
                <a:gridCol w="5713360"/>
              </a:tblGrid>
              <a:tr h="93610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Срок </a:t>
                      </a:r>
                      <a:r>
                        <a:rPr lang="ru-RU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вступления в силу решения общего собрания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Субъекты </a:t>
                      </a:r>
                      <a:r>
                        <a:rPr lang="ru-RU" sz="18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РФ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1 месяц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Челябинская область</a:t>
                      </a: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3 месяца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г. Москва, 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Краснодарский край, Калининградская область</a:t>
                      </a: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4 месяца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Московская область, Омская область</a:t>
                      </a: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6 месяцев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95900" algn="l"/>
                        </a:tabLs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Астраханская, Вологодская, Калининградская, Курская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Ульяновская области, Пермский край</a:t>
                      </a: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1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г. Санкт-Петербург, 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Ленинградская, Костромская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Новосибирская, 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Тульская области 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1,5 года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Ростовская область</a:t>
                      </a: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2 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года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Республика Татарстан, Удмуртская Республика, Липецкая область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54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Организационные проблемы при формировании фонда КР на специальном счете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1" y="1408682"/>
            <a:ext cx="869384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Изначально Жилищным кодексом не была предусмотрена необходимость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выбора лица,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которое выставляет платежные документы для уплаты взносов на специальный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счет,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поэтому такое лицо во многих случаях до сих пор не выбрано</a:t>
            </a:r>
          </a:p>
          <a:p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Региональные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операторы - владельцы специальных счетов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(часто и управляющие организации) не заинтересованы в оказании услуги по выставлению собственникам платежных документов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Законодательством не определено лицо, уполномоченное учитывать поступление взносов на специальный счет, начислять пени за неуплату взноса на специальный счет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Возможна ситуация, когда владелец специального счета, лицо, выставляющее платежные документы на уплату взносов, и управляющая домом организация – разные лица</a:t>
            </a:r>
          </a:p>
          <a:p>
            <a:endParaRPr lang="ru-RU" sz="800" dirty="0">
              <a:latin typeface="Arial" pitchFamily="34" charset="0"/>
              <a:cs typeface="Arial" pitchFamily="34" charset="0"/>
            </a:endParaRPr>
          </a:p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Проблемы с выставлением платежных документов, учетом поступлений отражаются на уровне сборов взносов на специальные счета, владельцами        которых являются региональные операторы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15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b="1" dirty="0" smtClean="0">
                <a:latin typeface="Arial" pitchFamily="34" charset="0"/>
                <a:cs typeface="Arial" pitchFamily="34" charset="0"/>
              </a:rPr>
              <a:t>Организация уплаты  взносов на специальные счета, владелец которых - региональный оператор</a:t>
            </a: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9717" y="6064204"/>
            <a:ext cx="485775" cy="47625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2895268"/>
              </p:ext>
            </p:extLst>
          </p:nvPr>
        </p:nvGraphicFramePr>
        <p:xfrm>
          <a:off x="251520" y="1563724"/>
          <a:ext cx="8726175" cy="4118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917863"/>
              </a:tblGrid>
              <a:tr h="353108"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Субъекты РФ</a:t>
                      </a:r>
                      <a:endParaRPr lang="ru-RU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Выставление платежных документов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г. Москва 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многофункциональные центры (единые расчетно-кассовые центры), расходы за счет бюджета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18080"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Самарская область, Липецкая область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выставляет региональный оператор, расходы за счет регионального бюджета 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Чувашская Республика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предложение регионального оператора об оказании платной услуги 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0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Московская область, Удмуртская Республика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95900" algn="l"/>
                        </a:tabLs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платежные документы не выставляются региональным оператором (и никакой другой организацией, если собственники не приняли соответствующего решения)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5840664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При не выставлении платежных документов фонд капитального ремонта на специальном счете не формируется, последствие – перевод в «общий котел». Например, в Удмуртии  таких домов уже более 200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74785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1720</Words>
  <Application>Microsoft Office PowerPoint</Application>
  <PresentationFormat>Экран (4:3)</PresentationFormat>
  <Paragraphs>212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   РАЗВИТИЕ РЕГИОНАЛЬНЫХ СИСТЕМ КАПИТАЛЬНОГО РЕМОНТА МНОГОКВАРТИРНЫХ ДОМОВ -  постепенный переход к специальным счетам   Ирина Валентиновна Генцлер  Конференция АСДГ 24 ноября 2016 г.     </vt:lpstr>
      <vt:lpstr>Цель государственной политики в сфере капитального ремонта многоквартирных домов</vt:lpstr>
      <vt:lpstr>Первоочередные задачи органов государственной власти субъектов РФ и органов местного самоуправления на 2015-2016 г.г. </vt:lpstr>
      <vt:lpstr>Текущая ситуация со специальными счетами</vt:lpstr>
      <vt:lpstr>Специальные счета в регионах</vt:lpstr>
      <vt:lpstr>Законодательные барьеры и проблемы для выбора собственниками специального счета</vt:lpstr>
      <vt:lpstr>Сроки перехода от «общего котла» к специальному счету по решению общего собрания, установленные субъектами РФ</vt:lpstr>
      <vt:lpstr>Организационные проблемы при формировании фонда КР на специальном счете</vt:lpstr>
      <vt:lpstr>Организация уплаты  взносов на специальные счета, владелец которых - региональный оператор</vt:lpstr>
      <vt:lpstr>Экономические анти-стимулы</vt:lpstr>
      <vt:lpstr>Вопросы при организации проведения капитального ремонта</vt:lpstr>
      <vt:lpstr>Проблемы доступа к заемным средствам</vt:lpstr>
      <vt:lpstr>Что уже удалось улучшить?</vt:lpstr>
      <vt:lpstr>Что еще нужно/можно сделать? </vt:lpstr>
      <vt:lpstr>Информирование, организационно-методическая поддержка, обучение</vt:lpstr>
      <vt:lpstr>Методическое пособие «Капитальный ремонт многоквартирных домов: решения и действия собственников жилья»</vt:lpstr>
      <vt:lpstr>Пособие содержит:</vt:lpstr>
      <vt:lpstr>Пособие доступно на сайте Института экономики города: :</vt:lpstr>
      <vt:lpstr>ИНСТИТУТ ЭКОНОМИКИ ГОРОДА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Sofiko</dc:creator>
  <cp:lastModifiedBy>konotoptseva</cp:lastModifiedBy>
  <cp:revision>293</cp:revision>
  <cp:lastPrinted>2016-04-12T17:15:15Z</cp:lastPrinted>
  <dcterms:created xsi:type="dcterms:W3CDTF">2015-05-28T20:00:48Z</dcterms:created>
  <dcterms:modified xsi:type="dcterms:W3CDTF">2016-11-28T06:39:07Z</dcterms:modified>
</cp:coreProperties>
</file>