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4" r:id="rId2"/>
    <p:sldId id="291" r:id="rId3"/>
    <p:sldId id="292" r:id="rId4"/>
    <p:sldId id="293" r:id="rId5"/>
    <p:sldId id="294" r:id="rId6"/>
    <p:sldId id="295" r:id="rId7"/>
    <p:sldId id="265" r:id="rId8"/>
    <p:sldId id="286" r:id="rId9"/>
    <p:sldId id="285" r:id="rId10"/>
    <p:sldId id="287" r:id="rId11"/>
    <p:sldId id="288" r:id="rId12"/>
    <p:sldId id="289" r:id="rId13"/>
    <p:sldId id="277" r:id="rId14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9901"/>
    <a:srgbClr val="E51A4B"/>
    <a:srgbClr val="57A6ED"/>
    <a:srgbClr val="8CAC24"/>
    <a:srgbClr val="9ABE28"/>
    <a:srgbClr val="3084A3"/>
    <a:srgbClr val="CB5499"/>
    <a:srgbClr val="BD529A"/>
    <a:srgbClr val="BDDC22"/>
    <a:srgbClr val="B0CB1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54884" autoAdjust="0"/>
  </p:normalViewPr>
  <p:slideViewPr>
    <p:cSldViewPr snapToGrid="0">
      <p:cViewPr varScale="1">
        <p:scale>
          <a:sx n="58" d="100"/>
          <a:sy n="58" d="100"/>
        </p:scale>
        <p:origin x="-846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4F61D-994C-471C-93CE-9804E99F1AC7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9BFE8-1978-4092-BFEF-6AF7C18EE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344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6172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поставщиков услуг 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ресурсоснабжающих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организаций </a:t>
            </a:r>
            <a:endParaRPr lang="ru-RU" b="0" dirty="0" smtClean="0">
              <a:effectLst/>
            </a:endParaRPr>
          </a:p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Портал предлагает систему, которая позволяет вести учет абонентских счетов, управлять тарифами на услуги, принимать оплату за предоставленные жилищно-коммунальные услуги.</a:t>
            </a:r>
            <a:endParaRPr lang="ru-RU" b="0" dirty="0" smtClean="0">
              <a:effectLst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416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органов власти и контролирующих организаций</a:t>
            </a:r>
            <a:endParaRPr lang="ru-RU" b="0" dirty="0" smtClean="0">
              <a:effectLst/>
            </a:endParaRP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Портал предлагает механизмы для наблюдения за текущим состоянием жилого фонда и сферы ЖКХ посредством получения статистических и аналитических отчетов, а также среду для общения с предприятиями ЖКХ и гражданами (информирование УК, обратная связь, приемная).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762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367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3373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920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053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6770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5642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8718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решения этих и других проблем нами был создан и запущен портал "Мой дом" - единый портал ЖКХ, призванный обеспечить защищенное и удобное для работы информационное пространство для всех потребителей жилищно-коммунальных услуг, а также представителей управляющих компаний, ТСЖ, поставщиков коммунальных услуг. Использование Портала позволяет повысить прозрачность и своевременность оказания жилищно-коммунальных услуг, экономить время и деньги, затрачиваемые на решение рутинных задач.</a:t>
            </a:r>
            <a:endParaRPr lang="ru-RU" b="0" dirty="0" smtClean="0">
              <a:effectLst/>
            </a:endParaRPr>
          </a:p>
          <a:p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Доступ осуществляется через интернет и разграниченные права доступ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56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управляющих компаний и ТСЖ </a:t>
            </a:r>
            <a:endParaRPr lang="ru-RU" b="0" dirty="0" smtClean="0">
              <a:effectLst/>
            </a:endParaRPr>
          </a:p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Портал предлагает эффективный инструмент, автоматизирующий деятельность бухгалтера, адресного стола, аварийно-диспетчерской службы, учет обслуживаемого жилого фонда и взаимодействие с жильцами. Кроме того, портал легко обменивается данными с отделениями Министерства Социального развития, что позволяет с легкостью получить данные, необходимые для расчета субсидий, компенсаций за жилищно-коммунальные услуги и др.</a:t>
            </a:r>
            <a:endParaRPr lang="ru-RU" b="0" dirty="0" smtClean="0">
              <a:effectLst/>
            </a:endParaRPr>
          </a:p>
          <a:p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6998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жильцов</a:t>
            </a:r>
            <a:endParaRPr lang="ru-RU" b="0" dirty="0" smtClean="0">
              <a:effectLst/>
            </a:endParaRPr>
          </a:p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Портал предлагает удобную площадку для коммуникации с соседями и своей управляющей организацией, получения актуальной информации о состоянии лицевого счета, внесения показаний счетчиков, оплаты счетов за жилищно-коммунальные услуги и многое другое.</a:t>
            </a:r>
            <a:endParaRPr lang="ru-RU" b="0" dirty="0" smtClean="0">
              <a:effectLst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9BFE8-1978-4092-BFEF-6AF7C18EE000}" type="slidenum">
              <a:rPr lang="ru-RU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58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71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104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266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ACD433"/>
                </a:solidFill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ACD433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33465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889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019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561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63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504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47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21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21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60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13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71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15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 defTabSz="457200"/>
              <a:t>11/22/2016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029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9151" y="2387122"/>
            <a:ext cx="10429874" cy="1667293"/>
          </a:xfrm>
        </p:spPr>
        <p:txBody>
          <a:bodyPr anchor="t"/>
          <a:lstStyle/>
          <a:p>
            <a:r>
              <a:rPr lang="ru-RU" sz="3600" b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</a:t>
            </a:r>
            <a:r>
              <a:rPr lang="ru-RU" sz="36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«Мой Дом</a:t>
            </a:r>
            <a:r>
              <a:rPr lang="ru-RU" sz="3600" b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- решение </a:t>
            </a:r>
            <a:r>
              <a:rPr lang="ru-RU" sz="36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в сфере </a:t>
            </a:r>
            <a:r>
              <a:rPr lang="ru-RU" sz="3600" b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жилищно-коммунального хозяйства.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Стариненко Александр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539236"/>
            <a:ext cx="458381" cy="44921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89848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136543" y="4105042"/>
            <a:ext cx="6515100" cy="456183"/>
          </a:xfrm>
          <a:prstGeom prst="rect">
            <a:avLst/>
          </a:prstGeom>
          <a:solidFill>
            <a:srgbClr val="8CA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345664"/>
            <a:ext cx="458381" cy="449214"/>
          </a:xfrm>
          <a:prstGeom prst="rect">
            <a:avLst/>
          </a:prstGeom>
          <a:effectLst/>
        </p:spPr>
      </p:pic>
      <p:sp>
        <p:nvSpPr>
          <p:cNvPr id="17" name="Прямоугольник 16"/>
          <p:cNvSpPr/>
          <p:nvPr/>
        </p:nvSpPr>
        <p:spPr>
          <a:xfrm>
            <a:off x="3147916" y="2447965"/>
            <a:ext cx="6515100" cy="456183"/>
          </a:xfrm>
          <a:prstGeom prst="rect">
            <a:avLst/>
          </a:prstGeom>
          <a:solidFill>
            <a:srgbClr val="8CA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147916" y="2981939"/>
            <a:ext cx="6515100" cy="456183"/>
          </a:xfrm>
          <a:prstGeom prst="rect">
            <a:avLst/>
          </a:prstGeom>
          <a:solidFill>
            <a:srgbClr val="8CA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147916" y="3515913"/>
            <a:ext cx="6515100" cy="456183"/>
          </a:xfrm>
          <a:prstGeom prst="rect">
            <a:avLst/>
          </a:prstGeom>
          <a:solidFill>
            <a:srgbClr val="8CA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1017303" y="0"/>
            <a:ext cx="9414723" cy="1140542"/>
          </a:xfrm>
        </p:spPr>
        <p:txBody>
          <a:bodyPr anchor="ctr"/>
          <a:lstStyle/>
          <a:p>
            <a:r>
              <a:rPr lang="ru-RU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Возможности для поставщиков услуг</a:t>
            </a:r>
            <a:endParaRPr lang="ru-RU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003136" y="2125112"/>
            <a:ext cx="7105650" cy="2626020"/>
            <a:chOff x="3003136" y="2125112"/>
            <a:chExt cx="7105650" cy="2626020"/>
          </a:xfrm>
        </p:grpSpPr>
        <p:sp>
          <p:nvSpPr>
            <p:cNvPr id="25" name="Подзаголовок 2"/>
            <p:cNvSpPr txBox="1">
              <a:spLocks/>
            </p:cNvSpPr>
            <p:nvPr/>
          </p:nvSpPr>
          <p:spPr>
            <a:xfrm>
              <a:off x="3763232" y="2370175"/>
              <a:ext cx="5899784" cy="1810324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Учет </a:t>
              </a: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лицевых счетов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Р</a:t>
              </a: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асчет начислений 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Выставление </a:t>
              </a: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счетов на </a:t>
              </a: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оплату для </a:t>
              </a: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граждан и </a:t>
              </a: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УК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Получение  отчетов различной степени детализации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endParaRPr lang="ru-RU" sz="1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003136" y="2125112"/>
              <a:ext cx="7105650" cy="262602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77" y="1601192"/>
            <a:ext cx="1430903" cy="104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92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3312302" y="4146436"/>
            <a:ext cx="6515100" cy="456183"/>
          </a:xfrm>
          <a:prstGeom prst="rect">
            <a:avLst/>
          </a:prstGeom>
          <a:solidFill>
            <a:srgbClr val="E51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345664"/>
            <a:ext cx="458381" cy="449214"/>
          </a:xfrm>
          <a:prstGeom prst="rect">
            <a:avLst/>
          </a:prstGeom>
          <a:effectLst/>
        </p:spPr>
      </p:pic>
      <p:sp>
        <p:nvSpPr>
          <p:cNvPr id="27" name="Прямоугольник 26"/>
          <p:cNvSpPr/>
          <p:nvPr/>
        </p:nvSpPr>
        <p:spPr>
          <a:xfrm>
            <a:off x="3312302" y="2544514"/>
            <a:ext cx="6515100" cy="456183"/>
          </a:xfrm>
          <a:prstGeom prst="rect">
            <a:avLst/>
          </a:prstGeom>
          <a:solidFill>
            <a:srgbClr val="E51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312302" y="3078488"/>
            <a:ext cx="6515100" cy="456183"/>
          </a:xfrm>
          <a:prstGeom prst="rect">
            <a:avLst/>
          </a:prstGeom>
          <a:solidFill>
            <a:srgbClr val="E51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312302" y="3612462"/>
            <a:ext cx="6515100" cy="456183"/>
          </a:xfrm>
          <a:prstGeom prst="rect">
            <a:avLst/>
          </a:prstGeom>
          <a:solidFill>
            <a:srgbClr val="E51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1017303" y="0"/>
            <a:ext cx="9414723" cy="1140542"/>
          </a:xfrm>
        </p:spPr>
        <p:txBody>
          <a:bodyPr anchor="ctr"/>
          <a:lstStyle/>
          <a:p>
            <a:r>
              <a:rPr lang="ru-RU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Возможности для представителей органов власти</a:t>
            </a:r>
            <a:endParaRPr lang="ru-RU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022742" y="2210123"/>
            <a:ext cx="7105650" cy="3324223"/>
            <a:chOff x="3022742" y="2210123"/>
            <a:chExt cx="7105650" cy="3324223"/>
          </a:xfrm>
        </p:grpSpPr>
        <p:sp>
          <p:nvSpPr>
            <p:cNvPr id="30" name="Подзаголовок 2"/>
            <p:cNvSpPr txBox="1">
              <a:spLocks/>
            </p:cNvSpPr>
            <p:nvPr/>
          </p:nvSpPr>
          <p:spPr>
            <a:xfrm>
              <a:off x="3927618" y="2466723"/>
              <a:ext cx="5899784" cy="3067623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Свежая </a:t>
              </a: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аналитическая информация в сфере ЖКХ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Информирование </a:t>
              </a: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УК и РСО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Получение </a:t>
              </a: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обратной связи от УК,РСО и граждан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Общественная </a:t>
              </a:r>
              <a:r>
                <a:rPr lang="ru-RU" sz="1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приемная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 </a:t>
              </a:r>
              <a:endParaRPr lang="ru-RU" sz="1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022742" y="2210123"/>
              <a:ext cx="7105650" cy="268605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5" name="Рисунок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0475" y="1688989"/>
            <a:ext cx="1427686" cy="112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75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345664"/>
            <a:ext cx="458381" cy="449214"/>
          </a:xfrm>
          <a:prstGeom prst="rect">
            <a:avLst/>
          </a:prstGeom>
          <a:effectLst/>
        </p:spPr>
      </p:pic>
      <p:sp>
        <p:nvSpPr>
          <p:cNvPr id="30" name="Подзаголовок 2"/>
          <p:cNvSpPr txBox="1">
            <a:spLocks/>
          </p:cNvSpPr>
          <p:nvPr/>
        </p:nvSpPr>
        <p:spPr>
          <a:xfrm>
            <a:off x="1171575" y="1809176"/>
            <a:ext cx="7606665" cy="3067623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ru-RU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Автоматизация расчетов и начислений,</a:t>
            </a:r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Тесное взаимодействие </a:t>
            </a:r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процессов ЖКХ,</a:t>
            </a:r>
            <a:b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Автоматические </a:t>
            </a:r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выгрузки данных в установленных форматах,</a:t>
            </a:r>
            <a:b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Единая </a:t>
            </a:r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база данных жилого фонда в рамках региона,</a:t>
            </a:r>
            <a:b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Обмен </a:t>
            </a:r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данными с органами социальной защиты населения,</a:t>
            </a:r>
            <a:b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Низкая </a:t>
            </a:r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услуг портала «Мой дом</a:t>
            </a:r>
            <a:r>
              <a:rPr lang="ru-RU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1017303" y="0"/>
            <a:ext cx="9414723" cy="1140542"/>
          </a:xfrm>
        </p:spPr>
        <p:txBody>
          <a:bodyPr anchor="ctr"/>
          <a:lstStyle/>
          <a:p>
            <a:r>
              <a:rPr lang="ru-RU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Преимущества портала «Мой дом»</a:t>
            </a:r>
          </a:p>
        </p:txBody>
      </p:sp>
    </p:spTree>
    <p:extLst>
      <p:ext uri="{BB962C8B-B14F-4D97-AF65-F5344CB8AC3E}">
        <p14:creationId xmlns:p14="http://schemas.microsoft.com/office/powerpoint/2010/main" xmlns="" val="156184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9151" y="2387122"/>
            <a:ext cx="10429874" cy="3329581"/>
          </a:xfrm>
        </p:spPr>
        <p:txBody>
          <a:bodyPr anchor="t"/>
          <a:lstStyle/>
          <a:p>
            <a:r>
              <a:rPr lang="ru-RU" sz="3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ru-RU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B0CB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https://myhome.regioncloud.ru</a:t>
            </a:r>
            <a:r>
              <a:rPr lang="en-US" sz="2800" dirty="0" smtClean="0">
                <a:solidFill>
                  <a:srgbClr val="B0CB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539236"/>
            <a:ext cx="458381" cy="44921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36646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1552"/>
          </a:xfrm>
        </p:spPr>
        <p:txBody>
          <a:bodyPr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проблем в сфере жилищно-коммунального хозяйства по итогам III квартала 2016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539236"/>
            <a:ext cx="458381" cy="449214"/>
          </a:xfrm>
          <a:prstGeom prst="rect">
            <a:avLst/>
          </a:prstGeom>
          <a:effectLst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2883" y="1524105"/>
            <a:ext cx="1132267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 Некоммерческим партнерством «Национальный центр общественного контроля в сфере ЖКХ «ЖКХ Контроль» на основании обращений граждан в общественные приемные центров общественного контроля в </a:t>
            </a:r>
            <a:r>
              <a:rPr kumimoji="0" lang="ru-RU" altLang="ru-RU" sz="1400" b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84</a:t>
            </a:r>
            <a:r>
              <a:rPr kumimoji="0" lang="ru-RU" altLang="ru-RU" sz="1400" b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субъектах Российской Федерации (</a:t>
            </a:r>
            <a:r>
              <a:rPr kumimoji="0" lang="ru-RU" altLang="ru-RU" sz="1400" b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7565 обращений</a:t>
            </a:r>
            <a:r>
              <a:rPr kumimoji="0" lang="ru-RU" altLang="ru-RU" sz="1400" b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altLang="ru-RU" sz="1400" b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больше всего беспокоит граждан России в жилищно-коммунальной сфере по итогам III квартала 2016 года?</a:t>
            </a:r>
            <a:endParaRPr kumimoji="0" lang="ru-RU" altLang="ru-RU" sz="1400" b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(ТОП-10 тем обращений по версии НП «ЖКХ Контроль»)</a:t>
            </a:r>
            <a:endParaRPr kumimoji="0" lang="ru-RU" altLang="ru-RU" sz="1400" b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3302571"/>
              </p:ext>
            </p:extLst>
          </p:nvPr>
        </p:nvGraphicFramePr>
        <p:xfrm>
          <a:off x="955497" y="2718047"/>
          <a:ext cx="10159375" cy="3391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03">
                  <a:extLst>
                    <a:ext uri="{9D8B030D-6E8A-4147-A177-3AD203B41FA5}">
                      <a16:colId xmlns:a16="http://schemas.microsoft.com/office/drawing/2014/main" xmlns="" val="773427508"/>
                    </a:ext>
                  </a:extLst>
                </a:gridCol>
                <a:gridCol w="5457354">
                  <a:extLst>
                    <a:ext uri="{9D8B030D-6E8A-4147-A177-3AD203B41FA5}">
                      <a16:colId xmlns:a16="http://schemas.microsoft.com/office/drawing/2014/main" xmlns="" val="1847471046"/>
                    </a:ext>
                  </a:extLst>
                </a:gridCol>
                <a:gridCol w="1277317">
                  <a:extLst>
                    <a:ext uri="{9D8B030D-6E8A-4147-A177-3AD203B41FA5}">
                      <a16:colId xmlns:a16="http://schemas.microsoft.com/office/drawing/2014/main" xmlns="" val="3735902126"/>
                    </a:ext>
                  </a:extLst>
                </a:gridCol>
                <a:gridCol w="1702189">
                  <a:extLst>
                    <a:ext uri="{9D8B030D-6E8A-4147-A177-3AD203B41FA5}">
                      <a16:colId xmlns:a16="http://schemas.microsoft.com/office/drawing/2014/main" xmlns="" val="1905580833"/>
                    </a:ext>
                  </a:extLst>
                </a:gridCol>
                <a:gridCol w="1477712">
                  <a:extLst>
                    <a:ext uri="{9D8B030D-6E8A-4147-A177-3AD203B41FA5}">
                      <a16:colId xmlns:a16="http://schemas.microsoft.com/office/drawing/2014/main" xmlns="" val="2183000110"/>
                    </a:ext>
                  </a:extLst>
                </a:gridCol>
              </a:tblGrid>
              <a:tr h="368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Тематика проблем, волнующих граждан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обращений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количества обращений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во 2 квартале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4567028"/>
                  </a:ext>
                </a:extLst>
              </a:tr>
              <a:tr h="230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платы за ЖКУ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1724830"/>
                  </a:ext>
                </a:extLst>
              </a:tr>
              <a:tr h="230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МКД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2008447"/>
                  </a:ext>
                </a:extLst>
              </a:tr>
              <a:tr h="1163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Неудовлетворительное состояние МКД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12,11 (4 место)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9256716"/>
                  </a:ext>
                </a:extLst>
              </a:tr>
              <a:tr h="37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12,34 (3 место)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2456090"/>
                  </a:ext>
                </a:extLst>
              </a:tr>
              <a:tr h="230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коммунальных услуг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68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Неудовлетворительное придомовое благоустройство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9958577"/>
                  </a:ext>
                </a:extLst>
              </a:tr>
              <a:tr h="230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с приборами учета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1255490"/>
                  </a:ext>
                </a:extLst>
              </a:tr>
              <a:tr h="1734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Жалобы на бездействие уполномоченных органов власти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4292994"/>
                  </a:ext>
                </a:extLst>
              </a:tr>
              <a:tr h="230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Аварийное и ветхое жилье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9292167"/>
                  </a:ext>
                </a:extLst>
              </a:tr>
              <a:tr h="230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1230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16,26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301287"/>
                  </a:ext>
                </a:extLst>
              </a:tr>
              <a:tr h="230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6964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50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35732"/>
          </a:xfrm>
        </p:spPr>
        <p:txBody>
          <a:bodyPr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 за ЖКУ включает следующие проблемы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263722"/>
            <a:ext cx="10525472" cy="2513148"/>
          </a:xfrm>
        </p:spPr>
        <p:txBody>
          <a:bodyPr>
            <a:noAutofit/>
          </a:bodyPr>
          <a:lstStyle/>
          <a:p>
            <a:pPr lvl="0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начислением платы за жилищно-коммунальные услуги;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перерасчеты;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платежных документов;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платежи;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 проблемы с начислением платы за коммунальные услуги, потребленные на общедомовые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539236"/>
            <a:ext cx="458381" cy="44921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373120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9084"/>
          </a:xfrm>
        </p:spPr>
        <p:txBody>
          <a:bodyPr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МКД включает следующие проблемы: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4841" y="1570032"/>
            <a:ext cx="9765765" cy="4195481"/>
          </a:xfrm>
        </p:spPr>
        <p:txBody>
          <a:bodyPr>
            <a:normAutofit/>
          </a:bodyPr>
          <a:lstStyle/>
          <a:p>
            <a:pPr lvl="0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многоквартирными домами (проблема двойных платежных документов);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законность действий ТСЖ, ЖСК, управляющих организаций (в том числе вопросы, касающиеся финансово-хозяйственной деятельности);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лицензирование деятельности по управлению многоквартирными домами;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 раскрытие информации управляющими организациями (в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ГИС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ЖКХ);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 проведение общих собраний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собственников: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0988" fontAlgn="base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проведении;</a:t>
            </a:r>
          </a:p>
          <a:p>
            <a:pPr indent="280988" fontAlgn="base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принятых решений</a:t>
            </a:r>
          </a:p>
          <a:p>
            <a:pPr indent="280988" fontAlgn="base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539236"/>
            <a:ext cx="458381" cy="44921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21659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198" y="494046"/>
            <a:ext cx="9404723" cy="988807"/>
          </a:xfrm>
        </p:spPr>
        <p:txBody>
          <a:bodyPr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Неудовлетворительное состояние МКД включает следующие проблемы: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0" y="1610510"/>
            <a:ext cx="8946541" cy="719865"/>
          </a:xfrm>
        </p:spPr>
        <p:txBody>
          <a:bodyPr/>
          <a:lstStyle/>
          <a:p>
            <a:pPr lvl="0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ненадлежащее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содержанию и текущему ремонту многоквартирных домов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539236"/>
            <a:ext cx="458381" cy="449214"/>
          </a:xfrm>
          <a:prstGeom prst="rect">
            <a:avLst/>
          </a:prstGeom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875200" y="3219227"/>
            <a:ext cx="9404723" cy="6104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ремонт включает следующие проблемы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104293" y="4079838"/>
            <a:ext cx="8946541" cy="1623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капитального ремонта;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взноса на проведение капитального ремонта;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информации о региональных программах проведения капитального ремонта.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82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201" y="472531"/>
            <a:ext cx="9404723" cy="1031837"/>
          </a:xfrm>
        </p:spPr>
        <p:txBody>
          <a:bodyPr/>
          <a:lstStyle/>
          <a:p>
            <a:pPr algn="ctr" fontAlgn="base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связанные с индивидуальными и общедомовыми приборами учета, включают вопросы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0027" y="3705111"/>
            <a:ext cx="8946541" cy="1379576"/>
          </a:xfrm>
        </p:spPr>
        <p:txBody>
          <a:bodyPr/>
          <a:lstStyle/>
          <a:p>
            <a:pPr lvl="0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признанием многоквартирных домов аварийными;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сроками переселения;</a:t>
            </a:r>
          </a:p>
          <a:p>
            <a:pPr lvl="0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качеством вновь возводимых многоквартирных домов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539236"/>
            <a:ext cx="458381" cy="449214"/>
          </a:xfrm>
          <a:prstGeom prst="rect">
            <a:avLst/>
          </a:prstGeom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875201" y="2778609"/>
            <a:ext cx="9404723" cy="10318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base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Аварийное и ветхое жилье включает следующие проблемы: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730028" y="1389977"/>
            <a:ext cx="8946541" cy="1277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приобретения;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эксплуатации.</a:t>
            </a:r>
          </a:p>
          <a:p>
            <a:pPr fontAlgn="base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28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Рисунок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92011" y="2286000"/>
            <a:ext cx="3084712" cy="24860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345664"/>
            <a:ext cx="458381" cy="449214"/>
          </a:xfrm>
          <a:prstGeom prst="rect">
            <a:avLst/>
          </a:prstGeom>
          <a:effectLst/>
        </p:spPr>
      </p:pic>
      <p:cxnSp>
        <p:nvCxnSpPr>
          <p:cNvPr id="75" name="Прямая со стрелкой 74"/>
          <p:cNvCxnSpPr/>
          <p:nvPr/>
        </p:nvCxnSpPr>
        <p:spPr>
          <a:xfrm>
            <a:off x="7843178" y="4186737"/>
            <a:ext cx="732817" cy="1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7788146" y="2663639"/>
            <a:ext cx="784545" cy="1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Рисунок 7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0255" y="2714625"/>
            <a:ext cx="2345350" cy="1144576"/>
          </a:xfrm>
          <a:prstGeom prst="rect">
            <a:avLst/>
          </a:prstGeom>
        </p:spPr>
      </p:pic>
      <p:cxnSp>
        <p:nvCxnSpPr>
          <p:cNvPr id="81" name="Прямая со стрелкой 80"/>
          <p:cNvCxnSpPr/>
          <p:nvPr/>
        </p:nvCxnSpPr>
        <p:spPr>
          <a:xfrm>
            <a:off x="3737903" y="4186737"/>
            <a:ext cx="732817" cy="1"/>
          </a:xfrm>
          <a:prstGeom prst="straightConnector1">
            <a:avLst/>
          </a:prstGeom>
          <a:ln w="25400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3682871" y="2663639"/>
            <a:ext cx="784545" cy="1"/>
          </a:xfrm>
          <a:prstGeom prst="straightConnector1">
            <a:avLst/>
          </a:prstGeom>
          <a:ln w="25400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/>
        </p:nvSpPr>
        <p:spPr>
          <a:xfrm>
            <a:off x="8716336" y="2332349"/>
            <a:ext cx="2361239" cy="706125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8716336" y="3859201"/>
            <a:ext cx="2361239" cy="727350"/>
          </a:xfrm>
          <a:prstGeom prst="rect">
            <a:avLst/>
          </a:prstGeom>
          <a:solidFill>
            <a:srgbClr val="8CA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1352550" y="2315592"/>
            <a:ext cx="2201465" cy="722881"/>
          </a:xfrm>
          <a:prstGeom prst="rect">
            <a:avLst/>
          </a:prstGeom>
          <a:solidFill>
            <a:srgbClr val="E51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1352550" y="3859201"/>
            <a:ext cx="2201465" cy="7105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одзаголовок 2"/>
          <p:cNvSpPr txBox="1">
            <a:spLocks/>
          </p:cNvSpPr>
          <p:nvPr/>
        </p:nvSpPr>
        <p:spPr>
          <a:xfrm>
            <a:off x="1407913" y="2496449"/>
            <a:ext cx="2090738" cy="295275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75000"/>
              </a:lnSpc>
              <a:buNone/>
            </a:pPr>
            <a:r>
              <a:rPr lang="ru-RU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Орган власти</a:t>
            </a:r>
            <a:endParaRPr lang="ru-RU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2" name="Подзаголовок 2"/>
          <p:cNvSpPr txBox="1">
            <a:spLocks/>
          </p:cNvSpPr>
          <p:nvPr/>
        </p:nvSpPr>
        <p:spPr>
          <a:xfrm>
            <a:off x="1381659" y="4039099"/>
            <a:ext cx="2090738" cy="295275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75000"/>
              </a:lnSpc>
              <a:buNone/>
            </a:pPr>
            <a:r>
              <a:rPr lang="ru-RU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Жильцы</a:t>
            </a:r>
            <a:endParaRPr lang="ru-RU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3" name="Подзаголовок 2"/>
          <p:cNvSpPr txBox="1">
            <a:spLocks/>
          </p:cNvSpPr>
          <p:nvPr/>
        </p:nvSpPr>
        <p:spPr>
          <a:xfrm>
            <a:off x="8864242" y="2377387"/>
            <a:ext cx="2090738" cy="584888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75000"/>
              </a:lnSpc>
              <a:buNone/>
            </a:pPr>
            <a:r>
              <a:rPr lang="ru-RU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Управляющая организация</a:t>
            </a:r>
            <a:endParaRPr lang="ru-RU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4" name="Подзаголовок 2"/>
          <p:cNvSpPr txBox="1">
            <a:spLocks/>
          </p:cNvSpPr>
          <p:nvPr/>
        </p:nvSpPr>
        <p:spPr>
          <a:xfrm>
            <a:off x="8851586" y="3934324"/>
            <a:ext cx="2090738" cy="652227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75000"/>
              </a:lnSpc>
              <a:buNone/>
            </a:pPr>
            <a:r>
              <a:rPr lang="ru-RU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Поставщик услуг</a:t>
            </a:r>
            <a:endParaRPr lang="ru-RU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08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4100" y="1552575"/>
            <a:ext cx="8382886" cy="5114039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345664"/>
            <a:ext cx="458381" cy="449214"/>
          </a:xfrm>
          <a:prstGeom prst="rect">
            <a:avLst/>
          </a:prstGeom>
          <a:effectLst/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5198" y="1048967"/>
            <a:ext cx="1316739" cy="1371974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1017303" y="0"/>
            <a:ext cx="9414723" cy="1140542"/>
          </a:xfrm>
        </p:spPr>
        <p:txBody>
          <a:bodyPr anchor="ctr"/>
          <a:lstStyle/>
          <a:p>
            <a:r>
              <a:rPr lang="ru-RU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Возможности для управляющих организаций</a:t>
            </a:r>
            <a:endParaRPr lang="ru-RU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10749" y="6023410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594829" y="5475218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592554" y="1695895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592554" y="2229869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92554" y="2763843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92554" y="3297817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592554" y="3831791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92554" y="4365765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592554" y="4899739"/>
            <a:ext cx="7854174" cy="456183"/>
          </a:xfrm>
          <a:prstGeom prst="rect">
            <a:avLst/>
          </a:prstGeom>
          <a:solidFill>
            <a:srgbClr val="ED9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2640208" y="1618104"/>
            <a:ext cx="7874759" cy="4837284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Ведение и учет обслуживаемого жилого </a:t>
            </a:r>
            <a: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</a:rPr>
              <a:t>фонда </a:t>
            </a: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(электронный паспорт дома)</a:t>
            </a:r>
            <a:endParaRPr lang="ru-RU" sz="180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</a:rPr>
              <a:t>В</a:t>
            </a: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едение </a:t>
            </a:r>
            <a: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</a:rPr>
              <a:t>базы данных </a:t>
            </a: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по проживающим </a:t>
            </a:r>
            <a:endParaRPr lang="ru-RU" sz="180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</a:rPr>
              <a:t>П</a:t>
            </a: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рием и обработка показаний </a:t>
            </a:r>
            <a: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</a:rPr>
              <a:t>приборов </a:t>
            </a: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учета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Расчет начислений по ЖКУ и выставление </a:t>
            </a:r>
            <a: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</a:rPr>
              <a:t>счетов на </a:t>
            </a: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оплату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Ведение реестра должников по оплате ЖКУ (в т.ч. расчет пени)</a:t>
            </a:r>
            <a:endParaRPr lang="ru-RU" sz="180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Диспетчерская служба, в т.ч. </a:t>
            </a:r>
            <a:r>
              <a:rPr lang="ru-RU" sz="1800" dirty="0" err="1" smtClean="0">
                <a:solidFill>
                  <a:prstClr val="white"/>
                </a:solidFill>
                <a:latin typeface="Calibri" panose="020F0502020204030204" pitchFamily="34" charset="0"/>
              </a:rPr>
              <a:t>онлайн</a:t>
            </a: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 прием заявок на проведение работ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Проведение голосований среди жильцов в режиме </a:t>
            </a:r>
            <a:r>
              <a:rPr lang="ru-RU" sz="1800" dirty="0" err="1" smtClean="0">
                <a:solidFill>
                  <a:prstClr val="white"/>
                </a:solidFill>
                <a:latin typeface="Calibri" panose="020F0502020204030204" pitchFamily="34" charset="0"/>
              </a:rPr>
              <a:t>онлайн</a:t>
            </a:r>
            <a:endParaRPr lang="ru-RU" sz="1800" dirty="0" smtClean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Получение отчетов различной степени детализации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ru-RU" sz="18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Автоматическая выгрузка данных в «Реформу ЖКХ», «ГИС ЖКХ» и т.п.</a:t>
            </a:r>
          </a:p>
          <a:p>
            <a:pPr marL="0" indent="0" fontAlgn="base">
              <a:lnSpc>
                <a:spcPct val="150000"/>
              </a:lnSpc>
              <a:buNone/>
            </a:pPr>
            <a:endParaRPr lang="ru-RU" sz="1800" dirty="0" smtClean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8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3749" y="345664"/>
            <a:ext cx="458381" cy="449214"/>
          </a:xfrm>
          <a:prstGeom prst="rect">
            <a:avLst/>
          </a:prstGeom>
          <a:effectLst/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4897" y="1382118"/>
            <a:ext cx="1442088" cy="1266914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1017303" y="0"/>
            <a:ext cx="9414723" cy="1140542"/>
          </a:xfrm>
        </p:spPr>
        <p:txBody>
          <a:bodyPr anchor="ctr"/>
          <a:lstStyle/>
          <a:p>
            <a:r>
              <a:rPr lang="ru-RU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Возможности для жильцов</a:t>
            </a:r>
            <a:endParaRPr lang="ru-RU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64679" y="5773004"/>
            <a:ext cx="8249962" cy="491314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576053" y="1600359"/>
            <a:ext cx="8249962" cy="456183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576053" y="2134333"/>
            <a:ext cx="8249962" cy="456183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76053" y="2668307"/>
            <a:ext cx="8249962" cy="456183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76053" y="3202281"/>
            <a:ext cx="8249962" cy="456183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576053" y="3736255"/>
            <a:ext cx="8249962" cy="456183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76053" y="4270229"/>
            <a:ext cx="8249962" cy="456183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576053" y="4804203"/>
            <a:ext cx="8249962" cy="845970"/>
          </a:xfrm>
          <a:prstGeom prst="rect">
            <a:avLst/>
          </a:prstGeom>
          <a:solidFill>
            <a:srgbClr val="57A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2504861" y="1382233"/>
            <a:ext cx="8542374" cy="5071730"/>
            <a:chOff x="2504861" y="1382233"/>
            <a:chExt cx="8542374" cy="507173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2504861" y="1382233"/>
              <a:ext cx="8542374" cy="507173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дзаголовок 2"/>
            <p:cNvSpPr txBox="1">
              <a:spLocks/>
            </p:cNvSpPr>
            <p:nvPr/>
          </p:nvSpPr>
          <p:spPr>
            <a:xfrm>
              <a:off x="2618177" y="1522568"/>
              <a:ext cx="8052183" cy="4931395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gradFill>
                    <a:gsLst>
                      <a:gs pos="34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</a:gra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Новости </a:t>
              </a:r>
              <a:r>
                <a:rPr lang="ru-RU" sz="1800" dirty="0">
                  <a:solidFill>
                    <a:prstClr val="white"/>
                  </a:solidFill>
                  <a:latin typeface="Calibri" panose="020F0502020204030204" pitchFamily="34" charset="0"/>
                </a:rPr>
                <a:t>о событиях в доме, подъезде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Участие </a:t>
              </a:r>
              <a:r>
                <a:rPr lang="ru-RU" sz="1800" dirty="0">
                  <a:solidFill>
                    <a:prstClr val="white"/>
                  </a:solidFill>
                  <a:latin typeface="Calibri" panose="020F0502020204030204" pitchFamily="34" charset="0"/>
                </a:rPr>
                <a:t>в голосованиях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Подача </a:t>
              </a:r>
              <a:r>
                <a:rPr lang="ru-RU" sz="1800" dirty="0">
                  <a:solidFill>
                    <a:prstClr val="white"/>
                  </a:solidFill>
                  <a:latin typeface="Calibri" panose="020F0502020204030204" pitchFamily="34" charset="0"/>
                </a:rPr>
                <a:t>заявок на проведение различных работ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Получение </a:t>
              </a:r>
              <a:r>
                <a:rPr lang="ru-RU" sz="1800" dirty="0">
                  <a:solidFill>
                    <a:prstClr val="white"/>
                  </a:solidFill>
                  <a:latin typeface="Calibri" panose="020F0502020204030204" pitchFamily="34" charset="0"/>
                </a:rPr>
                <a:t>счетов на оплату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Внесение </a:t>
              </a:r>
              <a:r>
                <a:rPr lang="ru-RU" sz="1800" dirty="0">
                  <a:solidFill>
                    <a:prstClr val="white"/>
                  </a:solidFill>
                  <a:latin typeface="Calibri" panose="020F0502020204030204" pitchFamily="34" charset="0"/>
                </a:rPr>
                <a:t>показаний счетчиков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Оплата </a:t>
              </a:r>
              <a:r>
                <a:rPr lang="ru-RU" sz="1800" dirty="0">
                  <a:solidFill>
                    <a:prstClr val="white"/>
                  </a:solidFill>
                  <a:latin typeface="Calibri" panose="020F0502020204030204" pitchFamily="34" charset="0"/>
                </a:rPr>
                <a:t>счетов </a:t>
              </a:r>
              <a:r>
                <a:rPr lang="en-US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on-line</a:t>
              </a:r>
              <a:endParaRPr lang="ru-RU" sz="1800" dirty="0" smtClean="0">
                <a:solidFill>
                  <a:prstClr val="white"/>
                </a:solidFill>
                <a:latin typeface="Calibri" panose="020F0502020204030204" pitchFamily="34" charset="0"/>
              </a:endParaRP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Справочная информация о состоянии лицевого счета, в т.ч. история движения средств: начисления, оплаты, перерасчеты </a:t>
              </a:r>
            </a:p>
            <a:p>
              <a:pPr marL="0" indent="0" fontAlgn="base">
                <a:lnSpc>
                  <a:spcPct val="150000"/>
                </a:lnSpc>
                <a:buNone/>
              </a:pPr>
              <a:r>
                <a:rPr lang="ru-RU" sz="1800" dirty="0" smtClean="0">
                  <a:solidFill>
                    <a:prstClr val="white"/>
                  </a:solidFill>
                  <a:latin typeface="Calibri" panose="020F0502020204030204" pitchFamily="34" charset="0"/>
                </a:rPr>
                <a:t>Печать «платежного документа» за выбранный месяц </a:t>
              </a:r>
              <a:endParaRPr lang="ru-RU" sz="1800" dirty="0">
                <a:solidFill>
                  <a:prstClr val="white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494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9427</TotalTime>
  <Words>750</Words>
  <Application>Microsoft Office PowerPoint</Application>
  <PresentationFormat>Произвольный</PresentationFormat>
  <Paragraphs>157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Ион</vt:lpstr>
      <vt:lpstr>Портал «Мой Дом» - решение проблем в сфере жилищно-коммунального хозяйства.  Стариненко Александр</vt:lpstr>
      <vt:lpstr>Рейтинг проблем в сфере жилищно-коммунального хозяйства по итогам III квартала 2016 года</vt:lpstr>
      <vt:lpstr>Начисление платы за ЖКУ включает следующие проблемы:</vt:lpstr>
      <vt:lpstr>Управление МКД включает следующие проблемы: </vt:lpstr>
      <vt:lpstr>Неудовлетворительное состояние МКД включает следующие проблемы: </vt:lpstr>
      <vt:lpstr>Проблемы, связанные с индивидуальными и общедомовыми приборами учета, включают вопросы:</vt:lpstr>
      <vt:lpstr>Слайд 7</vt:lpstr>
      <vt:lpstr>Возможности для управляющих организаций</vt:lpstr>
      <vt:lpstr>Возможности для жильцов</vt:lpstr>
      <vt:lpstr>Возможности для поставщиков услуг</vt:lpstr>
      <vt:lpstr>Возможности для представителей органов власти</vt:lpstr>
      <vt:lpstr>Преимущества портала «Мой дом»</vt:lpstr>
      <vt:lpstr> Спасибо за внимание!   https://myhome.regioncloud.ru/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leon</dc:creator>
  <cp:lastModifiedBy>konotoptseva</cp:lastModifiedBy>
  <cp:revision>96</cp:revision>
  <cp:lastPrinted>2016-11-21T02:59:37Z</cp:lastPrinted>
  <dcterms:created xsi:type="dcterms:W3CDTF">2016-02-29T12:02:27Z</dcterms:created>
  <dcterms:modified xsi:type="dcterms:W3CDTF">2016-11-22T08:29:21Z</dcterms:modified>
</cp:coreProperties>
</file>