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</p:sldMasterIdLst>
  <p:notesMasterIdLst>
    <p:notesMasterId r:id="rId27"/>
  </p:notesMasterIdLst>
  <p:handoutMasterIdLst>
    <p:handoutMasterId r:id="rId28"/>
  </p:handoutMasterIdLst>
  <p:sldIdLst>
    <p:sldId id="434" r:id="rId2"/>
    <p:sldId id="468" r:id="rId3"/>
    <p:sldId id="485" r:id="rId4"/>
    <p:sldId id="467" r:id="rId5"/>
    <p:sldId id="459" r:id="rId6"/>
    <p:sldId id="488" r:id="rId7"/>
    <p:sldId id="469" r:id="rId8"/>
    <p:sldId id="462" r:id="rId9"/>
    <p:sldId id="470" r:id="rId10"/>
    <p:sldId id="477" r:id="rId11"/>
    <p:sldId id="486" r:id="rId12"/>
    <p:sldId id="481" r:id="rId13"/>
    <p:sldId id="483" r:id="rId14"/>
    <p:sldId id="487" r:id="rId15"/>
    <p:sldId id="479" r:id="rId16"/>
    <p:sldId id="478" r:id="rId17"/>
    <p:sldId id="480" r:id="rId18"/>
    <p:sldId id="471" r:id="rId19"/>
    <p:sldId id="472" r:id="rId20"/>
    <p:sldId id="473" r:id="rId21"/>
    <p:sldId id="474" r:id="rId22"/>
    <p:sldId id="475" r:id="rId23"/>
    <p:sldId id="476" r:id="rId24"/>
    <p:sldId id="489" r:id="rId25"/>
    <p:sldId id="433" r:id="rId26"/>
  </p:sldIdLst>
  <p:sldSz cx="9144000" cy="6858000" type="screen4x3"/>
  <p:notesSz cx="67945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1F0FF"/>
    <a:srgbClr val="C1E0FF"/>
    <a:srgbClr val="FFEFEF"/>
    <a:srgbClr val="FFD9D9"/>
    <a:srgbClr val="FF9933"/>
    <a:srgbClr val="FFCC66"/>
    <a:srgbClr val="FFD1D1"/>
    <a:srgbClr val="FFB7B7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7762" autoAdjust="0"/>
  </p:normalViewPr>
  <p:slideViewPr>
    <p:cSldViewPr>
      <p:cViewPr>
        <p:scale>
          <a:sx n="100" d="100"/>
          <a:sy n="100" d="100"/>
        </p:scale>
        <p:origin x="-1932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95AF3-9FDA-4072-BC80-B731056341E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B1A46E-FB05-41EE-ADE3-5B49C4F67947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Экономия в виде снижения стоимости проектов и повышение эффективного расходования бюджетных средств</a:t>
          </a:r>
          <a:endParaRPr lang="ru-RU" sz="2000" b="1" i="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E9DDE0-3F21-46CB-9183-E59F10605D1C}" type="parTrans" cxnId="{056389A6-166B-44B8-90C7-F3D3D6CBAA5D}">
      <dgm:prSet/>
      <dgm:spPr/>
      <dgm:t>
        <a:bodyPr/>
        <a:lstStyle/>
        <a:p>
          <a:endParaRPr lang="ru-RU"/>
        </a:p>
      </dgm:t>
    </dgm:pt>
    <dgm:pt modelId="{7F844585-E98A-4789-B488-3543E9660038}" type="sibTrans" cxnId="{056389A6-166B-44B8-90C7-F3D3D6CBAA5D}">
      <dgm:prSet/>
      <dgm:spPr/>
      <dgm:t>
        <a:bodyPr/>
        <a:lstStyle/>
        <a:p>
          <a:endParaRPr lang="ru-RU"/>
        </a:p>
      </dgm:t>
    </dgm:pt>
    <dgm:pt modelId="{C28CB59F-9597-41E8-A300-A5E44E2BB6C9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Привлечение дополнительных средств в бюджет на решение местных проблем</a:t>
          </a:r>
          <a:endParaRPr lang="ru-RU" sz="2000" b="0" i="1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EA65F8-C0E1-4B73-BE1E-FD7257C271EE}" type="parTrans" cxnId="{E9A93B88-6582-4278-8120-9D6503ED2A6C}">
      <dgm:prSet/>
      <dgm:spPr/>
      <dgm:t>
        <a:bodyPr/>
        <a:lstStyle/>
        <a:p>
          <a:endParaRPr lang="ru-RU"/>
        </a:p>
      </dgm:t>
    </dgm:pt>
    <dgm:pt modelId="{1DB41E9A-EFBD-4B8F-8E73-5282F64E92E3}" type="sibTrans" cxnId="{E9A93B88-6582-4278-8120-9D6503ED2A6C}">
      <dgm:prSet/>
      <dgm:spPr/>
      <dgm:t>
        <a:bodyPr/>
        <a:lstStyle/>
        <a:p>
          <a:endParaRPr lang="ru-RU"/>
        </a:p>
      </dgm:t>
    </dgm:pt>
    <dgm:pt modelId="{E9A8D1E1-1B71-4D11-86D9-E5C77FC0C810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Повышение срока эксплуатации объектов</a:t>
          </a:r>
          <a:endParaRPr lang="ru-RU" sz="2000" b="1" i="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0156DD-09DC-48C2-AE7E-5033496D8DDC}" type="parTrans" cxnId="{39F8BBCC-36FE-47BC-A1A6-947A04B89B0C}">
      <dgm:prSet/>
      <dgm:spPr/>
      <dgm:t>
        <a:bodyPr/>
        <a:lstStyle/>
        <a:p>
          <a:endParaRPr lang="ru-RU"/>
        </a:p>
      </dgm:t>
    </dgm:pt>
    <dgm:pt modelId="{9A1E268D-477F-4408-990C-2104FD9FB668}" type="sibTrans" cxnId="{39F8BBCC-36FE-47BC-A1A6-947A04B89B0C}">
      <dgm:prSet/>
      <dgm:spPr/>
      <dgm:t>
        <a:bodyPr/>
        <a:lstStyle/>
        <a:p>
          <a:endParaRPr lang="ru-RU"/>
        </a:p>
      </dgm:t>
    </dgm:pt>
    <dgm:pt modelId="{D413365A-9BF9-4C6D-BB7D-D0A263DBEC19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Повышение качества реализуемых проектов за счет вовлеченности граждан в контроль за работой подрядчиков</a:t>
          </a:r>
          <a:endParaRPr lang="ru-RU" sz="2000" b="1" i="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212F2C-B9D2-4F02-A42B-101C6AE30FA0}" type="parTrans" cxnId="{918F2570-8B07-4214-9CA1-407C5AD7F9EB}">
      <dgm:prSet/>
      <dgm:spPr/>
      <dgm:t>
        <a:bodyPr/>
        <a:lstStyle/>
        <a:p>
          <a:endParaRPr lang="ru-RU"/>
        </a:p>
      </dgm:t>
    </dgm:pt>
    <dgm:pt modelId="{8F580C13-AB45-424C-B7F6-F2C81955C503}" type="sibTrans" cxnId="{918F2570-8B07-4214-9CA1-407C5AD7F9EB}">
      <dgm:prSet/>
      <dgm:spPr/>
      <dgm:t>
        <a:bodyPr/>
        <a:lstStyle/>
        <a:p>
          <a:endParaRPr lang="ru-RU"/>
        </a:p>
      </dgm:t>
    </dgm:pt>
    <dgm:pt modelId="{745173D0-2518-4733-88F8-DA0935B5AC0A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Изменение поведения налогоплательщиков, включая повышение налоговой дисциплин</a:t>
          </a:r>
          <a:r>
            <a:rPr lang="ru-RU" sz="2400" b="1" i="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ы</a:t>
          </a:r>
          <a:endParaRPr lang="ru-RU" sz="2400" b="1" i="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D3F09C-0C04-468F-8AD4-4A4551AA8839}" type="parTrans" cxnId="{A2C902D9-E77C-4EEF-AACE-BE0FD9BD2681}">
      <dgm:prSet/>
      <dgm:spPr/>
      <dgm:t>
        <a:bodyPr/>
        <a:lstStyle/>
        <a:p>
          <a:endParaRPr lang="ru-RU"/>
        </a:p>
      </dgm:t>
    </dgm:pt>
    <dgm:pt modelId="{FA304602-0F62-407E-8A09-EA9E15B87615}" type="sibTrans" cxnId="{A2C902D9-E77C-4EEF-AACE-BE0FD9BD2681}">
      <dgm:prSet/>
      <dgm:spPr/>
      <dgm:t>
        <a:bodyPr/>
        <a:lstStyle/>
        <a:p>
          <a:endParaRPr lang="ru-RU"/>
        </a:p>
      </dgm:t>
    </dgm:pt>
    <dgm:pt modelId="{A5822EFE-998F-4E1C-A1AB-577F12182129}" type="pres">
      <dgm:prSet presAssocID="{5DD95AF3-9FDA-4072-BC80-B731056341E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34A785-2EAD-4A0D-A1BD-B956E3E1E5D5}" type="pres">
      <dgm:prSet presAssocID="{BBB1A46E-FB05-41EE-ADE3-5B49C4F67947}" presName="composite" presStyleCnt="0"/>
      <dgm:spPr/>
    </dgm:pt>
    <dgm:pt modelId="{D48F0A6A-5CC7-4D52-A003-F5FA9DD6B120}" type="pres">
      <dgm:prSet presAssocID="{BBB1A46E-FB05-41EE-ADE3-5B49C4F67947}" presName="imgShp" presStyleLbl="fgImgPlace1" presStyleIdx="0" presStyleCnt="5" custLinFactNeighborX="-62009" custLinFactNeighborY="1420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3BD42A4D-9C58-435A-9807-40FD210F1D93}" type="pres">
      <dgm:prSet presAssocID="{BBB1A46E-FB05-41EE-ADE3-5B49C4F67947}" presName="txShp" presStyleLbl="node1" presStyleIdx="0" presStyleCnt="5" custScaleX="122508" custLinFactY="23417" custLinFactNeighborX="70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6765D-EA23-415D-BFF2-AA98E740E7E5}" type="pres">
      <dgm:prSet presAssocID="{7F844585-E98A-4789-B488-3543E9660038}" presName="spacing" presStyleCnt="0"/>
      <dgm:spPr/>
    </dgm:pt>
    <dgm:pt modelId="{FC5885D6-4BEE-4E19-B408-F13E89BCFADD}" type="pres">
      <dgm:prSet presAssocID="{C28CB59F-9597-41E8-A300-A5E44E2BB6C9}" presName="composite" presStyleCnt="0"/>
      <dgm:spPr/>
    </dgm:pt>
    <dgm:pt modelId="{7F4E94D7-363D-428E-A61D-79B707D3149E}" type="pres">
      <dgm:prSet presAssocID="{C28CB59F-9597-41E8-A300-A5E44E2BB6C9}" presName="imgShp" presStyleLbl="fgImgPlace1" presStyleIdx="1" presStyleCnt="5" custLinFactNeighborX="-67499" custLinFactNeighborY="-1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D4CCFD0-59CA-46A4-A4C2-27B4DF86E054}" type="pres">
      <dgm:prSet presAssocID="{C28CB59F-9597-41E8-A300-A5E44E2BB6C9}" presName="txShp" presStyleLbl="node1" presStyleIdx="1" presStyleCnt="5" custScaleX="122509" custLinFactY="-22073" custLinFactNeighborX="82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2D0E1-C692-4617-A678-7DF3DBC4AE72}" type="pres">
      <dgm:prSet presAssocID="{1DB41E9A-EFBD-4B8F-8E73-5282F64E92E3}" presName="spacing" presStyleCnt="0"/>
      <dgm:spPr/>
    </dgm:pt>
    <dgm:pt modelId="{93117318-2B7F-416B-B040-150CC55651D7}" type="pres">
      <dgm:prSet presAssocID="{E9A8D1E1-1B71-4D11-86D9-E5C77FC0C810}" presName="composite" presStyleCnt="0"/>
      <dgm:spPr/>
    </dgm:pt>
    <dgm:pt modelId="{95443B42-6FB8-4629-A6BF-31A672D087D4}" type="pres">
      <dgm:prSet presAssocID="{E9A8D1E1-1B71-4D11-86D9-E5C77FC0C810}" presName="imgShp" presStyleLbl="fgImgPlace1" presStyleIdx="2" presStyleCnt="5" custLinFactNeighborX="-67499" custLinFactNeighborY="-918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3B61636-F855-45AB-8AFE-A16A80D28D68}" type="pres">
      <dgm:prSet presAssocID="{E9A8D1E1-1B71-4D11-86D9-E5C77FC0C810}" presName="txShp" presStyleLbl="node1" presStyleIdx="2" presStyleCnt="5" custScaleX="122509" custLinFactY="14266" custLinFactNeighborX="70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1554D-6072-4A73-AF3C-C091768D7499}" type="pres">
      <dgm:prSet presAssocID="{9A1E268D-477F-4408-990C-2104FD9FB668}" presName="spacing" presStyleCnt="0"/>
      <dgm:spPr/>
    </dgm:pt>
    <dgm:pt modelId="{D865D138-F68A-45D7-8508-05039016CA91}" type="pres">
      <dgm:prSet presAssocID="{D413365A-9BF9-4C6D-BB7D-D0A263DBEC19}" presName="composite" presStyleCnt="0"/>
      <dgm:spPr/>
    </dgm:pt>
    <dgm:pt modelId="{B16B2A77-4578-4642-BD33-B991E41189E3}" type="pres">
      <dgm:prSet presAssocID="{D413365A-9BF9-4C6D-BB7D-D0A263DBEC19}" presName="imgShp" presStyleLbl="fgImgPlace1" presStyleIdx="3" presStyleCnt="5" custLinFactNeighborX="-68433" custLinFactNeighborY="-1367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3BF9B45-D7A1-41B5-BBFE-D154107358B0}" type="pres">
      <dgm:prSet presAssocID="{D413365A-9BF9-4C6D-BB7D-D0A263DBEC19}" presName="txShp" presStyleLbl="node1" presStyleIdx="3" presStyleCnt="5" custScaleX="121572" custLinFactY="-37648" custLinFactNeighborX="77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FB710-731D-4556-B6A5-4B6EF4686D0B}" type="pres">
      <dgm:prSet presAssocID="{8F580C13-AB45-424C-B7F6-F2C81955C503}" presName="spacing" presStyleCnt="0"/>
      <dgm:spPr/>
    </dgm:pt>
    <dgm:pt modelId="{9D0AB7C8-B23B-4DC9-8147-0F9323BDE8D1}" type="pres">
      <dgm:prSet presAssocID="{745173D0-2518-4733-88F8-DA0935B5AC0A}" presName="composite" presStyleCnt="0"/>
      <dgm:spPr/>
    </dgm:pt>
    <dgm:pt modelId="{F0038A05-39EC-48B1-B771-C7E453544587}" type="pres">
      <dgm:prSet presAssocID="{745173D0-2518-4733-88F8-DA0935B5AC0A}" presName="imgShp" presStyleLbl="fgImgPlace1" presStyleIdx="4" presStyleCnt="5" custScaleX="106810" custLinFactX="531789" custLinFactNeighborX="600000" custLinFactNeighborY="-86789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315692FD-B243-4595-B18A-A901309A6381}" type="pres">
      <dgm:prSet presAssocID="{745173D0-2518-4733-88F8-DA0935B5AC0A}" presName="txShp" presStyleLbl="node1" presStyleIdx="4" presStyleCnt="5" custScaleX="122509" custLinFactNeighborX="7021" custLinFactNeighborY="-21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8F2570-8B07-4214-9CA1-407C5AD7F9EB}" srcId="{5DD95AF3-9FDA-4072-BC80-B731056341EC}" destId="{D413365A-9BF9-4C6D-BB7D-D0A263DBEC19}" srcOrd="3" destOrd="0" parTransId="{00212F2C-B9D2-4F02-A42B-101C6AE30FA0}" sibTransId="{8F580C13-AB45-424C-B7F6-F2C81955C503}"/>
    <dgm:cxn modelId="{A2C902D9-E77C-4EEF-AACE-BE0FD9BD2681}" srcId="{5DD95AF3-9FDA-4072-BC80-B731056341EC}" destId="{745173D0-2518-4733-88F8-DA0935B5AC0A}" srcOrd="4" destOrd="0" parTransId="{04D3F09C-0C04-468F-8AD4-4A4551AA8839}" sibTransId="{FA304602-0F62-407E-8A09-EA9E15B87615}"/>
    <dgm:cxn modelId="{6B85BBE7-D73D-41F8-B419-C07B79316B32}" type="presOf" srcId="{C28CB59F-9597-41E8-A300-A5E44E2BB6C9}" destId="{ED4CCFD0-59CA-46A4-A4C2-27B4DF86E054}" srcOrd="0" destOrd="0" presId="urn:microsoft.com/office/officeart/2005/8/layout/vList3"/>
    <dgm:cxn modelId="{B87C2507-CB4F-4BE6-A9A7-B3436C2898FC}" type="presOf" srcId="{D413365A-9BF9-4C6D-BB7D-D0A263DBEC19}" destId="{B3BF9B45-D7A1-41B5-BBFE-D154107358B0}" srcOrd="0" destOrd="0" presId="urn:microsoft.com/office/officeart/2005/8/layout/vList3"/>
    <dgm:cxn modelId="{4B36B9E5-AFDB-484B-8E88-C46B880EC6FC}" type="presOf" srcId="{5DD95AF3-9FDA-4072-BC80-B731056341EC}" destId="{A5822EFE-998F-4E1C-A1AB-577F12182129}" srcOrd="0" destOrd="0" presId="urn:microsoft.com/office/officeart/2005/8/layout/vList3"/>
    <dgm:cxn modelId="{39F8BBCC-36FE-47BC-A1A6-947A04B89B0C}" srcId="{5DD95AF3-9FDA-4072-BC80-B731056341EC}" destId="{E9A8D1E1-1B71-4D11-86D9-E5C77FC0C810}" srcOrd="2" destOrd="0" parTransId="{F50156DD-09DC-48C2-AE7E-5033496D8DDC}" sibTransId="{9A1E268D-477F-4408-990C-2104FD9FB668}"/>
    <dgm:cxn modelId="{66EB521E-4A8F-43A8-AD19-9B7849CAF45D}" type="presOf" srcId="{745173D0-2518-4733-88F8-DA0935B5AC0A}" destId="{315692FD-B243-4595-B18A-A901309A6381}" srcOrd="0" destOrd="0" presId="urn:microsoft.com/office/officeart/2005/8/layout/vList3"/>
    <dgm:cxn modelId="{43D0C5AD-1998-476D-B343-49B628766A12}" type="presOf" srcId="{BBB1A46E-FB05-41EE-ADE3-5B49C4F67947}" destId="{3BD42A4D-9C58-435A-9807-40FD210F1D93}" srcOrd="0" destOrd="0" presId="urn:microsoft.com/office/officeart/2005/8/layout/vList3"/>
    <dgm:cxn modelId="{E9A93B88-6582-4278-8120-9D6503ED2A6C}" srcId="{5DD95AF3-9FDA-4072-BC80-B731056341EC}" destId="{C28CB59F-9597-41E8-A300-A5E44E2BB6C9}" srcOrd="1" destOrd="0" parTransId="{55EA65F8-C0E1-4B73-BE1E-FD7257C271EE}" sibTransId="{1DB41E9A-EFBD-4B8F-8E73-5282F64E92E3}"/>
    <dgm:cxn modelId="{056389A6-166B-44B8-90C7-F3D3D6CBAA5D}" srcId="{5DD95AF3-9FDA-4072-BC80-B731056341EC}" destId="{BBB1A46E-FB05-41EE-ADE3-5B49C4F67947}" srcOrd="0" destOrd="0" parTransId="{ECE9DDE0-3F21-46CB-9183-E59F10605D1C}" sibTransId="{7F844585-E98A-4789-B488-3543E9660038}"/>
    <dgm:cxn modelId="{E8163337-650F-44F5-A7BE-E959D31378A9}" type="presOf" srcId="{E9A8D1E1-1B71-4D11-86D9-E5C77FC0C810}" destId="{93B61636-F855-45AB-8AFE-A16A80D28D68}" srcOrd="0" destOrd="0" presId="urn:microsoft.com/office/officeart/2005/8/layout/vList3"/>
    <dgm:cxn modelId="{31925CFA-EC27-417D-9FC6-A0A6A2B49540}" type="presParOf" srcId="{A5822EFE-998F-4E1C-A1AB-577F12182129}" destId="{BE34A785-2EAD-4A0D-A1BD-B956E3E1E5D5}" srcOrd="0" destOrd="0" presId="urn:microsoft.com/office/officeart/2005/8/layout/vList3"/>
    <dgm:cxn modelId="{0DA34F33-DC48-45EA-90B3-442C48027B8E}" type="presParOf" srcId="{BE34A785-2EAD-4A0D-A1BD-B956E3E1E5D5}" destId="{D48F0A6A-5CC7-4D52-A003-F5FA9DD6B120}" srcOrd="0" destOrd="0" presId="urn:microsoft.com/office/officeart/2005/8/layout/vList3"/>
    <dgm:cxn modelId="{BFED0D2A-D564-4448-90EC-06709C1E7E96}" type="presParOf" srcId="{BE34A785-2EAD-4A0D-A1BD-B956E3E1E5D5}" destId="{3BD42A4D-9C58-435A-9807-40FD210F1D93}" srcOrd="1" destOrd="0" presId="urn:microsoft.com/office/officeart/2005/8/layout/vList3"/>
    <dgm:cxn modelId="{2C102EC1-84FE-4FF6-BF06-DDE4634B9C7D}" type="presParOf" srcId="{A5822EFE-998F-4E1C-A1AB-577F12182129}" destId="{C5D6765D-EA23-415D-BFF2-AA98E740E7E5}" srcOrd="1" destOrd="0" presId="urn:microsoft.com/office/officeart/2005/8/layout/vList3"/>
    <dgm:cxn modelId="{27DF7A6B-68D3-45E9-AF33-3B0FF2E74FC0}" type="presParOf" srcId="{A5822EFE-998F-4E1C-A1AB-577F12182129}" destId="{FC5885D6-4BEE-4E19-B408-F13E89BCFADD}" srcOrd="2" destOrd="0" presId="urn:microsoft.com/office/officeart/2005/8/layout/vList3"/>
    <dgm:cxn modelId="{A2C86C22-7E28-4E3A-B04D-195906983DE1}" type="presParOf" srcId="{FC5885D6-4BEE-4E19-B408-F13E89BCFADD}" destId="{7F4E94D7-363D-428E-A61D-79B707D3149E}" srcOrd="0" destOrd="0" presId="urn:microsoft.com/office/officeart/2005/8/layout/vList3"/>
    <dgm:cxn modelId="{2D9E4ABA-DFFE-4EE9-AEF9-0C4F5E18C7EE}" type="presParOf" srcId="{FC5885D6-4BEE-4E19-B408-F13E89BCFADD}" destId="{ED4CCFD0-59CA-46A4-A4C2-27B4DF86E054}" srcOrd="1" destOrd="0" presId="urn:microsoft.com/office/officeart/2005/8/layout/vList3"/>
    <dgm:cxn modelId="{9EEEE0FB-EE28-4B7A-885B-6135A5DA3816}" type="presParOf" srcId="{A5822EFE-998F-4E1C-A1AB-577F12182129}" destId="{47C2D0E1-C692-4617-A678-7DF3DBC4AE72}" srcOrd="3" destOrd="0" presId="urn:microsoft.com/office/officeart/2005/8/layout/vList3"/>
    <dgm:cxn modelId="{8F06C1AC-F0C9-43E7-AEA2-3E954ED15C94}" type="presParOf" srcId="{A5822EFE-998F-4E1C-A1AB-577F12182129}" destId="{93117318-2B7F-416B-B040-150CC55651D7}" srcOrd="4" destOrd="0" presId="urn:microsoft.com/office/officeart/2005/8/layout/vList3"/>
    <dgm:cxn modelId="{E810E9A8-64AF-43CD-B88C-526AA81D84E6}" type="presParOf" srcId="{93117318-2B7F-416B-B040-150CC55651D7}" destId="{95443B42-6FB8-4629-A6BF-31A672D087D4}" srcOrd="0" destOrd="0" presId="urn:microsoft.com/office/officeart/2005/8/layout/vList3"/>
    <dgm:cxn modelId="{F5E27DBE-5766-4524-AF24-1997D9AA5FAE}" type="presParOf" srcId="{93117318-2B7F-416B-B040-150CC55651D7}" destId="{93B61636-F855-45AB-8AFE-A16A80D28D68}" srcOrd="1" destOrd="0" presId="urn:microsoft.com/office/officeart/2005/8/layout/vList3"/>
    <dgm:cxn modelId="{56A1C207-0CBB-4C28-988B-1F44A31F439C}" type="presParOf" srcId="{A5822EFE-998F-4E1C-A1AB-577F12182129}" destId="{5C61554D-6072-4A73-AF3C-C091768D7499}" srcOrd="5" destOrd="0" presId="urn:microsoft.com/office/officeart/2005/8/layout/vList3"/>
    <dgm:cxn modelId="{1CFED59D-8DCC-493E-9D85-B1472B34D7EB}" type="presParOf" srcId="{A5822EFE-998F-4E1C-A1AB-577F12182129}" destId="{D865D138-F68A-45D7-8508-05039016CA91}" srcOrd="6" destOrd="0" presId="urn:microsoft.com/office/officeart/2005/8/layout/vList3"/>
    <dgm:cxn modelId="{7632EECA-D4E9-4323-97DE-F5BB01455FB8}" type="presParOf" srcId="{D865D138-F68A-45D7-8508-05039016CA91}" destId="{B16B2A77-4578-4642-BD33-B991E41189E3}" srcOrd="0" destOrd="0" presId="urn:microsoft.com/office/officeart/2005/8/layout/vList3"/>
    <dgm:cxn modelId="{87199ED0-4A1D-4696-AEA8-5D057D2A4233}" type="presParOf" srcId="{D865D138-F68A-45D7-8508-05039016CA91}" destId="{B3BF9B45-D7A1-41B5-BBFE-D154107358B0}" srcOrd="1" destOrd="0" presId="urn:microsoft.com/office/officeart/2005/8/layout/vList3"/>
    <dgm:cxn modelId="{AE7D6952-B16E-4354-891A-DB3653257EA9}" type="presParOf" srcId="{A5822EFE-998F-4E1C-A1AB-577F12182129}" destId="{D76FB710-731D-4556-B6A5-4B6EF4686D0B}" srcOrd="7" destOrd="0" presId="urn:microsoft.com/office/officeart/2005/8/layout/vList3"/>
    <dgm:cxn modelId="{5043943E-F346-4C8D-AE03-66EE6CC4027D}" type="presParOf" srcId="{A5822EFE-998F-4E1C-A1AB-577F12182129}" destId="{9D0AB7C8-B23B-4DC9-8147-0F9323BDE8D1}" srcOrd="8" destOrd="0" presId="urn:microsoft.com/office/officeart/2005/8/layout/vList3"/>
    <dgm:cxn modelId="{DB897DC4-BD6D-442D-BA9A-14DBBA5E25E3}" type="presParOf" srcId="{9D0AB7C8-B23B-4DC9-8147-0F9323BDE8D1}" destId="{F0038A05-39EC-48B1-B771-C7E453544587}" srcOrd="0" destOrd="0" presId="urn:microsoft.com/office/officeart/2005/8/layout/vList3"/>
    <dgm:cxn modelId="{A5E0B22E-22EA-4081-9009-F8CBEB5A96D9}" type="presParOf" srcId="{9D0AB7C8-B23B-4DC9-8147-0F9323BDE8D1}" destId="{315692FD-B243-4595-B18A-A901309A6381}" srcOrd="1" destOrd="0" presId="urn:microsoft.com/office/officeart/2005/8/layout/vList3"/>
  </dgm:cxnLst>
  <dgm:bg>
    <a:solidFill>
      <a:schemeClr val="accent1">
        <a:alpha val="22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D95AF3-9FDA-4072-BC80-B731056341E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B1A46E-FB05-41EE-ADE3-5B49C4F67947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Определение и решение наиболее острых социальных проблем поселений, территорий</a:t>
          </a:r>
          <a:endParaRPr lang="ru-RU" sz="2000" b="1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E9DDE0-3F21-46CB-9183-E59F10605D1C}" type="parTrans" cxnId="{056389A6-166B-44B8-90C7-F3D3D6CBAA5D}">
      <dgm:prSet/>
      <dgm:spPr/>
      <dgm:t>
        <a:bodyPr/>
        <a:lstStyle/>
        <a:p>
          <a:endParaRPr lang="ru-RU"/>
        </a:p>
      </dgm:t>
    </dgm:pt>
    <dgm:pt modelId="{7F844585-E98A-4789-B488-3543E9660038}" type="sibTrans" cxnId="{056389A6-166B-44B8-90C7-F3D3D6CBAA5D}">
      <dgm:prSet/>
      <dgm:spPr/>
      <dgm:t>
        <a:bodyPr/>
        <a:lstStyle/>
        <a:p>
          <a:endParaRPr lang="ru-RU"/>
        </a:p>
      </dgm:t>
    </dgm:pt>
    <dgm:pt modelId="{C28CB59F-9597-41E8-A300-A5E44E2BB6C9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Рост доверия населения и бизнеса к власти и ее деятельности </a:t>
          </a:r>
          <a:endParaRPr lang="ru-RU" sz="2000" b="1" i="0" dirty="0" smtClean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EA65F8-C0E1-4B73-BE1E-FD7257C271EE}" type="parTrans" cxnId="{E9A93B88-6582-4278-8120-9D6503ED2A6C}">
      <dgm:prSet/>
      <dgm:spPr/>
      <dgm:t>
        <a:bodyPr/>
        <a:lstStyle/>
        <a:p>
          <a:endParaRPr lang="ru-RU"/>
        </a:p>
      </dgm:t>
    </dgm:pt>
    <dgm:pt modelId="{1DB41E9A-EFBD-4B8F-8E73-5282F64E92E3}" type="sibTrans" cxnId="{E9A93B88-6582-4278-8120-9D6503ED2A6C}">
      <dgm:prSet/>
      <dgm:spPr/>
      <dgm:t>
        <a:bodyPr/>
        <a:lstStyle/>
        <a:p>
          <a:endParaRPr lang="ru-RU"/>
        </a:p>
      </dgm:t>
    </dgm:pt>
    <dgm:pt modelId="{E9A8D1E1-1B71-4D11-86D9-E5C77FC0C810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Рост удовлетворенности качеством жизни, стимулирование самоорганизации граждан и минимизация иждивенческих настроений</a:t>
          </a:r>
          <a:endParaRPr lang="ru-RU" sz="2000" b="1" i="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0156DD-09DC-48C2-AE7E-5033496D8DDC}" type="parTrans" cxnId="{39F8BBCC-36FE-47BC-A1A6-947A04B89B0C}">
      <dgm:prSet/>
      <dgm:spPr/>
      <dgm:t>
        <a:bodyPr/>
        <a:lstStyle/>
        <a:p>
          <a:endParaRPr lang="ru-RU"/>
        </a:p>
      </dgm:t>
    </dgm:pt>
    <dgm:pt modelId="{9A1E268D-477F-4408-990C-2104FD9FB668}" type="sibTrans" cxnId="{39F8BBCC-36FE-47BC-A1A6-947A04B89B0C}">
      <dgm:prSet/>
      <dgm:spPr/>
      <dgm:t>
        <a:bodyPr/>
        <a:lstStyle/>
        <a:p>
          <a:endParaRPr lang="ru-RU"/>
        </a:p>
      </dgm:t>
    </dgm:pt>
    <dgm:pt modelId="{D413365A-9BF9-4C6D-BB7D-D0A263DBEC19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Повышение степени влияния граждан на окружающую среду, самоконтроль и ответственность граждан за объекты инфраструктуры, воспитание «ответственного гражданина». </a:t>
          </a:r>
          <a:endParaRPr lang="ru-RU" sz="2000" b="1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212F2C-B9D2-4F02-A42B-101C6AE30FA0}" type="parTrans" cxnId="{918F2570-8B07-4214-9CA1-407C5AD7F9EB}">
      <dgm:prSet/>
      <dgm:spPr/>
      <dgm:t>
        <a:bodyPr/>
        <a:lstStyle/>
        <a:p>
          <a:endParaRPr lang="ru-RU"/>
        </a:p>
      </dgm:t>
    </dgm:pt>
    <dgm:pt modelId="{8F580C13-AB45-424C-B7F6-F2C81955C503}" type="sibTrans" cxnId="{918F2570-8B07-4214-9CA1-407C5AD7F9EB}">
      <dgm:prSet/>
      <dgm:spPr/>
      <dgm:t>
        <a:bodyPr/>
        <a:lstStyle/>
        <a:p>
          <a:endParaRPr lang="ru-RU"/>
        </a:p>
      </dgm:t>
    </dgm:pt>
    <dgm:pt modelId="{C0A2F1A2-7BC2-4499-A2D8-9D19BEBCDB0C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Возникновение социальной среды, в которой генерируются новые проекты на местном уровне </a:t>
          </a:r>
          <a:endParaRPr lang="ru-RU" b="0" i="1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4F99D3-DC14-47A0-9CA3-FE41EDD07E58}" type="parTrans" cxnId="{29D693E8-0D67-41A6-8FB3-9DAB4696A268}">
      <dgm:prSet/>
      <dgm:spPr/>
      <dgm:t>
        <a:bodyPr/>
        <a:lstStyle/>
        <a:p>
          <a:endParaRPr lang="ru-RU"/>
        </a:p>
      </dgm:t>
    </dgm:pt>
    <dgm:pt modelId="{24292F7B-52C8-4E85-BEA6-CA8FCFAB2C5B}" type="sibTrans" cxnId="{29D693E8-0D67-41A6-8FB3-9DAB4696A268}">
      <dgm:prSet/>
      <dgm:spPr/>
      <dgm:t>
        <a:bodyPr/>
        <a:lstStyle/>
        <a:p>
          <a:endParaRPr lang="ru-RU"/>
        </a:p>
      </dgm:t>
    </dgm:pt>
    <dgm:pt modelId="{A5822EFE-998F-4E1C-A1AB-577F12182129}" type="pres">
      <dgm:prSet presAssocID="{5DD95AF3-9FDA-4072-BC80-B731056341E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34A785-2EAD-4A0D-A1BD-B956E3E1E5D5}" type="pres">
      <dgm:prSet presAssocID="{BBB1A46E-FB05-41EE-ADE3-5B49C4F67947}" presName="composite" presStyleCnt="0"/>
      <dgm:spPr/>
    </dgm:pt>
    <dgm:pt modelId="{D48F0A6A-5CC7-4D52-A003-F5FA9DD6B120}" type="pres">
      <dgm:prSet presAssocID="{BBB1A46E-FB05-41EE-ADE3-5B49C4F67947}" presName="imgShp" presStyleLbl="fgImgPlace1" presStyleIdx="0" presStyleCnt="5" custScaleX="115770" custScaleY="107309" custLinFactNeighborX="-76067" custLinFactNeighborY="874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3BD42A4D-9C58-435A-9807-40FD210F1D93}" type="pres">
      <dgm:prSet presAssocID="{BBB1A46E-FB05-41EE-ADE3-5B49C4F67947}" presName="txShp" presStyleLbl="node1" presStyleIdx="0" presStyleCnt="5" custScaleX="122508" custLinFactNeighborX="5306" custLinFactNeighborY="7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6765D-EA23-415D-BFF2-AA98E740E7E5}" type="pres">
      <dgm:prSet presAssocID="{7F844585-E98A-4789-B488-3543E9660038}" presName="spacing" presStyleCnt="0"/>
      <dgm:spPr/>
    </dgm:pt>
    <dgm:pt modelId="{FC5885D6-4BEE-4E19-B408-F13E89BCFADD}" type="pres">
      <dgm:prSet presAssocID="{C28CB59F-9597-41E8-A300-A5E44E2BB6C9}" presName="composite" presStyleCnt="0"/>
      <dgm:spPr/>
    </dgm:pt>
    <dgm:pt modelId="{7F4E94D7-363D-428E-A61D-79B707D3149E}" type="pres">
      <dgm:prSet presAssocID="{C28CB59F-9597-41E8-A300-A5E44E2BB6C9}" presName="imgShp" presStyleLbl="fgImgPlace1" presStyleIdx="1" presStyleCnt="5" custScaleX="108691" custScaleY="108474" custLinFactNeighborX="-78377" custLinFactNeighborY="-874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D4CCFD0-59CA-46A4-A4C2-27B4DF86E054}" type="pres">
      <dgm:prSet presAssocID="{C28CB59F-9597-41E8-A300-A5E44E2BB6C9}" presName="txShp" presStyleLbl="node1" presStyleIdx="1" presStyleCnt="5" custScaleX="122509" custLinFactNeighborX="5305" custLinFactNeighborY="-6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2D0E1-C692-4617-A678-7DF3DBC4AE72}" type="pres">
      <dgm:prSet presAssocID="{1DB41E9A-EFBD-4B8F-8E73-5282F64E92E3}" presName="spacing" presStyleCnt="0"/>
      <dgm:spPr/>
    </dgm:pt>
    <dgm:pt modelId="{93117318-2B7F-416B-B040-150CC55651D7}" type="pres">
      <dgm:prSet presAssocID="{E9A8D1E1-1B71-4D11-86D9-E5C77FC0C810}" presName="composite" presStyleCnt="0"/>
      <dgm:spPr/>
    </dgm:pt>
    <dgm:pt modelId="{95443B42-6FB8-4629-A6BF-31A672D087D4}" type="pres">
      <dgm:prSet presAssocID="{E9A8D1E1-1B71-4D11-86D9-E5C77FC0C810}" presName="imgShp" presStyleLbl="fgImgPlace1" presStyleIdx="2" presStyleCnt="5" custScaleX="114346" custScaleY="115174" custLinFactNeighborX="-76779" custLinFactNeighborY="-918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3B61636-F855-45AB-8AFE-A16A80D28D68}" type="pres">
      <dgm:prSet presAssocID="{E9A8D1E1-1B71-4D11-86D9-E5C77FC0C810}" presName="txShp" presStyleLbl="node1" presStyleIdx="2" presStyleCnt="5" custScaleX="122509" custLinFactNeighborX="5788" custLinFactNeighborY="-7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1554D-6072-4A73-AF3C-C091768D7499}" type="pres">
      <dgm:prSet presAssocID="{9A1E268D-477F-4408-990C-2104FD9FB668}" presName="spacing" presStyleCnt="0"/>
      <dgm:spPr/>
    </dgm:pt>
    <dgm:pt modelId="{D865D138-F68A-45D7-8508-05039016CA91}" type="pres">
      <dgm:prSet presAssocID="{D413365A-9BF9-4C6D-BB7D-D0A263DBEC19}" presName="composite" presStyleCnt="0"/>
      <dgm:spPr/>
    </dgm:pt>
    <dgm:pt modelId="{B16B2A77-4578-4642-BD33-B991E41189E3}" type="pres">
      <dgm:prSet presAssocID="{D413365A-9BF9-4C6D-BB7D-D0A263DBEC19}" presName="imgShp" presStyleLbl="fgImgPlace1" presStyleIdx="3" presStyleCnt="5" custScaleX="112478" custScaleY="109909" custLinFactNeighborX="-68433" custLinFactNeighborY="-1367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3BF9B45-D7A1-41B5-BBFE-D154107358B0}" type="pres">
      <dgm:prSet presAssocID="{D413365A-9BF9-4C6D-BB7D-D0A263DBEC19}" presName="txShp" presStyleLbl="node1" presStyleIdx="3" presStyleCnt="5" custScaleX="121572" custScaleY="156870" custLinFactNeighborX="5774" custLinFactNeighborY="-1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715D6-18D0-4734-8229-DA75C207491B}" type="pres">
      <dgm:prSet presAssocID="{8F580C13-AB45-424C-B7F6-F2C81955C503}" presName="spacing" presStyleCnt="0"/>
      <dgm:spPr/>
    </dgm:pt>
    <dgm:pt modelId="{932F3BB9-0178-4F71-BFFA-69669009DBFA}" type="pres">
      <dgm:prSet presAssocID="{C0A2F1A2-7BC2-4499-A2D8-9D19BEBCDB0C}" presName="composite" presStyleCnt="0"/>
      <dgm:spPr/>
    </dgm:pt>
    <dgm:pt modelId="{AFC13B8C-707C-415E-A6BC-55DE50644237}" type="pres">
      <dgm:prSet presAssocID="{C0A2F1A2-7BC2-4499-A2D8-9D19BEBCDB0C}" presName="imgShp" presStyleLbl="fgImgPlace1" presStyleIdx="4" presStyleCnt="5" custLinFactX="433150" custLinFactY="-19328" custLinFactNeighborX="500000" custLinFactNeighborY="-100000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3BF31435-31EF-4B0A-8F37-DB1CE7DCB91D}" type="pres">
      <dgm:prSet presAssocID="{C0A2F1A2-7BC2-4499-A2D8-9D19BEBCDB0C}" presName="txShp" presStyleLbl="node1" presStyleIdx="4" presStyleCnt="5" custScaleX="122508" custLinFactNeighborX="5306" custLinFactNeighborY="-23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8F2570-8B07-4214-9CA1-407C5AD7F9EB}" srcId="{5DD95AF3-9FDA-4072-BC80-B731056341EC}" destId="{D413365A-9BF9-4C6D-BB7D-D0A263DBEC19}" srcOrd="3" destOrd="0" parTransId="{00212F2C-B9D2-4F02-A42B-101C6AE30FA0}" sibTransId="{8F580C13-AB45-424C-B7F6-F2C81955C503}"/>
    <dgm:cxn modelId="{82A54DD8-DEDE-45AF-92BF-522A17F64D75}" type="presOf" srcId="{E9A8D1E1-1B71-4D11-86D9-E5C77FC0C810}" destId="{93B61636-F855-45AB-8AFE-A16A80D28D68}" srcOrd="0" destOrd="0" presId="urn:microsoft.com/office/officeart/2005/8/layout/vList3"/>
    <dgm:cxn modelId="{29D693E8-0D67-41A6-8FB3-9DAB4696A268}" srcId="{5DD95AF3-9FDA-4072-BC80-B731056341EC}" destId="{C0A2F1A2-7BC2-4499-A2D8-9D19BEBCDB0C}" srcOrd="4" destOrd="0" parTransId="{3B4F99D3-DC14-47A0-9CA3-FE41EDD07E58}" sibTransId="{24292F7B-52C8-4E85-BEA6-CA8FCFAB2C5B}"/>
    <dgm:cxn modelId="{4977ABD4-1D16-4AC7-8A21-D0168976CC3D}" type="presOf" srcId="{C28CB59F-9597-41E8-A300-A5E44E2BB6C9}" destId="{ED4CCFD0-59CA-46A4-A4C2-27B4DF86E054}" srcOrd="0" destOrd="0" presId="urn:microsoft.com/office/officeart/2005/8/layout/vList3"/>
    <dgm:cxn modelId="{39F8BBCC-36FE-47BC-A1A6-947A04B89B0C}" srcId="{5DD95AF3-9FDA-4072-BC80-B731056341EC}" destId="{E9A8D1E1-1B71-4D11-86D9-E5C77FC0C810}" srcOrd="2" destOrd="0" parTransId="{F50156DD-09DC-48C2-AE7E-5033496D8DDC}" sibTransId="{9A1E268D-477F-4408-990C-2104FD9FB668}"/>
    <dgm:cxn modelId="{D847520B-1F47-40CB-91F9-BDE00D2C4737}" type="presOf" srcId="{BBB1A46E-FB05-41EE-ADE3-5B49C4F67947}" destId="{3BD42A4D-9C58-435A-9807-40FD210F1D93}" srcOrd="0" destOrd="0" presId="urn:microsoft.com/office/officeart/2005/8/layout/vList3"/>
    <dgm:cxn modelId="{C6C6A55F-D62F-4FBC-96BE-9E9E68C71653}" type="presOf" srcId="{C0A2F1A2-7BC2-4499-A2D8-9D19BEBCDB0C}" destId="{3BF31435-31EF-4B0A-8F37-DB1CE7DCB91D}" srcOrd="0" destOrd="0" presId="urn:microsoft.com/office/officeart/2005/8/layout/vList3"/>
    <dgm:cxn modelId="{0206EB2C-2B5B-4137-87B4-E5C39C2FE2F8}" type="presOf" srcId="{5DD95AF3-9FDA-4072-BC80-B731056341EC}" destId="{A5822EFE-998F-4E1C-A1AB-577F12182129}" srcOrd="0" destOrd="0" presId="urn:microsoft.com/office/officeart/2005/8/layout/vList3"/>
    <dgm:cxn modelId="{E9A93B88-6582-4278-8120-9D6503ED2A6C}" srcId="{5DD95AF3-9FDA-4072-BC80-B731056341EC}" destId="{C28CB59F-9597-41E8-A300-A5E44E2BB6C9}" srcOrd="1" destOrd="0" parTransId="{55EA65F8-C0E1-4B73-BE1E-FD7257C271EE}" sibTransId="{1DB41E9A-EFBD-4B8F-8E73-5282F64E92E3}"/>
    <dgm:cxn modelId="{DB9A85B2-B01A-433E-8ACD-9CDAD35B6089}" type="presOf" srcId="{D413365A-9BF9-4C6D-BB7D-D0A263DBEC19}" destId="{B3BF9B45-D7A1-41B5-BBFE-D154107358B0}" srcOrd="0" destOrd="0" presId="urn:microsoft.com/office/officeart/2005/8/layout/vList3"/>
    <dgm:cxn modelId="{056389A6-166B-44B8-90C7-F3D3D6CBAA5D}" srcId="{5DD95AF3-9FDA-4072-BC80-B731056341EC}" destId="{BBB1A46E-FB05-41EE-ADE3-5B49C4F67947}" srcOrd="0" destOrd="0" parTransId="{ECE9DDE0-3F21-46CB-9183-E59F10605D1C}" sibTransId="{7F844585-E98A-4789-B488-3543E9660038}"/>
    <dgm:cxn modelId="{155AC321-6F83-42E2-9742-3A16B1DA027B}" type="presParOf" srcId="{A5822EFE-998F-4E1C-A1AB-577F12182129}" destId="{BE34A785-2EAD-4A0D-A1BD-B956E3E1E5D5}" srcOrd="0" destOrd="0" presId="urn:microsoft.com/office/officeart/2005/8/layout/vList3"/>
    <dgm:cxn modelId="{ACC656AD-1003-4C5F-89E5-84B33E14F7CA}" type="presParOf" srcId="{BE34A785-2EAD-4A0D-A1BD-B956E3E1E5D5}" destId="{D48F0A6A-5CC7-4D52-A003-F5FA9DD6B120}" srcOrd="0" destOrd="0" presId="urn:microsoft.com/office/officeart/2005/8/layout/vList3"/>
    <dgm:cxn modelId="{24788A05-FC6A-41EC-A864-E80EA6A399A8}" type="presParOf" srcId="{BE34A785-2EAD-4A0D-A1BD-B956E3E1E5D5}" destId="{3BD42A4D-9C58-435A-9807-40FD210F1D93}" srcOrd="1" destOrd="0" presId="urn:microsoft.com/office/officeart/2005/8/layout/vList3"/>
    <dgm:cxn modelId="{6EFFFABF-B7FB-4E11-B1F2-69DF31B5C5BD}" type="presParOf" srcId="{A5822EFE-998F-4E1C-A1AB-577F12182129}" destId="{C5D6765D-EA23-415D-BFF2-AA98E740E7E5}" srcOrd="1" destOrd="0" presId="urn:microsoft.com/office/officeart/2005/8/layout/vList3"/>
    <dgm:cxn modelId="{1F013C5E-732F-421D-BAA5-4F02371C6770}" type="presParOf" srcId="{A5822EFE-998F-4E1C-A1AB-577F12182129}" destId="{FC5885D6-4BEE-4E19-B408-F13E89BCFADD}" srcOrd="2" destOrd="0" presId="urn:microsoft.com/office/officeart/2005/8/layout/vList3"/>
    <dgm:cxn modelId="{FD53E361-00CD-4232-B30B-B834EBE51703}" type="presParOf" srcId="{FC5885D6-4BEE-4E19-B408-F13E89BCFADD}" destId="{7F4E94D7-363D-428E-A61D-79B707D3149E}" srcOrd="0" destOrd="0" presId="urn:microsoft.com/office/officeart/2005/8/layout/vList3"/>
    <dgm:cxn modelId="{97DB00ED-706A-41CD-AE32-D6F2C4C598D5}" type="presParOf" srcId="{FC5885D6-4BEE-4E19-B408-F13E89BCFADD}" destId="{ED4CCFD0-59CA-46A4-A4C2-27B4DF86E054}" srcOrd="1" destOrd="0" presId="urn:microsoft.com/office/officeart/2005/8/layout/vList3"/>
    <dgm:cxn modelId="{83A70F2D-7E21-4B29-B6A7-6B1E404F6370}" type="presParOf" srcId="{A5822EFE-998F-4E1C-A1AB-577F12182129}" destId="{47C2D0E1-C692-4617-A678-7DF3DBC4AE72}" srcOrd="3" destOrd="0" presId="urn:microsoft.com/office/officeart/2005/8/layout/vList3"/>
    <dgm:cxn modelId="{ECE30796-581A-4F93-9F73-1C73E75DBDC0}" type="presParOf" srcId="{A5822EFE-998F-4E1C-A1AB-577F12182129}" destId="{93117318-2B7F-416B-B040-150CC55651D7}" srcOrd="4" destOrd="0" presId="urn:microsoft.com/office/officeart/2005/8/layout/vList3"/>
    <dgm:cxn modelId="{F20B5E59-55A6-4EA8-8949-7D4F35763AE1}" type="presParOf" srcId="{93117318-2B7F-416B-B040-150CC55651D7}" destId="{95443B42-6FB8-4629-A6BF-31A672D087D4}" srcOrd="0" destOrd="0" presId="urn:microsoft.com/office/officeart/2005/8/layout/vList3"/>
    <dgm:cxn modelId="{C4BEDA7D-EDE7-494F-AA1D-73FB1F1D0B3C}" type="presParOf" srcId="{93117318-2B7F-416B-B040-150CC55651D7}" destId="{93B61636-F855-45AB-8AFE-A16A80D28D68}" srcOrd="1" destOrd="0" presId="urn:microsoft.com/office/officeart/2005/8/layout/vList3"/>
    <dgm:cxn modelId="{C7ACA324-756B-44F6-B8A1-A9A37521AB13}" type="presParOf" srcId="{A5822EFE-998F-4E1C-A1AB-577F12182129}" destId="{5C61554D-6072-4A73-AF3C-C091768D7499}" srcOrd="5" destOrd="0" presId="urn:microsoft.com/office/officeart/2005/8/layout/vList3"/>
    <dgm:cxn modelId="{1E1EAA1A-B812-4B8E-A41E-B95A56543411}" type="presParOf" srcId="{A5822EFE-998F-4E1C-A1AB-577F12182129}" destId="{D865D138-F68A-45D7-8508-05039016CA91}" srcOrd="6" destOrd="0" presId="urn:microsoft.com/office/officeart/2005/8/layout/vList3"/>
    <dgm:cxn modelId="{9BEB2D1D-D02F-43C5-BC46-D33483BC0823}" type="presParOf" srcId="{D865D138-F68A-45D7-8508-05039016CA91}" destId="{B16B2A77-4578-4642-BD33-B991E41189E3}" srcOrd="0" destOrd="0" presId="urn:microsoft.com/office/officeart/2005/8/layout/vList3"/>
    <dgm:cxn modelId="{551209AA-EA87-433D-BFD3-50B0165D8177}" type="presParOf" srcId="{D865D138-F68A-45D7-8508-05039016CA91}" destId="{B3BF9B45-D7A1-41B5-BBFE-D154107358B0}" srcOrd="1" destOrd="0" presId="urn:microsoft.com/office/officeart/2005/8/layout/vList3"/>
    <dgm:cxn modelId="{5A9ACBBE-B66D-4D37-90CC-95696A50EB3E}" type="presParOf" srcId="{A5822EFE-998F-4E1C-A1AB-577F12182129}" destId="{A47715D6-18D0-4734-8229-DA75C207491B}" srcOrd="7" destOrd="0" presId="urn:microsoft.com/office/officeart/2005/8/layout/vList3"/>
    <dgm:cxn modelId="{7BD4C71F-6F77-41DB-AC2C-9EC58140F2F2}" type="presParOf" srcId="{A5822EFE-998F-4E1C-A1AB-577F12182129}" destId="{932F3BB9-0178-4F71-BFFA-69669009DBFA}" srcOrd="8" destOrd="0" presId="urn:microsoft.com/office/officeart/2005/8/layout/vList3"/>
    <dgm:cxn modelId="{5BE709B6-28CF-46B6-A605-FC529BDBD4C0}" type="presParOf" srcId="{932F3BB9-0178-4F71-BFFA-69669009DBFA}" destId="{AFC13B8C-707C-415E-A6BC-55DE50644237}" srcOrd="0" destOrd="0" presId="urn:microsoft.com/office/officeart/2005/8/layout/vList3"/>
    <dgm:cxn modelId="{F8B6761F-20ED-4BF5-BC89-9E32EC9A3BC9}" type="presParOf" srcId="{932F3BB9-0178-4F71-BFFA-69669009DBFA}" destId="{3BF31435-31EF-4B0A-8F37-DB1CE7DCB91D}" srcOrd="1" destOrd="0" presId="urn:microsoft.com/office/officeart/2005/8/layout/vList3"/>
  </dgm:cxnLst>
  <dgm:bg>
    <a:solidFill>
      <a:schemeClr val="accent1">
        <a:alpha val="22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95AF3-9FDA-4072-BC80-B731056341E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B1A46E-FB05-41EE-ADE3-5B49C4F67947}">
      <dgm:prSet phldrT="[Текст]" custT="1"/>
      <dgm:spPr>
        <a:solidFill>
          <a:schemeClr val="bg2">
            <a:lumMod val="2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2000" b="1" i="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Увеличение результативности управленческих решений</a:t>
          </a:r>
          <a:endParaRPr lang="ru-RU" sz="2000" b="1" i="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E9DDE0-3F21-46CB-9183-E59F10605D1C}" type="parTrans" cxnId="{056389A6-166B-44B8-90C7-F3D3D6CBAA5D}">
      <dgm:prSet/>
      <dgm:spPr/>
      <dgm:t>
        <a:bodyPr/>
        <a:lstStyle/>
        <a:p>
          <a:endParaRPr lang="ru-RU"/>
        </a:p>
      </dgm:t>
    </dgm:pt>
    <dgm:pt modelId="{7F844585-E98A-4789-B488-3543E9660038}" type="sibTrans" cxnId="{056389A6-166B-44B8-90C7-F3D3D6CBAA5D}">
      <dgm:prSet/>
      <dgm:spPr/>
      <dgm:t>
        <a:bodyPr/>
        <a:lstStyle/>
        <a:p>
          <a:endParaRPr lang="ru-RU"/>
        </a:p>
      </dgm:t>
    </dgm:pt>
    <dgm:pt modelId="{C28CB59F-9597-41E8-A300-A5E44E2BB6C9}">
      <dgm:prSet phldrT="[Текст]" custT="1"/>
      <dgm:spPr>
        <a:solidFill>
          <a:schemeClr val="bg2">
            <a:lumMod val="2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2000" b="1" i="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Формирование навыка проектной организации труда у руководителей и сотрудников органов местного самоуправления</a:t>
          </a:r>
          <a:endParaRPr lang="ru-RU" sz="2000" b="1" i="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EA65F8-C0E1-4B73-BE1E-FD7257C271EE}" type="parTrans" cxnId="{E9A93B88-6582-4278-8120-9D6503ED2A6C}">
      <dgm:prSet/>
      <dgm:spPr/>
      <dgm:t>
        <a:bodyPr/>
        <a:lstStyle/>
        <a:p>
          <a:endParaRPr lang="ru-RU"/>
        </a:p>
      </dgm:t>
    </dgm:pt>
    <dgm:pt modelId="{1DB41E9A-EFBD-4B8F-8E73-5282F64E92E3}" type="sibTrans" cxnId="{E9A93B88-6582-4278-8120-9D6503ED2A6C}">
      <dgm:prSet/>
      <dgm:spPr/>
      <dgm:t>
        <a:bodyPr/>
        <a:lstStyle/>
        <a:p>
          <a:endParaRPr lang="ru-RU"/>
        </a:p>
      </dgm:t>
    </dgm:pt>
    <dgm:pt modelId="{E9A8D1E1-1B71-4D11-86D9-E5C77FC0C810}">
      <dgm:prSet phldrT="[Текст]" custT="1"/>
      <dgm:spPr>
        <a:solidFill>
          <a:schemeClr val="bg2">
            <a:lumMod val="2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2000" b="1" i="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Повышение социальной активности населения</a:t>
          </a:r>
          <a:endParaRPr lang="ru-RU" sz="2000" b="1" i="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0156DD-09DC-48C2-AE7E-5033496D8DDC}" type="parTrans" cxnId="{39F8BBCC-36FE-47BC-A1A6-947A04B89B0C}">
      <dgm:prSet/>
      <dgm:spPr/>
      <dgm:t>
        <a:bodyPr/>
        <a:lstStyle/>
        <a:p>
          <a:endParaRPr lang="ru-RU"/>
        </a:p>
      </dgm:t>
    </dgm:pt>
    <dgm:pt modelId="{9A1E268D-477F-4408-990C-2104FD9FB668}" type="sibTrans" cxnId="{39F8BBCC-36FE-47BC-A1A6-947A04B89B0C}">
      <dgm:prSet/>
      <dgm:spPr/>
      <dgm:t>
        <a:bodyPr/>
        <a:lstStyle/>
        <a:p>
          <a:endParaRPr lang="ru-RU"/>
        </a:p>
      </dgm:t>
    </dgm:pt>
    <dgm:pt modelId="{D413365A-9BF9-4C6D-BB7D-D0A263DBEC19}">
      <dgm:prSet phldrT="[Текст]" custT="1"/>
      <dgm:spPr>
        <a:solidFill>
          <a:schemeClr val="bg2">
            <a:lumMod val="25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2000" b="1" i="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Повышение бюджетной грамотности вовлеченного населения</a:t>
          </a:r>
          <a:endParaRPr lang="ru-RU" sz="2000" b="1" i="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212F2C-B9D2-4F02-A42B-101C6AE30FA0}" type="parTrans" cxnId="{918F2570-8B07-4214-9CA1-407C5AD7F9EB}">
      <dgm:prSet/>
      <dgm:spPr/>
      <dgm:t>
        <a:bodyPr/>
        <a:lstStyle/>
        <a:p>
          <a:endParaRPr lang="ru-RU"/>
        </a:p>
      </dgm:t>
    </dgm:pt>
    <dgm:pt modelId="{8F580C13-AB45-424C-B7F6-F2C81955C503}" type="sibTrans" cxnId="{918F2570-8B07-4214-9CA1-407C5AD7F9EB}">
      <dgm:prSet/>
      <dgm:spPr/>
      <dgm:t>
        <a:bodyPr/>
        <a:lstStyle/>
        <a:p>
          <a:endParaRPr lang="ru-RU"/>
        </a:p>
      </dgm:t>
    </dgm:pt>
    <dgm:pt modelId="{A5822EFE-998F-4E1C-A1AB-577F12182129}" type="pres">
      <dgm:prSet presAssocID="{5DD95AF3-9FDA-4072-BC80-B731056341E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34A785-2EAD-4A0D-A1BD-B956E3E1E5D5}" type="pres">
      <dgm:prSet presAssocID="{BBB1A46E-FB05-41EE-ADE3-5B49C4F67947}" presName="composite" presStyleCnt="0"/>
      <dgm:spPr/>
    </dgm:pt>
    <dgm:pt modelId="{D48F0A6A-5CC7-4D52-A003-F5FA9DD6B120}" type="pres">
      <dgm:prSet presAssocID="{BBB1A46E-FB05-41EE-ADE3-5B49C4F67947}" presName="imgShp" presStyleLbl="fgImgPlace1" presStyleIdx="0" presStyleCnt="4" custLinFactNeighborX="-65643" custLinFactNeighborY="8748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3BD42A4D-9C58-435A-9807-40FD210F1D93}" type="pres">
      <dgm:prSet presAssocID="{BBB1A46E-FB05-41EE-ADE3-5B49C4F67947}" presName="txShp" presStyleLbl="node1" presStyleIdx="0" presStyleCnt="4" custScaleX="122508" custLinFactNeighborX="5306" custLinFactNeighborY="7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6765D-EA23-415D-BFF2-AA98E740E7E5}" type="pres">
      <dgm:prSet presAssocID="{7F844585-E98A-4789-B488-3543E9660038}" presName="spacing" presStyleCnt="0"/>
      <dgm:spPr/>
    </dgm:pt>
    <dgm:pt modelId="{FC5885D6-4BEE-4E19-B408-F13E89BCFADD}" type="pres">
      <dgm:prSet presAssocID="{C28CB59F-9597-41E8-A300-A5E44E2BB6C9}" presName="composite" presStyleCnt="0"/>
      <dgm:spPr/>
    </dgm:pt>
    <dgm:pt modelId="{7F4E94D7-363D-428E-A61D-79B707D3149E}" type="pres">
      <dgm:prSet presAssocID="{C28CB59F-9597-41E8-A300-A5E44E2BB6C9}" presName="imgShp" presStyleLbl="fgImgPlace1" presStyleIdx="1" presStyleCnt="4" custLinFactNeighborX="-67499" custLinFactNeighborY="-4695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ED4CCFD0-59CA-46A4-A4C2-27B4DF86E054}" type="pres">
      <dgm:prSet presAssocID="{C28CB59F-9597-41E8-A300-A5E44E2BB6C9}" presName="txShp" presStyleLbl="node1" presStyleIdx="1" presStyleCnt="4" custScaleX="122509" custLinFactNeighborX="5305" custLinFactNeighborY="-6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2D0E1-C692-4617-A678-7DF3DBC4AE72}" type="pres">
      <dgm:prSet presAssocID="{1DB41E9A-EFBD-4B8F-8E73-5282F64E92E3}" presName="spacing" presStyleCnt="0"/>
      <dgm:spPr/>
    </dgm:pt>
    <dgm:pt modelId="{93117318-2B7F-416B-B040-150CC55651D7}" type="pres">
      <dgm:prSet presAssocID="{E9A8D1E1-1B71-4D11-86D9-E5C77FC0C810}" presName="composite" presStyleCnt="0"/>
      <dgm:spPr/>
    </dgm:pt>
    <dgm:pt modelId="{95443B42-6FB8-4629-A6BF-31A672D087D4}" type="pres">
      <dgm:prSet presAssocID="{E9A8D1E1-1B71-4D11-86D9-E5C77FC0C810}" presName="imgShp" presStyleLbl="fgImgPlace1" presStyleIdx="2" presStyleCnt="4" custLinFactNeighborX="-67499" custLinFactNeighborY="-9184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93B61636-F855-45AB-8AFE-A16A80D28D68}" type="pres">
      <dgm:prSet presAssocID="{E9A8D1E1-1B71-4D11-86D9-E5C77FC0C810}" presName="txShp" presStyleLbl="node1" presStyleIdx="2" presStyleCnt="4" custScaleX="122509" custLinFactNeighborX="5305" custLinFactNeighborY="-9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1554D-6072-4A73-AF3C-C091768D7499}" type="pres">
      <dgm:prSet presAssocID="{9A1E268D-477F-4408-990C-2104FD9FB668}" presName="spacing" presStyleCnt="0"/>
      <dgm:spPr/>
    </dgm:pt>
    <dgm:pt modelId="{D865D138-F68A-45D7-8508-05039016CA91}" type="pres">
      <dgm:prSet presAssocID="{D413365A-9BF9-4C6D-BB7D-D0A263DBEC19}" presName="composite" presStyleCnt="0"/>
      <dgm:spPr/>
    </dgm:pt>
    <dgm:pt modelId="{B16B2A77-4578-4642-BD33-B991E41189E3}" type="pres">
      <dgm:prSet presAssocID="{D413365A-9BF9-4C6D-BB7D-D0A263DBEC19}" presName="imgShp" presStyleLbl="fgImgPlace1" presStyleIdx="3" presStyleCnt="4" custLinFactNeighborX="-68433" custLinFactNeighborY="-13674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3BF9B45-D7A1-41B5-BBFE-D154107358B0}" type="pres">
      <dgm:prSet presAssocID="{D413365A-9BF9-4C6D-BB7D-D0A263DBEC19}" presName="txShp" presStyleLbl="node1" presStyleIdx="3" presStyleCnt="4" custScaleX="121572" custLinFactNeighborX="5774" custLinFactNeighborY="-1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48400-C77E-45F2-9A75-BDEC7477BB5A}" type="presOf" srcId="{5DD95AF3-9FDA-4072-BC80-B731056341EC}" destId="{A5822EFE-998F-4E1C-A1AB-577F12182129}" srcOrd="0" destOrd="0" presId="urn:microsoft.com/office/officeart/2005/8/layout/vList3"/>
    <dgm:cxn modelId="{39F8BBCC-36FE-47BC-A1A6-947A04B89B0C}" srcId="{5DD95AF3-9FDA-4072-BC80-B731056341EC}" destId="{E9A8D1E1-1B71-4D11-86D9-E5C77FC0C810}" srcOrd="2" destOrd="0" parTransId="{F50156DD-09DC-48C2-AE7E-5033496D8DDC}" sibTransId="{9A1E268D-477F-4408-990C-2104FD9FB668}"/>
    <dgm:cxn modelId="{6579651B-F926-4B8A-98C1-1B4880812554}" type="presOf" srcId="{D413365A-9BF9-4C6D-BB7D-D0A263DBEC19}" destId="{B3BF9B45-D7A1-41B5-BBFE-D154107358B0}" srcOrd="0" destOrd="0" presId="urn:microsoft.com/office/officeart/2005/8/layout/vList3"/>
    <dgm:cxn modelId="{E9A93B88-6582-4278-8120-9D6503ED2A6C}" srcId="{5DD95AF3-9FDA-4072-BC80-B731056341EC}" destId="{C28CB59F-9597-41E8-A300-A5E44E2BB6C9}" srcOrd="1" destOrd="0" parTransId="{55EA65F8-C0E1-4B73-BE1E-FD7257C271EE}" sibTransId="{1DB41E9A-EFBD-4B8F-8E73-5282F64E92E3}"/>
    <dgm:cxn modelId="{056389A6-166B-44B8-90C7-F3D3D6CBAA5D}" srcId="{5DD95AF3-9FDA-4072-BC80-B731056341EC}" destId="{BBB1A46E-FB05-41EE-ADE3-5B49C4F67947}" srcOrd="0" destOrd="0" parTransId="{ECE9DDE0-3F21-46CB-9183-E59F10605D1C}" sibTransId="{7F844585-E98A-4789-B488-3543E9660038}"/>
    <dgm:cxn modelId="{CC76EF2C-B46B-412B-8A39-3A92957AC5E6}" type="presOf" srcId="{E9A8D1E1-1B71-4D11-86D9-E5C77FC0C810}" destId="{93B61636-F855-45AB-8AFE-A16A80D28D68}" srcOrd="0" destOrd="0" presId="urn:microsoft.com/office/officeart/2005/8/layout/vList3"/>
    <dgm:cxn modelId="{AAAF3ABC-EEED-4025-9427-A687C525A163}" type="presOf" srcId="{BBB1A46E-FB05-41EE-ADE3-5B49C4F67947}" destId="{3BD42A4D-9C58-435A-9807-40FD210F1D93}" srcOrd="0" destOrd="0" presId="urn:microsoft.com/office/officeart/2005/8/layout/vList3"/>
    <dgm:cxn modelId="{3D166019-1BDD-4D97-9C11-FA204140535C}" type="presOf" srcId="{C28CB59F-9597-41E8-A300-A5E44E2BB6C9}" destId="{ED4CCFD0-59CA-46A4-A4C2-27B4DF86E054}" srcOrd="0" destOrd="0" presId="urn:microsoft.com/office/officeart/2005/8/layout/vList3"/>
    <dgm:cxn modelId="{918F2570-8B07-4214-9CA1-407C5AD7F9EB}" srcId="{5DD95AF3-9FDA-4072-BC80-B731056341EC}" destId="{D413365A-9BF9-4C6D-BB7D-D0A263DBEC19}" srcOrd="3" destOrd="0" parTransId="{00212F2C-B9D2-4F02-A42B-101C6AE30FA0}" sibTransId="{8F580C13-AB45-424C-B7F6-F2C81955C503}"/>
    <dgm:cxn modelId="{1D862212-3C1C-4AD9-BBD1-D4AA8467D640}" type="presParOf" srcId="{A5822EFE-998F-4E1C-A1AB-577F12182129}" destId="{BE34A785-2EAD-4A0D-A1BD-B956E3E1E5D5}" srcOrd="0" destOrd="0" presId="urn:microsoft.com/office/officeart/2005/8/layout/vList3"/>
    <dgm:cxn modelId="{7E38FCEE-FC22-4AC2-A770-EE156777045C}" type="presParOf" srcId="{BE34A785-2EAD-4A0D-A1BD-B956E3E1E5D5}" destId="{D48F0A6A-5CC7-4D52-A003-F5FA9DD6B120}" srcOrd="0" destOrd="0" presId="urn:microsoft.com/office/officeart/2005/8/layout/vList3"/>
    <dgm:cxn modelId="{5FC6C377-0A78-4539-AEE6-1EAC239B412C}" type="presParOf" srcId="{BE34A785-2EAD-4A0D-A1BD-B956E3E1E5D5}" destId="{3BD42A4D-9C58-435A-9807-40FD210F1D93}" srcOrd="1" destOrd="0" presId="urn:microsoft.com/office/officeart/2005/8/layout/vList3"/>
    <dgm:cxn modelId="{19B692AD-37B7-4FA4-A551-AA5F3AE86642}" type="presParOf" srcId="{A5822EFE-998F-4E1C-A1AB-577F12182129}" destId="{C5D6765D-EA23-415D-BFF2-AA98E740E7E5}" srcOrd="1" destOrd="0" presId="urn:microsoft.com/office/officeart/2005/8/layout/vList3"/>
    <dgm:cxn modelId="{BF365CCF-149F-424C-99CD-43AC1D58F89E}" type="presParOf" srcId="{A5822EFE-998F-4E1C-A1AB-577F12182129}" destId="{FC5885D6-4BEE-4E19-B408-F13E89BCFADD}" srcOrd="2" destOrd="0" presId="urn:microsoft.com/office/officeart/2005/8/layout/vList3"/>
    <dgm:cxn modelId="{2D3A94AD-A6B6-40E6-A7B8-CC72F47F4E95}" type="presParOf" srcId="{FC5885D6-4BEE-4E19-B408-F13E89BCFADD}" destId="{7F4E94D7-363D-428E-A61D-79B707D3149E}" srcOrd="0" destOrd="0" presId="urn:microsoft.com/office/officeart/2005/8/layout/vList3"/>
    <dgm:cxn modelId="{77C8C69D-42D7-49DD-967E-7CD190E135AE}" type="presParOf" srcId="{FC5885D6-4BEE-4E19-B408-F13E89BCFADD}" destId="{ED4CCFD0-59CA-46A4-A4C2-27B4DF86E054}" srcOrd="1" destOrd="0" presId="urn:microsoft.com/office/officeart/2005/8/layout/vList3"/>
    <dgm:cxn modelId="{79B7704F-D3BE-4E67-B353-B20F6CF239C9}" type="presParOf" srcId="{A5822EFE-998F-4E1C-A1AB-577F12182129}" destId="{47C2D0E1-C692-4617-A678-7DF3DBC4AE72}" srcOrd="3" destOrd="0" presId="urn:microsoft.com/office/officeart/2005/8/layout/vList3"/>
    <dgm:cxn modelId="{96FAECDE-C710-4334-96F3-1C219C53BCF6}" type="presParOf" srcId="{A5822EFE-998F-4E1C-A1AB-577F12182129}" destId="{93117318-2B7F-416B-B040-150CC55651D7}" srcOrd="4" destOrd="0" presId="urn:microsoft.com/office/officeart/2005/8/layout/vList3"/>
    <dgm:cxn modelId="{CF18658D-1C6C-435E-9E97-136733B473EF}" type="presParOf" srcId="{93117318-2B7F-416B-B040-150CC55651D7}" destId="{95443B42-6FB8-4629-A6BF-31A672D087D4}" srcOrd="0" destOrd="0" presId="urn:microsoft.com/office/officeart/2005/8/layout/vList3"/>
    <dgm:cxn modelId="{71738504-7932-4EBD-B1F9-A464B8861A6E}" type="presParOf" srcId="{93117318-2B7F-416B-B040-150CC55651D7}" destId="{93B61636-F855-45AB-8AFE-A16A80D28D68}" srcOrd="1" destOrd="0" presId="urn:microsoft.com/office/officeart/2005/8/layout/vList3"/>
    <dgm:cxn modelId="{992407BE-68D3-45DE-8A29-218252B4C217}" type="presParOf" srcId="{A5822EFE-998F-4E1C-A1AB-577F12182129}" destId="{5C61554D-6072-4A73-AF3C-C091768D7499}" srcOrd="5" destOrd="0" presId="urn:microsoft.com/office/officeart/2005/8/layout/vList3"/>
    <dgm:cxn modelId="{A88614ED-AB32-4595-B8AD-763052288E6D}" type="presParOf" srcId="{A5822EFE-998F-4E1C-A1AB-577F12182129}" destId="{D865D138-F68A-45D7-8508-05039016CA91}" srcOrd="6" destOrd="0" presId="urn:microsoft.com/office/officeart/2005/8/layout/vList3"/>
    <dgm:cxn modelId="{0807596B-A35E-4E9F-8BE1-D106FD840510}" type="presParOf" srcId="{D865D138-F68A-45D7-8508-05039016CA91}" destId="{B16B2A77-4578-4642-BD33-B991E41189E3}" srcOrd="0" destOrd="0" presId="urn:microsoft.com/office/officeart/2005/8/layout/vList3"/>
    <dgm:cxn modelId="{EC559D51-80EA-4547-A41B-9A11AB008887}" type="presParOf" srcId="{D865D138-F68A-45D7-8508-05039016CA91}" destId="{B3BF9B45-D7A1-41B5-BBFE-D154107358B0}" srcOrd="1" destOrd="0" presId="urn:microsoft.com/office/officeart/2005/8/layout/vList3"/>
  </dgm:cxnLst>
  <dgm:bg>
    <a:solidFill>
      <a:schemeClr val="accent1">
        <a:alpha val="22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D95AF3-9FDA-4072-BC80-B731056341E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B1A46E-FB05-41EE-ADE3-5B49C4F67947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Дорожная деятельность </a:t>
          </a:r>
          <a:r>
            <a:rPr lang="ru-RU" sz="2000" b="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(ремонт дорог, тротуаров)</a:t>
          </a:r>
          <a:endParaRPr lang="ru-RU" sz="2000" b="0" i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E9DDE0-3F21-46CB-9183-E59F10605D1C}" type="parTrans" cxnId="{056389A6-166B-44B8-90C7-F3D3D6CBAA5D}">
      <dgm:prSet/>
      <dgm:spPr/>
      <dgm:t>
        <a:bodyPr/>
        <a:lstStyle/>
        <a:p>
          <a:endParaRPr lang="ru-RU"/>
        </a:p>
      </dgm:t>
    </dgm:pt>
    <dgm:pt modelId="{7F844585-E98A-4789-B488-3543E9660038}" type="sibTrans" cxnId="{056389A6-166B-44B8-90C7-F3D3D6CBAA5D}">
      <dgm:prSet/>
      <dgm:spPr/>
      <dgm:t>
        <a:bodyPr/>
        <a:lstStyle/>
        <a:p>
          <a:endParaRPr lang="ru-RU"/>
        </a:p>
      </dgm:t>
    </dgm:pt>
    <dgm:pt modelId="{C28CB59F-9597-41E8-A300-A5E44E2BB6C9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Благоустройство территории </a:t>
          </a: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(освещение улиц, озеленение и т.п.)</a:t>
          </a:r>
          <a:endParaRPr lang="ru-RU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55EA65F8-C0E1-4B73-BE1E-FD7257C271EE}" type="parTrans" cxnId="{E9A93B88-6582-4278-8120-9D6503ED2A6C}">
      <dgm:prSet/>
      <dgm:spPr/>
      <dgm:t>
        <a:bodyPr/>
        <a:lstStyle/>
        <a:p>
          <a:endParaRPr lang="ru-RU"/>
        </a:p>
      </dgm:t>
    </dgm:pt>
    <dgm:pt modelId="{1DB41E9A-EFBD-4B8F-8E73-5282F64E92E3}" type="sibTrans" cxnId="{E9A93B88-6582-4278-8120-9D6503ED2A6C}">
      <dgm:prSet/>
      <dgm:spPr/>
      <dgm:t>
        <a:bodyPr/>
        <a:lstStyle/>
        <a:p>
          <a:endParaRPr lang="ru-RU"/>
        </a:p>
      </dgm:t>
    </dgm:pt>
    <dgm:pt modelId="{E9A8D1E1-1B71-4D11-86D9-E5C77FC0C810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Обеспечение жителей услугами культуры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(например, ремонт ДК)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F50156DD-09DC-48C2-AE7E-5033496D8DDC}" type="parTrans" cxnId="{39F8BBCC-36FE-47BC-A1A6-947A04B89B0C}">
      <dgm:prSet/>
      <dgm:spPr/>
      <dgm:t>
        <a:bodyPr/>
        <a:lstStyle/>
        <a:p>
          <a:endParaRPr lang="ru-RU"/>
        </a:p>
      </dgm:t>
    </dgm:pt>
    <dgm:pt modelId="{9A1E268D-477F-4408-990C-2104FD9FB668}" type="sibTrans" cxnId="{39F8BBCC-36FE-47BC-A1A6-947A04B89B0C}">
      <dgm:prSet/>
      <dgm:spPr/>
      <dgm:t>
        <a:bodyPr/>
        <a:lstStyle/>
        <a:p>
          <a:endParaRPr lang="ru-RU"/>
        </a:p>
      </dgm:t>
    </dgm:pt>
    <dgm:pt modelId="{C28BE6A0-517D-4D20-B54F-85110AFFDD30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Водоснабжение населения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(строительство колодцев, ремонт сетей)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633596B1-4DA4-43C6-8D6B-4994E65CFE72}" type="parTrans" cxnId="{DD5F2143-3BC8-4545-B7E0-7AE739BEE45C}">
      <dgm:prSet/>
      <dgm:spPr/>
      <dgm:t>
        <a:bodyPr/>
        <a:lstStyle/>
        <a:p>
          <a:endParaRPr lang="ru-RU"/>
        </a:p>
      </dgm:t>
    </dgm:pt>
    <dgm:pt modelId="{10C2215A-73F3-461F-9284-2706417C01FD}" type="sibTrans" cxnId="{DD5F2143-3BC8-4545-B7E0-7AE739BEE45C}">
      <dgm:prSet/>
      <dgm:spPr/>
      <dgm:t>
        <a:bodyPr/>
        <a:lstStyle/>
        <a:p>
          <a:endParaRPr lang="ru-RU"/>
        </a:p>
      </dgm:t>
    </dgm:pt>
    <dgm:pt modelId="{D413365A-9BF9-4C6D-BB7D-D0A263DBEC19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Обустройство мест массового отдыха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0212F2C-B9D2-4F02-A42B-101C6AE30FA0}" type="parTrans" cxnId="{918F2570-8B07-4214-9CA1-407C5AD7F9EB}">
      <dgm:prSet/>
      <dgm:spPr/>
      <dgm:t>
        <a:bodyPr/>
        <a:lstStyle/>
        <a:p>
          <a:endParaRPr lang="ru-RU"/>
        </a:p>
      </dgm:t>
    </dgm:pt>
    <dgm:pt modelId="{8F580C13-AB45-424C-B7F6-F2C81955C503}" type="sibTrans" cxnId="{918F2570-8B07-4214-9CA1-407C5AD7F9EB}">
      <dgm:prSet/>
      <dgm:spPr/>
      <dgm:t>
        <a:bodyPr/>
        <a:lstStyle/>
        <a:p>
          <a:endParaRPr lang="ru-RU"/>
        </a:p>
      </dgm:t>
    </dgm:pt>
    <dgm:pt modelId="{A5822EFE-998F-4E1C-A1AB-577F12182129}" type="pres">
      <dgm:prSet presAssocID="{5DD95AF3-9FDA-4072-BC80-B731056341E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34A785-2EAD-4A0D-A1BD-B956E3E1E5D5}" type="pres">
      <dgm:prSet presAssocID="{BBB1A46E-FB05-41EE-ADE3-5B49C4F67947}" presName="composite" presStyleCnt="0"/>
      <dgm:spPr/>
    </dgm:pt>
    <dgm:pt modelId="{D48F0A6A-5CC7-4D52-A003-F5FA9DD6B120}" type="pres">
      <dgm:prSet presAssocID="{BBB1A46E-FB05-41EE-ADE3-5B49C4F67947}" presName="imgShp" presStyleLbl="fgImgPlace1" presStyleIdx="0" presStyleCnt="5" custLinFactNeighborX="-44087" custLinFactNeighborY="8748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3BD42A4D-9C58-435A-9807-40FD210F1D93}" type="pres">
      <dgm:prSet presAssocID="{BBB1A46E-FB05-41EE-ADE3-5B49C4F67947}" presName="txShp" presStyleLbl="node1" presStyleIdx="0" presStyleCnt="5" custScaleX="122508" custLinFactNeighborX="-5596" custLinFactNeighborY="24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6765D-EA23-415D-BFF2-AA98E740E7E5}" type="pres">
      <dgm:prSet presAssocID="{7F844585-E98A-4789-B488-3543E9660038}" presName="spacing" presStyleCnt="0"/>
      <dgm:spPr/>
    </dgm:pt>
    <dgm:pt modelId="{FC5885D6-4BEE-4E19-B408-F13E89BCFADD}" type="pres">
      <dgm:prSet presAssocID="{C28CB59F-9597-41E8-A300-A5E44E2BB6C9}" presName="composite" presStyleCnt="0"/>
      <dgm:spPr/>
    </dgm:pt>
    <dgm:pt modelId="{7F4E94D7-363D-428E-A61D-79B707D3149E}" type="pres">
      <dgm:prSet presAssocID="{C28CB59F-9597-41E8-A300-A5E44E2BB6C9}" presName="imgShp" presStyleLbl="fgImgPlace1" presStyleIdx="1" presStyleCnt="5" custLinFactNeighborX="-44086" custLinFactNeighborY="-4695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ED4CCFD0-59CA-46A4-A4C2-27B4DF86E054}" type="pres">
      <dgm:prSet presAssocID="{C28CB59F-9597-41E8-A300-A5E44E2BB6C9}" presName="txShp" presStyleLbl="node1" presStyleIdx="1" presStyleCnt="5" custScaleX="122509" custLinFactNeighborX="-5595" custLinFactNeighborY="1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2D0E1-C692-4617-A678-7DF3DBC4AE72}" type="pres">
      <dgm:prSet presAssocID="{1DB41E9A-EFBD-4B8F-8E73-5282F64E92E3}" presName="spacing" presStyleCnt="0"/>
      <dgm:spPr/>
    </dgm:pt>
    <dgm:pt modelId="{93117318-2B7F-416B-B040-150CC55651D7}" type="pres">
      <dgm:prSet presAssocID="{E9A8D1E1-1B71-4D11-86D9-E5C77FC0C810}" presName="composite" presStyleCnt="0"/>
      <dgm:spPr/>
    </dgm:pt>
    <dgm:pt modelId="{95443B42-6FB8-4629-A6BF-31A672D087D4}" type="pres">
      <dgm:prSet presAssocID="{E9A8D1E1-1B71-4D11-86D9-E5C77FC0C810}" presName="imgShp" presStyleLbl="fgImgPlace1" presStyleIdx="2" presStyleCnt="5" custLinFactNeighborX="-44086" custLinFactNeighborY="-9184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93B61636-F855-45AB-8AFE-A16A80D28D68}" type="pres">
      <dgm:prSet presAssocID="{E9A8D1E1-1B71-4D11-86D9-E5C77FC0C810}" presName="txShp" presStyleLbl="node1" presStyleIdx="2" presStyleCnt="5" custScaleX="122509" custLinFactNeighborX="-5595" custLinFactNeighborY="6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1554D-6072-4A73-AF3C-C091768D7499}" type="pres">
      <dgm:prSet presAssocID="{9A1E268D-477F-4408-990C-2104FD9FB668}" presName="spacing" presStyleCnt="0"/>
      <dgm:spPr/>
    </dgm:pt>
    <dgm:pt modelId="{D865D138-F68A-45D7-8508-05039016CA91}" type="pres">
      <dgm:prSet presAssocID="{D413365A-9BF9-4C6D-BB7D-D0A263DBEC19}" presName="composite" presStyleCnt="0"/>
      <dgm:spPr/>
    </dgm:pt>
    <dgm:pt modelId="{B16B2A77-4578-4642-BD33-B991E41189E3}" type="pres">
      <dgm:prSet presAssocID="{D413365A-9BF9-4C6D-BB7D-D0A263DBEC19}" presName="imgShp" presStyleLbl="fgImgPlace1" presStyleIdx="3" presStyleCnt="5" custLinFactNeighborX="-45020" custLinFactNeighborY="-13674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3BF9B45-D7A1-41B5-BBFE-D154107358B0}" type="pres">
      <dgm:prSet presAssocID="{D413365A-9BF9-4C6D-BB7D-D0A263DBEC19}" presName="txShp" presStyleLbl="node1" presStyleIdx="3" presStyleCnt="5" custScaleX="121572" custLinFactNeighborX="-6298" custLinFactNeighborY="2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6D6F6-D2CF-4C64-B2DD-14FBACEF7DE5}" type="pres">
      <dgm:prSet presAssocID="{8F580C13-AB45-424C-B7F6-F2C81955C503}" presName="spacing" presStyleCnt="0"/>
      <dgm:spPr/>
    </dgm:pt>
    <dgm:pt modelId="{B73983E4-059A-4DB3-92BB-8FC78D283864}" type="pres">
      <dgm:prSet presAssocID="{C28BE6A0-517D-4D20-B54F-85110AFFDD30}" presName="composite" presStyleCnt="0"/>
      <dgm:spPr/>
    </dgm:pt>
    <dgm:pt modelId="{EC802890-65FD-4B9E-B9B4-92EE5AE34BD8}" type="pres">
      <dgm:prSet presAssocID="{C28BE6A0-517D-4D20-B54F-85110AFFDD30}" presName="imgShp" presStyleLbl="fgImgPlace1" presStyleIdx="4" presStyleCnt="5" custLinFactNeighborX="-44086" custLinFactNeighborY="-18163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A0776735-17AF-43AC-9333-2FE9C8619FC0}" type="pres">
      <dgm:prSet presAssocID="{C28BE6A0-517D-4D20-B54F-85110AFFDD30}" presName="txShp" presStyleLbl="node1" presStyleIdx="4" presStyleCnt="5" custScaleX="122509" custLinFactNeighborX="-5595" custLinFactNeighborY="-18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89ABAF-D736-40C4-B49B-E6DF71323B34}" type="presOf" srcId="{C28CB59F-9597-41E8-A300-A5E44E2BB6C9}" destId="{ED4CCFD0-59CA-46A4-A4C2-27B4DF86E054}" srcOrd="0" destOrd="0" presId="urn:microsoft.com/office/officeart/2005/8/layout/vList3"/>
    <dgm:cxn modelId="{918F2570-8B07-4214-9CA1-407C5AD7F9EB}" srcId="{5DD95AF3-9FDA-4072-BC80-B731056341EC}" destId="{D413365A-9BF9-4C6D-BB7D-D0A263DBEC19}" srcOrd="3" destOrd="0" parTransId="{00212F2C-B9D2-4F02-A42B-101C6AE30FA0}" sibTransId="{8F580C13-AB45-424C-B7F6-F2C81955C503}"/>
    <dgm:cxn modelId="{982E6502-E446-4B28-A601-47D50E4399C2}" type="presOf" srcId="{C28BE6A0-517D-4D20-B54F-85110AFFDD30}" destId="{A0776735-17AF-43AC-9333-2FE9C8619FC0}" srcOrd="0" destOrd="0" presId="urn:microsoft.com/office/officeart/2005/8/layout/vList3"/>
    <dgm:cxn modelId="{5FC8DD65-D7BD-4915-9F3D-DA1AEAD33112}" type="presOf" srcId="{E9A8D1E1-1B71-4D11-86D9-E5C77FC0C810}" destId="{93B61636-F855-45AB-8AFE-A16A80D28D68}" srcOrd="0" destOrd="0" presId="urn:microsoft.com/office/officeart/2005/8/layout/vList3"/>
    <dgm:cxn modelId="{7049B540-6E0B-4A30-98B8-D54F54C6737C}" type="presOf" srcId="{D413365A-9BF9-4C6D-BB7D-D0A263DBEC19}" destId="{B3BF9B45-D7A1-41B5-BBFE-D154107358B0}" srcOrd="0" destOrd="0" presId="urn:microsoft.com/office/officeart/2005/8/layout/vList3"/>
    <dgm:cxn modelId="{DD5F2143-3BC8-4545-B7E0-7AE739BEE45C}" srcId="{5DD95AF3-9FDA-4072-BC80-B731056341EC}" destId="{C28BE6A0-517D-4D20-B54F-85110AFFDD30}" srcOrd="4" destOrd="0" parTransId="{633596B1-4DA4-43C6-8D6B-4994E65CFE72}" sibTransId="{10C2215A-73F3-461F-9284-2706417C01FD}"/>
    <dgm:cxn modelId="{39F8BBCC-36FE-47BC-A1A6-947A04B89B0C}" srcId="{5DD95AF3-9FDA-4072-BC80-B731056341EC}" destId="{E9A8D1E1-1B71-4D11-86D9-E5C77FC0C810}" srcOrd="2" destOrd="0" parTransId="{F50156DD-09DC-48C2-AE7E-5033496D8DDC}" sibTransId="{9A1E268D-477F-4408-990C-2104FD9FB668}"/>
    <dgm:cxn modelId="{E9A93B88-6582-4278-8120-9D6503ED2A6C}" srcId="{5DD95AF3-9FDA-4072-BC80-B731056341EC}" destId="{C28CB59F-9597-41E8-A300-A5E44E2BB6C9}" srcOrd="1" destOrd="0" parTransId="{55EA65F8-C0E1-4B73-BE1E-FD7257C271EE}" sibTransId="{1DB41E9A-EFBD-4B8F-8E73-5282F64E92E3}"/>
    <dgm:cxn modelId="{056389A6-166B-44B8-90C7-F3D3D6CBAA5D}" srcId="{5DD95AF3-9FDA-4072-BC80-B731056341EC}" destId="{BBB1A46E-FB05-41EE-ADE3-5B49C4F67947}" srcOrd="0" destOrd="0" parTransId="{ECE9DDE0-3F21-46CB-9183-E59F10605D1C}" sibTransId="{7F844585-E98A-4789-B488-3543E9660038}"/>
    <dgm:cxn modelId="{AD588D8A-5E22-4FF5-9AD8-9F11A33BD18C}" type="presOf" srcId="{BBB1A46E-FB05-41EE-ADE3-5B49C4F67947}" destId="{3BD42A4D-9C58-435A-9807-40FD210F1D93}" srcOrd="0" destOrd="0" presId="urn:microsoft.com/office/officeart/2005/8/layout/vList3"/>
    <dgm:cxn modelId="{08E11058-F89C-4236-8893-BC6F2444B974}" type="presOf" srcId="{5DD95AF3-9FDA-4072-BC80-B731056341EC}" destId="{A5822EFE-998F-4E1C-A1AB-577F12182129}" srcOrd="0" destOrd="0" presId="urn:microsoft.com/office/officeart/2005/8/layout/vList3"/>
    <dgm:cxn modelId="{F861EDF4-7E22-46D0-9491-EBDD2534DCBE}" type="presParOf" srcId="{A5822EFE-998F-4E1C-A1AB-577F12182129}" destId="{BE34A785-2EAD-4A0D-A1BD-B956E3E1E5D5}" srcOrd="0" destOrd="0" presId="urn:microsoft.com/office/officeart/2005/8/layout/vList3"/>
    <dgm:cxn modelId="{A6A0D750-8FCB-4339-8618-047F21985853}" type="presParOf" srcId="{BE34A785-2EAD-4A0D-A1BD-B956E3E1E5D5}" destId="{D48F0A6A-5CC7-4D52-A003-F5FA9DD6B120}" srcOrd="0" destOrd="0" presId="urn:microsoft.com/office/officeart/2005/8/layout/vList3"/>
    <dgm:cxn modelId="{382A770E-7A00-4FF3-BCA1-97E74280B94F}" type="presParOf" srcId="{BE34A785-2EAD-4A0D-A1BD-B956E3E1E5D5}" destId="{3BD42A4D-9C58-435A-9807-40FD210F1D93}" srcOrd="1" destOrd="0" presId="urn:microsoft.com/office/officeart/2005/8/layout/vList3"/>
    <dgm:cxn modelId="{9B354AF9-9A12-4855-98A5-9D4EE8F28260}" type="presParOf" srcId="{A5822EFE-998F-4E1C-A1AB-577F12182129}" destId="{C5D6765D-EA23-415D-BFF2-AA98E740E7E5}" srcOrd="1" destOrd="0" presId="urn:microsoft.com/office/officeart/2005/8/layout/vList3"/>
    <dgm:cxn modelId="{C8835935-0EDD-4D35-B78B-7BD60C6C61B0}" type="presParOf" srcId="{A5822EFE-998F-4E1C-A1AB-577F12182129}" destId="{FC5885D6-4BEE-4E19-B408-F13E89BCFADD}" srcOrd="2" destOrd="0" presId="urn:microsoft.com/office/officeart/2005/8/layout/vList3"/>
    <dgm:cxn modelId="{AEF0BD31-0C71-4AB2-AD4E-F55CF86F367D}" type="presParOf" srcId="{FC5885D6-4BEE-4E19-B408-F13E89BCFADD}" destId="{7F4E94D7-363D-428E-A61D-79B707D3149E}" srcOrd="0" destOrd="0" presId="urn:microsoft.com/office/officeart/2005/8/layout/vList3"/>
    <dgm:cxn modelId="{4BB7C8EC-AD59-4414-B5B4-66470B2704BA}" type="presParOf" srcId="{FC5885D6-4BEE-4E19-B408-F13E89BCFADD}" destId="{ED4CCFD0-59CA-46A4-A4C2-27B4DF86E054}" srcOrd="1" destOrd="0" presId="urn:microsoft.com/office/officeart/2005/8/layout/vList3"/>
    <dgm:cxn modelId="{A5075076-C9B9-44B3-8B7A-8F24D6859BE8}" type="presParOf" srcId="{A5822EFE-998F-4E1C-A1AB-577F12182129}" destId="{47C2D0E1-C692-4617-A678-7DF3DBC4AE72}" srcOrd="3" destOrd="0" presId="urn:microsoft.com/office/officeart/2005/8/layout/vList3"/>
    <dgm:cxn modelId="{43E0E0FD-1EC9-4423-BB85-F3977DD6D1AD}" type="presParOf" srcId="{A5822EFE-998F-4E1C-A1AB-577F12182129}" destId="{93117318-2B7F-416B-B040-150CC55651D7}" srcOrd="4" destOrd="0" presId="urn:microsoft.com/office/officeart/2005/8/layout/vList3"/>
    <dgm:cxn modelId="{2C5DA650-B430-4D28-AE99-2F4752CD92FD}" type="presParOf" srcId="{93117318-2B7F-416B-B040-150CC55651D7}" destId="{95443B42-6FB8-4629-A6BF-31A672D087D4}" srcOrd="0" destOrd="0" presId="urn:microsoft.com/office/officeart/2005/8/layout/vList3"/>
    <dgm:cxn modelId="{850EEFB2-C956-4338-A99A-702A9B20A31B}" type="presParOf" srcId="{93117318-2B7F-416B-B040-150CC55651D7}" destId="{93B61636-F855-45AB-8AFE-A16A80D28D68}" srcOrd="1" destOrd="0" presId="urn:microsoft.com/office/officeart/2005/8/layout/vList3"/>
    <dgm:cxn modelId="{084EDFC8-1709-4AB7-AAD7-6BD5817F56DA}" type="presParOf" srcId="{A5822EFE-998F-4E1C-A1AB-577F12182129}" destId="{5C61554D-6072-4A73-AF3C-C091768D7499}" srcOrd="5" destOrd="0" presId="urn:microsoft.com/office/officeart/2005/8/layout/vList3"/>
    <dgm:cxn modelId="{50314085-E772-4CD2-8E5F-DF5F540490D4}" type="presParOf" srcId="{A5822EFE-998F-4E1C-A1AB-577F12182129}" destId="{D865D138-F68A-45D7-8508-05039016CA91}" srcOrd="6" destOrd="0" presId="urn:microsoft.com/office/officeart/2005/8/layout/vList3"/>
    <dgm:cxn modelId="{D1424C64-A66C-4C5C-8E18-D160D572A0CE}" type="presParOf" srcId="{D865D138-F68A-45D7-8508-05039016CA91}" destId="{B16B2A77-4578-4642-BD33-B991E41189E3}" srcOrd="0" destOrd="0" presId="urn:microsoft.com/office/officeart/2005/8/layout/vList3"/>
    <dgm:cxn modelId="{810A738F-7260-48CF-A256-72B2E68716B6}" type="presParOf" srcId="{D865D138-F68A-45D7-8508-05039016CA91}" destId="{B3BF9B45-D7A1-41B5-BBFE-D154107358B0}" srcOrd="1" destOrd="0" presId="urn:microsoft.com/office/officeart/2005/8/layout/vList3"/>
    <dgm:cxn modelId="{5E88D81E-3042-4E36-B789-8B14FB69FD94}" type="presParOf" srcId="{A5822EFE-998F-4E1C-A1AB-577F12182129}" destId="{1AC6D6F6-D2CF-4C64-B2DD-14FBACEF7DE5}" srcOrd="7" destOrd="0" presId="urn:microsoft.com/office/officeart/2005/8/layout/vList3"/>
    <dgm:cxn modelId="{06C94C8D-A883-4A4A-880D-930457D5C851}" type="presParOf" srcId="{A5822EFE-998F-4E1C-A1AB-577F12182129}" destId="{B73983E4-059A-4DB3-92BB-8FC78D283864}" srcOrd="8" destOrd="0" presId="urn:microsoft.com/office/officeart/2005/8/layout/vList3"/>
    <dgm:cxn modelId="{9A022886-A082-4E51-A5BC-D11D6B64215B}" type="presParOf" srcId="{B73983E4-059A-4DB3-92BB-8FC78D283864}" destId="{EC802890-65FD-4B9E-B9B4-92EE5AE34BD8}" srcOrd="0" destOrd="0" presId="urn:microsoft.com/office/officeart/2005/8/layout/vList3"/>
    <dgm:cxn modelId="{A3AB77C0-8137-480A-9E66-7B35A03B3B46}" type="presParOf" srcId="{B73983E4-059A-4DB3-92BB-8FC78D283864}" destId="{A0776735-17AF-43AC-9333-2FE9C8619FC0}" srcOrd="1" destOrd="0" presId="urn:microsoft.com/office/officeart/2005/8/layout/vList3"/>
  </dgm:cxnLst>
  <dgm:bg>
    <a:solidFill>
      <a:schemeClr val="accent1">
        <a:alpha val="22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D95AF3-9FDA-4072-BC80-B731056341E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BB1A46E-FB05-41EE-ADE3-5B49C4F67947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Создание условий для занятий спортом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(спорт. площадки и т.п. )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ECE9DDE0-3F21-46CB-9183-E59F10605D1C}" type="parTrans" cxnId="{056389A6-166B-44B8-90C7-F3D3D6CBAA5D}">
      <dgm:prSet/>
      <dgm:spPr/>
      <dgm:t>
        <a:bodyPr/>
        <a:lstStyle/>
        <a:p>
          <a:endParaRPr lang="ru-RU"/>
        </a:p>
      </dgm:t>
    </dgm:pt>
    <dgm:pt modelId="{7F844585-E98A-4789-B488-3543E9660038}" type="sibTrans" cxnId="{056389A6-166B-44B8-90C7-F3D3D6CBAA5D}">
      <dgm:prSet/>
      <dgm:spPr/>
      <dgm:t>
        <a:bodyPr/>
        <a:lstStyle/>
        <a:p>
          <a:endParaRPr lang="ru-RU"/>
        </a:p>
      </dgm:t>
    </dgm:pt>
    <dgm:pt modelId="{C28CB59F-9597-41E8-A300-A5E44E2BB6C9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Содержание мест захоронения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5EA65F8-C0E1-4B73-BE1E-FD7257C271EE}" type="parTrans" cxnId="{E9A93B88-6582-4278-8120-9D6503ED2A6C}">
      <dgm:prSet/>
      <dgm:spPr/>
      <dgm:t>
        <a:bodyPr/>
        <a:lstStyle/>
        <a:p>
          <a:endParaRPr lang="ru-RU"/>
        </a:p>
      </dgm:t>
    </dgm:pt>
    <dgm:pt modelId="{1DB41E9A-EFBD-4B8F-8E73-5282F64E92E3}" type="sibTrans" cxnId="{E9A93B88-6582-4278-8120-9D6503ED2A6C}">
      <dgm:prSet/>
      <dgm:spPr/>
      <dgm:t>
        <a:bodyPr/>
        <a:lstStyle/>
        <a:p>
          <a:endParaRPr lang="ru-RU"/>
        </a:p>
      </dgm:t>
    </dgm:pt>
    <dgm:pt modelId="{E9A8D1E1-1B71-4D11-86D9-E5C77FC0C810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Развитие народных промыслов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50156DD-09DC-48C2-AE7E-5033496D8DDC}" type="parTrans" cxnId="{39F8BBCC-36FE-47BC-A1A6-947A04B89B0C}">
      <dgm:prSet/>
      <dgm:spPr/>
      <dgm:t>
        <a:bodyPr/>
        <a:lstStyle/>
        <a:p>
          <a:endParaRPr lang="ru-RU"/>
        </a:p>
      </dgm:t>
    </dgm:pt>
    <dgm:pt modelId="{9A1E268D-477F-4408-990C-2104FD9FB668}" type="sibTrans" cxnId="{39F8BBCC-36FE-47BC-A1A6-947A04B89B0C}">
      <dgm:prSet/>
      <dgm:spPr/>
      <dgm:t>
        <a:bodyPr/>
        <a:lstStyle/>
        <a:p>
          <a:endParaRPr lang="ru-RU"/>
        </a:p>
      </dgm:t>
    </dgm:pt>
    <dgm:pt modelId="{C28BE6A0-517D-4D20-B54F-85110AFFDD30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Обеспечение жителей услугами связи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33596B1-4DA4-43C6-8D6B-4994E65CFE72}" type="parTrans" cxnId="{DD5F2143-3BC8-4545-B7E0-7AE739BEE45C}">
      <dgm:prSet/>
      <dgm:spPr/>
      <dgm:t>
        <a:bodyPr/>
        <a:lstStyle/>
        <a:p>
          <a:endParaRPr lang="ru-RU"/>
        </a:p>
      </dgm:t>
    </dgm:pt>
    <dgm:pt modelId="{10C2215A-73F3-461F-9284-2706417C01FD}" type="sibTrans" cxnId="{DD5F2143-3BC8-4545-B7E0-7AE739BEE45C}">
      <dgm:prSet/>
      <dgm:spPr/>
      <dgm:t>
        <a:bodyPr/>
        <a:lstStyle/>
        <a:p>
          <a:endParaRPr lang="ru-RU"/>
        </a:p>
      </dgm:t>
    </dgm:pt>
    <dgm:pt modelId="{E9BB5C1F-B436-4FD2-9816-97B583074B5D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Обеспечение первичных мер пожарной безопасности</a:t>
          </a:r>
        </a:p>
      </dgm:t>
    </dgm:pt>
    <dgm:pt modelId="{58CE57DB-35FD-4158-97B5-2C5BC2DBDDAE}" type="parTrans" cxnId="{B7EDCEF5-3B65-4272-B557-C45305E315E8}">
      <dgm:prSet/>
      <dgm:spPr/>
      <dgm:t>
        <a:bodyPr/>
        <a:lstStyle/>
        <a:p>
          <a:endParaRPr lang="ru-RU"/>
        </a:p>
      </dgm:t>
    </dgm:pt>
    <dgm:pt modelId="{54DDCFEA-F468-478A-9B33-35C4BD451D52}" type="sibTrans" cxnId="{B7EDCEF5-3B65-4272-B557-C45305E315E8}">
      <dgm:prSet/>
      <dgm:spPr/>
      <dgm:t>
        <a:bodyPr/>
        <a:lstStyle/>
        <a:p>
          <a:endParaRPr lang="ru-RU"/>
        </a:p>
      </dgm:t>
    </dgm:pt>
    <dgm:pt modelId="{A5822EFE-998F-4E1C-A1AB-577F12182129}" type="pres">
      <dgm:prSet presAssocID="{5DD95AF3-9FDA-4072-BC80-B731056341EC}" presName="linearFlow" presStyleCnt="0">
        <dgm:presLayoutVars>
          <dgm:dir/>
          <dgm:resizeHandles val="exact"/>
        </dgm:presLayoutVars>
      </dgm:prSet>
      <dgm:spPr/>
    </dgm:pt>
    <dgm:pt modelId="{BE34A785-2EAD-4A0D-A1BD-B956E3E1E5D5}" type="pres">
      <dgm:prSet presAssocID="{BBB1A46E-FB05-41EE-ADE3-5B49C4F67947}" presName="composite" presStyleCnt="0"/>
      <dgm:spPr/>
    </dgm:pt>
    <dgm:pt modelId="{D48F0A6A-5CC7-4D52-A003-F5FA9DD6B120}" type="pres">
      <dgm:prSet presAssocID="{BBB1A46E-FB05-41EE-ADE3-5B49C4F67947}" presName="imgShp" presStyleLbl="fgImgPlace1" presStyleIdx="0" presStyleCnt="5" custLinFactNeighborX="-19177" custLinFactNeighborY="8532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3BD42A4D-9C58-435A-9807-40FD210F1D93}" type="pres">
      <dgm:prSet presAssocID="{BBB1A46E-FB05-41EE-ADE3-5B49C4F67947}" presName="txShp" presStyleLbl="node1" presStyleIdx="0" presStyleCnt="5" custScaleX="127869" custLinFactNeighborX="5194" custLinFactNeighborY="15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6765D-EA23-415D-BFF2-AA98E740E7E5}" type="pres">
      <dgm:prSet presAssocID="{7F844585-E98A-4789-B488-3543E9660038}" presName="spacing" presStyleCnt="0"/>
      <dgm:spPr/>
    </dgm:pt>
    <dgm:pt modelId="{FC5885D6-4BEE-4E19-B408-F13E89BCFADD}" type="pres">
      <dgm:prSet presAssocID="{C28CB59F-9597-41E8-A300-A5E44E2BB6C9}" presName="composite" presStyleCnt="0"/>
      <dgm:spPr/>
    </dgm:pt>
    <dgm:pt modelId="{7F4E94D7-363D-428E-A61D-79B707D3149E}" type="pres">
      <dgm:prSet presAssocID="{C28CB59F-9597-41E8-A300-A5E44E2BB6C9}" presName="imgShp" presStyleLbl="fgImgPlace1" presStyleIdx="1" presStyleCnt="5" custLinFactNeighborX="-19178" custLinFactNeighborY="-4828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ED4CCFD0-59CA-46A4-A4C2-27B4DF86E054}" type="pres">
      <dgm:prSet presAssocID="{C28CB59F-9597-41E8-A300-A5E44E2BB6C9}" presName="txShp" presStyleLbl="node1" presStyleIdx="1" presStyleCnt="5" custScaleX="127866" custLinFactNeighborX="5192" custLinFactNeighborY="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2D0E1-C692-4617-A678-7DF3DBC4AE72}" type="pres">
      <dgm:prSet presAssocID="{1DB41E9A-EFBD-4B8F-8E73-5282F64E92E3}" presName="spacing" presStyleCnt="0"/>
      <dgm:spPr/>
    </dgm:pt>
    <dgm:pt modelId="{93117318-2B7F-416B-B040-150CC55651D7}" type="pres">
      <dgm:prSet presAssocID="{E9A8D1E1-1B71-4D11-86D9-E5C77FC0C810}" presName="composite" presStyleCnt="0"/>
      <dgm:spPr/>
    </dgm:pt>
    <dgm:pt modelId="{95443B42-6FB8-4629-A6BF-31A672D087D4}" type="pres">
      <dgm:prSet presAssocID="{E9A8D1E1-1B71-4D11-86D9-E5C77FC0C810}" presName="imgShp" presStyleLbl="fgImgPlace1" presStyleIdx="2" presStyleCnt="5" custLinFactNeighborX="-19177" custLinFactNeighborY="-9227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93B61636-F855-45AB-8AFE-A16A80D28D68}" type="pres">
      <dgm:prSet presAssocID="{E9A8D1E1-1B71-4D11-86D9-E5C77FC0C810}" presName="txShp" presStyleLbl="node1" presStyleIdx="2" presStyleCnt="5" custScaleX="127868" custLinFactNeighborX="5193" custLinFactNeighborY="-1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1554D-6072-4A73-AF3C-C091768D7499}" type="pres">
      <dgm:prSet presAssocID="{9A1E268D-477F-4408-990C-2104FD9FB668}" presName="spacing" presStyleCnt="0"/>
      <dgm:spPr/>
    </dgm:pt>
    <dgm:pt modelId="{83E221AF-D320-4493-8D51-ED58AA255FEF}" type="pres">
      <dgm:prSet presAssocID="{E9BB5C1F-B436-4FD2-9816-97B583074B5D}" presName="composite" presStyleCnt="0"/>
      <dgm:spPr/>
    </dgm:pt>
    <dgm:pt modelId="{84EA644F-A0A1-46BF-A2D5-9F09B19CCB35}" type="pres">
      <dgm:prSet presAssocID="{E9BB5C1F-B436-4FD2-9816-97B583074B5D}" presName="imgShp" presStyleLbl="fgImgPlace1" presStyleIdx="3" presStyleCnt="5" custLinFactNeighborX="-19178" custLinFactNeighborY="-13626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54011DC4-5E35-443D-8654-261636DA75A0}" type="pres">
      <dgm:prSet presAssocID="{E9BB5C1F-B436-4FD2-9816-97B583074B5D}" presName="txShp" presStyleLbl="node1" presStyleIdx="3" presStyleCnt="5" custScaleX="127865" custLinFactNeighborX="5192" custLinFactNeighborY="-13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590E4-5E65-497F-A7F0-08C3A42B9B55}" type="pres">
      <dgm:prSet presAssocID="{54DDCFEA-F468-478A-9B33-35C4BD451D52}" presName="spacing" presStyleCnt="0"/>
      <dgm:spPr/>
    </dgm:pt>
    <dgm:pt modelId="{B73983E4-059A-4DB3-92BB-8FC78D283864}" type="pres">
      <dgm:prSet presAssocID="{C28BE6A0-517D-4D20-B54F-85110AFFDD30}" presName="composite" presStyleCnt="0"/>
      <dgm:spPr/>
    </dgm:pt>
    <dgm:pt modelId="{EC802890-65FD-4B9E-B9B4-92EE5AE34BD8}" type="pres">
      <dgm:prSet presAssocID="{C28BE6A0-517D-4D20-B54F-85110AFFDD30}" presName="imgShp" presStyleLbl="fgImgPlace1" presStyleIdx="4" presStyleCnt="5" custLinFactNeighborX="-19178" custLinFactNeighborY="-18025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A0776735-17AF-43AC-9333-2FE9C8619FC0}" type="pres">
      <dgm:prSet presAssocID="{C28BE6A0-517D-4D20-B54F-85110AFFDD30}" presName="txShp" presStyleLbl="node1" presStyleIdx="4" presStyleCnt="5" custScaleX="127866" custLinFactNeighborX="5192" custLinFactNeighborY="-18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C3A3CC-AAD5-415B-A483-E1743F4D4CC7}" type="presOf" srcId="{BBB1A46E-FB05-41EE-ADE3-5B49C4F67947}" destId="{3BD42A4D-9C58-435A-9807-40FD210F1D93}" srcOrd="0" destOrd="0" presId="urn:microsoft.com/office/officeart/2005/8/layout/vList3"/>
    <dgm:cxn modelId="{D1D3EDB4-D6EF-4C91-A316-A570FDD71B25}" type="presOf" srcId="{C28CB59F-9597-41E8-A300-A5E44E2BB6C9}" destId="{ED4CCFD0-59CA-46A4-A4C2-27B4DF86E054}" srcOrd="0" destOrd="0" presId="urn:microsoft.com/office/officeart/2005/8/layout/vList3"/>
    <dgm:cxn modelId="{47B421C4-8C8A-4041-AFDE-81CDEE6C3C50}" type="presOf" srcId="{5DD95AF3-9FDA-4072-BC80-B731056341EC}" destId="{A5822EFE-998F-4E1C-A1AB-577F12182129}" srcOrd="0" destOrd="0" presId="urn:microsoft.com/office/officeart/2005/8/layout/vList3"/>
    <dgm:cxn modelId="{DD5F2143-3BC8-4545-B7E0-7AE739BEE45C}" srcId="{5DD95AF3-9FDA-4072-BC80-B731056341EC}" destId="{C28BE6A0-517D-4D20-B54F-85110AFFDD30}" srcOrd="4" destOrd="0" parTransId="{633596B1-4DA4-43C6-8D6B-4994E65CFE72}" sibTransId="{10C2215A-73F3-461F-9284-2706417C01FD}"/>
    <dgm:cxn modelId="{B7EDCEF5-3B65-4272-B557-C45305E315E8}" srcId="{5DD95AF3-9FDA-4072-BC80-B731056341EC}" destId="{E9BB5C1F-B436-4FD2-9816-97B583074B5D}" srcOrd="3" destOrd="0" parTransId="{58CE57DB-35FD-4158-97B5-2C5BC2DBDDAE}" sibTransId="{54DDCFEA-F468-478A-9B33-35C4BD451D52}"/>
    <dgm:cxn modelId="{39F8BBCC-36FE-47BC-A1A6-947A04B89B0C}" srcId="{5DD95AF3-9FDA-4072-BC80-B731056341EC}" destId="{E9A8D1E1-1B71-4D11-86D9-E5C77FC0C810}" srcOrd="2" destOrd="0" parTransId="{F50156DD-09DC-48C2-AE7E-5033496D8DDC}" sibTransId="{9A1E268D-477F-4408-990C-2104FD9FB668}"/>
    <dgm:cxn modelId="{D4EFFB9F-8BBA-4933-BAF2-CEB0F39907DF}" type="presOf" srcId="{C28BE6A0-517D-4D20-B54F-85110AFFDD30}" destId="{A0776735-17AF-43AC-9333-2FE9C8619FC0}" srcOrd="0" destOrd="0" presId="urn:microsoft.com/office/officeart/2005/8/layout/vList3"/>
    <dgm:cxn modelId="{60244FAF-1906-4597-8C20-9C4F647316F0}" type="presOf" srcId="{E9A8D1E1-1B71-4D11-86D9-E5C77FC0C810}" destId="{93B61636-F855-45AB-8AFE-A16A80D28D68}" srcOrd="0" destOrd="0" presId="urn:microsoft.com/office/officeart/2005/8/layout/vList3"/>
    <dgm:cxn modelId="{E9A93B88-6582-4278-8120-9D6503ED2A6C}" srcId="{5DD95AF3-9FDA-4072-BC80-B731056341EC}" destId="{C28CB59F-9597-41E8-A300-A5E44E2BB6C9}" srcOrd="1" destOrd="0" parTransId="{55EA65F8-C0E1-4B73-BE1E-FD7257C271EE}" sibTransId="{1DB41E9A-EFBD-4B8F-8E73-5282F64E92E3}"/>
    <dgm:cxn modelId="{056389A6-166B-44B8-90C7-F3D3D6CBAA5D}" srcId="{5DD95AF3-9FDA-4072-BC80-B731056341EC}" destId="{BBB1A46E-FB05-41EE-ADE3-5B49C4F67947}" srcOrd="0" destOrd="0" parTransId="{ECE9DDE0-3F21-46CB-9183-E59F10605D1C}" sibTransId="{7F844585-E98A-4789-B488-3543E9660038}"/>
    <dgm:cxn modelId="{FB7B6894-8B8F-4981-ADDE-964654D14DD4}" type="presOf" srcId="{E9BB5C1F-B436-4FD2-9816-97B583074B5D}" destId="{54011DC4-5E35-443D-8654-261636DA75A0}" srcOrd="0" destOrd="0" presId="urn:microsoft.com/office/officeart/2005/8/layout/vList3"/>
    <dgm:cxn modelId="{3736E578-CD99-4ABF-8B3C-68DCE684179B}" type="presParOf" srcId="{A5822EFE-998F-4E1C-A1AB-577F12182129}" destId="{BE34A785-2EAD-4A0D-A1BD-B956E3E1E5D5}" srcOrd="0" destOrd="0" presId="urn:microsoft.com/office/officeart/2005/8/layout/vList3"/>
    <dgm:cxn modelId="{7BDBED1B-4DEC-4D75-BAAB-9A906F99CC75}" type="presParOf" srcId="{BE34A785-2EAD-4A0D-A1BD-B956E3E1E5D5}" destId="{D48F0A6A-5CC7-4D52-A003-F5FA9DD6B120}" srcOrd="0" destOrd="0" presId="urn:microsoft.com/office/officeart/2005/8/layout/vList3"/>
    <dgm:cxn modelId="{C2416B78-3481-4F6C-9AE4-39610A2CCE06}" type="presParOf" srcId="{BE34A785-2EAD-4A0D-A1BD-B956E3E1E5D5}" destId="{3BD42A4D-9C58-435A-9807-40FD210F1D93}" srcOrd="1" destOrd="0" presId="urn:microsoft.com/office/officeart/2005/8/layout/vList3"/>
    <dgm:cxn modelId="{C2EB63E9-9654-4FE5-BCDE-4971AF9179F2}" type="presParOf" srcId="{A5822EFE-998F-4E1C-A1AB-577F12182129}" destId="{C5D6765D-EA23-415D-BFF2-AA98E740E7E5}" srcOrd="1" destOrd="0" presId="urn:microsoft.com/office/officeart/2005/8/layout/vList3"/>
    <dgm:cxn modelId="{B812BED3-B268-4C6D-A28C-E8B1A5174F5D}" type="presParOf" srcId="{A5822EFE-998F-4E1C-A1AB-577F12182129}" destId="{FC5885D6-4BEE-4E19-B408-F13E89BCFADD}" srcOrd="2" destOrd="0" presId="urn:microsoft.com/office/officeart/2005/8/layout/vList3"/>
    <dgm:cxn modelId="{E3E6BE38-C31B-460C-B911-C2FB656C08DC}" type="presParOf" srcId="{FC5885D6-4BEE-4E19-B408-F13E89BCFADD}" destId="{7F4E94D7-363D-428E-A61D-79B707D3149E}" srcOrd="0" destOrd="0" presId="urn:microsoft.com/office/officeart/2005/8/layout/vList3"/>
    <dgm:cxn modelId="{44D887DA-BC37-4E6A-96EB-71CACE96B6DE}" type="presParOf" srcId="{FC5885D6-4BEE-4E19-B408-F13E89BCFADD}" destId="{ED4CCFD0-59CA-46A4-A4C2-27B4DF86E054}" srcOrd="1" destOrd="0" presId="urn:microsoft.com/office/officeart/2005/8/layout/vList3"/>
    <dgm:cxn modelId="{7DD8F915-E28E-4C15-8387-A1B6856E1E73}" type="presParOf" srcId="{A5822EFE-998F-4E1C-A1AB-577F12182129}" destId="{47C2D0E1-C692-4617-A678-7DF3DBC4AE72}" srcOrd="3" destOrd="0" presId="urn:microsoft.com/office/officeart/2005/8/layout/vList3"/>
    <dgm:cxn modelId="{3E96F581-0ED3-4467-ACA6-7193A5652BC9}" type="presParOf" srcId="{A5822EFE-998F-4E1C-A1AB-577F12182129}" destId="{93117318-2B7F-416B-B040-150CC55651D7}" srcOrd="4" destOrd="0" presId="urn:microsoft.com/office/officeart/2005/8/layout/vList3"/>
    <dgm:cxn modelId="{1610F6CB-BAD2-4CBF-9B64-1D9392CC6384}" type="presParOf" srcId="{93117318-2B7F-416B-B040-150CC55651D7}" destId="{95443B42-6FB8-4629-A6BF-31A672D087D4}" srcOrd="0" destOrd="0" presId="urn:microsoft.com/office/officeart/2005/8/layout/vList3"/>
    <dgm:cxn modelId="{AA386451-51F1-4D64-A341-D2F513E2BB35}" type="presParOf" srcId="{93117318-2B7F-416B-B040-150CC55651D7}" destId="{93B61636-F855-45AB-8AFE-A16A80D28D68}" srcOrd="1" destOrd="0" presId="urn:microsoft.com/office/officeart/2005/8/layout/vList3"/>
    <dgm:cxn modelId="{82EF00C1-FB97-44BC-82DE-EDE946859A95}" type="presParOf" srcId="{A5822EFE-998F-4E1C-A1AB-577F12182129}" destId="{5C61554D-6072-4A73-AF3C-C091768D7499}" srcOrd="5" destOrd="0" presId="urn:microsoft.com/office/officeart/2005/8/layout/vList3"/>
    <dgm:cxn modelId="{50652E29-4C82-47F1-8C6C-CC5BC75C5404}" type="presParOf" srcId="{A5822EFE-998F-4E1C-A1AB-577F12182129}" destId="{83E221AF-D320-4493-8D51-ED58AA255FEF}" srcOrd="6" destOrd="0" presId="urn:microsoft.com/office/officeart/2005/8/layout/vList3"/>
    <dgm:cxn modelId="{D4FA4A6F-0311-418D-A34E-4009B393E3E9}" type="presParOf" srcId="{83E221AF-D320-4493-8D51-ED58AA255FEF}" destId="{84EA644F-A0A1-46BF-A2D5-9F09B19CCB35}" srcOrd="0" destOrd="0" presId="urn:microsoft.com/office/officeart/2005/8/layout/vList3"/>
    <dgm:cxn modelId="{8214B80C-A249-46B6-9BE5-A25801F5264D}" type="presParOf" srcId="{83E221AF-D320-4493-8D51-ED58AA255FEF}" destId="{54011DC4-5E35-443D-8654-261636DA75A0}" srcOrd="1" destOrd="0" presId="urn:microsoft.com/office/officeart/2005/8/layout/vList3"/>
    <dgm:cxn modelId="{46052E90-B81F-47F1-8A08-3D6CFF535D9E}" type="presParOf" srcId="{A5822EFE-998F-4E1C-A1AB-577F12182129}" destId="{117590E4-5E65-497F-A7F0-08C3A42B9B55}" srcOrd="7" destOrd="0" presId="urn:microsoft.com/office/officeart/2005/8/layout/vList3"/>
    <dgm:cxn modelId="{8658997F-9502-4BE7-9CC1-2DEB706A390C}" type="presParOf" srcId="{A5822EFE-998F-4E1C-A1AB-577F12182129}" destId="{B73983E4-059A-4DB3-92BB-8FC78D283864}" srcOrd="8" destOrd="0" presId="urn:microsoft.com/office/officeart/2005/8/layout/vList3"/>
    <dgm:cxn modelId="{F1C7871B-4850-4F0B-9266-A9C779EFC2C6}" type="presParOf" srcId="{B73983E4-059A-4DB3-92BB-8FC78D283864}" destId="{EC802890-65FD-4B9E-B9B4-92EE5AE34BD8}" srcOrd="0" destOrd="0" presId="urn:microsoft.com/office/officeart/2005/8/layout/vList3"/>
    <dgm:cxn modelId="{7B70712A-8F88-40CC-BBA5-1E9C0D629C5A}" type="presParOf" srcId="{B73983E4-059A-4DB3-92BB-8FC78D283864}" destId="{A0776735-17AF-43AC-9333-2FE9C8619FC0}" srcOrd="1" destOrd="0" presId="urn:microsoft.com/office/officeart/2005/8/layout/vList3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84418-D1ED-403A-B67B-BADEABAF5B57}" type="doc">
      <dgm:prSet loTypeId="urn:microsoft.com/office/officeart/2005/8/layout/vList5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4A49B0A-F4B7-4A9F-BB15-07B8D406327D}">
      <dgm:prSet phldrT="[Текст]" custT="1"/>
      <dgm:spPr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октябрь-ноябрь</a:t>
          </a:r>
        </a:p>
      </dgm:t>
    </dgm:pt>
    <dgm:pt modelId="{51E5DE56-2ACB-42FE-A5BC-E8F74FAAFE1B}" type="parTrans" cxnId="{C42A6E8B-2E06-4031-B3DD-BE9E8B4F382D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9E7E4F70-196F-4083-94F8-4088EE51D989}" type="sibTrans" cxnId="{C42A6E8B-2E06-4031-B3DD-BE9E8B4F382D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69FFA24E-DC2F-4381-81D8-A6227A309213}">
      <dgm:prSet phldrT="[Текст]" custT="1"/>
      <dgm:spPr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>
          <a:solidFill>
            <a:schemeClr val="bg2">
              <a:lumMod val="10000"/>
              <a:alpha val="90000"/>
            </a:schemeClr>
          </a:solidFill>
        </a:ln>
      </dgm:spPr>
      <dgm:t>
        <a:bodyPr/>
        <a:lstStyle/>
        <a:p>
          <a:r>
            <a:rPr lang="ru-RU" sz="2200" b="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собраний</a:t>
          </a:r>
        </a:p>
      </dgm:t>
    </dgm:pt>
    <dgm:pt modelId="{837564D7-98E8-431A-BB50-017DCC1B0744}" type="parTrans" cxnId="{4E4E80DE-AE7C-48F2-B980-71EB00601FCC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2F322475-4193-4A46-8B13-2BFD50058414}" type="sibTrans" cxnId="{4E4E80DE-AE7C-48F2-B980-71EB00601FCC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B0EBBD63-AFC1-4008-8A2D-AFA086C0E6AB}">
      <dgm:prSet custT="1"/>
      <dgm:spPr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январь - февраль</a:t>
          </a:r>
          <a:endParaRPr lang="ru-RU" sz="1800" b="1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11426A1-FF35-4696-964D-4B38CDCBAB7F}" type="parTrans" cxnId="{404BC82E-C70E-432B-A040-6E2C01F9B89D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4B4BE7FC-7CA9-4364-B0B0-8D67F5E4715C}" type="sibTrans" cxnId="{404BC82E-C70E-432B-A040-6E2C01F9B89D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9FC58B23-C158-4914-BFE5-4074106AA064}">
      <dgm:prSet custT="1"/>
      <dgm:spPr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март - апрель</a:t>
          </a:r>
        </a:p>
      </dgm:t>
    </dgm:pt>
    <dgm:pt modelId="{85B6019F-01E0-4D5A-83ED-5D4DBD63DB1D}" type="parTrans" cxnId="{0C783DB9-F134-4A4C-ACF5-668AB3E97802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52133387-4AD1-4F6B-A8EC-052F142603BF}" type="sibTrans" cxnId="{0C783DB9-F134-4A4C-ACF5-668AB3E97802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A4740C3F-9177-45A7-A530-F4C22059D45E}">
      <dgm:prSet custT="1"/>
      <dgm:spPr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>
          <a:solidFill>
            <a:schemeClr val="bg2">
              <a:lumMod val="10000"/>
              <a:alpha val="90000"/>
            </a:schemeClr>
          </a:solidFill>
        </a:ln>
      </dgm:spPr>
      <dgm:t>
        <a:bodyPr/>
        <a:lstStyle/>
        <a:p>
          <a:r>
            <a:rPr lang="ru-RU" sz="2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отбор подрядчиков для выполнения работ и заключение муниципальных контрактов</a:t>
          </a:r>
        </a:p>
      </dgm:t>
    </dgm:pt>
    <dgm:pt modelId="{C45D279A-8576-4172-894D-5214940B3506}" type="parTrans" cxnId="{EB3ABD9A-D8D0-4D5D-A4F9-43C1393D8BBE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2AFDD7E4-2E8D-4314-9CA6-77B6639550EE}" type="sibTrans" cxnId="{EB3ABD9A-D8D0-4D5D-A4F9-43C1393D8BBE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85640B99-9913-4A0A-945E-5A277F79B8B8}">
      <dgm:prSet custT="1"/>
      <dgm:spPr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май - октябрь</a:t>
          </a:r>
        </a:p>
      </dgm:t>
    </dgm:pt>
    <dgm:pt modelId="{6EDB48A7-7F56-4E79-A1C1-7FC598865FA4}" type="parTrans" cxnId="{99ABD768-488A-425F-A244-7D09B1FB6005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B6851E2B-56F4-4310-A744-FD510B4EB372}" type="sibTrans" cxnId="{99ABD768-488A-425F-A244-7D09B1FB6005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710D2629-C1EC-48AF-84CA-D6E5166CAF5D}">
      <dgm:prSet custT="1"/>
      <dgm:spPr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>
          <a:solidFill>
            <a:schemeClr val="bg2">
              <a:lumMod val="10000"/>
              <a:alpha val="90000"/>
            </a:schemeClr>
          </a:solidFill>
        </a:ln>
      </dgm:spPr>
      <dgm:t>
        <a:bodyPr/>
        <a:lstStyle/>
        <a:p>
          <a:r>
            <a:rPr lang="ru-RU" sz="2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реализация </a:t>
          </a:r>
          <a:r>
            <a:rPr lang="ru-RU" sz="2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проектов</a:t>
          </a:r>
          <a:endParaRPr lang="ru-RU" sz="2200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9157620-2C8B-42E8-B1A0-0787D6FA0243}" type="parTrans" cxnId="{8808560C-76AC-49D7-B861-8CD48949EDF2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1D0C8534-B7A5-41AF-831A-31EA619CBB2A}" type="sibTrans" cxnId="{8808560C-76AC-49D7-B861-8CD48949EDF2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FD75393F-6443-4A4D-81DA-E41601EB36B6}">
      <dgm:prSet custT="1"/>
      <dgm:spPr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июль - ноябрь</a:t>
          </a:r>
        </a:p>
      </dgm:t>
    </dgm:pt>
    <dgm:pt modelId="{9344A345-8049-4AA1-84D6-6452CF7FDAD4}" type="parTrans" cxnId="{B2100D2F-B12F-490F-A5EF-4137F65A4904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606BDEED-1E4E-432C-A3C3-D0A5A64FAA0B}" type="sibTrans" cxnId="{B2100D2F-B12F-490F-A5EF-4137F65A4904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135EC274-335F-48FC-9107-E0E0FD7A5CE5}">
      <dgm:prSet custT="1"/>
      <dgm:spPr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>
          <a:solidFill>
            <a:schemeClr val="bg2">
              <a:lumMod val="10000"/>
              <a:alpha val="90000"/>
            </a:schemeClr>
          </a:solidFill>
        </a:ln>
      </dgm:spPr>
      <dgm:t>
        <a:bodyPr/>
        <a:lstStyle/>
        <a:p>
          <a:r>
            <a:rPr lang="ru-RU" sz="2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приемка работ администрацией поселения и инициативной группой</a:t>
          </a:r>
        </a:p>
      </dgm:t>
    </dgm:pt>
    <dgm:pt modelId="{06BF08B7-21ED-4A0D-A5D4-DCA753689B4B}" type="parTrans" cxnId="{873417C3-7C5A-49A7-BA4B-7685499C07A9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4CE65A57-2D42-40CC-B8C5-B9E963384B24}" type="sibTrans" cxnId="{873417C3-7C5A-49A7-BA4B-7685499C07A9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1EA426CA-6BAF-4303-8096-AC00AE707315}">
      <dgm:prSet phldrT="[Текст]" custT="1"/>
      <dgm:spPr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август-сентябрь</a:t>
          </a:r>
        </a:p>
      </dgm:t>
    </dgm:pt>
    <dgm:pt modelId="{7652453B-9ECA-4E09-BE01-678F1E0793AF}" type="parTrans" cxnId="{E8170AA6-229F-4421-ABA2-0BA143E10A9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B2450511-8F9A-4BB1-9CF0-142AD799F8C7}" type="sibTrans" cxnId="{E8170AA6-229F-4421-ABA2-0BA143E10A9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0F691651-F271-4149-B2D9-3D8E85434C64}">
      <dgm:prSet phldrT="[Текст]" custT="1"/>
      <dgm:spPr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>
          <a:solidFill>
            <a:schemeClr val="bg2">
              <a:lumMod val="10000"/>
              <a:alpha val="90000"/>
            </a:schemeClr>
          </a:solidFill>
        </a:ln>
      </dgm:spPr>
      <dgm:t>
        <a:bodyPr/>
        <a:lstStyle/>
        <a:p>
          <a:r>
            <a:rPr lang="ru-RU" sz="2200" b="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тренинги для районов и поселений</a:t>
          </a:r>
        </a:p>
      </dgm:t>
    </dgm:pt>
    <dgm:pt modelId="{FC912784-F34E-475C-9A1A-E1CC2D116A97}" type="parTrans" cxnId="{2DC07561-12FC-471D-93BF-BC11AAADD39F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DCC37E1-D4FB-4FBC-ADC1-A35B5095C271}" type="sibTrans" cxnId="{2DC07561-12FC-471D-93BF-BC11AAADD39F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71595F65-2348-4699-84E2-ECE9231EA64A}">
      <dgm:prSet custT="1"/>
      <dgm:spPr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декабрь - январь</a:t>
          </a:r>
        </a:p>
      </dgm:t>
    </dgm:pt>
    <dgm:pt modelId="{09D9D1DF-0291-4AB1-95D2-F98EB315DFD4}" type="parTrans" cxnId="{605CBCCC-A69A-4162-9883-288A4CCCBC23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318AB66-942C-4963-975D-401C42078B8E}" type="sibTrans" cxnId="{605CBCCC-A69A-4162-9883-288A4CCCBC23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E2C71A7-4974-4D43-AAE9-79121331ED58}">
      <dgm:prSet custT="1"/>
      <dgm:spPr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>
          <a:solidFill>
            <a:schemeClr val="bg2">
              <a:lumMod val="10000"/>
              <a:alpha val="90000"/>
            </a:schemeClr>
          </a:solidFill>
        </a:ln>
      </dgm:spPr>
      <dgm:t>
        <a:bodyPr/>
        <a:lstStyle/>
        <a:p>
          <a:r>
            <a:rPr lang="ru-RU" sz="2200" b="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подготовка и подача конкурсных </a:t>
          </a:r>
          <a:r>
            <a:rPr lang="ru-RU" sz="2200" b="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заявок </a:t>
          </a:r>
          <a:r>
            <a:rPr lang="ru-RU" sz="22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(до 10.02.2018г. в Томской области)</a:t>
          </a:r>
          <a:endParaRPr lang="ru-RU" sz="2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4EF092-ECA6-4E4E-B8C2-5D87A07C6AC9}" type="parTrans" cxnId="{C61FCA0B-E89F-4AFC-8D00-7C0E0D86E04D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BDB8905F-67AB-4203-B2F3-A2EEA27D3454}" type="sibTrans" cxnId="{C61FCA0B-E89F-4AFC-8D00-7C0E0D86E04D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AEE74E2-7A80-47B2-974C-A9B738A70AA1}">
      <dgm:prSet phldrT="[Текст]" custT="1"/>
      <dgm:spPr>
        <a:gradFill rotWithShape="0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>
          <a:solidFill>
            <a:schemeClr val="bg2">
              <a:lumMod val="10000"/>
              <a:alpha val="74000"/>
            </a:schemeClr>
          </a:solidFill>
        </a:ln>
      </dgm:spPr>
      <dgm:t>
        <a:bodyPr/>
        <a:lstStyle/>
        <a:p>
          <a:r>
            <a:rPr lang="ru-RU" sz="2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дизайна ППМИ</a:t>
          </a:r>
        </a:p>
      </dgm:t>
    </dgm:pt>
    <dgm:pt modelId="{AA1A4D2C-7E05-4275-B270-885663D61D10}" type="parTrans" cxnId="{229C1A33-4EF4-4874-8980-FD8584646906}">
      <dgm:prSet/>
      <dgm:spPr/>
      <dgm:t>
        <a:bodyPr/>
        <a:lstStyle/>
        <a:p>
          <a:endParaRPr lang="en-US" sz="2400"/>
        </a:p>
      </dgm:t>
    </dgm:pt>
    <dgm:pt modelId="{4415D4BD-6A6A-42CA-90EC-0E8858A6B8A7}" type="sibTrans" cxnId="{229C1A33-4EF4-4874-8980-FD8584646906}">
      <dgm:prSet/>
      <dgm:spPr/>
      <dgm:t>
        <a:bodyPr/>
        <a:lstStyle/>
        <a:p>
          <a:endParaRPr lang="en-US" sz="2400"/>
        </a:p>
      </dgm:t>
    </dgm:pt>
    <dgm:pt modelId="{C286E587-D763-4EDF-9BB8-2DF17ACAEC20}">
      <dgm:prSet phldrT="[Текст]" custT="1"/>
      <dgm:spPr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июль</a:t>
          </a:r>
        </a:p>
      </dgm:t>
    </dgm:pt>
    <dgm:pt modelId="{C1D8F085-417C-41D8-9DB5-6B50283212AC}" type="parTrans" cxnId="{CC575B45-4680-4ADB-ADCF-FF46253EFEF6}">
      <dgm:prSet/>
      <dgm:spPr/>
      <dgm:t>
        <a:bodyPr/>
        <a:lstStyle/>
        <a:p>
          <a:endParaRPr lang="en-US" sz="2400"/>
        </a:p>
      </dgm:t>
    </dgm:pt>
    <dgm:pt modelId="{0C9F20DC-110A-4DC5-B4F3-06C261E1E790}" type="sibTrans" cxnId="{CC575B45-4680-4ADB-ADCF-FF46253EFEF6}">
      <dgm:prSet/>
      <dgm:spPr/>
      <dgm:t>
        <a:bodyPr/>
        <a:lstStyle/>
        <a:p>
          <a:endParaRPr lang="en-US" sz="2400"/>
        </a:p>
      </dgm:t>
    </dgm:pt>
    <dgm:pt modelId="{21F9B424-F27B-4D07-8C88-9B3EC1CDFBB0}">
      <dgm:prSet custT="1"/>
      <dgm:spPr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>
          <a:solidFill>
            <a:schemeClr val="bg2">
              <a:lumMod val="10000"/>
              <a:alpha val="90000"/>
            </a:schemeClr>
          </a:solidFill>
        </a:ln>
      </dgm:spPr>
      <dgm:t>
        <a:bodyPr/>
        <a:lstStyle/>
        <a:p>
          <a:r>
            <a:rPr lang="ru-RU" sz="2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контроль за реализацией (ОМСУ и население)</a:t>
          </a:r>
          <a:endParaRPr lang="ru-RU" sz="2200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44B4D06-89AD-44D0-958B-A889E8D59A2C}" type="parTrans" cxnId="{BD6F4E0F-419F-4C96-AD32-83FBDD96623D}">
      <dgm:prSet/>
      <dgm:spPr/>
      <dgm:t>
        <a:bodyPr/>
        <a:lstStyle/>
        <a:p>
          <a:endParaRPr lang="ru-RU"/>
        </a:p>
      </dgm:t>
    </dgm:pt>
    <dgm:pt modelId="{970914E1-1D8A-401B-9B9B-0E348BD62CC0}" type="sibTrans" cxnId="{BD6F4E0F-419F-4C96-AD32-83FBDD96623D}">
      <dgm:prSet/>
      <dgm:spPr/>
      <dgm:t>
        <a:bodyPr/>
        <a:lstStyle/>
        <a:p>
          <a:endParaRPr lang="ru-RU"/>
        </a:p>
      </dgm:t>
    </dgm:pt>
    <dgm:pt modelId="{6CEACE1A-4DED-46FF-B734-3A4D39F6504D}">
      <dgm:prSet custT="1"/>
      <dgm:spPr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>
          <a:solidFill>
            <a:schemeClr val="bg2">
              <a:lumMod val="10000"/>
              <a:alpha val="90000"/>
            </a:schemeClr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ru-RU" sz="2200" b="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конкурсный отбор проектов </a:t>
          </a:r>
          <a:r>
            <a:rPr lang="ru-RU" sz="22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(не позднее 01.05.2018г.)</a:t>
          </a:r>
          <a:endParaRPr lang="ru-RU" sz="22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E5B6DD-0038-44C0-9B80-671F332E0D38}" type="parTrans" cxnId="{D8FA13E5-72AA-4C2F-BB58-6CC84CD71342}">
      <dgm:prSet/>
      <dgm:spPr/>
      <dgm:t>
        <a:bodyPr/>
        <a:lstStyle/>
        <a:p>
          <a:endParaRPr lang="ru-RU"/>
        </a:p>
      </dgm:t>
    </dgm:pt>
    <dgm:pt modelId="{DED5DB44-390E-4B2D-BADE-FBFC466B53C8}" type="sibTrans" cxnId="{D8FA13E5-72AA-4C2F-BB58-6CC84CD71342}">
      <dgm:prSet/>
      <dgm:spPr/>
      <dgm:t>
        <a:bodyPr/>
        <a:lstStyle/>
        <a:p>
          <a:endParaRPr lang="ru-RU"/>
        </a:p>
      </dgm:t>
    </dgm:pt>
    <dgm:pt modelId="{A71DE088-6560-4485-BAAB-EC77448B1890}">
      <dgm:prSet custT="1"/>
      <dgm:spPr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>
          <a:solidFill>
            <a:schemeClr val="bg2">
              <a:lumMod val="10000"/>
              <a:alpha val="90000"/>
            </a:schemeClr>
          </a:solidFill>
        </a:ln>
      </dgm:spPr>
      <dgm:t>
        <a:bodyPr/>
        <a:lstStyle/>
        <a:p>
          <a:pPr>
            <a:lnSpc>
              <a:spcPts val="2200"/>
            </a:lnSpc>
          </a:pPr>
          <a:r>
            <a:rPr lang="ru-RU" sz="2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заключение соглашений о предоставлении субсидий</a:t>
          </a:r>
          <a:endParaRPr lang="ru-RU" sz="2200" b="0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2024A65-47E1-433E-BE7D-C28CBDBDEAB1}" type="parTrans" cxnId="{B28227AF-B5F9-48A6-92FF-B853745875C1}">
      <dgm:prSet/>
      <dgm:spPr/>
      <dgm:t>
        <a:bodyPr/>
        <a:lstStyle/>
        <a:p>
          <a:endParaRPr lang="ru-RU"/>
        </a:p>
      </dgm:t>
    </dgm:pt>
    <dgm:pt modelId="{07C7E485-9120-44C8-A8DE-FDD3FF6558E5}" type="sibTrans" cxnId="{B28227AF-B5F9-48A6-92FF-B853745875C1}">
      <dgm:prSet/>
      <dgm:spPr/>
      <dgm:t>
        <a:bodyPr/>
        <a:lstStyle/>
        <a:p>
          <a:endParaRPr lang="ru-RU"/>
        </a:p>
      </dgm:t>
    </dgm:pt>
    <dgm:pt modelId="{DEE131B8-5304-42E8-8694-CA9519BCB8F5}" type="pres">
      <dgm:prSet presAssocID="{62084418-D1ED-403A-B67B-BADEABAF5B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2EB4F6-AEBC-4E13-B8A9-02694342BBC8}" type="pres">
      <dgm:prSet presAssocID="{C286E587-D763-4EDF-9BB8-2DF17ACAEC20}" presName="linNode" presStyleCnt="0"/>
      <dgm:spPr/>
    </dgm:pt>
    <dgm:pt modelId="{9C798B0C-2FA8-4CA0-B6AA-DF2B0FF596CD}" type="pres">
      <dgm:prSet presAssocID="{C286E587-D763-4EDF-9BB8-2DF17ACAEC20}" presName="parentText" presStyleLbl="node1" presStyleIdx="0" presStyleCnt="8" custScaleX="48756" custScaleY="67373" custLinFactNeighborX="-2092" custLinFactNeighborY="-1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6D200-9C89-4928-802E-778F6CA1C605}" type="pres">
      <dgm:prSet presAssocID="{C286E587-D763-4EDF-9BB8-2DF17ACAEC20}" presName="descendantText" presStyleLbl="alignAccFollowNode1" presStyleIdx="0" presStyleCnt="8" custScaleX="124641" custScaleY="59318" custLinFactNeighborX="-394" custLinFactNeighborY="8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27C81-FF09-4EBE-8170-A7940962AE5C}" type="pres">
      <dgm:prSet presAssocID="{0C9F20DC-110A-4DC5-B4F3-06C261E1E790}" presName="sp" presStyleCnt="0"/>
      <dgm:spPr/>
    </dgm:pt>
    <dgm:pt modelId="{39B2AE3F-D88F-41C5-AC46-D7CD14E9BFC2}" type="pres">
      <dgm:prSet presAssocID="{1EA426CA-6BAF-4303-8096-AC00AE707315}" presName="linNode" presStyleCnt="0"/>
      <dgm:spPr/>
    </dgm:pt>
    <dgm:pt modelId="{8D66E461-0313-4B11-8FF0-220336EB6B27}" type="pres">
      <dgm:prSet presAssocID="{1EA426CA-6BAF-4303-8096-AC00AE707315}" presName="parentText" presStyleLbl="node1" presStyleIdx="1" presStyleCnt="8" custScaleX="48816" custScaleY="63388" custLinFactNeighborX="-2092" custLinFactNeighborY="19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74074-3B9B-4CDC-A4E9-638941E2421F}" type="pres">
      <dgm:prSet presAssocID="{1EA426CA-6BAF-4303-8096-AC00AE707315}" presName="descendantText" presStyleLbl="alignAccFollowNode1" presStyleIdx="1" presStyleCnt="8" custScaleX="124112" custScaleY="66425" custLinFactNeighborY="6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ADA23-CCA8-4C82-BCED-7ECB12DD330A}" type="pres">
      <dgm:prSet presAssocID="{B2450511-8F9A-4BB1-9CF0-142AD799F8C7}" presName="sp" presStyleCnt="0"/>
      <dgm:spPr/>
    </dgm:pt>
    <dgm:pt modelId="{596BF5C2-226F-4C62-9B14-5F1FEA31110F}" type="pres">
      <dgm:prSet presAssocID="{34A49B0A-F4B7-4A9F-BB15-07B8D406327D}" presName="linNode" presStyleCnt="0"/>
      <dgm:spPr/>
    </dgm:pt>
    <dgm:pt modelId="{59515DF0-CE61-49E8-BE1D-D40DD8A502DB}" type="pres">
      <dgm:prSet presAssocID="{34A49B0A-F4B7-4A9F-BB15-07B8D406327D}" presName="parentText" presStyleLbl="node1" presStyleIdx="2" presStyleCnt="8" custScaleX="48759" custScaleY="66205" custLinFactNeighborX="-2092" custLinFactNeighborY="80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E08DE-9F12-4413-BEC5-309B6E17A479}" type="pres">
      <dgm:prSet presAssocID="{34A49B0A-F4B7-4A9F-BB15-07B8D406327D}" presName="descendantText" presStyleLbl="alignAccFollowNode1" presStyleIdx="2" presStyleCnt="8" custScaleX="124485" custScaleY="71534" custLinFactNeighborY="1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6BEE8-7FFE-46D2-89DE-010B108B2726}" type="pres">
      <dgm:prSet presAssocID="{9E7E4F70-196F-4083-94F8-4088EE51D989}" presName="sp" presStyleCnt="0"/>
      <dgm:spPr/>
    </dgm:pt>
    <dgm:pt modelId="{B9E3B63D-C6A6-4293-BA66-0FC057615A8A}" type="pres">
      <dgm:prSet presAssocID="{71595F65-2348-4699-84E2-ECE9231EA64A}" presName="linNode" presStyleCnt="0"/>
      <dgm:spPr/>
    </dgm:pt>
    <dgm:pt modelId="{28FB031E-B075-400C-92B9-620F59D74B09}" type="pres">
      <dgm:prSet presAssocID="{71595F65-2348-4699-84E2-ECE9231EA64A}" presName="parentText" presStyleLbl="node1" presStyleIdx="3" presStyleCnt="8" custScaleX="48367" custLinFactNeighborX="-2092" custLinFactNeighborY="113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ABE48-1D08-464C-B66C-AAA9FBA04604}" type="pres">
      <dgm:prSet presAssocID="{71595F65-2348-4699-84E2-ECE9231EA64A}" presName="descendantText" presStyleLbl="alignAccFollowNode1" presStyleIdx="3" presStyleCnt="8" custScaleX="124485" custScaleY="108150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D45E7-1D30-486E-9C92-A76FEF21A25B}" type="pres">
      <dgm:prSet presAssocID="{4318AB66-942C-4963-975D-401C42078B8E}" presName="sp" presStyleCnt="0"/>
      <dgm:spPr/>
    </dgm:pt>
    <dgm:pt modelId="{6167E645-F9DC-49E0-9F36-B317B71CED2B}" type="pres">
      <dgm:prSet presAssocID="{B0EBBD63-AFC1-4008-8A2D-AFA086C0E6AB}" presName="linNode" presStyleCnt="0"/>
      <dgm:spPr/>
    </dgm:pt>
    <dgm:pt modelId="{28960DDC-4A0E-498E-BB7E-0A361BE97414}" type="pres">
      <dgm:prSet presAssocID="{B0EBBD63-AFC1-4008-8A2D-AFA086C0E6AB}" presName="parentText" presStyleLbl="node1" presStyleIdx="4" presStyleCnt="8" custScaleX="48759" custLinFactNeighborX="-2094" custLinFactNeighborY="58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062D8-DCF0-414A-BFBD-CC3E7EC648FC}" type="pres">
      <dgm:prSet presAssocID="{B0EBBD63-AFC1-4008-8A2D-AFA086C0E6AB}" presName="descendantText" presStyleLbl="alignAccFollowNode1" presStyleIdx="4" presStyleCnt="8" custScaleX="124485" custScaleY="145311" custLinFactNeighborY="10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76F47-FA52-4451-8D38-119C2B99B7DF}" type="pres">
      <dgm:prSet presAssocID="{4B4BE7FC-7CA9-4364-B0B0-8D67F5E4715C}" presName="sp" presStyleCnt="0"/>
      <dgm:spPr/>
    </dgm:pt>
    <dgm:pt modelId="{737291F3-EC5F-41C5-9215-F490FFC6985F}" type="pres">
      <dgm:prSet presAssocID="{9FC58B23-C158-4914-BFE5-4074106AA064}" presName="linNode" presStyleCnt="0"/>
      <dgm:spPr/>
    </dgm:pt>
    <dgm:pt modelId="{6B06CEC3-B2AB-4B82-8698-04B99DF860A7}" type="pres">
      <dgm:prSet presAssocID="{9FC58B23-C158-4914-BFE5-4074106AA064}" presName="parentText" presStyleLbl="node1" presStyleIdx="5" presStyleCnt="8" custScaleX="48759" custScaleY="91529" custLinFactNeighborX="-2092" custLinFactNeighborY="3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8F6D8-A66B-4E8B-9A1B-70E537AADAC2}" type="pres">
      <dgm:prSet presAssocID="{9FC58B23-C158-4914-BFE5-4074106AA064}" presName="descendantText" presStyleLbl="alignAccFollowNode1" presStyleIdx="5" presStyleCnt="8" custScaleX="124485" custLinFactNeighborY="4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2B385-DD48-484E-A2A4-1D43843E24CE}" type="pres">
      <dgm:prSet presAssocID="{52133387-4AD1-4F6B-A8EC-052F142603BF}" presName="sp" presStyleCnt="0"/>
      <dgm:spPr/>
    </dgm:pt>
    <dgm:pt modelId="{8159C5F5-C82C-4C0B-9041-175197EEEDEC}" type="pres">
      <dgm:prSet presAssocID="{85640B99-9913-4A0A-945E-5A277F79B8B8}" presName="linNode" presStyleCnt="0"/>
      <dgm:spPr/>
    </dgm:pt>
    <dgm:pt modelId="{9ADC5F8F-C0B9-48FE-9473-0884E820E024}" type="pres">
      <dgm:prSet presAssocID="{85640B99-9913-4A0A-945E-5A277F79B8B8}" presName="parentText" presStyleLbl="node1" presStyleIdx="6" presStyleCnt="8" custScaleX="48759" custLinFactNeighborX="-3046" custLinFactNeighborY="-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37491-819A-4CB6-9706-8C31530EC655}" type="pres">
      <dgm:prSet presAssocID="{85640B99-9913-4A0A-945E-5A277F79B8B8}" presName="descendantText" presStyleLbl="alignAccFollowNode1" presStyleIdx="6" presStyleCnt="8" custScaleX="124485" custScaleY="137590" custLinFactNeighborY="-1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4D798-CFEE-4A3D-8ABC-2868815DF5E8}" type="pres">
      <dgm:prSet presAssocID="{B6851E2B-56F4-4310-A744-FD510B4EB372}" presName="sp" presStyleCnt="0"/>
      <dgm:spPr/>
    </dgm:pt>
    <dgm:pt modelId="{9F8FC883-FD65-44E5-9E87-BC7F5ECFE86E}" type="pres">
      <dgm:prSet presAssocID="{FD75393F-6443-4A4D-81DA-E41601EB36B6}" presName="linNode" presStyleCnt="0"/>
      <dgm:spPr/>
    </dgm:pt>
    <dgm:pt modelId="{43972DFE-DF9F-4937-8967-382211AAEB11}" type="pres">
      <dgm:prSet presAssocID="{FD75393F-6443-4A4D-81DA-E41601EB36B6}" presName="parentText" presStyleLbl="node1" presStyleIdx="7" presStyleCnt="8" custScaleX="48759" custLinFactNeighborX="-3044" custLinFactNeighborY="1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227EA-9B5E-4C76-828B-D69520658794}" type="pres">
      <dgm:prSet presAssocID="{FD75393F-6443-4A4D-81DA-E41601EB36B6}" presName="descendantText" presStyleLbl="alignAccFollowNode1" presStyleIdx="7" presStyleCnt="8" custScaleX="124485" custScaleY="121646" custLinFactNeighborY="1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7E3D82-85BF-415F-9DD1-072666AB9AE8}" type="presOf" srcId="{A4740C3F-9177-45A7-A530-F4C22059D45E}" destId="{8408F6D8-A66B-4E8B-9A1B-70E537AADAC2}" srcOrd="0" destOrd="0" presId="urn:microsoft.com/office/officeart/2005/8/layout/vList5"/>
    <dgm:cxn modelId="{C40FFBE2-243A-47A2-8FCE-0594E96F1555}" type="presOf" srcId="{710D2629-C1EC-48AF-84CA-D6E5166CAF5D}" destId="{9BD37491-819A-4CB6-9706-8C31530EC655}" srcOrd="0" destOrd="0" presId="urn:microsoft.com/office/officeart/2005/8/layout/vList5"/>
    <dgm:cxn modelId="{404BC82E-C70E-432B-A040-6E2C01F9B89D}" srcId="{62084418-D1ED-403A-B67B-BADEABAF5B57}" destId="{B0EBBD63-AFC1-4008-8A2D-AFA086C0E6AB}" srcOrd="4" destOrd="0" parTransId="{711426A1-FF35-4696-964D-4B38CDCBAB7F}" sibTransId="{4B4BE7FC-7CA9-4364-B0B0-8D67F5E4715C}"/>
    <dgm:cxn modelId="{B28227AF-B5F9-48A6-92FF-B853745875C1}" srcId="{B0EBBD63-AFC1-4008-8A2D-AFA086C0E6AB}" destId="{A71DE088-6560-4485-BAAB-EC77448B1890}" srcOrd="1" destOrd="0" parTransId="{32024A65-47E1-433E-BE7D-C28CBDBDEAB1}" sibTransId="{07C7E485-9120-44C8-A8DE-FDD3FF6558E5}"/>
    <dgm:cxn modelId="{ABC6CAA4-1F18-447C-8CA7-ED1D71153F21}" type="presOf" srcId="{B0EBBD63-AFC1-4008-8A2D-AFA086C0E6AB}" destId="{28960DDC-4A0E-498E-BB7E-0A361BE97414}" srcOrd="0" destOrd="0" presId="urn:microsoft.com/office/officeart/2005/8/layout/vList5"/>
    <dgm:cxn modelId="{084AE569-405E-41BB-AF8D-E2024A0E28B4}" type="presOf" srcId="{A71DE088-6560-4485-BAAB-EC77448B1890}" destId="{B81062D8-DCF0-414A-BFBD-CC3E7EC648FC}" srcOrd="0" destOrd="1" presId="urn:microsoft.com/office/officeart/2005/8/layout/vList5"/>
    <dgm:cxn modelId="{0DD3A758-682B-4F27-A549-B72FD9081AF5}" type="presOf" srcId="{FD75393F-6443-4A4D-81DA-E41601EB36B6}" destId="{43972DFE-DF9F-4937-8967-382211AAEB11}" srcOrd="0" destOrd="0" presId="urn:microsoft.com/office/officeart/2005/8/layout/vList5"/>
    <dgm:cxn modelId="{CC575B45-4680-4ADB-ADCF-FF46253EFEF6}" srcId="{62084418-D1ED-403A-B67B-BADEABAF5B57}" destId="{C286E587-D763-4EDF-9BB8-2DF17ACAEC20}" srcOrd="0" destOrd="0" parTransId="{C1D8F085-417C-41D8-9DB5-6B50283212AC}" sibTransId="{0C9F20DC-110A-4DC5-B4F3-06C261E1E790}"/>
    <dgm:cxn modelId="{0C83E357-4E3B-4295-A420-ACAC9DF94631}" type="presOf" srcId="{6CEACE1A-4DED-46FF-B734-3A4D39F6504D}" destId="{B81062D8-DCF0-414A-BFBD-CC3E7EC648FC}" srcOrd="0" destOrd="0" presId="urn:microsoft.com/office/officeart/2005/8/layout/vList5"/>
    <dgm:cxn modelId="{605CBCCC-A69A-4162-9883-288A4CCCBC23}" srcId="{62084418-D1ED-403A-B67B-BADEABAF5B57}" destId="{71595F65-2348-4699-84E2-ECE9231EA64A}" srcOrd="3" destOrd="0" parTransId="{09D9D1DF-0291-4AB1-95D2-F98EB315DFD4}" sibTransId="{4318AB66-942C-4963-975D-401C42078B8E}"/>
    <dgm:cxn modelId="{4E4E80DE-AE7C-48F2-B980-71EB00601FCC}" srcId="{34A49B0A-F4B7-4A9F-BB15-07B8D406327D}" destId="{69FFA24E-DC2F-4381-81D8-A6227A309213}" srcOrd="0" destOrd="0" parTransId="{837564D7-98E8-431A-BB50-017DCC1B0744}" sibTransId="{2F322475-4193-4A46-8B13-2BFD50058414}"/>
    <dgm:cxn modelId="{0C783DB9-F134-4A4C-ACF5-668AB3E97802}" srcId="{62084418-D1ED-403A-B67B-BADEABAF5B57}" destId="{9FC58B23-C158-4914-BFE5-4074106AA064}" srcOrd="5" destOrd="0" parTransId="{85B6019F-01E0-4D5A-83ED-5D4DBD63DB1D}" sibTransId="{52133387-4AD1-4F6B-A8EC-052F142603BF}"/>
    <dgm:cxn modelId="{B2100D2F-B12F-490F-A5EF-4137F65A4904}" srcId="{62084418-D1ED-403A-B67B-BADEABAF5B57}" destId="{FD75393F-6443-4A4D-81DA-E41601EB36B6}" srcOrd="7" destOrd="0" parTransId="{9344A345-8049-4AA1-84D6-6452CF7FDAD4}" sibTransId="{606BDEED-1E4E-432C-A3C3-D0A5A64FAA0B}"/>
    <dgm:cxn modelId="{C61FCA0B-E89F-4AFC-8D00-7C0E0D86E04D}" srcId="{71595F65-2348-4699-84E2-ECE9231EA64A}" destId="{4E2C71A7-4974-4D43-AAE9-79121331ED58}" srcOrd="0" destOrd="0" parTransId="{9D4EF092-ECA6-4E4E-B8C2-5D87A07C6AC9}" sibTransId="{BDB8905F-67AB-4203-B2F3-A2EEA27D3454}"/>
    <dgm:cxn modelId="{8808560C-76AC-49D7-B861-8CD48949EDF2}" srcId="{85640B99-9913-4A0A-945E-5A277F79B8B8}" destId="{710D2629-C1EC-48AF-84CA-D6E5166CAF5D}" srcOrd="0" destOrd="0" parTransId="{39157620-2C8B-42E8-B1A0-0787D6FA0243}" sibTransId="{1D0C8534-B7A5-41AF-831A-31EA619CBB2A}"/>
    <dgm:cxn modelId="{99ABD768-488A-425F-A244-7D09B1FB6005}" srcId="{62084418-D1ED-403A-B67B-BADEABAF5B57}" destId="{85640B99-9913-4A0A-945E-5A277F79B8B8}" srcOrd="6" destOrd="0" parTransId="{6EDB48A7-7F56-4E79-A1C1-7FC598865FA4}" sibTransId="{B6851E2B-56F4-4310-A744-FD510B4EB372}"/>
    <dgm:cxn modelId="{059512F1-175C-4CCD-94C5-0A9AC957EE92}" type="presOf" srcId="{21F9B424-F27B-4D07-8C88-9B3EC1CDFBB0}" destId="{9BD37491-819A-4CB6-9706-8C31530EC655}" srcOrd="0" destOrd="1" presId="urn:microsoft.com/office/officeart/2005/8/layout/vList5"/>
    <dgm:cxn modelId="{C01636E4-B8FE-47FD-BBB8-DBBEA88E4256}" type="presOf" srcId="{1EA426CA-6BAF-4303-8096-AC00AE707315}" destId="{8D66E461-0313-4B11-8FF0-220336EB6B27}" srcOrd="0" destOrd="0" presId="urn:microsoft.com/office/officeart/2005/8/layout/vList5"/>
    <dgm:cxn modelId="{C42A6E8B-2E06-4031-B3DD-BE9E8B4F382D}" srcId="{62084418-D1ED-403A-B67B-BADEABAF5B57}" destId="{34A49B0A-F4B7-4A9F-BB15-07B8D406327D}" srcOrd="2" destOrd="0" parTransId="{51E5DE56-2ACB-42FE-A5BC-E8F74FAAFE1B}" sibTransId="{9E7E4F70-196F-4083-94F8-4088EE51D989}"/>
    <dgm:cxn modelId="{2B2DFD80-4E72-4396-B64F-F28A5F0ED8A1}" type="presOf" srcId="{9FC58B23-C158-4914-BFE5-4074106AA064}" destId="{6B06CEC3-B2AB-4B82-8698-04B99DF860A7}" srcOrd="0" destOrd="0" presId="urn:microsoft.com/office/officeart/2005/8/layout/vList5"/>
    <dgm:cxn modelId="{E8170AA6-229F-4421-ABA2-0BA143E10A92}" srcId="{62084418-D1ED-403A-B67B-BADEABAF5B57}" destId="{1EA426CA-6BAF-4303-8096-AC00AE707315}" srcOrd="1" destOrd="0" parTransId="{7652453B-9ECA-4E09-BE01-678F1E0793AF}" sibTransId="{B2450511-8F9A-4BB1-9CF0-142AD799F8C7}"/>
    <dgm:cxn modelId="{DD648186-D827-47B1-A47D-2C72525F951E}" type="presOf" srcId="{4E2C71A7-4974-4D43-AAE9-79121331ED58}" destId="{1E7ABE48-1D08-464C-B66C-AAA9FBA04604}" srcOrd="0" destOrd="0" presId="urn:microsoft.com/office/officeart/2005/8/layout/vList5"/>
    <dgm:cxn modelId="{EAD94F20-C710-4B94-8C59-505590515C94}" type="presOf" srcId="{135EC274-335F-48FC-9107-E0E0FD7A5CE5}" destId="{DCD227EA-9B5E-4C76-828B-D69520658794}" srcOrd="0" destOrd="0" presId="urn:microsoft.com/office/officeart/2005/8/layout/vList5"/>
    <dgm:cxn modelId="{72C82E40-788E-4516-8192-4B2008BF2E92}" type="presOf" srcId="{34A49B0A-F4B7-4A9F-BB15-07B8D406327D}" destId="{59515DF0-CE61-49E8-BE1D-D40DD8A502DB}" srcOrd="0" destOrd="0" presId="urn:microsoft.com/office/officeart/2005/8/layout/vList5"/>
    <dgm:cxn modelId="{D8FA13E5-72AA-4C2F-BB58-6CC84CD71342}" srcId="{B0EBBD63-AFC1-4008-8A2D-AFA086C0E6AB}" destId="{6CEACE1A-4DED-46FF-B734-3A4D39F6504D}" srcOrd="0" destOrd="0" parTransId="{D8E5B6DD-0038-44C0-9B80-671F332E0D38}" sibTransId="{DED5DB44-390E-4B2D-BADE-FBFC466B53C8}"/>
    <dgm:cxn modelId="{F5A24298-5402-4F20-B6B2-27EB001F3CFD}" type="presOf" srcId="{71595F65-2348-4699-84E2-ECE9231EA64A}" destId="{28FB031E-B075-400C-92B9-620F59D74B09}" srcOrd="0" destOrd="0" presId="urn:microsoft.com/office/officeart/2005/8/layout/vList5"/>
    <dgm:cxn modelId="{7E8A8C38-2A9A-4A3C-8977-2DD02FC7BEE1}" type="presOf" srcId="{69FFA24E-DC2F-4381-81D8-A6227A309213}" destId="{8E9E08DE-9F12-4413-BEC5-309B6E17A479}" srcOrd="0" destOrd="0" presId="urn:microsoft.com/office/officeart/2005/8/layout/vList5"/>
    <dgm:cxn modelId="{BD6F4E0F-419F-4C96-AD32-83FBDD96623D}" srcId="{85640B99-9913-4A0A-945E-5A277F79B8B8}" destId="{21F9B424-F27B-4D07-8C88-9B3EC1CDFBB0}" srcOrd="1" destOrd="0" parTransId="{F44B4D06-89AD-44D0-958B-A889E8D59A2C}" sibTransId="{970914E1-1D8A-401B-9B9B-0E348BD62CC0}"/>
    <dgm:cxn modelId="{873417C3-7C5A-49A7-BA4B-7685499C07A9}" srcId="{FD75393F-6443-4A4D-81DA-E41601EB36B6}" destId="{135EC274-335F-48FC-9107-E0E0FD7A5CE5}" srcOrd="0" destOrd="0" parTransId="{06BF08B7-21ED-4A0D-A5D4-DCA753689B4B}" sibTransId="{4CE65A57-2D42-40CC-B8C5-B9E963384B24}"/>
    <dgm:cxn modelId="{EBFD0868-7B5E-4C41-B7B8-EC42523A4548}" type="presOf" srcId="{EAEE74E2-7A80-47B2-974C-A9B738A70AA1}" destId="{48C6D200-9C89-4928-802E-778F6CA1C605}" srcOrd="0" destOrd="0" presId="urn:microsoft.com/office/officeart/2005/8/layout/vList5"/>
    <dgm:cxn modelId="{229C1A33-4EF4-4874-8980-FD8584646906}" srcId="{C286E587-D763-4EDF-9BB8-2DF17ACAEC20}" destId="{EAEE74E2-7A80-47B2-974C-A9B738A70AA1}" srcOrd="0" destOrd="0" parTransId="{AA1A4D2C-7E05-4275-B270-885663D61D10}" sibTransId="{4415D4BD-6A6A-42CA-90EC-0E8858A6B8A7}"/>
    <dgm:cxn modelId="{2DC07561-12FC-471D-93BF-BC11AAADD39F}" srcId="{1EA426CA-6BAF-4303-8096-AC00AE707315}" destId="{0F691651-F271-4149-B2D9-3D8E85434C64}" srcOrd="0" destOrd="0" parTransId="{FC912784-F34E-475C-9A1A-E1CC2D116A97}" sibTransId="{EDCC37E1-D4FB-4FBC-ADC1-A35B5095C271}"/>
    <dgm:cxn modelId="{EB3ABD9A-D8D0-4D5D-A4F9-43C1393D8BBE}" srcId="{9FC58B23-C158-4914-BFE5-4074106AA064}" destId="{A4740C3F-9177-45A7-A530-F4C22059D45E}" srcOrd="0" destOrd="0" parTransId="{C45D279A-8576-4172-894D-5214940B3506}" sibTransId="{2AFDD7E4-2E8D-4314-9CA6-77B6639550EE}"/>
    <dgm:cxn modelId="{6228F702-817F-4A31-B6E4-990B774474C0}" type="presOf" srcId="{0F691651-F271-4149-B2D9-3D8E85434C64}" destId="{84E74074-3B9B-4CDC-A4E9-638941E2421F}" srcOrd="0" destOrd="0" presId="urn:microsoft.com/office/officeart/2005/8/layout/vList5"/>
    <dgm:cxn modelId="{DEED8D66-D775-40A6-9C29-EB0D7934F9BB}" type="presOf" srcId="{85640B99-9913-4A0A-945E-5A277F79B8B8}" destId="{9ADC5F8F-C0B9-48FE-9473-0884E820E024}" srcOrd="0" destOrd="0" presId="urn:microsoft.com/office/officeart/2005/8/layout/vList5"/>
    <dgm:cxn modelId="{DF6624CF-BB81-4CD5-BB2F-1268C5C3041A}" type="presOf" srcId="{C286E587-D763-4EDF-9BB8-2DF17ACAEC20}" destId="{9C798B0C-2FA8-4CA0-B6AA-DF2B0FF596CD}" srcOrd="0" destOrd="0" presId="urn:microsoft.com/office/officeart/2005/8/layout/vList5"/>
    <dgm:cxn modelId="{C329CCF0-B0BF-483E-A551-E330D9FF3E9E}" type="presOf" srcId="{62084418-D1ED-403A-B67B-BADEABAF5B57}" destId="{DEE131B8-5304-42E8-8694-CA9519BCB8F5}" srcOrd="0" destOrd="0" presId="urn:microsoft.com/office/officeart/2005/8/layout/vList5"/>
    <dgm:cxn modelId="{69CA6B8A-943A-46AA-9A67-D6533AED50F0}" type="presParOf" srcId="{DEE131B8-5304-42E8-8694-CA9519BCB8F5}" destId="{412EB4F6-AEBC-4E13-B8A9-02694342BBC8}" srcOrd="0" destOrd="0" presId="urn:microsoft.com/office/officeart/2005/8/layout/vList5"/>
    <dgm:cxn modelId="{22C9D8AE-518F-4CF6-8AC0-24DE4535DE9F}" type="presParOf" srcId="{412EB4F6-AEBC-4E13-B8A9-02694342BBC8}" destId="{9C798B0C-2FA8-4CA0-B6AA-DF2B0FF596CD}" srcOrd="0" destOrd="0" presId="urn:microsoft.com/office/officeart/2005/8/layout/vList5"/>
    <dgm:cxn modelId="{C8E7F474-5D4C-40D4-95E4-89DCC2E5390C}" type="presParOf" srcId="{412EB4F6-AEBC-4E13-B8A9-02694342BBC8}" destId="{48C6D200-9C89-4928-802E-778F6CA1C605}" srcOrd="1" destOrd="0" presId="urn:microsoft.com/office/officeart/2005/8/layout/vList5"/>
    <dgm:cxn modelId="{BF5CB008-E637-4CF7-9F70-417AD07438E8}" type="presParOf" srcId="{DEE131B8-5304-42E8-8694-CA9519BCB8F5}" destId="{C1A27C81-FF09-4EBE-8170-A7940962AE5C}" srcOrd="1" destOrd="0" presId="urn:microsoft.com/office/officeart/2005/8/layout/vList5"/>
    <dgm:cxn modelId="{55FC4FF2-17A9-4302-B656-6129C5107679}" type="presParOf" srcId="{DEE131B8-5304-42E8-8694-CA9519BCB8F5}" destId="{39B2AE3F-D88F-41C5-AC46-D7CD14E9BFC2}" srcOrd="2" destOrd="0" presId="urn:microsoft.com/office/officeart/2005/8/layout/vList5"/>
    <dgm:cxn modelId="{49557032-14D8-4421-86AF-041047B4650B}" type="presParOf" srcId="{39B2AE3F-D88F-41C5-AC46-D7CD14E9BFC2}" destId="{8D66E461-0313-4B11-8FF0-220336EB6B27}" srcOrd="0" destOrd="0" presId="urn:microsoft.com/office/officeart/2005/8/layout/vList5"/>
    <dgm:cxn modelId="{3D846535-B868-4CC0-949F-2ACFEA5E64CD}" type="presParOf" srcId="{39B2AE3F-D88F-41C5-AC46-D7CD14E9BFC2}" destId="{84E74074-3B9B-4CDC-A4E9-638941E2421F}" srcOrd="1" destOrd="0" presId="urn:microsoft.com/office/officeart/2005/8/layout/vList5"/>
    <dgm:cxn modelId="{5B626B14-74D6-4450-A0A3-17A34674C5BB}" type="presParOf" srcId="{DEE131B8-5304-42E8-8694-CA9519BCB8F5}" destId="{2E7ADA23-CCA8-4C82-BCED-7ECB12DD330A}" srcOrd="3" destOrd="0" presId="urn:microsoft.com/office/officeart/2005/8/layout/vList5"/>
    <dgm:cxn modelId="{BA1A2A9F-CD5E-4BC2-A824-FCF849D89590}" type="presParOf" srcId="{DEE131B8-5304-42E8-8694-CA9519BCB8F5}" destId="{596BF5C2-226F-4C62-9B14-5F1FEA31110F}" srcOrd="4" destOrd="0" presId="urn:microsoft.com/office/officeart/2005/8/layout/vList5"/>
    <dgm:cxn modelId="{3B937A16-F6FC-4692-BED7-4A9ADCF113BA}" type="presParOf" srcId="{596BF5C2-226F-4C62-9B14-5F1FEA31110F}" destId="{59515DF0-CE61-49E8-BE1D-D40DD8A502DB}" srcOrd="0" destOrd="0" presId="urn:microsoft.com/office/officeart/2005/8/layout/vList5"/>
    <dgm:cxn modelId="{33623774-6987-42D0-8E8E-61E74E088626}" type="presParOf" srcId="{596BF5C2-226F-4C62-9B14-5F1FEA31110F}" destId="{8E9E08DE-9F12-4413-BEC5-309B6E17A479}" srcOrd="1" destOrd="0" presId="urn:microsoft.com/office/officeart/2005/8/layout/vList5"/>
    <dgm:cxn modelId="{E67FAE10-4751-4345-8F48-ECCF7DEABEFF}" type="presParOf" srcId="{DEE131B8-5304-42E8-8694-CA9519BCB8F5}" destId="{9E76BEE8-7FFE-46D2-89DE-010B108B2726}" srcOrd="5" destOrd="0" presId="urn:microsoft.com/office/officeart/2005/8/layout/vList5"/>
    <dgm:cxn modelId="{765FBB62-2AB2-4422-8489-53A969A68233}" type="presParOf" srcId="{DEE131B8-5304-42E8-8694-CA9519BCB8F5}" destId="{B9E3B63D-C6A6-4293-BA66-0FC057615A8A}" srcOrd="6" destOrd="0" presId="urn:microsoft.com/office/officeart/2005/8/layout/vList5"/>
    <dgm:cxn modelId="{D03859B8-BB5D-483A-9335-D23FC71DA327}" type="presParOf" srcId="{B9E3B63D-C6A6-4293-BA66-0FC057615A8A}" destId="{28FB031E-B075-400C-92B9-620F59D74B09}" srcOrd="0" destOrd="0" presId="urn:microsoft.com/office/officeart/2005/8/layout/vList5"/>
    <dgm:cxn modelId="{F4A9E330-88C3-49F2-9ED1-5530F57311F7}" type="presParOf" srcId="{B9E3B63D-C6A6-4293-BA66-0FC057615A8A}" destId="{1E7ABE48-1D08-464C-B66C-AAA9FBA04604}" srcOrd="1" destOrd="0" presId="urn:microsoft.com/office/officeart/2005/8/layout/vList5"/>
    <dgm:cxn modelId="{B3F04D61-535C-4C78-967D-C6B680010797}" type="presParOf" srcId="{DEE131B8-5304-42E8-8694-CA9519BCB8F5}" destId="{642D45E7-1D30-486E-9C92-A76FEF21A25B}" srcOrd="7" destOrd="0" presId="urn:microsoft.com/office/officeart/2005/8/layout/vList5"/>
    <dgm:cxn modelId="{58550B85-F2B3-4412-84A5-2B117A1F4D09}" type="presParOf" srcId="{DEE131B8-5304-42E8-8694-CA9519BCB8F5}" destId="{6167E645-F9DC-49E0-9F36-B317B71CED2B}" srcOrd="8" destOrd="0" presId="urn:microsoft.com/office/officeart/2005/8/layout/vList5"/>
    <dgm:cxn modelId="{40104FB6-F828-4BAE-B93F-AA14E367826B}" type="presParOf" srcId="{6167E645-F9DC-49E0-9F36-B317B71CED2B}" destId="{28960DDC-4A0E-498E-BB7E-0A361BE97414}" srcOrd="0" destOrd="0" presId="urn:microsoft.com/office/officeart/2005/8/layout/vList5"/>
    <dgm:cxn modelId="{7D990FE1-22C4-453F-9394-82C59BD4A2EA}" type="presParOf" srcId="{6167E645-F9DC-49E0-9F36-B317B71CED2B}" destId="{B81062D8-DCF0-414A-BFBD-CC3E7EC648FC}" srcOrd="1" destOrd="0" presId="urn:microsoft.com/office/officeart/2005/8/layout/vList5"/>
    <dgm:cxn modelId="{9FFDF689-DCFA-4D59-9A29-26720AF8AC3A}" type="presParOf" srcId="{DEE131B8-5304-42E8-8694-CA9519BCB8F5}" destId="{58676F47-FA52-4451-8D38-119C2B99B7DF}" srcOrd="9" destOrd="0" presId="urn:microsoft.com/office/officeart/2005/8/layout/vList5"/>
    <dgm:cxn modelId="{6DA38F09-945F-42DA-B542-95D862388F0F}" type="presParOf" srcId="{DEE131B8-5304-42E8-8694-CA9519BCB8F5}" destId="{737291F3-EC5F-41C5-9215-F490FFC6985F}" srcOrd="10" destOrd="0" presId="urn:microsoft.com/office/officeart/2005/8/layout/vList5"/>
    <dgm:cxn modelId="{BA90BACA-82C4-40A8-8E89-BBECB43B2783}" type="presParOf" srcId="{737291F3-EC5F-41C5-9215-F490FFC6985F}" destId="{6B06CEC3-B2AB-4B82-8698-04B99DF860A7}" srcOrd="0" destOrd="0" presId="urn:microsoft.com/office/officeart/2005/8/layout/vList5"/>
    <dgm:cxn modelId="{A7BE5C20-BABC-443D-9A86-1ABF8E947734}" type="presParOf" srcId="{737291F3-EC5F-41C5-9215-F490FFC6985F}" destId="{8408F6D8-A66B-4E8B-9A1B-70E537AADAC2}" srcOrd="1" destOrd="0" presId="urn:microsoft.com/office/officeart/2005/8/layout/vList5"/>
    <dgm:cxn modelId="{E3E35524-65F2-4AEB-B3CD-4D1C6FDF2F81}" type="presParOf" srcId="{DEE131B8-5304-42E8-8694-CA9519BCB8F5}" destId="{5552B385-DD48-484E-A2A4-1D43843E24CE}" srcOrd="11" destOrd="0" presId="urn:microsoft.com/office/officeart/2005/8/layout/vList5"/>
    <dgm:cxn modelId="{20344D11-EC16-45E7-AA56-87FE9BB41BBA}" type="presParOf" srcId="{DEE131B8-5304-42E8-8694-CA9519BCB8F5}" destId="{8159C5F5-C82C-4C0B-9041-175197EEEDEC}" srcOrd="12" destOrd="0" presId="urn:microsoft.com/office/officeart/2005/8/layout/vList5"/>
    <dgm:cxn modelId="{371898F9-1985-4237-AA2B-E20F4B51D686}" type="presParOf" srcId="{8159C5F5-C82C-4C0B-9041-175197EEEDEC}" destId="{9ADC5F8F-C0B9-48FE-9473-0884E820E024}" srcOrd="0" destOrd="0" presId="urn:microsoft.com/office/officeart/2005/8/layout/vList5"/>
    <dgm:cxn modelId="{98458917-4ADC-4B3D-976E-29227AFE9D43}" type="presParOf" srcId="{8159C5F5-C82C-4C0B-9041-175197EEEDEC}" destId="{9BD37491-819A-4CB6-9706-8C31530EC655}" srcOrd="1" destOrd="0" presId="urn:microsoft.com/office/officeart/2005/8/layout/vList5"/>
    <dgm:cxn modelId="{F9B7158D-3F83-42E2-908A-75D302A232E0}" type="presParOf" srcId="{DEE131B8-5304-42E8-8694-CA9519BCB8F5}" destId="{5E14D798-CFEE-4A3D-8ABC-2868815DF5E8}" srcOrd="13" destOrd="0" presId="urn:microsoft.com/office/officeart/2005/8/layout/vList5"/>
    <dgm:cxn modelId="{3D045CD6-B308-4F31-B12B-E46A8ECA1F3B}" type="presParOf" srcId="{DEE131B8-5304-42E8-8694-CA9519BCB8F5}" destId="{9F8FC883-FD65-44E5-9E87-BC7F5ECFE86E}" srcOrd="14" destOrd="0" presId="urn:microsoft.com/office/officeart/2005/8/layout/vList5"/>
    <dgm:cxn modelId="{C65B05BA-BE7D-4703-B50D-006D62C3221C}" type="presParOf" srcId="{9F8FC883-FD65-44E5-9E87-BC7F5ECFE86E}" destId="{43972DFE-DF9F-4937-8967-382211AAEB11}" srcOrd="0" destOrd="0" presId="urn:microsoft.com/office/officeart/2005/8/layout/vList5"/>
    <dgm:cxn modelId="{FBE8D574-C8CB-4611-855D-D5F577ABC152}" type="presParOf" srcId="{9F8FC883-FD65-44E5-9E87-BC7F5ECFE86E}" destId="{DCD227EA-9B5E-4C76-828B-D695206587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D42A4D-9C58-435A-9807-40FD210F1D93}">
      <dsp:nvSpPr>
        <dsp:cNvPr id="0" name=""/>
        <dsp:cNvSpPr/>
      </dsp:nvSpPr>
      <dsp:spPr>
        <a:xfrm rot="10800000">
          <a:off x="1224132" y="1095221"/>
          <a:ext cx="7156928" cy="885189"/>
        </a:xfrm>
        <a:prstGeom prst="homePlate">
          <a:avLst/>
        </a:prstGeom>
        <a:solidFill>
          <a:schemeClr val="bg2">
            <a:lumMod val="2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3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Экономия в виде снижения стоимости проектов и повышение эффективного расходования бюджетных средств</a:t>
          </a:r>
          <a:endParaRPr lang="ru-RU" sz="2000" b="1" i="0" kern="120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24132" y="1095221"/>
        <a:ext cx="7156928" cy="885189"/>
      </dsp:txXfrm>
    </dsp:sp>
    <dsp:sp modelId="{D48F0A6A-5CC7-4D52-A003-F5FA9DD6B120}">
      <dsp:nvSpPr>
        <dsp:cNvPr id="0" name=""/>
        <dsp:cNvSpPr/>
      </dsp:nvSpPr>
      <dsp:spPr>
        <a:xfrm>
          <a:off x="479991" y="128462"/>
          <a:ext cx="885189" cy="8851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CCFD0-59CA-46A4-A4C2-27B4DF86E054}">
      <dsp:nvSpPr>
        <dsp:cNvPr id="0" name=""/>
        <dsp:cNvSpPr/>
      </dsp:nvSpPr>
      <dsp:spPr>
        <a:xfrm rot="10800000">
          <a:off x="1296135" y="71595"/>
          <a:ext cx="7156986" cy="885189"/>
        </a:xfrm>
        <a:prstGeom prst="homePlate">
          <a:avLst/>
        </a:prstGeom>
        <a:solidFill>
          <a:schemeClr val="bg2">
            <a:lumMod val="2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3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Привлечение дополнительных средств в бюджет на решение местных проблем</a:t>
          </a:r>
          <a:endParaRPr lang="ru-RU" sz="2000" b="0" i="1" kern="120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96135" y="71595"/>
        <a:ext cx="7156986" cy="885189"/>
      </dsp:txXfrm>
    </dsp:sp>
    <dsp:sp modelId="{7F4E94D7-363D-428E-A61D-79B707D3149E}">
      <dsp:nvSpPr>
        <dsp:cNvPr id="0" name=""/>
        <dsp:cNvSpPr/>
      </dsp:nvSpPr>
      <dsp:spPr>
        <a:xfrm>
          <a:off x="431394" y="1152083"/>
          <a:ext cx="885189" cy="8851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61636-F855-45AB-8AFE-A16A80D28D68}">
      <dsp:nvSpPr>
        <dsp:cNvPr id="0" name=""/>
        <dsp:cNvSpPr/>
      </dsp:nvSpPr>
      <dsp:spPr>
        <a:xfrm rot="10800000">
          <a:off x="1224162" y="3313067"/>
          <a:ext cx="7156986" cy="885189"/>
        </a:xfrm>
        <a:prstGeom prst="homePlate">
          <a:avLst/>
        </a:prstGeom>
        <a:solidFill>
          <a:schemeClr val="bg2">
            <a:lumMod val="2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3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Повышение срока эксплуатации объектов</a:t>
          </a:r>
          <a:endParaRPr lang="ru-RU" sz="2000" b="1" i="0" kern="120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24162" y="3313067"/>
        <a:ext cx="7156986" cy="885189"/>
      </dsp:txXfrm>
    </dsp:sp>
    <dsp:sp modelId="{95443B42-6FB8-4629-A6BF-31A672D087D4}">
      <dsp:nvSpPr>
        <dsp:cNvPr id="0" name=""/>
        <dsp:cNvSpPr/>
      </dsp:nvSpPr>
      <dsp:spPr>
        <a:xfrm>
          <a:off x="431394" y="2220301"/>
          <a:ext cx="885189" cy="8851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F9B45-D7A1-41B5-BBFE-D154107358B0}">
      <dsp:nvSpPr>
        <dsp:cNvPr id="0" name=""/>
        <dsp:cNvSpPr/>
      </dsp:nvSpPr>
      <dsp:spPr>
        <a:xfrm rot="10800000">
          <a:off x="1296164" y="2232576"/>
          <a:ext cx="7102247" cy="885189"/>
        </a:xfrm>
        <a:prstGeom prst="homePlate">
          <a:avLst/>
        </a:prstGeom>
        <a:solidFill>
          <a:schemeClr val="bg2">
            <a:lumMod val="2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3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Повышение качества реализуемых проектов за счет вовлеченности граждан в контроль за работой подрядчиков</a:t>
          </a:r>
          <a:endParaRPr lang="ru-RU" sz="2000" b="1" i="0" kern="120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96164" y="2232576"/>
        <a:ext cx="7102247" cy="885189"/>
      </dsp:txXfrm>
    </dsp:sp>
    <dsp:sp modelId="{B16B2A77-4578-4642-BD33-B991E41189E3}">
      <dsp:nvSpPr>
        <dsp:cNvPr id="0" name=""/>
        <dsp:cNvSpPr/>
      </dsp:nvSpPr>
      <dsp:spPr>
        <a:xfrm>
          <a:off x="423127" y="3329981"/>
          <a:ext cx="885189" cy="8851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692FD-B243-4595-B18A-A901309A6381}">
      <dsp:nvSpPr>
        <dsp:cNvPr id="0" name=""/>
        <dsp:cNvSpPr/>
      </dsp:nvSpPr>
      <dsp:spPr>
        <a:xfrm rot="10800000">
          <a:off x="1224162" y="4408263"/>
          <a:ext cx="7156986" cy="885189"/>
        </a:xfrm>
        <a:prstGeom prst="homePlate">
          <a:avLst/>
        </a:prstGeom>
        <a:solidFill>
          <a:schemeClr val="bg2">
            <a:lumMod val="2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3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Изменение поведения налогоплательщиков, включая повышение налоговой дисциплин</a:t>
          </a:r>
          <a:r>
            <a:rPr lang="ru-RU" sz="2400" b="1" i="0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ы</a:t>
          </a:r>
          <a:endParaRPr lang="ru-RU" sz="2400" b="1" i="0" kern="120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24162" y="4408263"/>
        <a:ext cx="7156986" cy="885189"/>
      </dsp:txXfrm>
    </dsp:sp>
    <dsp:sp modelId="{F0038A05-39EC-48B1-B771-C7E453544587}">
      <dsp:nvSpPr>
        <dsp:cNvPr id="0" name=""/>
        <dsp:cNvSpPr/>
      </dsp:nvSpPr>
      <dsp:spPr>
        <a:xfrm>
          <a:off x="7839505" y="3832200"/>
          <a:ext cx="945470" cy="885189"/>
        </a:xfrm>
        <a:prstGeom prst="ellipse">
          <a:avLst/>
        </a:prstGeom>
        <a:noFill/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D42A4D-9C58-435A-9807-40FD210F1D93}">
      <dsp:nvSpPr>
        <dsp:cNvPr id="0" name=""/>
        <dsp:cNvSpPr/>
      </dsp:nvSpPr>
      <dsp:spPr>
        <a:xfrm rot="10800000">
          <a:off x="1124000" y="88932"/>
          <a:ext cx="7156928" cy="775977"/>
        </a:xfrm>
        <a:prstGeom prst="homePlate">
          <a:avLst/>
        </a:prstGeom>
        <a:solidFill>
          <a:schemeClr val="bg2">
            <a:lumMod val="2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18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Определение и решение наиболее острых социальных проблем поселений, территорий</a:t>
          </a:r>
          <a:endParaRPr lang="ru-RU" sz="2000" b="1" kern="120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124000" y="88932"/>
        <a:ext cx="7156928" cy="775977"/>
      </dsp:txXfrm>
    </dsp:sp>
    <dsp:sp modelId="{D48F0A6A-5CC7-4D52-A003-F5FA9DD6B120}">
      <dsp:nvSpPr>
        <dsp:cNvPr id="0" name=""/>
        <dsp:cNvSpPr/>
      </dsp:nvSpPr>
      <dsp:spPr>
        <a:xfrm>
          <a:off x="432045" y="68101"/>
          <a:ext cx="898349" cy="8326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bg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CCFD0-59CA-46A4-A4C2-27B4DF86E054}">
      <dsp:nvSpPr>
        <dsp:cNvPr id="0" name=""/>
        <dsp:cNvSpPr/>
      </dsp:nvSpPr>
      <dsp:spPr>
        <a:xfrm rot="10800000">
          <a:off x="1123913" y="1047499"/>
          <a:ext cx="7156986" cy="775977"/>
        </a:xfrm>
        <a:prstGeom prst="homePlate">
          <a:avLst/>
        </a:prstGeom>
        <a:solidFill>
          <a:schemeClr val="bg2">
            <a:lumMod val="2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18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Рост доверия населения и бизнеса к власти и ее деятельности </a:t>
          </a:r>
          <a:endParaRPr lang="ru-RU" sz="2000" b="1" i="0" kern="1200" dirty="0" smtClean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123913" y="1047499"/>
        <a:ext cx="7156986" cy="775977"/>
      </dsp:txXfrm>
    </dsp:sp>
    <dsp:sp modelId="{7F4E94D7-363D-428E-A61D-79B707D3149E}">
      <dsp:nvSpPr>
        <dsp:cNvPr id="0" name=""/>
        <dsp:cNvSpPr/>
      </dsp:nvSpPr>
      <dsp:spPr>
        <a:xfrm>
          <a:off x="441586" y="996680"/>
          <a:ext cx="843417" cy="8417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bg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61636-F855-45AB-8AFE-A16A80D28D68}">
      <dsp:nvSpPr>
        <dsp:cNvPr id="0" name=""/>
        <dsp:cNvSpPr/>
      </dsp:nvSpPr>
      <dsp:spPr>
        <a:xfrm rot="10800000">
          <a:off x="1152130" y="2136287"/>
          <a:ext cx="7156986" cy="775977"/>
        </a:xfrm>
        <a:prstGeom prst="homePlate">
          <a:avLst/>
        </a:prstGeom>
        <a:solidFill>
          <a:schemeClr val="bg2">
            <a:lumMod val="2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18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Рост удовлетворенности качеством жизни, стимулирование самоорганизации граждан и минимизация иждивенческих настроений</a:t>
          </a:r>
          <a:endParaRPr lang="ru-RU" sz="2000" b="1" i="0" kern="120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152130" y="2136287"/>
        <a:ext cx="7156986" cy="775977"/>
      </dsp:txXfrm>
    </dsp:sp>
    <dsp:sp modelId="{95443B42-6FB8-4629-A6BF-31A672D087D4}">
      <dsp:nvSpPr>
        <dsp:cNvPr id="0" name=""/>
        <dsp:cNvSpPr/>
      </dsp:nvSpPr>
      <dsp:spPr>
        <a:xfrm>
          <a:off x="432045" y="2066651"/>
          <a:ext cx="887299" cy="8937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bg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F9B45-D7A1-41B5-BBFE-D154107358B0}">
      <dsp:nvSpPr>
        <dsp:cNvPr id="0" name=""/>
        <dsp:cNvSpPr/>
      </dsp:nvSpPr>
      <dsp:spPr>
        <a:xfrm rot="10800000">
          <a:off x="1178681" y="3157169"/>
          <a:ext cx="7102247" cy="1217276"/>
        </a:xfrm>
        <a:prstGeom prst="homePlate">
          <a:avLst/>
        </a:prstGeom>
        <a:solidFill>
          <a:schemeClr val="bg2">
            <a:lumMod val="2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18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Повышение степени влияния граждан на окружающую среду, самоконтроль и ответственность граждан за объекты инфраструктуры, воспитание «ответственного гражданина». </a:t>
          </a:r>
          <a:endParaRPr lang="ru-RU" sz="2000" b="1" kern="120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178681" y="3157169"/>
        <a:ext cx="7102247" cy="1217276"/>
      </dsp:txXfrm>
    </dsp:sp>
    <dsp:sp modelId="{B16B2A77-4578-4642-BD33-B991E41189E3}">
      <dsp:nvSpPr>
        <dsp:cNvPr id="0" name=""/>
        <dsp:cNvSpPr/>
      </dsp:nvSpPr>
      <dsp:spPr>
        <a:xfrm>
          <a:off x="504056" y="3339372"/>
          <a:ext cx="872804" cy="8528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bg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31435-31EF-4B0A-8F37-DB1CE7DCB91D}">
      <dsp:nvSpPr>
        <dsp:cNvPr id="0" name=""/>
        <dsp:cNvSpPr/>
      </dsp:nvSpPr>
      <dsp:spPr>
        <a:xfrm rot="10800000">
          <a:off x="1124000" y="4526503"/>
          <a:ext cx="7156928" cy="775977"/>
        </a:xfrm>
        <a:prstGeom prst="homePlate">
          <a:avLst/>
        </a:prstGeom>
        <a:solidFill>
          <a:schemeClr val="bg2">
            <a:lumMod val="2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185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Возникновение социальной среды, в которой генерируются новые проекты на местном уровне </a:t>
          </a:r>
          <a:endParaRPr lang="ru-RU" sz="2200" b="0" i="1" kern="120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124000" y="4526503"/>
        <a:ext cx="7156928" cy="775977"/>
      </dsp:txXfrm>
    </dsp:sp>
    <dsp:sp modelId="{AFC13B8C-707C-415E-A6BC-55DE50644237}">
      <dsp:nvSpPr>
        <dsp:cNvPr id="0" name=""/>
        <dsp:cNvSpPr/>
      </dsp:nvSpPr>
      <dsp:spPr>
        <a:xfrm>
          <a:off x="8008998" y="3786229"/>
          <a:ext cx="775977" cy="775977"/>
        </a:xfrm>
        <a:prstGeom prst="ellipse">
          <a:avLst/>
        </a:prstGeom>
        <a:noFill/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D42A4D-9C58-435A-9807-40FD210F1D93}">
      <dsp:nvSpPr>
        <dsp:cNvPr id="0" name=""/>
        <dsp:cNvSpPr/>
      </dsp:nvSpPr>
      <dsp:spPr>
        <a:xfrm rot="10800000">
          <a:off x="1124000" y="87783"/>
          <a:ext cx="7156928" cy="1120856"/>
        </a:xfrm>
        <a:prstGeom prst="homePlate">
          <a:avLst/>
        </a:prstGeom>
        <a:solidFill>
          <a:schemeClr val="bg2">
            <a:lumMod val="25000"/>
          </a:schemeClr>
        </a:solidFill>
        <a:ln w="425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2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Увеличение результативности управленческих решений</a:t>
          </a:r>
          <a:endParaRPr lang="ru-RU" sz="2000" b="1" i="0" kern="120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124000" y="87783"/>
        <a:ext cx="7156928" cy="1120856"/>
      </dsp:txXfrm>
    </dsp:sp>
    <dsp:sp modelId="{D48F0A6A-5CC7-4D52-A003-F5FA9DD6B120}">
      <dsp:nvSpPr>
        <dsp:cNvPr id="0" name=""/>
        <dsp:cNvSpPr/>
      </dsp:nvSpPr>
      <dsp:spPr>
        <a:xfrm>
          <a:off x="175291" y="98655"/>
          <a:ext cx="1120856" cy="11208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CCFD0-59CA-46A4-A4C2-27B4DF86E054}">
      <dsp:nvSpPr>
        <dsp:cNvPr id="0" name=""/>
        <dsp:cNvSpPr/>
      </dsp:nvSpPr>
      <dsp:spPr>
        <a:xfrm rot="10800000">
          <a:off x="1123913" y="1383927"/>
          <a:ext cx="7156986" cy="1120856"/>
        </a:xfrm>
        <a:prstGeom prst="homePlate">
          <a:avLst/>
        </a:prstGeom>
        <a:solidFill>
          <a:schemeClr val="bg2">
            <a:lumMod val="25000"/>
          </a:schemeClr>
        </a:solidFill>
        <a:ln w="425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2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Формирование навыка проектной организации труда у руководителей и сотрудников органов местного самоуправления</a:t>
          </a:r>
          <a:endParaRPr lang="ru-RU" sz="2000" b="1" i="0" kern="120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123913" y="1383927"/>
        <a:ext cx="7156986" cy="1120856"/>
      </dsp:txXfrm>
    </dsp:sp>
    <dsp:sp modelId="{7F4E94D7-363D-428E-A61D-79B707D3149E}">
      <dsp:nvSpPr>
        <dsp:cNvPr id="0" name=""/>
        <dsp:cNvSpPr/>
      </dsp:nvSpPr>
      <dsp:spPr>
        <a:xfrm>
          <a:off x="154488" y="1403419"/>
          <a:ext cx="1120856" cy="11208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61636-F855-45AB-8AFE-A16A80D28D68}">
      <dsp:nvSpPr>
        <dsp:cNvPr id="0" name=""/>
        <dsp:cNvSpPr/>
      </dsp:nvSpPr>
      <dsp:spPr>
        <a:xfrm rot="10800000">
          <a:off x="1123913" y="2808544"/>
          <a:ext cx="7156986" cy="1120856"/>
        </a:xfrm>
        <a:prstGeom prst="homePlate">
          <a:avLst/>
        </a:prstGeom>
        <a:solidFill>
          <a:schemeClr val="bg2">
            <a:lumMod val="25000"/>
          </a:schemeClr>
        </a:solidFill>
        <a:ln w="425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2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Повышение социальной активности населения</a:t>
          </a:r>
          <a:endParaRPr lang="ru-RU" sz="2000" b="1" i="0" kern="120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123913" y="2808544"/>
        <a:ext cx="7156986" cy="1120856"/>
      </dsp:txXfrm>
    </dsp:sp>
    <dsp:sp modelId="{95443B42-6FB8-4629-A6BF-31A672D087D4}">
      <dsp:nvSpPr>
        <dsp:cNvPr id="0" name=""/>
        <dsp:cNvSpPr/>
      </dsp:nvSpPr>
      <dsp:spPr>
        <a:xfrm>
          <a:off x="154488" y="2808544"/>
          <a:ext cx="1120856" cy="11208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F9B45-D7A1-41B5-BBFE-D154107358B0}">
      <dsp:nvSpPr>
        <dsp:cNvPr id="0" name=""/>
        <dsp:cNvSpPr/>
      </dsp:nvSpPr>
      <dsp:spPr>
        <a:xfrm rot="10800000">
          <a:off x="1178681" y="4213658"/>
          <a:ext cx="7102247" cy="1120856"/>
        </a:xfrm>
        <a:prstGeom prst="homePlate">
          <a:avLst/>
        </a:prstGeom>
        <a:solidFill>
          <a:schemeClr val="bg2">
            <a:lumMod val="25000"/>
          </a:schemeClr>
        </a:solidFill>
        <a:ln w="425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2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EFEF"/>
              </a:solidFill>
              <a:latin typeface="Times New Roman" pitchFamily="18" charset="0"/>
              <a:cs typeface="Times New Roman" pitchFamily="18" charset="0"/>
            </a:rPr>
            <a:t>Повышение бюджетной грамотности вовлеченного населения</a:t>
          </a:r>
          <a:endParaRPr lang="ru-RU" sz="2000" b="1" i="0" kern="1200" dirty="0">
            <a:solidFill>
              <a:srgbClr val="FFEFEF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178681" y="4213658"/>
        <a:ext cx="7102247" cy="1120856"/>
      </dsp:txXfrm>
    </dsp:sp>
    <dsp:sp modelId="{B16B2A77-4578-4642-BD33-B991E41189E3}">
      <dsp:nvSpPr>
        <dsp:cNvPr id="0" name=""/>
        <dsp:cNvSpPr/>
      </dsp:nvSpPr>
      <dsp:spPr>
        <a:xfrm>
          <a:off x="144019" y="4213658"/>
          <a:ext cx="1120856" cy="11208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D42A4D-9C58-435A-9807-40FD210F1D93}">
      <dsp:nvSpPr>
        <dsp:cNvPr id="0" name=""/>
        <dsp:cNvSpPr/>
      </dsp:nvSpPr>
      <dsp:spPr>
        <a:xfrm rot="10800000">
          <a:off x="307549" y="222518"/>
          <a:ext cx="3930444" cy="882291"/>
        </a:xfrm>
        <a:prstGeom prst="homePlate">
          <a:avLst/>
        </a:prstGeom>
        <a:solidFill>
          <a:schemeClr val="tx2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06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Дорожная деятельность </a:t>
          </a:r>
          <a:r>
            <a:rPr lang="ru-RU" sz="2000" b="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(ремонт дорог, тротуаров)</a:t>
          </a:r>
          <a:endParaRPr lang="ru-RU" sz="2000" b="0" i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07549" y="222518"/>
        <a:ext cx="3930444" cy="882291"/>
      </dsp:txXfrm>
    </dsp:sp>
    <dsp:sp modelId="{D48F0A6A-5CC7-4D52-A003-F5FA9DD6B120}">
      <dsp:nvSpPr>
        <dsp:cNvPr id="0" name=""/>
        <dsp:cNvSpPr/>
      </dsp:nvSpPr>
      <dsp:spPr>
        <a:xfrm>
          <a:off x="18028" y="81016"/>
          <a:ext cx="882291" cy="8822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CCFD0-59CA-46A4-A4C2-27B4DF86E054}">
      <dsp:nvSpPr>
        <dsp:cNvPr id="0" name=""/>
        <dsp:cNvSpPr/>
      </dsp:nvSpPr>
      <dsp:spPr>
        <a:xfrm rot="10800000">
          <a:off x="307557" y="1249574"/>
          <a:ext cx="3930476" cy="882291"/>
        </a:xfrm>
        <a:prstGeom prst="homePlate">
          <a:avLst/>
        </a:prstGeom>
        <a:solidFill>
          <a:schemeClr val="tx2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06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Благоустройство территории </a:t>
          </a: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(освещение улиц, озеленение и т.п.)</a:t>
          </a:r>
          <a:endParaRPr lang="ru-RU" sz="2000" b="0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07557" y="1249574"/>
        <a:ext cx="3930476" cy="882291"/>
      </dsp:txXfrm>
    </dsp:sp>
    <dsp:sp modelId="{7F4E94D7-363D-428E-A61D-79B707D3149E}">
      <dsp:nvSpPr>
        <dsp:cNvPr id="0" name=""/>
        <dsp:cNvSpPr/>
      </dsp:nvSpPr>
      <dsp:spPr>
        <a:xfrm>
          <a:off x="18029" y="1108072"/>
          <a:ext cx="882291" cy="8822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61636-F855-45AB-8AFE-A16A80D28D68}">
      <dsp:nvSpPr>
        <dsp:cNvPr id="0" name=""/>
        <dsp:cNvSpPr/>
      </dsp:nvSpPr>
      <dsp:spPr>
        <a:xfrm rot="10800000">
          <a:off x="307557" y="2355630"/>
          <a:ext cx="3930476" cy="882291"/>
        </a:xfrm>
        <a:prstGeom prst="homePlate">
          <a:avLst/>
        </a:prstGeom>
        <a:solidFill>
          <a:schemeClr val="tx2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06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Обеспечение жителей услугами культуры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(например, ремонт ДК)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07557" y="2355630"/>
        <a:ext cx="3930476" cy="882291"/>
      </dsp:txXfrm>
    </dsp:sp>
    <dsp:sp modelId="{95443B42-6FB8-4629-A6BF-31A672D087D4}">
      <dsp:nvSpPr>
        <dsp:cNvPr id="0" name=""/>
        <dsp:cNvSpPr/>
      </dsp:nvSpPr>
      <dsp:spPr>
        <a:xfrm>
          <a:off x="18029" y="2214128"/>
          <a:ext cx="882291" cy="8822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F9B45-D7A1-41B5-BBFE-D154107358B0}">
      <dsp:nvSpPr>
        <dsp:cNvPr id="0" name=""/>
        <dsp:cNvSpPr/>
      </dsp:nvSpPr>
      <dsp:spPr>
        <a:xfrm rot="10800000">
          <a:off x="307549" y="3461677"/>
          <a:ext cx="3900414" cy="882291"/>
        </a:xfrm>
        <a:prstGeom prst="homePlate">
          <a:avLst/>
        </a:prstGeom>
        <a:solidFill>
          <a:schemeClr val="tx2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06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Обустройство мест массового отдыха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07549" y="3461677"/>
        <a:ext cx="3900414" cy="882291"/>
      </dsp:txXfrm>
    </dsp:sp>
    <dsp:sp modelId="{B16B2A77-4578-4642-BD33-B991E41189E3}">
      <dsp:nvSpPr>
        <dsp:cNvPr id="0" name=""/>
        <dsp:cNvSpPr/>
      </dsp:nvSpPr>
      <dsp:spPr>
        <a:xfrm>
          <a:off x="17304" y="3320175"/>
          <a:ext cx="882291" cy="8822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76735-17AF-43AC-9333-2FE9C8619FC0}">
      <dsp:nvSpPr>
        <dsp:cNvPr id="0" name=""/>
        <dsp:cNvSpPr/>
      </dsp:nvSpPr>
      <dsp:spPr>
        <a:xfrm rot="10800000">
          <a:off x="307557" y="4426232"/>
          <a:ext cx="3930476" cy="882291"/>
        </a:xfrm>
        <a:prstGeom prst="homePlate">
          <a:avLst/>
        </a:prstGeom>
        <a:solidFill>
          <a:schemeClr val="tx2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06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Водоснабжение населения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(строительство колодцев, ремонт сетей)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07557" y="4426232"/>
        <a:ext cx="3930476" cy="882291"/>
      </dsp:txXfrm>
    </dsp:sp>
    <dsp:sp modelId="{EC802890-65FD-4B9E-B9B4-92EE5AE34BD8}">
      <dsp:nvSpPr>
        <dsp:cNvPr id="0" name=""/>
        <dsp:cNvSpPr/>
      </dsp:nvSpPr>
      <dsp:spPr>
        <a:xfrm>
          <a:off x="18029" y="4426232"/>
          <a:ext cx="882291" cy="8822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D42A4D-9C58-435A-9807-40FD210F1D93}">
      <dsp:nvSpPr>
        <dsp:cNvPr id="0" name=""/>
        <dsp:cNvSpPr/>
      </dsp:nvSpPr>
      <dsp:spPr>
        <a:xfrm rot="10800000">
          <a:off x="511786" y="144019"/>
          <a:ext cx="3918750" cy="885000"/>
        </a:xfrm>
        <a:prstGeom prst="homePlate">
          <a:avLst/>
        </a:prstGeom>
        <a:solidFill>
          <a:schemeClr val="tx2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Создание условий для занятий спортом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(спорт. площадки и т.п. )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11786" y="144019"/>
        <a:ext cx="3918750" cy="885000"/>
      </dsp:txXfrm>
    </dsp:sp>
    <dsp:sp modelId="{D48F0A6A-5CC7-4D52-A003-F5FA9DD6B120}">
      <dsp:nvSpPr>
        <dsp:cNvPr id="0" name=""/>
        <dsp:cNvSpPr/>
      </dsp:nvSpPr>
      <dsp:spPr>
        <a:xfrm>
          <a:off x="167436" y="78839"/>
          <a:ext cx="885000" cy="885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CCFD0-59CA-46A4-A4C2-27B4DF86E054}">
      <dsp:nvSpPr>
        <dsp:cNvPr id="0" name=""/>
        <dsp:cNvSpPr/>
      </dsp:nvSpPr>
      <dsp:spPr>
        <a:xfrm rot="10800000">
          <a:off x="511794" y="1174963"/>
          <a:ext cx="3918658" cy="885000"/>
        </a:xfrm>
        <a:prstGeom prst="homePlate">
          <a:avLst/>
        </a:prstGeom>
        <a:solidFill>
          <a:schemeClr val="tx2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Содержание мест захоронения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11794" y="1174963"/>
        <a:ext cx="3918658" cy="885000"/>
      </dsp:txXfrm>
    </dsp:sp>
    <dsp:sp modelId="{7F4E94D7-363D-428E-A61D-79B707D3149E}">
      <dsp:nvSpPr>
        <dsp:cNvPr id="0" name=""/>
        <dsp:cNvSpPr/>
      </dsp:nvSpPr>
      <dsp:spPr>
        <a:xfrm>
          <a:off x="167450" y="1109783"/>
          <a:ext cx="885000" cy="885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61636-F855-45AB-8AFE-A16A80D28D68}">
      <dsp:nvSpPr>
        <dsp:cNvPr id="0" name=""/>
        <dsp:cNvSpPr/>
      </dsp:nvSpPr>
      <dsp:spPr>
        <a:xfrm rot="10800000">
          <a:off x="511779" y="2285212"/>
          <a:ext cx="3918720" cy="885000"/>
        </a:xfrm>
        <a:prstGeom prst="homePlate">
          <a:avLst/>
        </a:prstGeom>
        <a:solidFill>
          <a:schemeClr val="tx2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Развитие народных промыслов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11779" y="2285212"/>
        <a:ext cx="3918720" cy="885000"/>
      </dsp:txXfrm>
    </dsp:sp>
    <dsp:sp modelId="{95443B42-6FB8-4629-A6BF-31A672D087D4}">
      <dsp:nvSpPr>
        <dsp:cNvPr id="0" name=""/>
        <dsp:cNvSpPr/>
      </dsp:nvSpPr>
      <dsp:spPr>
        <a:xfrm>
          <a:off x="167444" y="2220032"/>
          <a:ext cx="885000" cy="885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11DC4-5E35-443D-8654-261636DA75A0}">
      <dsp:nvSpPr>
        <dsp:cNvPr id="0" name=""/>
        <dsp:cNvSpPr/>
      </dsp:nvSpPr>
      <dsp:spPr>
        <a:xfrm rot="10800000">
          <a:off x="511817" y="3330281"/>
          <a:ext cx="3918628" cy="885000"/>
        </a:xfrm>
        <a:prstGeom prst="homePlate">
          <a:avLst/>
        </a:prstGeom>
        <a:solidFill>
          <a:schemeClr val="tx2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Обеспечение первичных мер пожарной безопасности</a:t>
          </a:r>
        </a:p>
      </dsp:txBody>
      <dsp:txXfrm rot="10800000">
        <a:off x="511817" y="3330281"/>
        <a:ext cx="3918628" cy="885000"/>
      </dsp:txXfrm>
    </dsp:sp>
    <dsp:sp modelId="{84EA644F-A0A1-46BF-A2D5-9F09B19CCB35}">
      <dsp:nvSpPr>
        <dsp:cNvPr id="0" name=""/>
        <dsp:cNvSpPr/>
      </dsp:nvSpPr>
      <dsp:spPr>
        <a:xfrm>
          <a:off x="167458" y="3330281"/>
          <a:ext cx="885000" cy="885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76735-17AF-43AC-9333-2FE9C8619FC0}">
      <dsp:nvSpPr>
        <dsp:cNvPr id="0" name=""/>
        <dsp:cNvSpPr/>
      </dsp:nvSpPr>
      <dsp:spPr>
        <a:xfrm rot="10800000">
          <a:off x="511794" y="4440530"/>
          <a:ext cx="3918658" cy="885000"/>
        </a:xfrm>
        <a:prstGeom prst="homePlate">
          <a:avLst/>
        </a:prstGeom>
        <a:solidFill>
          <a:schemeClr val="tx2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Обеспечение жителей услугами связи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11794" y="4440530"/>
        <a:ext cx="3918658" cy="885000"/>
      </dsp:txXfrm>
    </dsp:sp>
    <dsp:sp modelId="{EC802890-65FD-4B9E-B9B4-92EE5AE34BD8}">
      <dsp:nvSpPr>
        <dsp:cNvPr id="0" name=""/>
        <dsp:cNvSpPr/>
      </dsp:nvSpPr>
      <dsp:spPr>
        <a:xfrm>
          <a:off x="167450" y="4440530"/>
          <a:ext cx="885000" cy="885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C6D200-9C89-4928-802E-778F6CA1C605}">
      <dsp:nvSpPr>
        <dsp:cNvPr id="0" name=""/>
        <dsp:cNvSpPr/>
      </dsp:nvSpPr>
      <dsp:spPr>
        <a:xfrm rot="5400000">
          <a:off x="4990033" y="-3184390"/>
          <a:ext cx="412774" cy="7069584"/>
        </a:xfrm>
        <a:prstGeom prst="round2SameRect">
          <a:avLst/>
        </a:prstGeom>
        <a:gradFill rotWithShape="0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2">
              <a:lumMod val="10000"/>
              <a:alpha val="74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дизайна ППМИ</a:t>
          </a:r>
        </a:p>
      </dsp:txBody>
      <dsp:txXfrm rot="5400000">
        <a:off x="4990033" y="-3184390"/>
        <a:ext cx="412774" cy="7069584"/>
      </dsp:txXfrm>
    </dsp:sp>
    <dsp:sp modelId="{9C798B0C-2FA8-4CA0-B6AA-DF2B0FF596CD}">
      <dsp:nvSpPr>
        <dsp:cNvPr id="0" name=""/>
        <dsp:cNvSpPr/>
      </dsp:nvSpPr>
      <dsp:spPr>
        <a:xfrm>
          <a:off x="0" y="0"/>
          <a:ext cx="1555548" cy="586032"/>
        </a:xfrm>
        <a:prstGeom prst="roundRect">
          <a:avLst/>
        </a:prstGeom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июль</a:t>
          </a:r>
        </a:p>
      </dsp:txBody>
      <dsp:txXfrm>
        <a:off x="0" y="0"/>
        <a:ext cx="1555548" cy="586032"/>
      </dsp:txXfrm>
    </dsp:sp>
    <dsp:sp modelId="{84E74074-3B9B-4CDC-A4E9-638941E2421F}">
      <dsp:nvSpPr>
        <dsp:cNvPr id="0" name=""/>
        <dsp:cNvSpPr/>
      </dsp:nvSpPr>
      <dsp:spPr>
        <a:xfrm rot="5400000">
          <a:off x="4964788" y="-2568593"/>
          <a:ext cx="462229" cy="7039580"/>
        </a:xfrm>
        <a:prstGeom prst="round2SameRect">
          <a:avLst/>
        </a:prstGeom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2">
              <a:lumMod val="1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тренинги для районов и поселений</a:t>
          </a:r>
        </a:p>
      </dsp:txBody>
      <dsp:txXfrm rot="5400000">
        <a:off x="4964788" y="-2568593"/>
        <a:ext cx="462229" cy="7039580"/>
      </dsp:txXfrm>
    </dsp:sp>
    <dsp:sp modelId="{8D66E461-0313-4B11-8FF0-220336EB6B27}">
      <dsp:nvSpPr>
        <dsp:cNvPr id="0" name=""/>
        <dsp:cNvSpPr/>
      </dsp:nvSpPr>
      <dsp:spPr>
        <a:xfrm>
          <a:off x="0" y="648075"/>
          <a:ext cx="1557462" cy="551370"/>
        </a:xfrm>
        <a:prstGeom prst="roundRect">
          <a:avLst/>
        </a:prstGeom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август-сентябрь</a:t>
          </a:r>
        </a:p>
      </dsp:txBody>
      <dsp:txXfrm>
        <a:off x="0" y="648075"/>
        <a:ext cx="1557462" cy="551370"/>
      </dsp:txXfrm>
    </dsp:sp>
    <dsp:sp modelId="{8E9E08DE-9F12-4413-BEC5-309B6E17A479}">
      <dsp:nvSpPr>
        <dsp:cNvPr id="0" name=""/>
        <dsp:cNvSpPr/>
      </dsp:nvSpPr>
      <dsp:spPr>
        <a:xfrm rot="5400000">
          <a:off x="4955772" y="-1901601"/>
          <a:ext cx="497781" cy="7060736"/>
        </a:xfrm>
        <a:prstGeom prst="round2SameRect">
          <a:avLst/>
        </a:prstGeom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2">
              <a:lumMod val="1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собраний</a:t>
          </a:r>
        </a:p>
      </dsp:txBody>
      <dsp:txXfrm rot="5400000">
        <a:off x="4955772" y="-1901601"/>
        <a:ext cx="497781" cy="7060736"/>
      </dsp:txXfrm>
    </dsp:sp>
    <dsp:sp modelId="{59515DF0-CE61-49E8-BE1D-D40DD8A502DB}">
      <dsp:nvSpPr>
        <dsp:cNvPr id="0" name=""/>
        <dsp:cNvSpPr/>
      </dsp:nvSpPr>
      <dsp:spPr>
        <a:xfrm>
          <a:off x="0" y="1296144"/>
          <a:ext cx="1555644" cy="575873"/>
        </a:xfrm>
        <a:prstGeom prst="roundRect">
          <a:avLst/>
        </a:prstGeom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октябрь-ноябрь</a:t>
          </a:r>
        </a:p>
      </dsp:txBody>
      <dsp:txXfrm>
        <a:off x="0" y="1296144"/>
        <a:ext cx="1555644" cy="575873"/>
      </dsp:txXfrm>
    </dsp:sp>
    <dsp:sp modelId="{1E7ABE48-1D08-464C-B66C-AAA9FBA04604}">
      <dsp:nvSpPr>
        <dsp:cNvPr id="0" name=""/>
        <dsp:cNvSpPr/>
      </dsp:nvSpPr>
      <dsp:spPr>
        <a:xfrm rot="5400000">
          <a:off x="4815866" y="-1138269"/>
          <a:ext cx="752579" cy="7060736"/>
        </a:xfrm>
        <a:prstGeom prst="round2SameRect">
          <a:avLst/>
        </a:prstGeom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2">
              <a:lumMod val="1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подготовка и подача конкурсных </a:t>
          </a:r>
          <a:r>
            <a:rPr lang="ru-RU" sz="2200" b="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заявок </a:t>
          </a:r>
          <a:r>
            <a:rPr lang="ru-RU" sz="2200" b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(до 10.02.2018г. в Томской области)</a:t>
          </a:r>
          <a:endParaRPr lang="ru-RU" sz="22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815866" y="-1138269"/>
        <a:ext cx="752579" cy="7060736"/>
      </dsp:txXfrm>
    </dsp:sp>
    <dsp:sp modelId="{28FB031E-B075-400C-92B9-620F59D74B09}">
      <dsp:nvSpPr>
        <dsp:cNvPr id="0" name=""/>
        <dsp:cNvSpPr/>
      </dsp:nvSpPr>
      <dsp:spPr>
        <a:xfrm>
          <a:off x="0" y="1944214"/>
          <a:ext cx="1543137" cy="869833"/>
        </a:xfrm>
        <a:prstGeom prst="roundRect">
          <a:avLst/>
        </a:prstGeom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декабрь - январь</a:t>
          </a:r>
        </a:p>
      </dsp:txBody>
      <dsp:txXfrm>
        <a:off x="0" y="1944214"/>
        <a:ext cx="1543137" cy="869833"/>
      </dsp:txXfrm>
    </dsp:sp>
    <dsp:sp modelId="{B81062D8-DCF0-414A-BFBD-CC3E7EC648FC}">
      <dsp:nvSpPr>
        <dsp:cNvPr id="0" name=""/>
        <dsp:cNvSpPr/>
      </dsp:nvSpPr>
      <dsp:spPr>
        <a:xfrm rot="5400000">
          <a:off x="4694110" y="-188377"/>
          <a:ext cx="1011170" cy="7053841"/>
        </a:xfrm>
        <a:prstGeom prst="round2SameRect">
          <a:avLst/>
        </a:prstGeom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2">
              <a:lumMod val="1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конкурсный отбор проектов </a:t>
          </a:r>
          <a:r>
            <a:rPr lang="ru-RU" sz="2200" b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(не позднее 01.05.2018г.)</a:t>
          </a:r>
          <a:endParaRPr lang="ru-RU" sz="2200" b="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ts val="22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заключение соглашений о предоставлении субсидий</a:t>
          </a:r>
          <a:endParaRPr lang="ru-RU" sz="2200" b="0" kern="1200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694110" y="-188377"/>
        <a:ext cx="1011170" cy="7053841"/>
      </dsp:txXfrm>
    </dsp:sp>
    <dsp:sp modelId="{28960DDC-4A0E-498E-BB7E-0A361BE97414}">
      <dsp:nvSpPr>
        <dsp:cNvPr id="0" name=""/>
        <dsp:cNvSpPr/>
      </dsp:nvSpPr>
      <dsp:spPr>
        <a:xfrm>
          <a:off x="0" y="2880323"/>
          <a:ext cx="1554125" cy="869833"/>
        </a:xfrm>
        <a:prstGeom prst="roundRect">
          <a:avLst/>
        </a:prstGeom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январь - февраль</a:t>
          </a:r>
          <a:endParaRPr lang="ru-RU" sz="1800" b="1" kern="1200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80323"/>
        <a:ext cx="1554125" cy="869833"/>
      </dsp:txXfrm>
    </dsp:sp>
    <dsp:sp modelId="{8408F6D8-A66B-4E8B-9A1B-70E537AADAC2}">
      <dsp:nvSpPr>
        <dsp:cNvPr id="0" name=""/>
        <dsp:cNvSpPr/>
      </dsp:nvSpPr>
      <dsp:spPr>
        <a:xfrm rot="5400000">
          <a:off x="4856729" y="712948"/>
          <a:ext cx="695866" cy="7060736"/>
        </a:xfrm>
        <a:prstGeom prst="round2SameRect">
          <a:avLst/>
        </a:prstGeom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2">
              <a:lumMod val="1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отбор подрядчиков для выполнения работ и заключение муниципальных контрактов</a:t>
          </a:r>
        </a:p>
      </dsp:txBody>
      <dsp:txXfrm rot="5400000">
        <a:off x="4856729" y="712948"/>
        <a:ext cx="695866" cy="7060736"/>
      </dsp:txXfrm>
    </dsp:sp>
    <dsp:sp modelId="{6B06CEC3-B2AB-4B82-8698-04B99DF860A7}">
      <dsp:nvSpPr>
        <dsp:cNvPr id="0" name=""/>
        <dsp:cNvSpPr/>
      </dsp:nvSpPr>
      <dsp:spPr>
        <a:xfrm>
          <a:off x="0" y="3816424"/>
          <a:ext cx="1555644" cy="796149"/>
        </a:xfrm>
        <a:prstGeom prst="roundRect">
          <a:avLst/>
        </a:prstGeom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март - апрель</a:t>
          </a:r>
        </a:p>
      </dsp:txBody>
      <dsp:txXfrm>
        <a:off x="0" y="3816424"/>
        <a:ext cx="1555644" cy="796149"/>
      </dsp:txXfrm>
    </dsp:sp>
    <dsp:sp modelId="{9BD37491-819A-4CB6-9706-8C31530EC655}">
      <dsp:nvSpPr>
        <dsp:cNvPr id="0" name=""/>
        <dsp:cNvSpPr/>
      </dsp:nvSpPr>
      <dsp:spPr>
        <a:xfrm rot="5400000">
          <a:off x="4720974" y="1596665"/>
          <a:ext cx="957443" cy="7053841"/>
        </a:xfrm>
        <a:prstGeom prst="round2SameRect">
          <a:avLst/>
        </a:prstGeom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2">
              <a:lumMod val="1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реализация </a:t>
          </a:r>
          <a:r>
            <a:rPr lang="ru-RU" sz="22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проектов</a:t>
          </a:r>
          <a:endParaRPr lang="ru-RU" sz="2200" kern="1200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контроль за реализацией (ОМСУ и население)</a:t>
          </a:r>
          <a:endParaRPr lang="ru-RU" sz="2200" kern="1200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720974" y="1596665"/>
        <a:ext cx="957443" cy="7053841"/>
      </dsp:txXfrm>
    </dsp:sp>
    <dsp:sp modelId="{9ADC5F8F-C0B9-48FE-9473-0884E820E024}">
      <dsp:nvSpPr>
        <dsp:cNvPr id="0" name=""/>
        <dsp:cNvSpPr/>
      </dsp:nvSpPr>
      <dsp:spPr>
        <a:xfrm>
          <a:off x="0" y="4696435"/>
          <a:ext cx="1554125" cy="869833"/>
        </a:xfrm>
        <a:prstGeom prst="roundRect">
          <a:avLst/>
        </a:prstGeom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май - октябрь</a:t>
          </a:r>
        </a:p>
      </dsp:txBody>
      <dsp:txXfrm>
        <a:off x="0" y="4696435"/>
        <a:ext cx="1554125" cy="869833"/>
      </dsp:txXfrm>
    </dsp:sp>
    <dsp:sp modelId="{DCD227EA-9B5E-4C76-828B-D69520658794}">
      <dsp:nvSpPr>
        <dsp:cNvPr id="0" name=""/>
        <dsp:cNvSpPr/>
      </dsp:nvSpPr>
      <dsp:spPr>
        <a:xfrm rot="5400000">
          <a:off x="4781415" y="2571139"/>
          <a:ext cx="846494" cy="7060736"/>
        </a:xfrm>
        <a:prstGeom prst="round2SameRect">
          <a:avLst/>
        </a:prstGeom>
        <a:gradFill rotWithShape="0">
          <a:gsLst>
            <a:gs pos="0">
              <a:srgbClr val="00B050">
                <a:alpha val="8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2">
              <a:lumMod val="1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приемка работ администрацией поселения и инициативной группой</a:t>
          </a:r>
        </a:p>
      </dsp:txBody>
      <dsp:txXfrm rot="5400000">
        <a:off x="4781415" y="2571139"/>
        <a:ext cx="846494" cy="7060736"/>
      </dsp:txXfrm>
    </dsp:sp>
    <dsp:sp modelId="{43972DFE-DF9F-4937-8967-382211AAEB11}">
      <dsp:nvSpPr>
        <dsp:cNvPr id="0" name=""/>
        <dsp:cNvSpPr/>
      </dsp:nvSpPr>
      <dsp:spPr>
        <a:xfrm>
          <a:off x="0" y="5654921"/>
          <a:ext cx="1555644" cy="869833"/>
        </a:xfrm>
        <a:prstGeom prst="roundRect">
          <a:avLst/>
        </a:prstGeom>
        <a:solidFill>
          <a:schemeClr val="tx1">
            <a:lumMod val="25000"/>
            <a:lumOff val="75000"/>
          </a:schemeClr>
        </a:solidFill>
        <a:ln w="15875">
          <a:solidFill>
            <a:schemeClr val="bg2">
              <a:lumMod val="1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июль - ноябрь</a:t>
          </a:r>
        </a:p>
      </dsp:txBody>
      <dsp:txXfrm>
        <a:off x="0" y="5654921"/>
        <a:ext cx="1555644" cy="869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5024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4" tIns="45275" rIns="90554" bIns="45275" numCol="1" anchor="t" anchorCtr="0" compatLnSpc="1">
            <a:prstTxWarp prst="textNoShape">
              <a:avLst/>
            </a:prstTxWarp>
          </a:bodyPr>
          <a:lstStyle>
            <a:lvl1pPr defTabSz="905569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890" y="4"/>
            <a:ext cx="2945024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4" tIns="45275" rIns="90554" bIns="45275" numCol="1" anchor="t" anchorCtr="0" compatLnSpc="1">
            <a:prstTxWarp prst="textNoShape">
              <a:avLst/>
            </a:prstTxWarp>
          </a:bodyPr>
          <a:lstStyle>
            <a:lvl1pPr algn="r" defTabSz="905569">
              <a:defRPr sz="1200"/>
            </a:lvl1pPr>
          </a:lstStyle>
          <a:p>
            <a:pPr>
              <a:defRPr/>
            </a:pPr>
            <a:fld id="{5C734284-1AAA-4774-8D37-CCD41440DCEC}" type="datetime1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8565"/>
            <a:ext cx="2945024" cy="4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4" tIns="45275" rIns="90554" bIns="45275" numCol="1" anchor="b" anchorCtr="0" compatLnSpc="1">
            <a:prstTxWarp prst="textNoShape">
              <a:avLst/>
            </a:prstTxWarp>
          </a:bodyPr>
          <a:lstStyle>
            <a:lvl1pPr defTabSz="905569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890" y="9408565"/>
            <a:ext cx="2945024" cy="4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4" tIns="45275" rIns="90554" bIns="45275" numCol="1" anchor="b" anchorCtr="0" compatLnSpc="1">
            <a:prstTxWarp prst="textNoShape">
              <a:avLst/>
            </a:prstTxWarp>
          </a:bodyPr>
          <a:lstStyle>
            <a:lvl1pPr algn="r" defTabSz="905569">
              <a:defRPr sz="1200"/>
            </a:lvl1pPr>
          </a:lstStyle>
          <a:p>
            <a:pPr>
              <a:defRPr/>
            </a:pPr>
            <a:fld id="{CFCF6B4D-77B0-4CA8-A9C9-57362EF59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5024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4" tIns="45275" rIns="90554" bIns="45275" numCol="1" anchor="t" anchorCtr="0" compatLnSpc="1">
            <a:prstTxWarp prst="textNoShape">
              <a:avLst/>
            </a:prstTxWarp>
          </a:bodyPr>
          <a:lstStyle>
            <a:lvl1pPr defTabSz="905569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4"/>
            <a:ext cx="2945024" cy="4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4" tIns="45275" rIns="90554" bIns="45275" numCol="1" anchor="t" anchorCtr="0" compatLnSpc="1">
            <a:prstTxWarp prst="textNoShape">
              <a:avLst/>
            </a:prstTxWarp>
          </a:bodyPr>
          <a:lstStyle>
            <a:lvl1pPr algn="r" defTabSz="905569">
              <a:defRPr sz="1200"/>
            </a:lvl1pPr>
          </a:lstStyle>
          <a:p>
            <a:pPr>
              <a:defRPr/>
            </a:pPr>
            <a:fld id="{2A5E21B4-8481-49C9-8497-875A42FA44EF}" type="datetime1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48238" cy="371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7" y="4706664"/>
            <a:ext cx="5436235" cy="44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4" tIns="45275" rIns="90554" bIns="45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565"/>
            <a:ext cx="2945024" cy="4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4" tIns="45275" rIns="90554" bIns="45275" numCol="1" anchor="b" anchorCtr="0" compatLnSpc="1">
            <a:prstTxWarp prst="textNoShape">
              <a:avLst/>
            </a:prstTxWarp>
          </a:bodyPr>
          <a:lstStyle>
            <a:lvl1pPr defTabSz="905569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08565"/>
            <a:ext cx="2945024" cy="4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54" tIns="45275" rIns="90554" bIns="45275" numCol="1" anchor="b" anchorCtr="0" compatLnSpc="1">
            <a:prstTxWarp prst="textNoShape">
              <a:avLst/>
            </a:prstTxWarp>
          </a:bodyPr>
          <a:lstStyle>
            <a:lvl1pPr algn="r" defTabSz="905569">
              <a:defRPr sz="1200"/>
            </a:lvl1pPr>
          </a:lstStyle>
          <a:p>
            <a:pPr>
              <a:defRPr/>
            </a:pPr>
            <a:fld id="{06B9C3EC-532A-4165-A4C3-ACAE16BD8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B9C3EC-532A-4165-A4C3-ACAE16BD88D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E6F36E-7724-4186-9A01-C5F9A8379A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F79BA1-1EEF-4FB5-BF7B-E1A4DAC54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F79BA1-1EEF-4FB5-BF7B-E1A4DAC54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416B0-2ECF-4701-BACD-09A55D43F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846A-FA5A-449B-AF6F-B64F56882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A7437E-9F6B-4F93-B50E-7618FD0E33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F79BA1-1EEF-4FB5-BF7B-E1A4DAC54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F79BA1-1EEF-4FB5-BF7B-E1A4DAC54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F79BA1-1EEF-4FB5-BF7B-E1A4DAC54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F79BA1-1EEF-4FB5-BF7B-E1A4DAC54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F79BA1-1EEF-4FB5-BF7B-E1A4DAC54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F79BA1-1EEF-4FB5-BF7B-E1A4DAC54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8F79BA1-1EEF-4FB5-BF7B-E1A4DAC54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6864" cy="28369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Инициативное </a:t>
            </a:r>
            <a:r>
              <a:rPr lang="ru-RU" sz="44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бюджетирование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актуальность и подходы.</a:t>
            </a:r>
            <a:br>
              <a:rPr lang="ru-RU" sz="4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301208"/>
            <a:ext cx="7772400" cy="914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Докладчик: И.Ю. Ярцева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кандидат экономических наук,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начальник департамента финансов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администрации Города Томска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1584176" cy="265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052736"/>
          <a:ext cx="8496943" cy="5318640"/>
        </p:xfrm>
        <a:graphic>
          <a:graphicData uri="http://schemas.openxmlformats.org/drawingml/2006/table">
            <a:tbl>
              <a:tblPr/>
              <a:tblGrid>
                <a:gridCol w="864096"/>
                <a:gridCol w="7632847"/>
              </a:tblGrid>
              <a:tr h="1828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РФ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</a:tr>
              <a:tr h="3268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>
                          <a:tab pos="16192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Ставропольский край (2017 год объявлен Годом местных инициатив, 200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млн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).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</a:tr>
              <a:tr h="32686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Кировская область.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</a:tr>
              <a:tr h="32686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Иркутская область.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</a:tr>
              <a:tr h="32686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Тульская ,Тамбовская области.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</a:tr>
              <a:tr h="5630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61925" algn="l"/>
                        </a:tabLst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Тверская, Нижегородская, Ленинградская области, Хабаровский край, г. Череповец (Вологодская область), Республика Башкортостан. 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</a:tr>
              <a:tr h="4885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61925" algn="l"/>
                        </a:tabLst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- Республика Карелия, Республика Марий Эл, Московская область.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61925" algn="l"/>
                        </a:tabLs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Алтайский край (запущена ФЦП</a:t>
                      </a:r>
                      <a:r>
                        <a:rPr lang="ru-RU" alt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«Устойчивое развитие сельских территорий на 2014-2017 годы и на период до 2020 года»</a:t>
                      </a: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, в ходе которой предоставляются гранты на поддержку местных инициатив граждан, проживающих в сельской местности). </a:t>
                      </a: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</a:tr>
              <a:tr h="103546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61925" algn="l"/>
                        </a:tabLst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- Республика Северная Осетия – Алания, Ульяновская, Вологодская, Костромская, Ярославская области, г. Железногорск (Красноярский край).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61925" algn="l"/>
                        </a:tabLst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- Создан Центр ИБ в Научно-исследовательском финансовом институте Министерства финансов РФ.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303039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Развитие инициативного </a:t>
            </a:r>
            <a:r>
              <a:rPr lang="ru-RU" b="1" i="1" dirty="0" err="1" smtClean="0"/>
              <a:t>бюджетирования</a:t>
            </a:r>
            <a:r>
              <a:rPr lang="ru-RU" b="1" i="1" dirty="0" smtClean="0"/>
              <a:t> в 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764704"/>
          <a:ext cx="8568952" cy="5980560"/>
        </p:xfrm>
        <a:graphic>
          <a:graphicData uri="http://schemas.openxmlformats.org/drawingml/2006/table">
            <a:tbl>
              <a:tblPr/>
              <a:tblGrid>
                <a:gridCol w="871419"/>
                <a:gridCol w="7697533"/>
              </a:tblGrid>
              <a:tr h="1828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ТерриторииРФ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</a:tr>
              <a:tr h="127166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61925" algn="l"/>
                        </a:tabLs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- Еврейская автономная область, Пермский край.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61925" algn="l"/>
                        </a:tabLst>
                        <a:defRPr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- 7 апреля – подписано Соглашение между Министерством финансов РФ и Всемирным банком о развитии ИБ в Российской Федерации в 2016-2018 годы. 26 субъектов РФ выразили желание войти в это соглашение и взяли на себя обязательства по реализации программ ИБ.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61925" algn="l"/>
                        </a:tabLs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- 27 апреля – Министерством финансов РФ одобрена концепция  развития и регулирования ИБ в РФ.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</a:tr>
              <a:tr h="127166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61925" algn="l"/>
                        </a:tabLst>
                      </a:pPr>
                      <a:r>
                        <a:rPr kumimoji="0" lang="ru-RU" sz="17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47 из 85 субъектов РФ вовлечены в развитие ИБ.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161925" algn="l"/>
                        </a:tabLst>
                        <a:defRPr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 Республика Башкортостан (разработана Стратегия социально-экономического развития Республики Башкортостан на период до 2030 года, в которой указаны два целевых индикатора: доля расходов консолидированного бюджета через механизмы ИБ (10% к 2030 году), доля населения, вовлеченного в реализацию проектов ИБ (10% к 2030 году).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</a:tabLst>
                        <a:defRPr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- 17 июля Комитетом по бюджету и финансовым рынкам Совета Федерации принято решение включить в проект новой редакции Бюджетного кодекса РФ понятие инициативного </a:t>
                      </a:r>
                      <a:r>
                        <a:rPr kumimoji="0" lang="ru-RU" sz="17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бюджетирования</a:t>
                      </a: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, принцип гражданского участия как один из принципов бюджетной системы РФ.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61925" algn="l"/>
                        </a:tabLs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- В Уфе 21-22 сентября впервые прошел Международный форум стран БРИКС на тему «Вовлечение граждан в развитие общественной инфраструктуры».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161925" algn="l"/>
                        </a:tabLst>
                        <a:defRPr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 В Минфине России начата разработка подпрограммы развития инициативного </a:t>
                      </a:r>
                      <a:r>
                        <a:rPr kumimoji="0" lang="ru-RU" sz="17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бюджетирования</a:t>
                      </a: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 в Российской Федерации на среднесрочный период.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303039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Развитие инициативного </a:t>
            </a:r>
            <a:r>
              <a:rPr lang="ru-RU" b="1" i="1" dirty="0" err="1" smtClean="0"/>
              <a:t>бюджетирования</a:t>
            </a:r>
            <a:r>
              <a:rPr lang="ru-RU" b="1" i="1" dirty="0" smtClean="0"/>
              <a:t> в 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4488" y="188640"/>
            <a:ext cx="94107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-27384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/>
              <a:t>Устройство игровой площадки, г.Киров, 2017 го</a:t>
            </a:r>
            <a:r>
              <a:rPr lang="ru-RU" sz="2200" i="1" dirty="0" smtClean="0"/>
              <a:t>д</a:t>
            </a:r>
            <a:endParaRPr lang="ru-RU" sz="2200" dirty="0"/>
          </a:p>
        </p:txBody>
      </p:sp>
      <p:pic>
        <p:nvPicPr>
          <p:cNvPr id="9" name="Рисунок 8" descr="Фото после реализации проекта. Двор оживилс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3730870" cy="230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Фото после реализации проекта. Двор оживилс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3" y="3789040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Фото после реализации проекта. Двор оживился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052736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4509120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lnSpc>
                <a:spcPts val="1200"/>
              </a:lnSpc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/>
              <a:t>Стоимость проекта «Скалолаз» 444 949,0 р.</a:t>
            </a:r>
            <a:endParaRPr lang="ru-RU" sz="1400" dirty="0" smtClean="0"/>
          </a:p>
          <a:p>
            <a:r>
              <a:rPr lang="ru-RU" sz="1400" dirty="0" smtClean="0"/>
              <a:t>Объем субсидий из бюджета субъекта РФ </a:t>
            </a:r>
            <a:r>
              <a:rPr lang="ru-RU" sz="1400" b="1" dirty="0" smtClean="0"/>
              <a:t>262 275,0 р. </a:t>
            </a:r>
            <a:r>
              <a:rPr lang="ru-RU" sz="1400" dirty="0" smtClean="0"/>
              <a:t>58,94%</a:t>
            </a:r>
          </a:p>
          <a:p>
            <a:r>
              <a:rPr lang="ru-RU" sz="1400" dirty="0" smtClean="0"/>
              <a:t>Объем средств муниципального бюджета </a:t>
            </a:r>
            <a:r>
              <a:rPr lang="ru-RU" sz="1400" b="1" dirty="0" smtClean="0"/>
              <a:t>117 576,0 р. </a:t>
            </a:r>
            <a:r>
              <a:rPr lang="ru-RU" sz="1400" dirty="0" smtClean="0"/>
              <a:t>26,42%</a:t>
            </a:r>
          </a:p>
          <a:p>
            <a:r>
              <a:rPr lang="ru-RU" sz="1400" dirty="0" smtClean="0"/>
              <a:t>Объем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 гражданами </a:t>
            </a:r>
            <a:r>
              <a:rPr lang="ru-RU" sz="1400" b="1" dirty="0" smtClean="0"/>
              <a:t>49 098,0 р. </a:t>
            </a:r>
            <a:r>
              <a:rPr lang="ru-RU" sz="1400" dirty="0" smtClean="0"/>
              <a:t>11,03%</a:t>
            </a:r>
          </a:p>
          <a:p>
            <a:r>
              <a:rPr lang="ru-RU" sz="1400" dirty="0" smtClean="0"/>
              <a:t>Объем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 бизнесом </a:t>
            </a:r>
            <a:r>
              <a:rPr lang="ru-RU" sz="1400" b="1" dirty="0" smtClean="0"/>
              <a:t>16 000,0 р. </a:t>
            </a:r>
            <a:r>
              <a:rPr lang="ru-RU" sz="1400" dirty="0" smtClean="0"/>
              <a:t>3,60% </a:t>
            </a:r>
            <a:endParaRPr lang="ru-RU" sz="14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71600" y="476673"/>
            <a:ext cx="4104456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dirty="0" smtClean="0"/>
              <a:t>Результат проекта – детская площадка для детей, которая включает в себя  такие элементы, как качели, песочница, карусель и другие игровые постройки. Предполагается озеленение близ площадки (высадка кустарников, деревьев, многолетних цветов, клумбы).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180528" y="1988840"/>
            <a:ext cx="2808312" cy="249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lnSpc>
                <a:spcPts val="12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ДО ПРОЕКТА</a:t>
            </a:r>
            <a:endParaRPr lang="ru-RU" sz="14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802859"/>
            <a:ext cx="2808312" cy="249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lnSpc>
                <a:spcPts val="12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ПОСЛЕ ПРОЕКТА</a:t>
            </a:r>
            <a:endParaRPr lang="ru-RU" sz="14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4488" y="188640"/>
            <a:ext cx="94107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-2738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Благоустройство сквера в п. Благовещенка Благовещенского района Алтайского края</a:t>
            </a:r>
            <a:endParaRPr lang="ru-RU" sz="20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71600" y="1015282"/>
            <a:ext cx="4104456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z="14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-180528" y="2459043"/>
            <a:ext cx="2808312" cy="249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lnSpc>
                <a:spcPts val="12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ДО ПРОЕКТА</a:t>
            </a:r>
            <a:endParaRPr lang="ru-RU" sz="14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874867"/>
            <a:ext cx="2808312" cy="249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lnSpc>
                <a:spcPts val="12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ПОСЛЕ ПРОЕКТА</a:t>
            </a:r>
            <a:endParaRPr lang="ru-RU" sz="14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971600" y="569292"/>
            <a:ext cx="41764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/>
              <a:t>Результат проекта - благоустройство сквера с организацией пешеходных зон из брусчатки, установлены 24 кованные декоративные скамьи и урны, размещены малые архитектурные формы (скамья для влюбленных, дерево желаний, входная арка), организовано освещение из светильников на кованных стойках. Высажены более 100 деревьев разных пород.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5536" y="4949896"/>
            <a:ext cx="5112568" cy="11845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06329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/>
              <a:t>Стоимость проекта 4 004 880,0 р.</a:t>
            </a:r>
          </a:p>
          <a:p>
            <a:r>
              <a:rPr lang="ru-RU" sz="1400" dirty="0" smtClean="0"/>
              <a:t>Объем субсидий из бюджета субъекта РФ </a:t>
            </a:r>
            <a:r>
              <a:rPr lang="ru-RU" sz="1400" b="1" dirty="0" smtClean="0"/>
              <a:t>2 000 000,0 р. </a:t>
            </a:r>
            <a:r>
              <a:rPr lang="ru-RU" sz="1400" dirty="0" smtClean="0"/>
              <a:t>49,94%</a:t>
            </a:r>
          </a:p>
          <a:p>
            <a:r>
              <a:rPr lang="ru-RU" sz="1400" dirty="0" smtClean="0"/>
              <a:t>Объем средств муниципального бюджета </a:t>
            </a:r>
            <a:r>
              <a:rPr lang="ru-RU" sz="1400" b="1" dirty="0" smtClean="0"/>
              <a:t>120 000,0 р. </a:t>
            </a:r>
            <a:r>
              <a:rPr lang="ru-RU" sz="1400" dirty="0" smtClean="0"/>
              <a:t>3,00%</a:t>
            </a:r>
          </a:p>
          <a:p>
            <a:r>
              <a:rPr lang="ru-RU" sz="1400" dirty="0" smtClean="0"/>
              <a:t>Объем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 гражданами </a:t>
            </a:r>
            <a:r>
              <a:rPr lang="ru-RU" sz="1400" b="1" dirty="0" smtClean="0"/>
              <a:t>239 980,0 р. </a:t>
            </a:r>
            <a:r>
              <a:rPr lang="ru-RU" sz="1400" dirty="0" smtClean="0"/>
              <a:t>5,99%</a:t>
            </a:r>
          </a:p>
          <a:p>
            <a:r>
              <a:rPr lang="ru-RU" sz="1400" dirty="0" smtClean="0"/>
              <a:t>Объем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 бизнесом </a:t>
            </a:r>
            <a:r>
              <a:rPr lang="ru-RU" sz="1400" b="1" dirty="0" smtClean="0"/>
              <a:t>1 644 900,0 р. </a:t>
            </a:r>
            <a:r>
              <a:rPr lang="ru-RU" sz="1400" dirty="0" smtClean="0"/>
              <a:t>41,07%</a:t>
            </a:r>
            <a:endParaRPr lang="ru-RU" sz="1400" dirty="0"/>
          </a:p>
        </p:txBody>
      </p:sp>
      <p:pic>
        <p:nvPicPr>
          <p:cNvPr id="18" name="Рисунок 17" descr="Изображение проекта после реализац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41044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Изображение проекта после реализаци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24744"/>
            <a:ext cx="321197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Изображение проекта после реализ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89040"/>
            <a:ext cx="3215043" cy="236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4488" y="188640"/>
            <a:ext cx="94107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-2738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Обустройство спортивных площадок </a:t>
            </a:r>
            <a:br>
              <a:rPr lang="ru-RU" sz="2000" b="1" dirty="0" smtClean="0"/>
            </a:br>
            <a:r>
              <a:rPr lang="ru-RU" sz="2000" b="1" dirty="0" smtClean="0"/>
              <a:t>в с.Кулунда </a:t>
            </a:r>
            <a:r>
              <a:rPr lang="ru-RU" sz="2000" b="1" dirty="0" err="1" smtClean="0"/>
              <a:t>Кулундинского</a:t>
            </a:r>
            <a:r>
              <a:rPr lang="ru-RU" sz="2000" b="1" dirty="0" smtClean="0"/>
              <a:t> района Алтайского края, 2014 год </a:t>
            </a:r>
            <a:endParaRPr lang="ru-RU" sz="2000" b="1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71600" y="1015282"/>
            <a:ext cx="4104456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z="14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692696"/>
            <a:ext cx="2808312" cy="249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lnSpc>
                <a:spcPts val="12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ФОТО </a:t>
            </a:r>
            <a:r>
              <a:rPr lang="ru-RU" sz="1400" dirty="0" smtClean="0">
                <a:cs typeface="Times New Roman" panose="02020603050405020304" pitchFamily="18" charset="0"/>
              </a:rPr>
              <a:t>ПОСЛЕ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</a:t>
            </a:r>
            <a:endParaRPr lang="ru-RU" sz="14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3539163"/>
            <a:ext cx="2808312" cy="249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lnSpc>
                <a:spcPts val="12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ПОСЛЕ ПРОЕКТА</a:t>
            </a:r>
            <a:endParaRPr lang="ru-RU" sz="14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572000" y="934849"/>
            <a:ext cx="41764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/>
              <a:t>Результат проекта - планировка волейбольной, баскетбольной площадок, изготовление и установка конструкций, оборудования, устройство ограждения, покраска строительных конструкций и скамеек, установка скамеек, обустройство площадки</a:t>
            </a:r>
          </a:p>
          <a:p>
            <a:pPr lvl="0" algn="just"/>
            <a:endParaRPr lang="ru-RU" sz="1600" dirty="0" smtClean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23528" y="4146786"/>
            <a:ext cx="4392488" cy="20463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06329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/>
              <a:t>Стоимость проекта 3 154 000,0 р.</a:t>
            </a:r>
          </a:p>
          <a:p>
            <a:r>
              <a:rPr lang="ru-RU" sz="1400" dirty="0" smtClean="0"/>
              <a:t>Объем средств федерального бюджета </a:t>
            </a:r>
            <a:r>
              <a:rPr lang="ru-RU" sz="1400" b="1" dirty="0" smtClean="0"/>
              <a:t>1 003 000,0 р. </a:t>
            </a:r>
            <a:r>
              <a:rPr lang="ru-RU" sz="1400" dirty="0" smtClean="0"/>
              <a:t>31,9%</a:t>
            </a:r>
          </a:p>
          <a:p>
            <a:r>
              <a:rPr lang="ru-RU" sz="1400" dirty="0" smtClean="0"/>
              <a:t>Объем субсидий из бюджета субъекта </a:t>
            </a:r>
            <a:r>
              <a:rPr lang="ru-RU" sz="1400" b="1" dirty="0" smtClean="0"/>
              <a:t>890 000,0 р. </a:t>
            </a:r>
            <a:r>
              <a:rPr lang="ru-RU" sz="1400" dirty="0" smtClean="0"/>
              <a:t>28,2%</a:t>
            </a:r>
          </a:p>
          <a:p>
            <a:r>
              <a:rPr lang="ru-RU" sz="1400" dirty="0" smtClean="0"/>
              <a:t>Объем средств муниципального бюджета </a:t>
            </a:r>
            <a:r>
              <a:rPr lang="ru-RU" sz="1400" b="1" dirty="0" smtClean="0"/>
              <a:t>800 000,0 р.  </a:t>
            </a:r>
            <a:r>
              <a:rPr lang="ru-RU" sz="1400" dirty="0" smtClean="0"/>
              <a:t>25,3%</a:t>
            </a:r>
          </a:p>
          <a:p>
            <a:r>
              <a:rPr lang="ru-RU" sz="1400" dirty="0" smtClean="0"/>
              <a:t>Объем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 гражданами и бизнесом </a:t>
            </a:r>
          </a:p>
          <a:p>
            <a:r>
              <a:rPr lang="ru-RU" sz="1400" b="1" dirty="0" smtClean="0"/>
              <a:t>461 000,0 р. </a:t>
            </a:r>
            <a:r>
              <a:rPr lang="ru-RU" sz="1400" dirty="0" smtClean="0"/>
              <a:t>14,6%</a:t>
            </a:r>
            <a:endParaRPr lang="ru-RU" sz="1400" dirty="0"/>
          </a:p>
        </p:txBody>
      </p:sp>
      <p:pic>
        <p:nvPicPr>
          <p:cNvPr id="1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908720"/>
            <a:ext cx="4176464" cy="2736304"/>
          </a:xfrm>
          <a:prstGeom prst="rect">
            <a:avLst/>
          </a:prstGeom>
        </p:spPr>
      </p:pic>
      <p:pic>
        <p:nvPicPr>
          <p:cNvPr id="17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41548"/>
            <a:ext cx="4100631" cy="2639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-99392"/>
            <a:ext cx="79928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/>
              <a:t>Эффекты инициативного </a:t>
            </a:r>
            <a:r>
              <a:rPr lang="ru-RU" sz="2600" b="1" i="1" dirty="0" err="1" smtClean="0"/>
              <a:t>бюджетирования</a:t>
            </a:r>
            <a:r>
              <a:rPr lang="ru-RU" sz="2600" b="1" i="1" dirty="0" smtClean="0"/>
              <a:t>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108968"/>
          <a:ext cx="8784976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4766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cap="small" dirty="0" smtClean="0">
                <a:cs typeface="Times New Roman" pitchFamily="18" charset="0"/>
              </a:rPr>
              <a:t>1. Экономические эффекты</a:t>
            </a:r>
            <a:endParaRPr lang="ru-RU" i="1" cap="small" dirty="0"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62475" y="5517232"/>
            <a:ext cx="885189" cy="885189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-99392"/>
            <a:ext cx="79928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/>
              <a:t>Эффекты инициативного </a:t>
            </a:r>
            <a:r>
              <a:rPr lang="ru-RU" sz="2600" b="1" i="1" dirty="0" err="1" smtClean="0"/>
              <a:t>бюджетирования</a:t>
            </a:r>
            <a:r>
              <a:rPr lang="ru-RU" sz="2600" b="1" i="1" dirty="0" smtClean="0"/>
              <a:t>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108968"/>
          <a:ext cx="8784976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4766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cap="small" dirty="0" smtClean="0">
                <a:cs typeface="Times New Roman" pitchFamily="18" charset="0"/>
              </a:rPr>
              <a:t>2. Социальные эффекты</a:t>
            </a:r>
            <a:endParaRPr lang="ru-RU" i="1" cap="small" dirty="0"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34483" y="5568147"/>
            <a:ext cx="813181" cy="813181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-99392"/>
            <a:ext cx="79928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/>
              <a:t>Эффекты инициативного </a:t>
            </a:r>
            <a:r>
              <a:rPr lang="ru-RU" sz="2600" b="1" i="1" dirty="0" err="1" smtClean="0"/>
              <a:t>бюджетирования</a:t>
            </a:r>
            <a:r>
              <a:rPr lang="ru-RU" sz="2600" b="1" i="1" dirty="0" smtClean="0"/>
              <a:t>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108968"/>
          <a:ext cx="8784976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4766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cap="small" dirty="0" smtClean="0">
                <a:cs typeface="Times New Roman" pitchFamily="18" charset="0"/>
              </a:rPr>
              <a:t>3. Институциональные и управленческие  эффекты</a:t>
            </a:r>
            <a:endParaRPr lang="ru-RU" i="1" cap="small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52957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г.Томск, 18 апреля 2017 года - семинар-совещание «Участие Томской области в проекте «Развитие инициативного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в субъектах РФ».</a:t>
            </a:r>
          </a:p>
          <a:p>
            <a:pPr lvl="0" indent="450850" algn="just"/>
            <a:endParaRPr lang="ru-RU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45085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Решение - одобрить внедрение проекта на территории Томской области. </a:t>
            </a:r>
          </a:p>
          <a:p>
            <a:pPr lvl="0" indent="450850" algn="just"/>
            <a:endParaRPr lang="ru-RU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45085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Департаменту финансов Томской области разработать и обеспечить принятие необходимой правовой базы для старта Проекта и предусмотреть в проекте областного бюджета на 2018 год и плановый период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2019-2020гг.</a:t>
            </a:r>
            <a:endParaRPr lang="ru-RU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8864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Внедрение ИБ в виде Программы поддержки местных инициатив в Томской области.</a:t>
            </a:r>
            <a:endParaRPr lang="ru-RU" sz="2800" b="1" i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-2738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cs typeface="Times New Roman" pitchFamily="18" charset="0"/>
              </a:rPr>
              <a:t>Финансовая основа для внедрения ИБ в Томской области</a:t>
            </a:r>
            <a:endParaRPr lang="ru-RU" sz="2000" b="1" i="1" dirty="0">
              <a:cs typeface="Times New Roman" pitchFamily="18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971600" y="404664"/>
            <a:ext cx="3888432" cy="936104"/>
          </a:xfrm>
          <a:prstGeom prst="rightArrowCallout">
            <a:avLst>
              <a:gd name="adj1" fmla="val 43989"/>
              <a:gd name="adj2" fmla="val 34494"/>
              <a:gd name="adj3" fmla="val 17879"/>
              <a:gd name="adj4" fmla="val 8693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"Эффективное управление региональными финансами, государственными закупками и совершенствование межбюджетных отношений в Томской области"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404664"/>
            <a:ext cx="3672408" cy="936104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«Повышение финансовой грамотности и развитие инициативного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Томской области»</a:t>
            </a:r>
          </a:p>
        </p:txBody>
      </p:sp>
      <p:sp>
        <p:nvSpPr>
          <p:cNvPr id="10" name="Овал 9"/>
          <p:cNvSpPr/>
          <p:nvPr/>
        </p:nvSpPr>
        <p:spPr>
          <a:xfrm>
            <a:off x="2483768" y="1484784"/>
            <a:ext cx="4392488" cy="864096"/>
          </a:xfrm>
          <a:prstGeom prst="ellipse">
            <a:avLst/>
          </a:prstGeom>
          <a:solidFill>
            <a:srgbClr val="FFFFC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chemeClr val="tx1"/>
                </a:solidFill>
              </a:rPr>
              <a:t>25 МЛН. РУБ.</a:t>
            </a:r>
            <a:endParaRPr lang="ru-RU" sz="2500" b="1" i="1" dirty="0">
              <a:solidFill>
                <a:schemeClr val="tx1"/>
              </a:solidFill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395536" y="3685482"/>
            <a:ext cx="4464496" cy="823638"/>
          </a:xfrm>
          <a:prstGeom prst="rightArrowCallout">
            <a:avLst>
              <a:gd name="adj1" fmla="val 43989"/>
              <a:gd name="adj2" fmla="val 34494"/>
              <a:gd name="adj3" fmla="val 25000"/>
              <a:gd name="adj4" fmla="val 9016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МАКСИМАЛЬНЫЙ РАЗМЕР СУБСИДИИ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395536" y="4693594"/>
            <a:ext cx="4392488" cy="823638"/>
          </a:xfrm>
          <a:prstGeom prst="rightArrowCallout">
            <a:avLst>
              <a:gd name="adj1" fmla="val 43989"/>
              <a:gd name="adj2" fmla="val 34494"/>
              <a:gd name="adj3" fmla="val 25000"/>
              <a:gd name="adj4" fmla="val 9016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СРЕДСТВА МЕСТНЫХ БЮДЖЕТОВ</a:t>
            </a: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395536" y="5701706"/>
            <a:ext cx="4392488" cy="823638"/>
          </a:xfrm>
          <a:prstGeom prst="rightArrowCallout">
            <a:avLst>
              <a:gd name="adj1" fmla="val 43989"/>
              <a:gd name="adj2" fmla="val 34494"/>
              <a:gd name="adj3" fmla="val 25000"/>
              <a:gd name="adj4" fmla="val 9016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СРЕДСТВА НАСЕЛЕНИЯ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3717032"/>
            <a:ext cx="3816424" cy="823638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>
                    <a:lumMod val="25000"/>
                  </a:schemeClr>
                </a:solidFill>
              </a:rPr>
              <a:t>1 МЛН. РУБЛЕЙ, </a:t>
            </a:r>
          </a:p>
          <a:p>
            <a:pPr algn="ctr"/>
            <a:r>
              <a:rPr lang="ru-RU" sz="1900" dirty="0" smtClean="0">
                <a:solidFill>
                  <a:schemeClr val="bg1">
                    <a:lumMod val="25000"/>
                  </a:schemeClr>
                </a:solidFill>
              </a:rPr>
              <a:t>но не более 85 % от стоимости проекта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693594"/>
            <a:ext cx="3816424" cy="823638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>
                    <a:lumMod val="25000"/>
                  </a:schemeClr>
                </a:solidFill>
              </a:rPr>
              <a:t>НЕ МЕНЕЕ 10 % ОТ СТОИМОСТИ ПРОЕКТА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5701706"/>
            <a:ext cx="3816424" cy="823638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>
                    <a:lumMod val="25000"/>
                  </a:schemeClr>
                </a:solidFill>
              </a:rPr>
              <a:t>НЕ МЕНЕЕ 5 % ОТ СТОИМОСТИ ПРОЕКТА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2348880"/>
            <a:ext cx="8496944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20"/>
              </a:lnSpc>
            </a:pPr>
            <a:r>
              <a:rPr lang="ru-RU" sz="1600" spc="-100" dirty="0" smtClean="0">
                <a:cs typeface="Times New Roman" pitchFamily="18" charset="0"/>
              </a:rPr>
              <a:t>             Постановление администрации Томской области от 11.10.2017 № 363а «</a:t>
            </a:r>
            <a:r>
              <a:rPr lang="ru-RU" sz="1600" spc="-100" dirty="0" smtClean="0"/>
              <a:t>О предоставлении и расходовании субсидий бюджетам муниципальных образований Томской области для </a:t>
            </a:r>
            <a:r>
              <a:rPr lang="ru-RU" sz="1600" spc="-100" dirty="0" err="1" smtClean="0"/>
              <a:t>софинансирования</a:t>
            </a:r>
            <a:r>
              <a:rPr lang="ru-RU" sz="1600" spc="-100" dirty="0" smtClean="0"/>
              <a:t> расходных обязательств по решению вопросов местного значения, возникающих в связи с реализацией проектов, предложенных непосредственно населением муниципальных образований Томской области, отобранных на конкурсной основе ».</a:t>
            </a:r>
            <a:endParaRPr lang="ru-RU" sz="1600" spc="-1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3"/>
          <p:cNvSpPr>
            <a:spLocks noChangeArrowheads="1"/>
          </p:cNvSpPr>
          <p:nvPr/>
        </p:nvSpPr>
        <p:spPr bwMode="auto">
          <a:xfrm>
            <a:off x="899592" y="-25643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Исполнение бюджетов Томской области и Города Томска за 2011-2019 </a:t>
            </a:r>
            <a:r>
              <a:rPr lang="ru-RU" altLang="ru-RU" sz="1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гг</a:t>
            </a:r>
            <a:endParaRPr lang="ru-RU" altLang="ru-RU" sz="1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1800" dirty="0">
              <a:latin typeface="Monotype Corsiva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584F-76A4-448E-9186-545F6AC4358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76456" y="86435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т. р.</a:t>
            </a:r>
            <a:endParaRPr lang="ru-RU" sz="10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5" y="332659"/>
          <a:ext cx="8784974" cy="6221352"/>
        </p:xfrm>
        <a:graphic>
          <a:graphicData uri="http://schemas.openxmlformats.org/drawingml/2006/table">
            <a:tbl>
              <a:tblPr/>
              <a:tblGrid>
                <a:gridCol w="357111"/>
                <a:gridCol w="1911107"/>
                <a:gridCol w="724084"/>
                <a:gridCol w="724084"/>
                <a:gridCol w="724084"/>
                <a:gridCol w="724084"/>
                <a:gridCol w="724084"/>
                <a:gridCol w="724084"/>
                <a:gridCol w="724084"/>
                <a:gridCol w="724084"/>
                <a:gridCol w="724084"/>
              </a:tblGrid>
              <a:tr h="1532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БЮДЖЕТ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2011 год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2012 год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2013 год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2014 год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2015 год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2016 год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Утвержденный план 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2017 год  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2018 год  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2019 год  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3241"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Томская область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Times New Roman"/>
                        </a:rPr>
                        <a:t>Всего доходов, в т.ч.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42 881 633,1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42 490 444,5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42 844 069,5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48 598 307,2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51 200 927,7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56 444 764,3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58 411 204,4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54 078 259,4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55 723 693,0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7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   Налоговые и неналоговые доходы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27 319 620,8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32 164 723,6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32 204 500,6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36 889 041,4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40 819 740,0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45 913 256,8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47 505 940,7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48 308 530,5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50 169 259,2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   Безвозмездные поступления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15 562 012,3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10 325 720,9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10 639 569,0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11 709 265,8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10 381 187,0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10 531 507,5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10 905 263,7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5 769 728,9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5 554 433,8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41 885 967,6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45 550 886,5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48 873 477,2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53 963 897,6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53 663 633,4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56 538 920,2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61 917 647,4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52 145 829,1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56 183 244,5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7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Times New Roman"/>
                        </a:rPr>
                        <a:t>Сумма дефицита (-) / 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профицита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 (+)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995 665,5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-3 060 442,0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-6 029 407,7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-5 365 590,4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-2 462 705,7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-94 155,9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-3 506 443,0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1 932 430,3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-459 551,5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53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%  дефицита 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9,5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18,7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14,5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6,0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7,4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-4,0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0,9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latin typeface="Times New Roman"/>
                        </a:rPr>
                        <a:t>Сумма дефицита без учета изменения остатков 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-2 662 295,1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-4 814 698,9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-5 316 282,8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-1 548 145,0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-2 461 541,0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-3 506 443,0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1 932 430,3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-459 551,5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53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%  дефицита 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8,3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15,0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14,4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3,8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5,4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7,4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-4,0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0,9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latin typeface="Times New Roman"/>
                        </a:rPr>
                        <a:t>ОБЪЕМ ГОСУДАРСТВЕННОГО  ВНУТРЕННЕГО ДОЛГА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6 942 705,0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10 349 359,0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14 637 550,0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19 853 691,0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23 215 173,0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25 658 309,4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26 400 879,6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24 434 903,3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24 882 182,7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53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%  государственного долга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25,4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32,2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45,5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53,8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56,9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55,9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55,6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50,6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49,6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48" marR="4848" marT="484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4848" marR="4848" marT="484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4848" marR="4848" marT="484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4848" marR="4848" marT="484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4848" marR="4848" marT="484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4848" marR="4848" marT="484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4848" marR="4848" marT="484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4848" marR="4848" marT="484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4848" marR="4848" marT="484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БЮДЖЕТ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2011 год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2012 год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2013 год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2014 год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2015 год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2016 год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Утвержденный план (решение ДГТ от 03.10.2017 №615)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2017 год  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2018 год  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/>
                        </a:rPr>
                        <a:t>2019 год  </a:t>
                      </a:r>
                    </a:p>
                  </a:txBody>
                  <a:tcPr marL="4848" marR="4848" marT="4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3241"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г.Томск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Times New Roman"/>
                        </a:rPr>
                        <a:t>Всего доходов, в т.ч.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12 443 747,8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13 446 431,6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11 915 225,7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13 122 907,0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11 792 718,7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13 872 790,2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14 664 050,2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11 413 396,4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11 616 107,8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7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   Налоговые и неналоговые доходы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5 006 473,3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5 723 259,6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5 880 987,7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5 764 750,2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5 858 135,9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6 189 238,2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6 539 570,0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6 445 770,6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6 698 464,8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latin typeface="Times New Roman"/>
                        </a:rPr>
                        <a:t>налоговые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latin typeface="Times New Roman"/>
                        </a:rPr>
                        <a:t>4 015 609,3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latin typeface="Times New Roman"/>
                        </a:rPr>
                        <a:t>4 566 684,3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latin typeface="Times New Roman"/>
                        </a:rPr>
                        <a:t>4 960 524,1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latin typeface="Times New Roman"/>
                        </a:rPr>
                        <a:t>4 455 048,0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latin typeface="Times New Roman"/>
                        </a:rPr>
                        <a:t>4 834 841,5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latin typeface="Times New Roman"/>
                        </a:rPr>
                        <a:t>5 269 798,8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latin typeface="Times New Roman"/>
                        </a:rPr>
                        <a:t>5 719 587,0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latin typeface="Times New Roman"/>
                        </a:rPr>
                        <a:t>5 680 340,6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latin typeface="Times New Roman"/>
                        </a:rPr>
                        <a:t>5 961 630,8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latin typeface="Times New Roman"/>
                        </a:rPr>
                        <a:t>неналоговые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latin typeface="Times New Roman"/>
                        </a:rPr>
                        <a:t>990 864,0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latin typeface="Times New Roman"/>
                        </a:rPr>
                        <a:t>1 156 575,3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latin typeface="Times New Roman"/>
                        </a:rPr>
                        <a:t>920 463,6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latin typeface="Times New Roman"/>
                        </a:rPr>
                        <a:t>1 309 702,2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latin typeface="Times New Roman"/>
                        </a:rPr>
                        <a:t>1 023 294,4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latin typeface="Times New Roman"/>
                        </a:rPr>
                        <a:t>919 439,4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latin typeface="Times New Roman"/>
                        </a:rPr>
                        <a:t>819 983,0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 dirty="0">
                          <a:latin typeface="Times New Roman"/>
                        </a:rPr>
                        <a:t>765 430,0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latin typeface="Times New Roman"/>
                        </a:rPr>
                        <a:t>736 834,0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   Безвозмездные поступления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7 437 274,5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7 723 172,0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6 034 238,0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7 358 156,8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5 934 582,8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7 683 552,0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8 124 480,2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4 967 625,8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4 917 643,0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12 985 913,5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13 071 623,8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12 806 275,4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13 095 160,4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12 421 711,8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14 088 088,3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15 454 249,3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11 413 396,4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11 616 107,8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7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latin typeface="Times New Roman"/>
                        </a:rPr>
                        <a:t>Сумма дефицита (-) / профицита (+)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-542 165,7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374 807,8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-891 049,7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27 746,6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-628 993,1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-215 298,1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-790 199,1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53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%  дефицита 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12,0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latin typeface="Times New Roman"/>
                        </a:rPr>
                        <a:t>x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16,2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latin typeface="Times New Roman"/>
                        </a:rPr>
                        <a:t>x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10,7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3,5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12,1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latin typeface="Times New Roman"/>
                        </a:rPr>
                        <a:t>Сумма дефицита без учета изменения  остатков 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-266 833,0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-311 000,0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-530 837,0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-74 968,0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-323 150,0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-131 222,0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-640 238,4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53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%  дефицита 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5,9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6,0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9,7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1,3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5,5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latin typeface="Times New Roman"/>
                        </a:rPr>
                        <a:t>9,8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latin typeface="Times New Roman"/>
                        </a:rPr>
                        <a:t>ОБЪЕМ МУНИЦИПАЛЬНОГО ДОЛГА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2 179 000,0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2 490 000,0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3 020 837,0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3 095 805,0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3 418 955,0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3 550 177,0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4 190 415,4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latin typeface="Times New Roman"/>
                        </a:rPr>
                        <a:t>4 190 415,4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4 190 415,4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80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848" marR="4848" marT="48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%  государственного долга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48,0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47,7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/>
                        </a:rPr>
                        <a:t>55,1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53,7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58,4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57,4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64,1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65,0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/>
                        </a:rPr>
                        <a:t>62,6</a:t>
                      </a:r>
                    </a:p>
                  </a:txBody>
                  <a:tcPr marL="4848" marR="4848" marT="48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15516" y="1196751"/>
            <a:ext cx="8712968" cy="864097"/>
            <a:chOff x="3983750" y="1844824"/>
            <a:chExt cx="4774923" cy="95050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403120" y="1844824"/>
              <a:ext cx="4355553" cy="9505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lvl="0"/>
              <a:r>
                <a:rPr lang="ru-RU" sz="2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Проект предложен физическими лицами, проживающими в одном населенном пункте с численностью не более 35 тысяч человек</a:t>
              </a:r>
              <a:endPara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83750" y="1844825"/>
              <a:ext cx="370468" cy="95050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2048" y="375047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cs typeface="Times New Roman" pitchFamily="18" charset="0"/>
              </a:rPr>
              <a:t>ТРЕБОВАНИЯ К ПРОЕКТАМ</a:t>
            </a:r>
            <a:endParaRPr lang="ru-RU" b="1" i="1" dirty="0"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15516" y="2132856"/>
            <a:ext cx="8712968" cy="792087"/>
            <a:chOff x="3983750" y="2003242"/>
            <a:chExt cx="4774923" cy="87129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403120" y="2082450"/>
              <a:ext cx="4355553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/>
              <a:r>
                <a:rPr lang="ru-RU" sz="2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Проект направлен на решение одного из вопросов местного значения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983750" y="2003242"/>
              <a:ext cx="370468" cy="79208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15516" y="2996952"/>
            <a:ext cx="8712968" cy="720080"/>
            <a:chOff x="3983750" y="1844824"/>
            <a:chExt cx="4774923" cy="79208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403120" y="1844824"/>
              <a:ext cx="4355553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lvl="0"/>
              <a:endPara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983750" y="1844824"/>
              <a:ext cx="370468" cy="79208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5516" y="3861047"/>
            <a:ext cx="8712968" cy="720081"/>
            <a:chOff x="3983750" y="1765615"/>
            <a:chExt cx="4774923" cy="79208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403120" y="1765615"/>
              <a:ext cx="4355553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lvl="0"/>
              <a:endPara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83750" y="1765616"/>
              <a:ext cx="370468" cy="79208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5516" y="4725143"/>
            <a:ext cx="8712968" cy="720081"/>
            <a:chOff x="3983750" y="1765615"/>
            <a:chExt cx="4774923" cy="79208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403120" y="1765615"/>
              <a:ext cx="4355553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lvl="0"/>
              <a:r>
                <a:rPr lang="ru-RU" sz="2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Срок реализации проекта ограничивается годом, в котором предоставляются субсидии</a:t>
              </a:r>
              <a:endPara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83750" y="1765616"/>
              <a:ext cx="370468" cy="79208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5516" y="5589240"/>
            <a:ext cx="8712968" cy="720080"/>
            <a:chOff x="3983750" y="1844823"/>
            <a:chExt cx="4774923" cy="7920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403120" y="1844823"/>
              <a:ext cx="4355553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lvl="0"/>
              <a:r>
                <a:rPr lang="ru-RU" sz="2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Соблюдение установленного уровня софинансирования за счет средств местного бюджета и населения </a:t>
              </a:r>
              <a:endParaRPr lang="ru-RU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83750" y="1844823"/>
              <a:ext cx="370468" cy="79208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115616" y="3914472"/>
            <a:ext cx="770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ru-RU" sz="2100" dirty="0" smtClean="0">
                <a:latin typeface="Arial" pitchFamily="34" charset="0"/>
                <a:cs typeface="Arial" pitchFamily="34" charset="0"/>
              </a:rPr>
              <a:t>Объект инфраструктуры должен находиться в муниципальной собственности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43608" y="3050376"/>
            <a:ext cx="770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/>
            <a:r>
              <a:rPr lang="ru-RU" sz="2100" dirty="0" smtClean="0">
                <a:latin typeface="Arial" pitchFamily="34" charset="0"/>
                <a:cs typeface="Arial" pitchFamily="34" charset="0"/>
              </a:rPr>
              <a:t>Проектом предусмотрено создание, обустройство либо ремонт объекта инфраструктуры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283295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cs typeface="Times New Roman" pitchFamily="18" charset="0"/>
              </a:rPr>
              <a:t>ВОПРОСЫ МЕСТНОГО ЗНАЧЕНИЯ, В РАМКАХ РЕШЕНИЯ КОТОРЫХ МОЖЕТ РЕАЛИЗОВЫВАТЬСЯ ПРОЕКТ</a:t>
            </a:r>
            <a:endParaRPr lang="ru-RU" sz="2200" b="1" i="1" dirty="0"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1124744"/>
          <a:ext cx="48245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99992" y="1124744"/>
          <a:ext cx="4608512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-57001"/>
            <a:ext cx="92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Идеальный цикл проекта</a:t>
            </a:r>
            <a:endParaRPr lang="ru-RU" b="1" i="1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22" name="Схема 4"/>
          <p:cNvGraphicFramePr/>
          <p:nvPr>
            <p:extLst>
              <p:ext uri="{D42A27DB-BD31-4B8C-83A1-F6EECF244321}">
                <p14:modId xmlns="" xmlns:p14="http://schemas.microsoft.com/office/powerpoint/2010/main" val="1964038295"/>
              </p:ext>
            </p:extLst>
          </p:nvPr>
        </p:nvGraphicFramePr>
        <p:xfrm>
          <a:off x="174062" y="332656"/>
          <a:ext cx="886243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223119" y="69269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КРИТЕРИИ ОЦЕНКИ ПРОЕКТОВ</a:t>
            </a:r>
            <a:endParaRPr lang="ru-RU" b="1" i="1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31032" y="1556791"/>
            <a:ext cx="8461448" cy="1008114"/>
            <a:chOff x="4010838" y="1505355"/>
            <a:chExt cx="4774923" cy="792090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5" name="Прямоугольник 24"/>
            <p:cNvSpPr/>
            <p:nvPr/>
          </p:nvSpPr>
          <p:spPr>
            <a:xfrm>
              <a:off x="4444922" y="1505356"/>
              <a:ext cx="4340839" cy="792089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lvl="0"/>
              <a:r>
                <a:rPr lang="ru-RU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финансовый вклад участников реализации проекта (доля софинансирования из местных бюджетов, средства населения, участие бизнеса)</a:t>
              </a:r>
              <a:endPara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010838" y="1505355"/>
              <a:ext cx="370468" cy="79208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31031" y="2780928"/>
            <a:ext cx="8461449" cy="1008113"/>
            <a:chOff x="3983750" y="1561933"/>
            <a:chExt cx="4774923" cy="792089"/>
          </a:xfr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8" name="Прямоугольник 27"/>
            <p:cNvSpPr/>
            <p:nvPr/>
          </p:nvSpPr>
          <p:spPr>
            <a:xfrm>
              <a:off x="4403120" y="1561934"/>
              <a:ext cx="4355553" cy="792088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lvl="0"/>
              <a:r>
                <a:rPr lang="ru-RU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социальная значимость реализации проекта, в т.ч. доля </a:t>
              </a:r>
              <a:r>
                <a:rPr lang="ru-RU" dirty="0" err="1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благополучателей</a:t>
              </a:r>
              <a:r>
                <a:rPr lang="ru-RU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проекта, количество созданных или сохраненных рабочих мест</a:t>
              </a:r>
              <a:endPara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983750" y="1561933"/>
              <a:ext cx="370468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31031" y="4005064"/>
            <a:ext cx="8461449" cy="1008113"/>
            <a:chOff x="3983750" y="1675090"/>
            <a:chExt cx="4774923" cy="792089"/>
          </a:xfr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1" name="Прямоугольник 30"/>
            <p:cNvSpPr/>
            <p:nvPr/>
          </p:nvSpPr>
          <p:spPr>
            <a:xfrm>
              <a:off x="4403120" y="1675090"/>
              <a:ext cx="4355553" cy="792089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lvl="0"/>
              <a:r>
                <a:rPr lang="ru-RU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степень участия населения в определении и решении проблемы, на которую направлен проект, включая нефинансовые формы участия населения, бизнеса</a:t>
              </a:r>
              <a:endPara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983750" y="1675090"/>
              <a:ext cx="370468" cy="79208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31032" y="5157192"/>
            <a:ext cx="8461448" cy="1152129"/>
            <a:chOff x="3983750" y="1943834"/>
            <a:chExt cx="4637084" cy="792088"/>
          </a:xfr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4" name="Прямоугольник 33"/>
            <p:cNvSpPr/>
            <p:nvPr/>
          </p:nvSpPr>
          <p:spPr>
            <a:xfrm>
              <a:off x="4403120" y="1943834"/>
              <a:ext cx="4217714" cy="792088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075" lvl="0"/>
              <a:r>
                <a:rPr lang="ru-RU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проведение мероприятий по информированию населения по вопросам, связанным с обсуждением и формированием проекта</a:t>
              </a:r>
              <a:endPara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983750" y="1943834"/>
              <a:ext cx="370468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7544" y="980728"/>
          <a:ext cx="8208912" cy="2747520"/>
        </p:xfrm>
        <a:graphic>
          <a:graphicData uri="http://schemas.openxmlformats.org/drawingml/2006/table">
            <a:tbl>
              <a:tblPr/>
              <a:tblGrid>
                <a:gridCol w="3672408"/>
                <a:gridCol w="2582001"/>
                <a:gridCol w="1954503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денежные средства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тыс.р.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445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Итого, в т.ч.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169 763,6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94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</a:tabLst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124 988,5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>
                          <a:tab pos="161925" algn="l"/>
                        </a:tabLst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73,62 %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52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</a:tabLst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43 914,9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>
                          <a:tab pos="161925" algn="l"/>
                        </a:tabLst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25,87 %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77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</a:tabLst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844,5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</a:tabLst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0,5 %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170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населения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</a:tabLst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15,7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" algn="l"/>
                        </a:tabLst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0,01%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55576" y="377229"/>
            <a:ext cx="7848872" cy="60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1800" b="1" i="1" dirty="0" smtClean="0"/>
              <a:t>Информация о распределении объема средств субсидии на реализацию мероприятий по формированию современной городской среды в 2017 году  на территории муниципального образования «Город Томск»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-57001"/>
            <a:ext cx="9289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cs typeface="Times New Roman" pitchFamily="18" charset="0"/>
              </a:rPr>
              <a:t>Реализация ИБ в Городе Томске</a:t>
            </a:r>
            <a:endParaRPr lang="ru-RU" sz="2200" b="1" i="1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920" y="5862346"/>
            <a:ext cx="8344544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sz="1800" b="1" i="1" dirty="0" smtClean="0">
                <a:solidFill>
                  <a:srgbClr val="0070C0"/>
                </a:solidFill>
                <a:cs typeface="Times New Roman" pitchFamily="18" charset="0"/>
              </a:rPr>
              <a:t>     В соответствии с поручением Мэра Города Томска в 2018 году </a:t>
            </a:r>
            <a:r>
              <a:rPr lang="ru-RU" sz="1800" b="1" i="1" dirty="0" err="1" smtClean="0">
                <a:solidFill>
                  <a:srgbClr val="0070C0"/>
                </a:solidFill>
                <a:cs typeface="Times New Roman" pitchFamily="18" charset="0"/>
              </a:rPr>
              <a:t>софинансирование</a:t>
            </a:r>
            <a:r>
              <a:rPr lang="ru-RU" sz="1800" b="1" i="1" dirty="0" smtClean="0">
                <a:solidFill>
                  <a:srgbClr val="0070C0"/>
                </a:solidFill>
                <a:cs typeface="Times New Roman" pitchFamily="18" charset="0"/>
              </a:rPr>
              <a:t> населением по дополнительному перечню работ благоустройства дворовых территорий будет изменено с 1% до 20%. </a:t>
            </a:r>
            <a:endParaRPr lang="ru-RU" sz="1800" i="1" dirty="0" smtClean="0"/>
          </a:p>
          <a:p>
            <a:pPr algn="just"/>
            <a:endParaRPr lang="ru-RU" sz="1800" b="1" i="1" dirty="0"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4342827"/>
          <a:ext cx="8136904" cy="1390429"/>
        </p:xfrm>
        <a:graphic>
          <a:graphicData uri="http://schemas.openxmlformats.org/drawingml/2006/table">
            <a:tbl>
              <a:tblPr/>
              <a:tblGrid>
                <a:gridCol w="5070762"/>
                <a:gridCol w="3066142"/>
              </a:tblGrid>
              <a:tr h="41296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проектов, в т.ч.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5074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дворовые территории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6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общественные территории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5576" y="393305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/>
              <a:t>Количество запланированных проектов в рамках реализации программы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20688"/>
            <a:ext cx="1141115" cy="19143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2708920"/>
            <a:ext cx="7416297" cy="23083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>
              <a:defRPr/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6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13646"/>
            <a:ext cx="936104" cy="1570438"/>
          </a:xfrm>
          <a:prstGeom prst="rect">
            <a:avLst/>
          </a:prstGeom>
          <a:noFill/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68313" y="333375"/>
            <a:ext cx="8280151" cy="6191969"/>
          </a:xfrm>
          <a:prstGeom prst="rect">
            <a:avLst/>
          </a:prstGeom>
        </p:spPr>
        <p:txBody>
          <a:bodyPr/>
          <a:lstStyle/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7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ru-RU" sz="1700" b="1" i="1" u="sng" dirty="0" smtClean="0">
              <a:latin typeface="+mn-lt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7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755576" y="2852936"/>
            <a:ext cx="79928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500" i="1" dirty="0" smtClean="0">
                <a:solidFill>
                  <a:schemeClr val="accent4">
                    <a:lumMod val="50000"/>
                  </a:schemeClr>
                </a:solidFill>
              </a:rPr>
              <a:t>Проблема муниципальных образований</a:t>
            </a:r>
          </a:p>
          <a:p>
            <a:pPr algn="ctr"/>
            <a:endParaRPr lang="ru-RU" sz="2500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356992"/>
            <a:ext cx="4896544" cy="1368152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в наращивании налогового потенциала и, соответственно, увеличения доходной части бюджета.</a:t>
            </a:r>
          </a:p>
          <a:p>
            <a:pPr algn="ctr"/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698141"/>
            <a:ext cx="4896544" cy="1539171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большей части это касается возможностей бюджетов муниципальных образований.</a:t>
            </a:r>
          </a:p>
          <a:p>
            <a:pPr algn="ctr"/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3329989"/>
            <a:ext cx="2304256" cy="2907323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доходной части бюджета с привлечением средств субъекта, бизнеса и граждан.</a:t>
            </a:r>
          </a:p>
          <a:p>
            <a:pPr algn="ctr"/>
            <a:endParaRPr lang="ru-RU" sz="2200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508104" y="4365104"/>
            <a:ext cx="864096" cy="1080120"/>
          </a:xfrm>
          <a:prstGeom prst="rightBrac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6350" contourW="12700">
            <a:bevelT w="12700" h="19050" prst="angle"/>
            <a:bevelB w="0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60648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500" i="1" dirty="0" smtClean="0">
                <a:solidFill>
                  <a:schemeClr val="accent4">
                    <a:lumMod val="50000"/>
                  </a:schemeClr>
                </a:solidFill>
              </a:rPr>
              <a:t>Актуальность внедрения механизма  инициативного </a:t>
            </a:r>
            <a:r>
              <a:rPr lang="ru-RU" sz="2500" i="1" dirty="0" err="1" smtClean="0">
                <a:solidFill>
                  <a:schemeClr val="accent4">
                    <a:lumMod val="50000"/>
                  </a:schemeClr>
                </a:solidFill>
              </a:rPr>
              <a:t>бюджетирования</a:t>
            </a:r>
            <a:r>
              <a:rPr lang="ru-RU" sz="2500" i="1" dirty="0" smtClean="0">
                <a:solidFill>
                  <a:schemeClr val="accent4">
                    <a:lumMod val="50000"/>
                  </a:schemeClr>
                </a:solidFill>
              </a:rPr>
              <a:t> (ИБ):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</a:rPr>
              <a:t>Технология ИБ способствует развитию регионов, местного самоуправления.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</a:rPr>
              <a:t>Эффективность бюджетных решений (на всех уровнях: план, исполнение, контроль).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</a:rPr>
              <a:t>ИБ – это возможность использовать резервы.</a:t>
            </a:r>
          </a:p>
          <a:p>
            <a:pPr marL="265176" indent="-265176" algn="just" fontAlgn="auto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500" dirty="0" smtClean="0"/>
              <a:t> 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6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13646"/>
            <a:ext cx="936104" cy="1570438"/>
          </a:xfrm>
          <a:prstGeom prst="rect">
            <a:avLst/>
          </a:prstGeom>
          <a:noFill/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68313" y="333375"/>
            <a:ext cx="8280151" cy="6191969"/>
          </a:xfrm>
          <a:prstGeom prst="rect">
            <a:avLst/>
          </a:prstGeom>
        </p:spPr>
        <p:txBody>
          <a:bodyPr/>
          <a:lstStyle/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7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ru-RU" sz="1700" b="1" i="1" u="sng" dirty="0" smtClean="0">
              <a:latin typeface="+mn-lt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7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332656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cs typeface="Times New Roman" pitchFamily="18" charset="0"/>
              </a:rPr>
              <a:t>	Повышение прозрачности и доступности информации об управлении общественными финансами, вовлечение граждан в обсуждение и принятие решений по вопросам местного значения, развитие механизмов общественного контроля являются одной из приоритетных задач государства.</a:t>
            </a:r>
            <a:endParaRPr lang="ru-RU" sz="2000" dirty="0">
              <a:solidFill>
                <a:schemeClr val="bg1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060848"/>
            <a:ext cx="2592288" cy="1152128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органов государственной власти субъекта РФ</a:t>
            </a:r>
          </a:p>
          <a:p>
            <a:pPr algn="ctr"/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2060848"/>
            <a:ext cx="2520280" cy="1152128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органов местного самоуправления</a:t>
            </a:r>
          </a:p>
          <a:p>
            <a:pPr algn="ctr"/>
            <a:endParaRPr lang="ru-RU" sz="2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2060848"/>
            <a:ext cx="2520280" cy="1152128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граждан</a:t>
            </a:r>
          </a:p>
          <a:p>
            <a:pPr algn="ctr"/>
            <a:endParaRPr lang="ru-RU" sz="2200" dirty="0"/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4283968" y="548681"/>
            <a:ext cx="432048" cy="5904656"/>
          </a:xfrm>
          <a:prstGeom prst="leftBrac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25400" contourW="19050">
            <a:bevelT w="38100" h="101600"/>
            <a:bevelB w="25400"/>
            <a:contourClr>
              <a:schemeClr val="accent4">
                <a:lumMod val="7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861048"/>
            <a:ext cx="8424936" cy="1152128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вопросов местного значения при экономии бюджетных средств и высоком качестве реализуемых проектов</a:t>
            </a:r>
          </a:p>
          <a:p>
            <a:pPr algn="ctr"/>
            <a:endParaRPr lang="ru-RU" sz="2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5661248"/>
            <a:ext cx="8424936" cy="792088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бюджетных средств</a:t>
            </a:r>
          </a:p>
          <a:p>
            <a:pPr algn="ctr"/>
            <a:endParaRPr lang="ru-RU" sz="2200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355976" y="5013176"/>
            <a:ext cx="360040" cy="576064"/>
          </a:xfrm>
          <a:prstGeom prst="downArrow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6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3646"/>
            <a:ext cx="936104" cy="1570438"/>
          </a:xfrm>
          <a:prstGeom prst="rect">
            <a:avLst/>
          </a:prstGeom>
          <a:noFill/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68313" y="333375"/>
            <a:ext cx="8280151" cy="6191969"/>
          </a:xfrm>
          <a:prstGeom prst="rect">
            <a:avLst/>
          </a:prstGeom>
        </p:spPr>
        <p:txBody>
          <a:bodyPr/>
          <a:lstStyle/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ru-RU" sz="2000" b="1" i="1" dirty="0" smtClean="0">
              <a:latin typeface="+mn-lt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2000" b="1" i="1" dirty="0" smtClean="0">
                <a:latin typeface="+mn-lt"/>
              </a:rPr>
              <a:t>       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Инициативное </a:t>
            </a:r>
            <a:r>
              <a:rPr lang="ru-RU" sz="2000" b="1" i="1" u="sng" dirty="0" err="1" smtClean="0">
                <a:latin typeface="+mn-lt"/>
              </a:rPr>
              <a:t>бюджетирование</a:t>
            </a:r>
            <a:r>
              <a:rPr lang="ru-RU" sz="2000" b="1" i="1" u="sng" dirty="0" smtClean="0">
                <a:latin typeface="+mn-lt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это       совокупность             разнообразных, основанных на гражданской инициативе практик по решению вопросов местного значения </a:t>
            </a:r>
            <a:r>
              <a:rPr kumimoji="0" lang="ru-RU" sz="2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непосредственном участии граждан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определении и выборе объектов расходования бюджетных средств, а также в последующем контроле за реализацией отобранных проектов.</a:t>
            </a:r>
          </a:p>
          <a:p>
            <a:pPr>
              <a:lnSpc>
                <a:spcPct val="100000"/>
              </a:lnSpc>
            </a:pPr>
            <a:endParaRPr lang="ru-RU" sz="2200" dirty="0" smtClean="0">
              <a:solidFill>
                <a:schemeClr val="tx1">
                  <a:lumMod val="90000"/>
                  <a:lumOff val="1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Проекты ИБ должны быть: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1. Выбраны населением на общем собрании.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2. Подготовлены совместно инициативной группой населения и администрацией поселения.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3. Обеспечены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софинансированием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со стороны населения и местного бизнеса, а также местными бюджетами.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4. Отобраны на конкурсной основе региональной конкурсной комиссией на основе заранее утвержденных критериев.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5. Завершены в течении одного календарного года.</a:t>
            </a:r>
          </a:p>
          <a:p>
            <a:pPr marL="265176" indent="-265176" algn="just" fontAlgn="auto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000" dirty="0" smtClean="0">
                <a:latin typeface="+mn-lt"/>
              </a:rPr>
              <a:t>            </a:t>
            </a:r>
            <a:endParaRPr lang="ru-RU" sz="2000" i="1" dirty="0" smtClean="0">
              <a:latin typeface="+mn-lt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-9939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Практики инициативного </a:t>
            </a:r>
            <a:r>
              <a:rPr lang="ru-RU" b="1" i="1" dirty="0" err="1" smtClean="0"/>
              <a:t>бюджетирования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0652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800" dirty="0" smtClean="0"/>
              <a:t>Программа поддержки местных инициатив (ППМИ) Всемирного банка</a:t>
            </a:r>
          </a:p>
          <a:p>
            <a:pPr marL="342900" indent="-342900" algn="just">
              <a:buAutoNum type="arabicPeriod"/>
            </a:pPr>
            <a:r>
              <a:rPr lang="ru-RU" sz="1800" dirty="0" err="1" smtClean="0"/>
              <a:t>Партисипаторное</a:t>
            </a:r>
            <a:r>
              <a:rPr lang="ru-RU" sz="1800" dirty="0" smtClean="0"/>
              <a:t> </a:t>
            </a:r>
            <a:r>
              <a:rPr lang="ru-RU" sz="1800" dirty="0" err="1" smtClean="0"/>
              <a:t>бюджетирование</a:t>
            </a:r>
            <a:r>
              <a:rPr lang="ru-RU" sz="1800" dirty="0" smtClean="0"/>
              <a:t>. Европейский Университет совместно с комитетом гражданских инициатив при поддержке Фонда Кудрина. 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«Народная инициатива», «Народный бюджет» в регионах РФ.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Федеральный приоритетный проект «Формирование комфортной городской среды».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2607664"/>
          <a:ext cx="8424935" cy="3701656"/>
        </p:xfrm>
        <a:graphic>
          <a:graphicData uri="http://schemas.openxmlformats.org/drawingml/2006/table">
            <a:tbl>
              <a:tblPr/>
              <a:tblGrid>
                <a:gridCol w="546257"/>
                <a:gridCol w="5574422"/>
                <a:gridCol w="1152128"/>
                <a:gridCol w="1152128"/>
              </a:tblGrid>
              <a:tr h="44863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7549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>
                          <a:tab pos="161925" algn="l"/>
                        </a:tabLst>
                      </a:pPr>
                      <a:r>
                        <a:rPr kumimoji="0" 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Количество субъектов РФ, вовлеченных в реализацию практик ИБ,</a:t>
                      </a:r>
                      <a:r>
                        <a:rPr kumimoji="0" lang="ru-RU" sz="2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 единиц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>
                          <a:tab pos="161925" algn="l"/>
                        </a:tabLst>
                      </a:pPr>
                      <a:r>
                        <a:rPr kumimoji="0" 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>
                          <a:tab pos="161925" algn="l"/>
                        </a:tabLst>
                      </a:pPr>
                      <a:r>
                        <a:rPr kumimoji="0" 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539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Объем региональных субсидий на реализацию программ ИБ, </a:t>
                      </a:r>
                      <a:r>
                        <a:rPr kumimoji="0" lang="ru-RU" sz="22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млрд</a:t>
                      </a:r>
                      <a:r>
                        <a:rPr kumimoji="0" lang="ru-RU" sz="2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руб</a:t>
                      </a:r>
                      <a:endParaRPr kumimoji="0" lang="ru-RU" sz="2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0524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 со стороны населения и бизнеса, </a:t>
                      </a:r>
                      <a:r>
                        <a:rPr kumimoji="0" lang="ru-RU" sz="2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млрд</a:t>
                      </a:r>
                      <a:r>
                        <a:rPr kumimoji="0" 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руб</a:t>
                      </a:r>
                      <a:endParaRPr kumimoji="0" 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514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стоимость проектов ИБ, </a:t>
                      </a:r>
                      <a:r>
                        <a:rPr kumimoji="0" lang="ru-RU" sz="2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млрд</a:t>
                      </a:r>
                      <a:r>
                        <a:rPr kumimoji="0" 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реализованных проектов, </a:t>
                      </a:r>
                      <a:r>
                        <a:rPr kumimoji="0" 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2 657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8 732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55576" y="2134017"/>
            <a:ext cx="78488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/>
              <a:t>Отдельные показатели развития ИБ в России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6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3646"/>
            <a:ext cx="936104" cy="1570438"/>
          </a:xfrm>
          <a:prstGeom prst="rect">
            <a:avLst/>
          </a:prstGeom>
          <a:noFill/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68313" y="333375"/>
            <a:ext cx="8280151" cy="6191969"/>
          </a:xfrm>
          <a:prstGeom prst="rect">
            <a:avLst/>
          </a:prstGeom>
        </p:spPr>
        <p:txBody>
          <a:bodyPr/>
          <a:lstStyle/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ru-RU" sz="2000" b="1" u="sng" dirty="0" smtClean="0">
              <a:latin typeface="+mn-lt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2000" b="1" dirty="0" smtClean="0">
                <a:latin typeface="+mn-lt"/>
              </a:rPr>
              <a:t>          </a:t>
            </a:r>
            <a:r>
              <a:rPr lang="ru-RU" sz="2000" b="1" u="sng" dirty="0" err="1" smtClean="0">
                <a:latin typeface="+mn-lt"/>
              </a:rPr>
              <a:t>Партисипаторное</a:t>
            </a:r>
            <a:r>
              <a:rPr lang="ru-RU" sz="2000" b="1" u="sng" dirty="0" smtClean="0">
                <a:latin typeface="+mn-lt"/>
              </a:rPr>
              <a:t> </a:t>
            </a:r>
            <a:r>
              <a:rPr lang="ru-RU" sz="2000" b="1" u="sng" dirty="0" err="1" smtClean="0">
                <a:latin typeface="+mn-lt"/>
              </a:rPr>
              <a:t>бюджетирование</a:t>
            </a:r>
            <a:r>
              <a:rPr lang="ru-RU" sz="2000" b="1" u="sng" dirty="0" smtClean="0">
                <a:latin typeface="+mn-lt"/>
              </a:rPr>
              <a:t> (ПБ)</a:t>
            </a:r>
            <a:r>
              <a:rPr lang="ru-RU" sz="2000" dirty="0" smtClean="0">
                <a:latin typeface="+mn-lt"/>
              </a:rPr>
              <a:t>- </a:t>
            </a:r>
            <a:r>
              <a:rPr lang="ru-RU" sz="2000" i="1" dirty="0" smtClean="0">
                <a:latin typeface="+mn-lt"/>
              </a:rPr>
              <a:t>это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i="1" dirty="0" smtClean="0">
                <a:latin typeface="+mn-lt"/>
              </a:rPr>
              <a:t>процесс разработки и утверждения и/или распределения части бюджетных средств муниципального образования в рамках проектного подхода с применением форм общественного участия в реализации местного самоуправления и/или при участии комиссии, состоящей из представителей администрации муниципального образования и его населения. 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212976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Условия ПБ:</a:t>
            </a:r>
          </a:p>
          <a:p>
            <a:r>
              <a:rPr lang="ru-RU" sz="1600" dirty="0" smtClean="0"/>
              <a:t>1. Обсуждение специально выделенной части бюджета или внешних привлеченных средств (в большинстве случаев – до 5% от муниципального бюджета); </a:t>
            </a:r>
          </a:p>
          <a:p>
            <a:r>
              <a:rPr lang="ru-RU" sz="1600" dirty="0" smtClean="0"/>
              <a:t>2. Необходимое участие в процессе администрации;</a:t>
            </a:r>
          </a:p>
          <a:p>
            <a:r>
              <a:rPr lang="ru-RU" sz="1600" dirty="0" smtClean="0"/>
              <a:t>3. Повторяемость обсуждения (ПБ не может ограничиваться одним собранием, на котором не могут быть рассмотрены все мнения сторон);</a:t>
            </a:r>
          </a:p>
          <a:p>
            <a:r>
              <a:rPr lang="ru-RU" sz="1600" dirty="0" smtClean="0"/>
              <a:t>4. В процесс ПБ должны быть включены процедуры в виде специальных</a:t>
            </a:r>
          </a:p>
          <a:p>
            <a:r>
              <a:rPr lang="ru-RU" sz="1600" dirty="0" smtClean="0"/>
              <a:t>встреч, форумов или обучения (для предоставления гражданам информации о том, как и куда расходуются бюджетные средства, обучения общественности азам бюджетного процесса);</a:t>
            </a:r>
          </a:p>
          <a:p>
            <a:r>
              <a:rPr lang="ru-RU" sz="1600" dirty="0" smtClean="0"/>
              <a:t>5. Необходимое последующее подведение отчетности о расходовании бюджета, выносимого на обсуждение по модели ПБ.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36104" cy="1570438"/>
          </a:xfrm>
          <a:prstGeom prst="rect">
            <a:avLst/>
          </a:prstGeom>
          <a:noFill/>
        </p:spPr>
      </p:pic>
      <p:sp>
        <p:nvSpPr>
          <p:cNvPr id="6146" name="Rectangle 25"/>
          <p:cNvSpPr>
            <a:spLocks noChangeArrowheads="1"/>
          </p:cNvSpPr>
          <p:nvPr/>
        </p:nvSpPr>
        <p:spPr bwMode="auto">
          <a:xfrm>
            <a:off x="5148064" y="1051520"/>
            <a:ext cx="3529013" cy="5052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24"/>
          <p:cNvSpPr>
            <a:spLocks noChangeArrowheads="1"/>
          </p:cNvSpPr>
          <p:nvPr/>
        </p:nvSpPr>
        <p:spPr bwMode="auto">
          <a:xfrm>
            <a:off x="755973" y="1123528"/>
            <a:ext cx="3455987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18"/>
          <p:cNvSpPr>
            <a:spLocks noChangeArrowheads="1"/>
          </p:cNvSpPr>
          <p:nvPr/>
        </p:nvSpPr>
        <p:spPr bwMode="auto">
          <a:xfrm>
            <a:off x="466154" y="4005064"/>
            <a:ext cx="4033838" cy="2519362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011"/>
            <a:ext cx="8229600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Отличия в понятиях </a:t>
            </a:r>
            <a:r>
              <a:rPr lang="ru-RU" sz="2000" i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партисипаторное</a:t>
            </a:r>
            <a:r>
              <a:rPr lang="ru-RU" sz="20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инициативное </a:t>
            </a:r>
            <a:r>
              <a:rPr lang="ru-RU" sz="2000" i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бюджетирование</a:t>
            </a:r>
            <a:endParaRPr lang="ru-RU" sz="2000" i="1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1043880" y="1183283"/>
            <a:ext cx="32400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u="sng" dirty="0" err="1">
                <a:solidFill>
                  <a:schemeClr val="tx2"/>
                </a:solidFill>
              </a:rPr>
              <a:t>Партисипаторное</a:t>
            </a:r>
            <a:r>
              <a:rPr lang="ru-RU" sz="1400" b="1" u="sng" dirty="0">
                <a:solidFill>
                  <a:schemeClr val="tx2"/>
                </a:solidFill>
              </a:rPr>
              <a:t> </a:t>
            </a:r>
            <a:r>
              <a:rPr lang="ru-RU" sz="1400" b="1" u="sng" dirty="0" err="1">
                <a:solidFill>
                  <a:schemeClr val="tx2"/>
                </a:solidFill>
              </a:rPr>
              <a:t>бюджетирование</a:t>
            </a:r>
            <a:r>
              <a:rPr lang="ru-RU" sz="1400" dirty="0"/>
              <a:t> 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5148263" y="1183580"/>
            <a:ext cx="3600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u="sng" dirty="0">
                <a:solidFill>
                  <a:schemeClr val="tx2"/>
                </a:solidFill>
              </a:rPr>
              <a:t>Инициативное </a:t>
            </a:r>
            <a:r>
              <a:rPr lang="ru-RU" sz="1400" b="1" u="sng" dirty="0" err="1" smtClean="0">
                <a:solidFill>
                  <a:schemeClr val="tx2"/>
                </a:solidFill>
              </a:rPr>
              <a:t>бюджетирование</a:t>
            </a:r>
            <a:endParaRPr lang="ru-RU" sz="1400" b="1" u="sng" dirty="0">
              <a:solidFill>
                <a:schemeClr val="tx2"/>
              </a:solidFill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259409" y="4449769"/>
            <a:ext cx="2376487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Граждане </a:t>
            </a: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НЕ СОФИНАНСИРУЮТ</a:t>
            </a: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проект, но участвуют в распределении части местных бюджетов </a:t>
            </a:r>
            <a:r>
              <a:rPr lang="ru-RU" sz="14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</a:t>
            </a: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тесно взаимодействуют с местными администрациями в течение бюджетного цикла</a:t>
            </a:r>
            <a:endParaRPr lang="ru-RU" sz="1400" dirty="0"/>
          </a:p>
        </p:txBody>
      </p:sp>
      <p:sp>
        <p:nvSpPr>
          <p:cNvPr id="6155" name="AutoShape 16"/>
          <p:cNvSpPr>
            <a:spLocks noChangeArrowheads="1"/>
          </p:cNvSpPr>
          <p:nvPr/>
        </p:nvSpPr>
        <p:spPr bwMode="auto">
          <a:xfrm>
            <a:off x="4930651" y="4005982"/>
            <a:ext cx="4033837" cy="2519362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5651500" y="4221088"/>
            <a:ext cx="2376488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Проекты, отобранные на </a:t>
            </a:r>
            <a:r>
              <a:rPr lang="ru-RU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конкурсной основе</a:t>
            </a:r>
            <a:r>
              <a:rPr lang="ru-RU" sz="14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 </a:t>
            </a: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представляют собой примеры </a:t>
            </a:r>
            <a:r>
              <a:rPr lang="ru-RU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получения </a:t>
            </a: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субсидий </a:t>
            </a: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из региональных бюджетов на решение проблем, выбранных местными сообществами в качестве приоритетных, при условии </a:t>
            </a:r>
            <a:r>
              <a:rPr lang="ru-RU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СОФИНАНСИРОВАНИЯ </a:t>
            </a:r>
            <a:r>
              <a:rPr lang="ru-RU" sz="14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из местных бюджетов, граждан </a:t>
            </a: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 юридических лиц.</a:t>
            </a:r>
            <a:endParaRPr lang="ru-RU" sz="1400" dirty="0"/>
          </a:p>
        </p:txBody>
      </p:sp>
      <p:sp>
        <p:nvSpPr>
          <p:cNvPr id="6157" name="AutoShape 19"/>
          <p:cNvSpPr>
            <a:spLocks noChangeArrowheads="1"/>
          </p:cNvSpPr>
          <p:nvPr/>
        </p:nvSpPr>
        <p:spPr bwMode="auto">
          <a:xfrm>
            <a:off x="288280" y="3475038"/>
            <a:ext cx="395288" cy="1584325"/>
          </a:xfrm>
          <a:prstGeom prst="curvedRightArrow">
            <a:avLst>
              <a:gd name="adj1" fmla="val 80161"/>
              <a:gd name="adj2" fmla="val 16032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20"/>
          <p:cNvSpPr>
            <a:spLocks noChangeArrowheads="1"/>
          </p:cNvSpPr>
          <p:nvPr/>
        </p:nvSpPr>
        <p:spPr bwMode="auto">
          <a:xfrm>
            <a:off x="4787900" y="3475038"/>
            <a:ext cx="395288" cy="1584325"/>
          </a:xfrm>
          <a:prstGeom prst="curvedRightArrow">
            <a:avLst>
              <a:gd name="adj1" fmla="val 80161"/>
              <a:gd name="adj2" fmla="val 16032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AutoShape 2" descr="Картинки по запросу софинансир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Картинки по запросу софинанс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524250" cy="2448271"/>
          </a:xfrm>
          <a:prstGeom prst="rect">
            <a:avLst/>
          </a:prstGeom>
          <a:noFill/>
        </p:spPr>
      </p:pic>
      <p:pic>
        <p:nvPicPr>
          <p:cNvPr id="18438" name="Picture 6" descr="Картинки по запросу голосова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3456384" cy="2448272"/>
          </a:xfrm>
          <a:prstGeom prst="rect">
            <a:avLst/>
          </a:prstGeom>
          <a:noFill/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A846A-FA5A-449B-AF6F-B64F5688221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584F-76A4-448E-9186-545F6AC4358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425536"/>
          <a:ext cx="8280919" cy="5033520"/>
        </p:xfrm>
        <a:graphic>
          <a:graphicData uri="http://schemas.openxmlformats.org/drawingml/2006/table">
            <a:tbl>
              <a:tblPr/>
              <a:tblGrid>
                <a:gridCol w="1440160"/>
                <a:gridCol w="6840759"/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Период, год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Страны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</a:tr>
              <a:tr h="3148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1989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>
                          <a:tab pos="161925" algn="l"/>
                        </a:tabLst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Город </a:t>
                      </a: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Порту-Алегри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 в Бразилии. ПБ стало одним из механизмов реализации реформ, решающих проблемы населения (ограниченный доступ к чистой воде, канализации, больницам и школам).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</a:tr>
              <a:tr h="22985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1989 - 2007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Последующее внедрение методик ПБ  в Турции, Уругвай, Бразилии (более 140 муниципалитетов).</a:t>
                      </a: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</a:tr>
              <a:tr h="25334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2007 - н.в.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Практики ПБ получили активное распространение во многих странах, таких как Бразилия, Колумбия, Аргентина, Испания, Германия, Индия, Китай, ЮАР,  Португалия, Россия, Великобритания, США.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 descr="U:\Общая папка управления\Трехстороннее соглашение\2017 презентация к трёхсторонней комиссии\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6104" cy="15704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365755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История возникновения </a:t>
            </a:r>
            <a:r>
              <a:rPr lang="ru-RU" b="1" i="1" dirty="0" err="1" smtClean="0"/>
              <a:t>партисипаторного</a:t>
            </a:r>
            <a:r>
              <a:rPr lang="ru-RU" b="1" i="1" dirty="0" smtClean="0"/>
              <a:t> </a:t>
            </a:r>
          </a:p>
          <a:p>
            <a:pPr algn="ctr"/>
            <a:r>
              <a:rPr lang="ru-RU" b="1" i="1" dirty="0" err="1" smtClean="0"/>
              <a:t>бюджетирования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ф 1">
      <a:dk1>
        <a:srgbClr val="354F12"/>
      </a:dk1>
      <a:lt1>
        <a:srgbClr val="E2F3CC"/>
      </a:lt1>
      <a:dk2>
        <a:srgbClr val="354F12"/>
      </a:dk2>
      <a:lt2>
        <a:srgbClr val="D5F3C9"/>
      </a:lt2>
      <a:accent1>
        <a:srgbClr val="FFFF66"/>
      </a:accent1>
      <a:accent2>
        <a:srgbClr val="99CCFF"/>
      </a:accent2>
      <a:accent3>
        <a:srgbClr val="FF9999"/>
      </a:accent3>
      <a:accent4>
        <a:srgbClr val="00CC99"/>
      </a:accent4>
      <a:accent5>
        <a:srgbClr val="8F8FFF"/>
      </a:accent5>
      <a:accent6>
        <a:srgbClr val="FF6600"/>
      </a:accent6>
      <a:hlink>
        <a:srgbClr val="0066FF"/>
      </a:hlink>
      <a:folHlink>
        <a:srgbClr val="9933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24691</TotalTime>
  <Words>2681</Words>
  <Application>Microsoft Office PowerPoint</Application>
  <PresentationFormat>Экран (4:3)</PresentationFormat>
  <Paragraphs>577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Инициативное бюджетирование, актуальность и подходы. </vt:lpstr>
      <vt:lpstr>Слайд 2</vt:lpstr>
      <vt:lpstr>Слайд 3</vt:lpstr>
      <vt:lpstr>Слайд 4</vt:lpstr>
      <vt:lpstr>Слайд 5</vt:lpstr>
      <vt:lpstr>Слайд 6</vt:lpstr>
      <vt:lpstr>Слайд 7</vt:lpstr>
      <vt:lpstr>Отличия в понятиях партисипаторное и инициативное бюджетирование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FIN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Ignatova</dc:creator>
  <cp:lastModifiedBy>Трунова</cp:lastModifiedBy>
  <cp:revision>2199</cp:revision>
  <dcterms:created xsi:type="dcterms:W3CDTF">2007-11-09T12:03:01Z</dcterms:created>
  <dcterms:modified xsi:type="dcterms:W3CDTF">2017-10-18T10:54:02Z</dcterms:modified>
</cp:coreProperties>
</file>