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08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/>
              <a:t>Учреждения</a:t>
            </a:r>
            <a:endParaRPr lang="ru-RU" dirty="0"/>
          </a:p>
        </c:rich>
      </c:tx>
      <c:layout/>
    </c:title>
    <c:view3D>
      <c:rotX val="20"/>
      <c:rotY val="220"/>
      <c:perspective val="30"/>
    </c:view3D>
    <c:plotArea>
      <c:layout>
        <c:manualLayout>
          <c:layoutTarget val="inner"/>
          <c:xMode val="edge"/>
          <c:yMode val="edge"/>
          <c:x val="2.0789793902751791E-2"/>
          <c:y val="0.14575535876242382"/>
          <c:w val="0.97459025189663628"/>
          <c:h val="0.839967161797286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Учреждения</c:v>
                </c:pt>
              </c:strCache>
            </c:strRef>
          </c:tx>
          <c:explosion val="48"/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25</c:v>
                </c:pt>
                <c:pt idx="1">
                  <c:v>2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 smtClean="0"/>
              <a:t>Рабочие</a:t>
            </a:r>
            <a:r>
              <a:rPr lang="ru-RU" sz="2800" baseline="0" dirty="0" smtClean="0"/>
              <a:t> места</a:t>
            </a:r>
            <a:endParaRPr lang="ru-RU" sz="2800" dirty="0"/>
          </a:p>
        </c:rich>
      </c:tx>
      <c:layout/>
    </c:title>
    <c:view3D>
      <c:rotX val="20"/>
      <c:rotY val="220"/>
      <c:perspective val="30"/>
    </c:view3D>
    <c:plotArea>
      <c:layout>
        <c:manualLayout>
          <c:layoutTarget val="inner"/>
          <c:xMode val="edge"/>
          <c:yMode val="edge"/>
          <c:x val="2.0789793902751784E-2"/>
          <c:y val="0.14575535876242382"/>
          <c:w val="0.97459025189663651"/>
          <c:h val="0.8399671617972868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Рабочие места</c:v>
                </c:pt>
              </c:strCache>
            </c:strRef>
          </c:tx>
          <c:explosion val="48"/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350</c:v>
                </c:pt>
                <c:pt idx="1">
                  <c:v>70</c:v>
                </c:pt>
              </c:numCache>
            </c:numRef>
          </c:val>
        </c:ser>
      </c:pie3DChart>
    </c:plotArea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>
        <c:manualLayout>
          <c:xMode val="edge"/>
          <c:yMode val="edge"/>
          <c:x val="4.5469160104987085E-3"/>
          <c:y val="5.6249999999999974E-2"/>
        </c:manualLayout>
      </c:layout>
      <c:txPr>
        <a:bodyPr/>
        <a:lstStyle/>
        <a:p>
          <a:pPr>
            <a:defRPr sz="1400"/>
          </a:pPr>
          <a:endParaRPr lang="ru-RU"/>
        </a:p>
      </c:txPr>
    </c:title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Pt>
            <c:idx val="3"/>
            <c:spPr>
              <a:gradFill>
                <a:gsLst>
                  <a:gs pos="100000">
                    <a:schemeClr val="accent1">
                      <a:tint val="66000"/>
                      <a:satMod val="160000"/>
                    </a:schemeClr>
                  </a:gs>
                  <a:gs pos="42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12700"/>
            </c:spPr>
          </c:dPt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1870</a:t>
                    </a:r>
                    <a:endParaRPr lang="ru-RU" dirty="0" smtClean="0"/>
                  </a:p>
                </c:rich>
              </c:tx>
              <c:numFmt formatCode="General" sourceLinked="0"/>
              <c:spPr/>
              <c:showVal val="1"/>
            </c:dLbl>
            <c:delete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290</c:v>
                </c:pt>
                <c:pt idx="1">
                  <c:v>370</c:v>
                </c:pt>
                <c:pt idx="2">
                  <c:v>900</c:v>
                </c:pt>
                <c:pt idx="3">
                  <c:v>1870</c:v>
                </c:pt>
              </c:numCache>
            </c:numRef>
          </c:val>
        </c:ser>
        <c:gapDepth val="106"/>
        <c:shape val="box"/>
        <c:axId val="139858304"/>
        <c:axId val="139859840"/>
        <c:axId val="0"/>
      </c:bar3DChart>
      <c:catAx>
        <c:axId val="139858304"/>
        <c:scaling>
          <c:orientation val="minMax"/>
        </c:scaling>
        <c:axPos val="b"/>
        <c:numFmt formatCode="General" sourceLinked="1"/>
        <c:tickLblPos val="nextTo"/>
        <c:crossAx val="139859840"/>
        <c:crosses val="autoZero"/>
        <c:auto val="1"/>
        <c:lblAlgn val="ctr"/>
        <c:lblOffset val="100"/>
      </c:catAx>
      <c:valAx>
        <c:axId val="139859840"/>
        <c:scaling>
          <c:orientation val="minMax"/>
        </c:scaling>
        <c:axPos val="l"/>
        <c:majorGridlines/>
        <c:numFmt formatCode="General" sourceLinked="1"/>
        <c:tickLblPos val="nextTo"/>
        <c:crossAx val="1398583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9508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5961240" y="182556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9508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5961240" y="4098240"/>
            <a:ext cx="2539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52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69920" y="409824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69920" y="1825560"/>
            <a:ext cx="38484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52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pic>
        <p:nvPicPr>
          <p:cNvPr id="8" name="Picture 6"/>
          <p:cNvPicPr/>
          <p:nvPr/>
        </p:nvPicPr>
        <p:blipFill>
          <a:blip r:embed="rId15" cstate="print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en-US" sz="60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6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34C809E2-10C7-473C-A40C-47588466ADB6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19.10.2018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AD71C35-7631-4996-8073-8122EC3EA04A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6"/>
          <p:cNvPicPr/>
          <p:nvPr/>
        </p:nvPicPr>
        <p:blipFill>
          <a:blip r:embed="rId14" cstate="print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Edit Master text styles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352312B4-EA7A-470B-A232-328934F65653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19.10.2018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A53E3C87-A3C5-4FE2-AD1F-A3C746B08E3D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323528" y="1644120"/>
            <a:ext cx="792088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90000"/>
              </a:lnSpc>
            </a:pPr>
            <a:r>
              <a:rPr lang="ru-RU" sz="44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400" b="1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4400" b="1" spc="-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к </a:t>
            </a:r>
            <a:r>
              <a:rPr lang="ru-RU" sz="4400" b="1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имортозамещению</a:t>
            </a:r>
            <a:endParaRPr lang="en-US" sz="4400" b="1" spc="-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endParaRPr lang="en-US" sz="4400" b="1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ru-RU" sz="4400" b="1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обследования</a:t>
            </a:r>
            <a:endParaRPr lang="en-US" sz="4400" b="1" strike="noStrike" spc="-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2089440" y="4031640"/>
            <a:ext cx="4992120" cy="16552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2400" b="0" strike="noStrike" spc="-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г.Усть-Илимск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Иркутская область</a:t>
            </a:r>
            <a:endParaRPr lang="ru-RU" sz="24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7886520" cy="1325160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цифрового развития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335 от 4 июля 2018г.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827584" y="1916832"/>
            <a:ext cx="7670496" cy="31683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п.3.13 «План-график рекомендуется сформировать на период до 2020 года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п.3.18 «Провести оценку совместимости прикладного ПО с отечественным офисным, вычислительной инфраструктурой и периферийным оборудованием»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4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Предложения в решение семинара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971600" y="1772816"/>
            <a:ext cx="7886520" cy="4392488"/>
          </a:xfrm>
        </p:spPr>
        <p:txBody>
          <a:bodyPr/>
          <a:lstStyle/>
          <a:p>
            <a:pPr lvl="2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выделении финансирования из федерального бюджета поставку в ОМСУ операционных систем и организации обучения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ИТ-специалистов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Проведение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исследовательской работы по проверке совместимости ПО с последующим доведением результатов до ОМСУ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Организовать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консультационный центр, куда могут обратиться муниципальные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ИТ-специалисты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 своими вопросами.</a:t>
            </a:r>
          </a:p>
          <a:p>
            <a:pPr>
              <a:buFont typeface="Arial" pitchFamily="34" charset="0"/>
              <a:buChar char="•"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609480" y="360664"/>
            <a:ext cx="788652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4269573256"/>
              </p:ext>
            </p:extLst>
          </p:nvPr>
        </p:nvGraphicFramePr>
        <p:xfrm>
          <a:off x="107504" y="867501"/>
          <a:ext cx="5497890" cy="3558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CustomShape 4"/>
          <p:cNvSpPr/>
          <p:nvPr/>
        </p:nvSpPr>
        <p:spPr>
          <a:xfrm>
            <a:off x="532422" y="2833942"/>
            <a:ext cx="747296" cy="811082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6120" tIns="51120" rIns="96120" bIns="51120" anchor="ctr"/>
          <a:lstStyle/>
          <a:p>
            <a:pPr algn="ctr">
              <a:lnSpc>
                <a:spcPct val="100000"/>
              </a:lnSpc>
            </a:pPr>
            <a:r>
              <a:rPr lang="ru-RU" sz="4400" b="1" spc="-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4400" b="1" strike="noStrike" spc="-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ustomShape 4"/>
          <p:cNvSpPr/>
          <p:nvPr/>
        </p:nvSpPr>
        <p:spPr>
          <a:xfrm>
            <a:off x="3167997" y="1691394"/>
            <a:ext cx="993771" cy="811082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6120" tIns="51120" rIns="96120" bIns="51120" anchor="ctr"/>
          <a:lstStyle/>
          <a:p>
            <a:pPr algn="ctr">
              <a:lnSpc>
                <a:spcPct val="100000"/>
              </a:lnSpc>
            </a:pPr>
            <a:r>
              <a:rPr lang="ru-RU" sz="4400" b="1" spc="-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400" b="1" spc="-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4400" b="1" strike="noStrike" spc="-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4" name="Диаграмма 23"/>
          <p:cNvGraphicFramePr/>
          <p:nvPr>
            <p:extLst>
              <p:ext uri="{D42A27DB-BD31-4B8C-83A1-F6EECF244321}">
                <p14:modId xmlns:p14="http://schemas.microsoft.com/office/powerpoint/2010/main" xmlns="" val="4291961602"/>
              </p:ext>
            </p:extLst>
          </p:nvPr>
        </p:nvGraphicFramePr>
        <p:xfrm>
          <a:off x="3347864" y="2780928"/>
          <a:ext cx="5497890" cy="3558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8" name="Рисунок 17"/>
          <p:cNvPicPr/>
          <p:nvPr/>
        </p:nvPicPr>
        <p:blipFill>
          <a:blip r:embed="rId4" cstate="print"/>
          <a:stretch/>
        </p:blipFill>
        <p:spPr>
          <a:xfrm>
            <a:off x="7596336" y="2636912"/>
            <a:ext cx="1944216" cy="1495528"/>
          </a:xfrm>
          <a:prstGeom prst="rect">
            <a:avLst/>
          </a:prstGeom>
          <a:ln>
            <a:noFill/>
          </a:ln>
        </p:spPr>
      </p:pic>
      <p:sp>
        <p:nvSpPr>
          <p:cNvPr id="25" name="CustomShape 4"/>
          <p:cNvSpPr/>
          <p:nvPr/>
        </p:nvSpPr>
        <p:spPr>
          <a:xfrm>
            <a:off x="3497038" y="4797152"/>
            <a:ext cx="1055702" cy="811082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6120" tIns="51120" rIns="96120" bIns="51120" anchor="ctr"/>
          <a:lstStyle/>
          <a:p>
            <a:pPr algn="ctr">
              <a:lnSpc>
                <a:spcPct val="100000"/>
              </a:lnSpc>
            </a:pPr>
            <a:r>
              <a:rPr lang="ru-RU" sz="4400" b="1" spc="-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endParaRPr lang="ru-RU" sz="4400" b="1" strike="noStrike" spc="-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ustomShape 4"/>
          <p:cNvSpPr/>
          <p:nvPr/>
        </p:nvSpPr>
        <p:spPr>
          <a:xfrm>
            <a:off x="6300192" y="3645024"/>
            <a:ext cx="1296144" cy="811082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6120" tIns="51120" rIns="96120" bIns="51120" anchor="ctr"/>
          <a:lstStyle/>
          <a:p>
            <a:pPr algn="ctr">
              <a:lnSpc>
                <a:spcPct val="100000"/>
              </a:lnSpc>
            </a:pPr>
            <a:r>
              <a:rPr lang="ru-RU" sz="4400" b="1" spc="-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350</a:t>
            </a:r>
            <a:endParaRPr lang="ru-RU" sz="4400" b="1" strike="noStrike" spc="-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3" descr="\\192.168.7.250\d$\Рабочая папка\АСДГ\Семинар Октябрь 2018\ecMyg45p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249" y="1144163"/>
            <a:ext cx="1413407" cy="1413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7886520" cy="1325160"/>
          </a:xfrm>
        </p:spPr>
        <p:txBody>
          <a:bodyPr/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4 группы ПО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1475656" y="1825560"/>
            <a:ext cx="7039424" cy="4350960"/>
          </a:xfrm>
        </p:spPr>
        <p:txBody>
          <a:bodyPr/>
          <a:lstStyle/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пользования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обеспечивающие информационную безопасность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ГИС-ы</a:t>
            </a:r>
          </a:p>
          <a:p>
            <a:pPr marL="285750" lvl="2" indent="-285750"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МИС-ы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0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 общего пользования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4817200"/>
              </p:ext>
            </p:extLst>
          </p:nvPr>
        </p:nvGraphicFramePr>
        <p:xfrm>
          <a:off x="1043607" y="1700807"/>
          <a:ext cx="7128795" cy="4536506"/>
        </p:xfrm>
        <a:graphic>
          <a:graphicData uri="http://schemas.openxmlformats.org/drawingml/2006/table">
            <a:tbl>
              <a:tblPr/>
              <a:tblGrid>
                <a:gridCol w="442914"/>
                <a:gridCol w="1357287"/>
                <a:gridCol w="1584176"/>
                <a:gridCol w="1296144"/>
                <a:gridCol w="2448274"/>
              </a:tblGrid>
              <a:tr h="6206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Применяемость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замены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Предложения по замене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MS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офис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LibreOffice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Любой архиватор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AcrobatReader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Любой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PDF-reader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DoctorWeb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Есть клиент для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Linux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Консультант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Работает под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Wine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Thunderbird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Любой почтовый клиент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Редактор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GIMP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Есть клиент для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Linux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Чат-Пандион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Любой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Jabber-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клиент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RDP-</a:t>
                      </a: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клиент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Firebird-2.5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Есть клиент для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Linux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61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7886520" cy="1325160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Обеспечивающие информационную безопасность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46810282"/>
              </p:ext>
            </p:extLst>
          </p:nvPr>
        </p:nvGraphicFramePr>
        <p:xfrm>
          <a:off x="899592" y="2420888"/>
          <a:ext cx="7128795" cy="2706152"/>
        </p:xfrm>
        <a:graphic>
          <a:graphicData uri="http://schemas.openxmlformats.org/drawingml/2006/table">
            <a:tbl>
              <a:tblPr/>
              <a:tblGrid>
                <a:gridCol w="442914"/>
                <a:gridCol w="1357287"/>
                <a:gridCol w="1584176"/>
                <a:gridCol w="1296144"/>
                <a:gridCol w="2448274"/>
              </a:tblGrid>
              <a:tr h="6206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Применяемость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Наличие замены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Предложения по замене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Крипто-Про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клиент для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 АРМ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клиент для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VipnetClient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клиент для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Континент-АП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клиент для 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Крипто-Про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клиент для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Linux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1749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Государственные ИС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1993591"/>
              </p:ext>
            </p:extLst>
          </p:nvPr>
        </p:nvGraphicFramePr>
        <p:xfrm>
          <a:off x="395537" y="1700807"/>
          <a:ext cx="8424936" cy="3651257"/>
        </p:xfrm>
        <a:graphic>
          <a:graphicData uri="http://schemas.openxmlformats.org/drawingml/2006/table">
            <a:tbl>
              <a:tblPr/>
              <a:tblGrid>
                <a:gridCol w="523444"/>
                <a:gridCol w="2068843"/>
                <a:gridCol w="1728192"/>
                <a:gridCol w="1211043"/>
                <a:gridCol w="2893414"/>
              </a:tblGrid>
              <a:tr h="6206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замены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по замене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АРМ «ЕСОГ»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zakupki.gov.ru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Сайт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gasu.gov.ru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 «ССТУ»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Портал СУФД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bus.gov.ru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Smart-Route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 Контур-экстерн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Есть поддержка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5445224"/>
            <a:ext cx="846043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«В официальных </a:t>
            </a:r>
            <a:r>
              <a:rPr lang="ru-RU" sz="1400" dirty="0"/>
              <a:t>инструкциях всех площадок кроме «Единой электронной торговой площадки» в качестве единственной поддерживаемой указана операционная система </a:t>
            </a:r>
            <a:r>
              <a:rPr lang="ru-RU" sz="1400" dirty="0" err="1"/>
              <a:t>Windows</a:t>
            </a:r>
            <a:r>
              <a:rPr lang="ru-RU" sz="1400" dirty="0"/>
              <a:t>. Официальные ответы служб технической поддержки подтверждают эту информацию</a:t>
            </a:r>
            <a:r>
              <a:rPr lang="ru-RU" sz="1400" dirty="0" smtClean="0"/>
              <a:t>.»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6153110"/>
            <a:ext cx="2941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https://www.altlinux.org/</a:t>
            </a:r>
            <a:r>
              <a:rPr lang="ru-RU" dirty="0"/>
              <a:t>ЭП</a:t>
            </a:r>
          </a:p>
        </p:txBody>
      </p:sp>
    </p:spTree>
    <p:extLst>
      <p:ext uri="{BB962C8B-B14F-4D97-AF65-F5344CB8AC3E}">
        <p14:creationId xmlns:p14="http://schemas.microsoft.com/office/powerpoint/2010/main" xmlns="" val="224274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Муниципальные ИС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5077157"/>
              </p:ext>
            </p:extLst>
          </p:nvPr>
        </p:nvGraphicFramePr>
        <p:xfrm>
          <a:off x="395537" y="1700807"/>
          <a:ext cx="8424936" cy="5070967"/>
        </p:xfrm>
        <a:graphic>
          <a:graphicData uri="http://schemas.openxmlformats.org/drawingml/2006/table">
            <a:tbl>
              <a:tblPr/>
              <a:tblGrid>
                <a:gridCol w="523444"/>
                <a:gridCol w="2068843"/>
                <a:gridCol w="1728192"/>
                <a:gridCol w="1211043"/>
                <a:gridCol w="2893414"/>
              </a:tblGrid>
              <a:tr h="62061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Применяемость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замены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по замене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АИС «Доверие»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Есть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WEB</a:t>
                      </a:r>
                      <a:r>
                        <a:rPr lang="ru-RU" sz="1600" baseline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-интерфейс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Учет обращений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СЭД «Дело»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Есть клиент для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Linux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 «Бюджет-планирование»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Серверная часть есть, клиент под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Wine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УРМ АС "Бюджет"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Серверная часть есть, клиент под </a:t>
                      </a:r>
                      <a:r>
                        <a:rPr lang="ru-RU" sz="16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Wine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 «Смета»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Серверная часть есть, клиент под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Wine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Сбербанк бизнес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онлайн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 "Справки БК"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Есть клиент для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Linux 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5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Партионная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почта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2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Референт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373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052736"/>
            <a:ext cx="7886520" cy="1325160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Финансирование «Приобретение и модернизация вычислительной техники, коммуникационного оборудования»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744169622"/>
              </p:ext>
            </p:extLst>
          </p:nvPr>
        </p:nvGraphicFramePr>
        <p:xfrm>
          <a:off x="683568" y="2348880"/>
          <a:ext cx="6792416" cy="4048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112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7886520" cy="1325160"/>
          </a:xfrm>
        </p:spPr>
        <p:txBody>
          <a:bodyPr/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импортозамещения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827584" y="1916832"/>
            <a:ext cx="7670496" cy="316835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Сложность выбора ИЗ продукта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ИЗ продукта с существующими ИТ-решениями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Низкий уровень компетенции специалистов на местах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Одновременная работа двух систем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Предвидится очень большая работа с маленьким результатом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048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</TotalTime>
  <Words>483</Words>
  <Application>Microsoft Office PowerPoint</Application>
  <PresentationFormat>Экран (4:3)</PresentationFormat>
  <Paragraphs>214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Office Theme</vt:lpstr>
      <vt:lpstr>Office Theme</vt:lpstr>
      <vt:lpstr>Слайд 1</vt:lpstr>
      <vt:lpstr>Слайд 2</vt:lpstr>
      <vt:lpstr>Выделено 4 группы ПО</vt:lpstr>
      <vt:lpstr>1. ПО общего пользования</vt:lpstr>
      <vt:lpstr>2. Обеспечивающие информационную безопасность</vt:lpstr>
      <vt:lpstr>3. Государственные ИС</vt:lpstr>
      <vt:lpstr>4. Муниципальные ИС</vt:lpstr>
      <vt:lpstr>Финансирование «Приобретение и модернизация вычислительной техники, коммуникационного оборудования»</vt:lpstr>
      <vt:lpstr>Проблемы импортозамещения</vt:lpstr>
      <vt:lpstr>Приказ Министерства цифрового развития  № 335 от 4 июля 2018г.</vt:lpstr>
      <vt:lpstr>Предложения в решение семинара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subject/>
  <dc:creator>user</dc:creator>
  <dc:description/>
  <cp:lastModifiedBy>Ноут</cp:lastModifiedBy>
  <cp:revision>48</cp:revision>
  <dcterms:created xsi:type="dcterms:W3CDTF">2018-09-04T12:10:47Z</dcterms:created>
  <dcterms:modified xsi:type="dcterms:W3CDTF">2018-10-18T18:35:45Z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