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4" r:id="rId6"/>
    <p:sldId id="265" r:id="rId7"/>
    <p:sldId id="263" r:id="rId8"/>
    <p:sldId id="266" r:id="rId9"/>
    <p:sldId id="267" r:id="rId10"/>
    <p:sldId id="268" r:id="rId11"/>
    <p:sldId id="269" r:id="rId12"/>
    <p:sldId id="271" r:id="rId13"/>
    <p:sldId id="274" r:id="rId14"/>
    <p:sldId id="273" r:id="rId15"/>
    <p:sldId id="270" r:id="rId16"/>
    <p:sldId id="272" r:id="rId17"/>
    <p:sldId id="275" r:id="rId18"/>
    <p:sldId id="260" r:id="rId19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A4B"/>
    <a:srgbClr val="5B4C9E"/>
    <a:srgbClr val="A2AAB0"/>
    <a:srgbClr val="CB1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66" d="100"/>
          <a:sy n="66" d="100"/>
        </p:scale>
        <p:origin x="1170" y="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23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1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6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02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2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12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3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7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8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02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B1A4-1AEE-4190-ABBA-46B6E9C26F56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12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B1A4-1AEE-4190-ABBA-46B6E9C26F56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6185-407F-4090-90DB-E96E63E2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0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sands.ru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6803"/>
            <a:ext cx="10692000" cy="5054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925821"/>
            <a:ext cx="5276099" cy="10546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25" y="-4581"/>
            <a:ext cx="3419863" cy="18409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36798" y="4068663"/>
            <a:ext cx="60639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Есть ли альтернатива </a:t>
            </a:r>
            <a:r>
              <a:rPr lang="ru-RU" sz="3200" dirty="0" err="1">
                <a:solidFill>
                  <a:schemeClr val="bg1"/>
                </a:solidFill>
              </a:rPr>
              <a:t>Sharepoint</a:t>
            </a:r>
            <a:r>
              <a:rPr lang="ru-RU" sz="3200" dirty="0">
                <a:solidFill>
                  <a:schemeClr val="bg1"/>
                </a:solidFill>
              </a:rPr>
              <a:t>? 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Развернутый </a:t>
            </a:r>
            <a:r>
              <a:rPr lang="ru-RU" sz="3200" dirty="0">
                <a:solidFill>
                  <a:schemeClr val="bg1"/>
                </a:solidFill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16321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2644" y="364185"/>
            <a:ext cx="6570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Пример использования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98813"/>
            <a:ext cx="7915275" cy="4362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5737" y="1408906"/>
            <a:ext cx="7781925" cy="47434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56" y="1825588"/>
            <a:ext cx="5666591" cy="333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2684" y="396255"/>
            <a:ext cx="5490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Вариант третий </a:t>
            </a:r>
            <a:r>
              <a:rPr lang="en-US" sz="3000" b="1" dirty="0" smtClean="0">
                <a:solidFill>
                  <a:srgbClr val="E51A4B"/>
                </a:solidFill>
                <a:latin typeface="Swedbank Sans Bold" pitchFamily="18" charset="0"/>
              </a:rPr>
              <a:t>- Alfresco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56" y="1377713"/>
            <a:ext cx="5667375" cy="5667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4812" y="1628928"/>
            <a:ext cx="34303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ECM-</a:t>
            </a:r>
            <a:r>
              <a:rPr lang="ru-RU" dirty="0" smtClean="0"/>
              <a:t>система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Работа с документами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Продвинутый поиск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/>
              <a:t>Мультиплатформенность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7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2684" y="396255"/>
            <a:ext cx="5490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Как выглядит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8" y="1548383"/>
            <a:ext cx="7643869" cy="55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2684" y="396255"/>
            <a:ext cx="5490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Какие варианты</a:t>
            </a:r>
            <a:r>
              <a:rPr lang="en-US" sz="3000" b="1" dirty="0" smtClean="0">
                <a:solidFill>
                  <a:srgbClr val="E51A4B"/>
                </a:solidFill>
                <a:latin typeface="Swedbank Sans Bold" pitchFamily="18" charset="0"/>
              </a:rPr>
              <a:t>?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82404" y="1547606"/>
            <a:ext cx="46936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Alfresco One Enterprise Edition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74459" y="3276186"/>
            <a:ext cx="46936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МСВСфера</a:t>
            </a:r>
            <a:r>
              <a:rPr lang="ru-RU" dirty="0"/>
              <a:t> </a:t>
            </a:r>
            <a:r>
              <a:rPr lang="ru-RU" dirty="0" err="1"/>
              <a:t>Инфооборот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74459" y="5004767"/>
            <a:ext cx="46936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«Логика СЭД»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764796" y="2462006"/>
            <a:ext cx="512956" cy="814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732602" y="4190586"/>
            <a:ext cx="512956" cy="814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7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2684" y="396255"/>
            <a:ext cx="5490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Как выглядит Логика СЭД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24" y="1377713"/>
            <a:ext cx="7558974" cy="55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2684" y="396255"/>
            <a:ext cx="5490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Функционал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0" y="1465342"/>
            <a:ext cx="134112" cy="2103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43" y="2152885"/>
            <a:ext cx="134112" cy="2072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92" y="2821156"/>
            <a:ext cx="134112" cy="2072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0" y="3509337"/>
            <a:ext cx="134112" cy="2103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0" y="4204324"/>
            <a:ext cx="134112" cy="2072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30" y="4815779"/>
            <a:ext cx="134112" cy="2072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30" y="5512510"/>
            <a:ext cx="134112" cy="2103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4212" y="1356640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51A4B"/>
                </a:solidFill>
                <a:latin typeface="Swedbank Sans Bold" pitchFamily="18" charset="0"/>
              </a:rPr>
              <a:t>Канцелярия</a:t>
            </a:r>
          </a:p>
          <a:p>
            <a:r>
              <a:rPr lang="ru-RU" sz="1400" b="1" dirty="0">
                <a:solidFill>
                  <a:srgbClr val="E51A4B"/>
                </a:solidFill>
                <a:latin typeface="Swedbank Sans Bold" pitchFamily="18" charset="0"/>
              </a:rPr>
              <a:t>	</a:t>
            </a:r>
            <a:r>
              <a:rPr lang="ru-RU" sz="1400" b="1" dirty="0" smtClean="0">
                <a:solidFill>
                  <a:srgbClr val="E51A4B"/>
                </a:solidFill>
                <a:latin typeface="Swedbank Sans Bold" pitchFamily="18" charset="0"/>
              </a:rPr>
              <a:t>Входящие</a:t>
            </a:r>
          </a:p>
          <a:p>
            <a:r>
              <a:rPr lang="ru-RU" sz="1400" b="1" dirty="0">
                <a:solidFill>
                  <a:srgbClr val="E51A4B"/>
                </a:solidFill>
                <a:latin typeface="Swedbank Sans Bold" pitchFamily="18" charset="0"/>
              </a:rPr>
              <a:t>	</a:t>
            </a:r>
            <a:r>
              <a:rPr lang="ru-RU" sz="1400" b="1" dirty="0" smtClean="0">
                <a:solidFill>
                  <a:srgbClr val="E51A4B"/>
                </a:solidFill>
                <a:latin typeface="Swedbank Sans Bold" pitchFamily="18" charset="0"/>
              </a:rPr>
              <a:t>Исходящие</a:t>
            </a:r>
            <a:endParaRPr lang="ru-RU" sz="14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3406" y="2078645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5B4C9E"/>
                </a:solidFill>
                <a:latin typeface="Swedbank Sans Bold" pitchFamily="18" charset="0"/>
              </a:rPr>
              <a:t>Подсистема обработки ОРД</a:t>
            </a:r>
            <a:endParaRPr lang="ru-RU" sz="1400" b="1" dirty="0">
              <a:solidFill>
                <a:srgbClr val="5B4C9E"/>
              </a:solidFill>
              <a:latin typeface="Swedbank Sans Bol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3406" y="2750266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A2AAB0"/>
                </a:solidFill>
                <a:latin typeface="Swedbank Sans Bold" pitchFamily="18" charset="0"/>
              </a:rPr>
              <a:t>Внутренние документы</a:t>
            </a:r>
            <a:endParaRPr lang="ru-RU" sz="1400" b="1" dirty="0">
              <a:solidFill>
                <a:srgbClr val="A2AAB0"/>
              </a:solidFill>
              <a:latin typeface="Swedbank Sans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3406" y="3405363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51A4B"/>
                </a:solidFill>
                <a:latin typeface="Swedbank Sans Bold" pitchFamily="18" charset="0"/>
              </a:rPr>
              <a:t>Поручения</a:t>
            </a:r>
            <a:endParaRPr lang="ru-RU" sz="14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3406" y="4074073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5B4C9E"/>
                </a:solidFill>
                <a:latin typeface="Swedbank Sans Bold" pitchFamily="18" charset="0"/>
              </a:rPr>
              <a:t>Архив</a:t>
            </a:r>
            <a:endParaRPr lang="ru-RU" sz="1400" b="1" dirty="0">
              <a:solidFill>
                <a:srgbClr val="5B4C9E"/>
              </a:solidFill>
              <a:latin typeface="Swedbank Sans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3406" y="4715266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A2AAB0"/>
                </a:solidFill>
                <a:latin typeface="Swedbank Sans Bold" pitchFamily="18" charset="0"/>
              </a:rPr>
              <a:t>Документоведы</a:t>
            </a:r>
            <a:endParaRPr lang="ru-RU" sz="1400" b="1" dirty="0">
              <a:solidFill>
                <a:srgbClr val="A2AAB0"/>
              </a:solidFill>
              <a:latin typeface="Swedbank Sans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3406" y="5415045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51A4B"/>
                </a:solidFill>
                <a:latin typeface="Swedbank Sans Bold" pitchFamily="18" charset="0"/>
              </a:rPr>
              <a:t>Обращения граждан</a:t>
            </a:r>
            <a:endParaRPr lang="ru-RU" sz="14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30" y="6119173"/>
            <a:ext cx="134112" cy="20726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3406" y="6018660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5B4C9E"/>
                </a:solidFill>
                <a:latin typeface="Swedbank Sans Bold" pitchFamily="18" charset="0"/>
              </a:rPr>
              <a:t>Управление совещаниями и заседаниями</a:t>
            </a:r>
            <a:endParaRPr lang="ru-RU" sz="1400" b="1" dirty="0">
              <a:solidFill>
                <a:srgbClr val="5B4C9E"/>
              </a:solidFill>
              <a:latin typeface="Swedbank Sans Bold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30" y="6722788"/>
            <a:ext cx="134112" cy="20726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53406" y="6657936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A2AAB0"/>
                </a:solidFill>
                <a:latin typeface="Swedbank Sans Bold" pitchFamily="18" charset="0"/>
              </a:rPr>
              <a:t>Подсистема отчётности</a:t>
            </a:r>
            <a:endParaRPr lang="ru-RU" sz="1400" b="1" dirty="0">
              <a:solidFill>
                <a:srgbClr val="A2AAB0"/>
              </a:solidFill>
              <a:latin typeface="Swedbank Sans Bold" pitchFamily="18" charset="0"/>
            </a:endParaRPr>
          </a:p>
        </p:txBody>
      </p:sp>
      <p:pic>
        <p:nvPicPr>
          <p:cNvPr id="29" name="Рисунок 2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12" y="1083182"/>
            <a:ext cx="5934075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40" y="2666729"/>
            <a:ext cx="5934075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02" y="2470486"/>
            <a:ext cx="4407198" cy="4981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59" y="4005972"/>
            <a:ext cx="594360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3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2684" y="396255"/>
            <a:ext cx="5490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Где используется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17" y="1260351"/>
            <a:ext cx="5438775" cy="1885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340" y="2412479"/>
            <a:ext cx="8268983" cy="18440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529" y="4298429"/>
            <a:ext cx="2219325" cy="12096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0854" y="4293244"/>
            <a:ext cx="5619750" cy="8286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4738" y="5093475"/>
            <a:ext cx="809625" cy="857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4363" y="5090393"/>
            <a:ext cx="5343525" cy="7715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3881" y="5845124"/>
            <a:ext cx="7248525" cy="10191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2995" y="6382938"/>
            <a:ext cx="41719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2684" y="396255"/>
            <a:ext cx="5490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Выводы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535" y="6254110"/>
            <a:ext cx="2056584" cy="10722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701" y="3331514"/>
            <a:ext cx="4210983" cy="8927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668" y="1181902"/>
            <a:ext cx="2990031" cy="8186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8867" y="2851327"/>
            <a:ext cx="2582215" cy="9010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17" y="6566995"/>
            <a:ext cx="2243247" cy="6760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6309" y="6060199"/>
            <a:ext cx="1162050" cy="1285875"/>
          </a:xfrm>
          <a:prstGeom prst="rect">
            <a:avLst/>
          </a:prstGeom>
        </p:spPr>
      </p:pic>
      <p:cxnSp>
        <p:nvCxnSpPr>
          <p:cNvPr id="21" name="Прямая со стрелкой 20"/>
          <p:cNvCxnSpPr>
            <a:endCxn id="16" idx="2"/>
          </p:cNvCxnSpPr>
          <p:nvPr/>
        </p:nvCxnSpPr>
        <p:spPr>
          <a:xfrm flipV="1">
            <a:off x="3256567" y="2000601"/>
            <a:ext cx="1946117" cy="1203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3"/>
            <a:endCxn id="17" idx="1"/>
          </p:cNvCxnSpPr>
          <p:nvPr/>
        </p:nvCxnSpPr>
        <p:spPr>
          <a:xfrm flipV="1">
            <a:off x="5097684" y="3301870"/>
            <a:ext cx="2341183" cy="476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2"/>
          </p:cNvCxnSpPr>
          <p:nvPr/>
        </p:nvCxnSpPr>
        <p:spPr>
          <a:xfrm>
            <a:off x="2992193" y="4224242"/>
            <a:ext cx="264374" cy="1543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0156" y="2000601"/>
            <a:ext cx="426687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Сложные корпоративные порталы, </a:t>
            </a:r>
          </a:p>
          <a:p>
            <a:r>
              <a:rPr lang="ru-RU" dirty="0" smtClean="0"/>
              <a:t>порталы самообслуживания, </a:t>
            </a:r>
          </a:p>
          <a:p>
            <a:r>
              <a:rPr lang="ru-RU" dirty="0" smtClean="0"/>
              <a:t>интеграционные решения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503748" y="3705473"/>
            <a:ext cx="44307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Социальные сети,</a:t>
            </a:r>
          </a:p>
          <a:p>
            <a:r>
              <a:rPr lang="ru-RU" dirty="0" smtClean="0"/>
              <a:t>коммуникации между сотрудниками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297334" y="4967109"/>
            <a:ext cx="34112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с документами,</a:t>
            </a:r>
          </a:p>
          <a:p>
            <a:r>
              <a:rPr lang="ru-RU" dirty="0" smtClean="0"/>
              <a:t>системы делопроизводства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33258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56" y="1908423"/>
            <a:ext cx="4535433" cy="5376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188" y="673254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5B4C9E"/>
                </a:solidFill>
                <a:latin typeface="Swedbank Sans Bold" pitchFamily="18" charset="0"/>
              </a:rPr>
              <a:t>КОНТАКТЫ</a:t>
            </a:r>
            <a:r>
              <a:rPr lang="en-US" sz="3000" b="1" dirty="0" smtClean="0">
                <a:solidFill>
                  <a:srgbClr val="5B4C9E"/>
                </a:solidFill>
                <a:latin typeface="Swedbank Sans Bold" pitchFamily="18" charset="0"/>
              </a:rPr>
              <a:t>:</a:t>
            </a:r>
            <a:endParaRPr lang="ru-RU" sz="3000" b="1" dirty="0">
              <a:solidFill>
                <a:srgbClr val="5B4C9E"/>
              </a:solidFill>
              <a:latin typeface="Swedbank Sans Bol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188" y="2146513"/>
            <a:ext cx="5328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wedbank Sans Bold" pitchFamily="18" charset="0"/>
              </a:rPr>
              <a:t>ООО «Информационные системы и сервисы»</a:t>
            </a:r>
          </a:p>
          <a:p>
            <a:r>
              <a:rPr lang="ru-RU" sz="2000" dirty="0" smtClean="0">
                <a:latin typeface="Swedbank Sans Bold" pitchFamily="18" charset="0"/>
              </a:rPr>
              <a:t>Россия, 630099, г. Новосибирск</a:t>
            </a:r>
          </a:p>
          <a:p>
            <a:r>
              <a:rPr lang="ru-RU" sz="2000" dirty="0" smtClean="0">
                <a:latin typeface="Swedbank Sans Bold" pitchFamily="18" charset="0"/>
              </a:rPr>
              <a:t>ул. </a:t>
            </a:r>
            <a:r>
              <a:rPr lang="ru-RU" sz="2000" dirty="0" err="1" smtClean="0">
                <a:latin typeface="Swedbank Sans Bold" pitchFamily="18" charset="0"/>
              </a:rPr>
              <a:t>Щетинкина</a:t>
            </a:r>
            <a:r>
              <a:rPr lang="ru-RU" sz="2000" dirty="0" smtClean="0">
                <a:latin typeface="Swedbank Sans Bold" pitchFamily="18" charset="0"/>
              </a:rPr>
              <a:t>, 49, офис 604</a:t>
            </a:r>
          </a:p>
          <a:p>
            <a:r>
              <a:rPr lang="ru-RU" sz="2000" dirty="0" smtClean="0">
                <a:latin typeface="Swedbank Sans Bold" pitchFamily="18" charset="0"/>
              </a:rPr>
              <a:t>тел./факс: +7(383) 354-10-11 </a:t>
            </a:r>
          </a:p>
          <a:p>
            <a:r>
              <a:rPr lang="ru-RU" sz="2000" dirty="0" smtClean="0">
                <a:latin typeface="Swedbank Sans Bold" pitchFamily="18" charset="0"/>
              </a:rPr>
              <a:t>e-</a:t>
            </a:r>
            <a:r>
              <a:rPr lang="ru-RU" sz="2000" dirty="0" err="1" smtClean="0">
                <a:latin typeface="Swedbank Sans Bold" pitchFamily="18" charset="0"/>
              </a:rPr>
              <a:t>mail</a:t>
            </a:r>
            <a:r>
              <a:rPr lang="ru-RU" sz="2000" dirty="0" smtClean="0">
                <a:latin typeface="Swedbank Sans Bold" pitchFamily="18" charset="0"/>
              </a:rPr>
              <a:t>: </a:t>
            </a:r>
            <a:r>
              <a:rPr lang="ru-RU" sz="2000" dirty="0" smtClean="0">
                <a:latin typeface="Swedbank Sans Bold" pitchFamily="18" charset="0"/>
                <a:hlinkClick r:id="rId3"/>
              </a:rPr>
              <a:t>info@isands.ru</a:t>
            </a:r>
            <a:endParaRPr lang="ru-RU" sz="2000" dirty="0" smtClean="0">
              <a:latin typeface="Swedbank Sans Bold" pitchFamily="18" charset="0"/>
            </a:endParaRPr>
          </a:p>
          <a:p>
            <a:endParaRPr lang="ru-RU" sz="2000" dirty="0">
              <a:latin typeface="Swedbank Sans Bold" pitchFamily="18" charset="0"/>
            </a:endParaRPr>
          </a:p>
          <a:p>
            <a:r>
              <a:rPr lang="en-US" sz="2000" dirty="0" smtClean="0">
                <a:solidFill>
                  <a:srgbClr val="E51A4B"/>
                </a:solidFill>
                <a:latin typeface="Swedbank Sans Bold" pitchFamily="18" charset="0"/>
              </a:rPr>
              <a:t>www.isands.ru</a:t>
            </a:r>
            <a:endParaRPr lang="ru-RU" sz="2000" dirty="0">
              <a:solidFill>
                <a:srgbClr val="E51A4B"/>
              </a:solidFill>
              <a:latin typeface="Swedbank Sans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808" y="396255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Нормативные документы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0" y="2556495"/>
            <a:ext cx="134112" cy="210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0" y="4339203"/>
            <a:ext cx="134112" cy="207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0" y="6124552"/>
            <a:ext cx="134112" cy="2072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86260" y="1957000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51A4B"/>
                </a:solidFill>
                <a:latin typeface="Swedbank Sans Bold" pitchFamily="18" charset="0"/>
              </a:rPr>
              <a:t>Постановление </a:t>
            </a:r>
            <a:r>
              <a:rPr lang="ru-RU" sz="2000" b="1" dirty="0">
                <a:solidFill>
                  <a:srgbClr val="E51A4B"/>
                </a:solidFill>
                <a:latin typeface="Swedbank Sans Bold" pitchFamily="18" charset="0"/>
              </a:rPr>
              <a:t>Правительства РФ от 16.11.2015 № 1236 «Об установлении запрета на допуск программного обеспечения, происходящего из иностранных государств, для целей осуществления закупок для обеспечения государственных и муниципальных нужд»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6260" y="3362707"/>
            <a:ext cx="91450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B4C9E"/>
                </a:solidFill>
                <a:latin typeface="Swedbank Sans Bold" pitchFamily="18" charset="0"/>
              </a:rPr>
              <a:t>Исключение </a:t>
            </a:r>
            <a:r>
              <a:rPr lang="ru-RU" sz="2000" b="1" dirty="0">
                <a:solidFill>
                  <a:srgbClr val="5B4C9E"/>
                </a:solidFill>
                <a:latin typeface="Swedbank Sans Bold" pitchFamily="18" charset="0"/>
              </a:rPr>
              <a:t>из этого запрета предусмотрено лишь для следующих случаев:</a:t>
            </a:r>
          </a:p>
          <a:p>
            <a:r>
              <a:rPr lang="ru-RU" sz="2000" b="1" dirty="0">
                <a:solidFill>
                  <a:srgbClr val="5B4C9E"/>
                </a:solidFill>
                <a:latin typeface="Swedbank Sans Bold" pitchFamily="18" charset="0"/>
              </a:rPr>
              <a:t>а) в реестре российского ПО отсутствуют сведения о программном обеспечении, соответствующем тому же классу, что и ПО, планируемое к закупке;</a:t>
            </a:r>
          </a:p>
          <a:p>
            <a:r>
              <a:rPr lang="ru-RU" sz="2000" b="1" dirty="0">
                <a:solidFill>
                  <a:srgbClr val="5B4C9E"/>
                </a:solidFill>
                <a:latin typeface="Swedbank Sans Bold" pitchFamily="18" charset="0"/>
              </a:rPr>
              <a:t>б) ПО, сведения о котором включены в реестр, по своим функциональным, техническим или эксплуатационным характеристикам не соответствует установленным заказчиком требованиям к закупаемому ПО.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86260" y="5720352"/>
            <a:ext cx="5907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A2AAB0"/>
                </a:solidFill>
                <a:latin typeface="Swedbank Sans Bold" pitchFamily="18" charset="0"/>
              </a:rPr>
              <a:t>Правила ведения реестра российского ПО установлены тем же Постановлением № 1236.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808" y="396255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Три </a:t>
            </a:r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варианта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55" y="1441889"/>
            <a:ext cx="3704086" cy="10142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582" y="1287548"/>
            <a:ext cx="4305015" cy="15022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655" y="2916535"/>
            <a:ext cx="3942554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Портальное решение</a:t>
            </a:r>
          </a:p>
          <a:p>
            <a:r>
              <a:rPr lang="ru-RU" dirty="0" smtClean="0"/>
              <a:t>На </a:t>
            </a:r>
            <a:r>
              <a:rPr lang="ru-RU" dirty="0" smtClean="0"/>
              <a:t>базе </a:t>
            </a:r>
            <a:r>
              <a:rPr lang="en-US" dirty="0" smtClean="0"/>
              <a:t>Open-Source</a:t>
            </a:r>
          </a:p>
          <a:p>
            <a:r>
              <a:rPr lang="ru-RU" dirty="0" smtClean="0"/>
              <a:t>Платформа на рынке с 2000 года</a:t>
            </a:r>
          </a:p>
          <a:p>
            <a:r>
              <a:rPr lang="ru-RU" dirty="0" smtClean="0"/>
              <a:t>Язык программирования - </a:t>
            </a:r>
            <a:r>
              <a:rPr lang="en-US" dirty="0" smtClean="0"/>
              <a:t>Java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47989" y="2916535"/>
            <a:ext cx="4640629" cy="2354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CMS-</a:t>
            </a:r>
            <a:r>
              <a:rPr lang="ru-RU" dirty="0" smtClean="0"/>
              <a:t>система</a:t>
            </a:r>
          </a:p>
          <a:p>
            <a:r>
              <a:rPr lang="ru-RU" dirty="0" smtClean="0"/>
              <a:t>Российская </a:t>
            </a:r>
            <a:r>
              <a:rPr lang="ru-RU" dirty="0" err="1" smtClean="0"/>
              <a:t>проприетарная</a:t>
            </a:r>
            <a:r>
              <a:rPr lang="ru-RU" dirty="0" smtClean="0"/>
              <a:t> разработка</a:t>
            </a:r>
          </a:p>
          <a:p>
            <a:r>
              <a:rPr lang="ru-RU" dirty="0" smtClean="0"/>
              <a:t>Начало работы компании – 1998 год</a:t>
            </a:r>
            <a:endParaRPr lang="en-US" dirty="0" smtClean="0"/>
          </a:p>
          <a:p>
            <a:r>
              <a:rPr lang="ru-RU" dirty="0" smtClean="0"/>
              <a:t>Портальное решение – с 2005 года</a:t>
            </a:r>
          </a:p>
          <a:p>
            <a:r>
              <a:rPr lang="ru-RU" dirty="0" smtClean="0"/>
              <a:t>Язык программирования - </a:t>
            </a:r>
            <a:r>
              <a:rPr lang="en-US" dirty="0" smtClean="0"/>
              <a:t>PHP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928" y="4582491"/>
            <a:ext cx="3932112" cy="11850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93531" y="5705692"/>
            <a:ext cx="3942554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ECM-</a:t>
            </a:r>
            <a:r>
              <a:rPr lang="ru-RU" dirty="0" smtClean="0"/>
              <a:t>система</a:t>
            </a:r>
          </a:p>
          <a:p>
            <a:r>
              <a:rPr lang="ru-RU" dirty="0" smtClean="0"/>
              <a:t>На </a:t>
            </a:r>
            <a:r>
              <a:rPr lang="ru-RU" dirty="0" smtClean="0"/>
              <a:t>базе </a:t>
            </a:r>
            <a:r>
              <a:rPr lang="en-US" dirty="0" smtClean="0"/>
              <a:t>Open-Source</a:t>
            </a:r>
          </a:p>
          <a:p>
            <a:r>
              <a:rPr lang="ru-RU" dirty="0" smtClean="0"/>
              <a:t>Платформа на рынке с 2005 года</a:t>
            </a:r>
          </a:p>
          <a:p>
            <a:r>
              <a:rPr lang="ru-RU" dirty="0" smtClean="0"/>
              <a:t>Язык программирования - </a:t>
            </a:r>
            <a:r>
              <a:rPr lang="en-US" dirty="0" smtClean="0"/>
              <a:t>Java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8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808" y="396255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Первый вариант - </a:t>
            </a:r>
            <a:r>
              <a:rPr lang="en-US" sz="3000" b="1" dirty="0" err="1" smtClean="0">
                <a:solidFill>
                  <a:srgbClr val="E51A4B"/>
                </a:solidFill>
                <a:latin typeface="Swedbank Sans Bold" pitchFamily="18" charset="0"/>
              </a:rPr>
              <a:t>Liferay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0" y="1908423"/>
            <a:ext cx="5162550" cy="5448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7699" y="1611806"/>
            <a:ext cx="4049057" cy="2354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Личные кабинеты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/>
              <a:t>Оргструктура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Наличие конструкторов форм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Готовые компоненты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Удобная интеграция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Средства аудита и мониторинг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01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808" y="396255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E51A4B"/>
                </a:solidFill>
                <a:latin typeface="Swedbank Sans Bold" pitchFamily="18" charset="0"/>
              </a:rPr>
              <a:t>Liferay</a:t>
            </a:r>
            <a:r>
              <a:rPr lang="en-US" sz="3000" b="1" dirty="0" smtClean="0">
                <a:solidFill>
                  <a:srgbClr val="E51A4B"/>
                </a:solidFill>
                <a:latin typeface="Swedbank Sans Bold" pitchFamily="18" charset="0"/>
              </a:rPr>
              <a:t> - </a:t>
            </a:r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внешний вид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204" y="1476375"/>
            <a:ext cx="6379388" cy="580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808" y="396255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Пример проекта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" y="1836415"/>
            <a:ext cx="134112" cy="210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" y="2412479"/>
            <a:ext cx="134112" cy="207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4" y="2985495"/>
            <a:ext cx="134112" cy="2072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0236" y="1781747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51A4B"/>
                </a:solidFill>
                <a:latin typeface="Swedbank Sans Bold" pitchFamily="18" charset="0"/>
              </a:rPr>
              <a:t>База знаний</a:t>
            </a:r>
            <a:endParaRPr lang="ru-RU" sz="14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0236" y="2311966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5B4C9E"/>
                </a:solidFill>
                <a:latin typeface="Swedbank Sans Bold" pitchFamily="18" charset="0"/>
              </a:rPr>
              <a:t>Форум</a:t>
            </a:r>
            <a:endParaRPr lang="ru-RU" sz="1400" b="1" dirty="0">
              <a:solidFill>
                <a:srgbClr val="5B4C9E"/>
              </a:solidFill>
              <a:latin typeface="Swedbank Sans Bol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5977" y="2921018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A2AAB0"/>
                </a:solidFill>
                <a:latin typeface="Swedbank Sans Bold" pitchFamily="18" charset="0"/>
              </a:rPr>
              <a:t>Справочник сотрудников</a:t>
            </a:r>
            <a:endParaRPr lang="ru-RU" sz="1400" b="1" dirty="0">
              <a:solidFill>
                <a:srgbClr val="A2AAB0"/>
              </a:solidFill>
              <a:latin typeface="Swedbank Sans Bold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4" y="3523669"/>
            <a:ext cx="134112" cy="2103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70236" y="3467601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51A4B"/>
                </a:solidFill>
                <a:latin typeface="Swedbank Sans Bold" pitchFamily="18" charset="0"/>
              </a:rPr>
              <a:t>Мероприятия и события</a:t>
            </a:r>
            <a:endParaRPr lang="ru-RU" sz="14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4" y="3984637"/>
            <a:ext cx="134112" cy="2072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70236" y="3870632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5B4C9E"/>
                </a:solidFill>
                <a:latin typeface="Swedbank Sans Bold" pitchFamily="18" charset="0"/>
              </a:rPr>
              <a:t>Календарь</a:t>
            </a:r>
            <a:endParaRPr lang="ru-RU" sz="1400" b="1" dirty="0">
              <a:solidFill>
                <a:srgbClr val="5B4C9E"/>
              </a:solidFill>
              <a:latin typeface="Swedbank Sans Bold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28" y="4478293"/>
            <a:ext cx="134112" cy="2072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04043" y="4413816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A2AAB0"/>
                </a:solidFill>
                <a:latin typeface="Swedbank Sans Bold" pitchFamily="18" charset="0"/>
              </a:rPr>
              <a:t>Реестр информационных систем</a:t>
            </a:r>
            <a:endParaRPr lang="ru-RU" sz="1400" b="1" dirty="0">
              <a:solidFill>
                <a:srgbClr val="A2AAB0"/>
              </a:solidFill>
              <a:latin typeface="Swedbank Sans Bold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" y="4990907"/>
            <a:ext cx="134112" cy="2103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70236" y="4936239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51A4B"/>
                </a:solidFill>
                <a:latin typeface="Swedbank Sans Bold" pitchFamily="18" charset="0"/>
              </a:rPr>
              <a:t>Новости</a:t>
            </a:r>
            <a:endParaRPr lang="ru-RU" sz="14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31" y="5444987"/>
            <a:ext cx="134112" cy="20726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70863" y="5344474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5B4C9E"/>
                </a:solidFill>
                <a:latin typeface="Swedbank Sans Bold" pitchFamily="18" charset="0"/>
              </a:rPr>
              <a:t>Объявления</a:t>
            </a:r>
            <a:endParaRPr lang="ru-RU" sz="1400" b="1" dirty="0">
              <a:solidFill>
                <a:srgbClr val="5B4C9E"/>
              </a:solidFill>
              <a:latin typeface="Swedbank Sans Bold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4" y="5956870"/>
            <a:ext cx="134112" cy="20726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04043" y="5906614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A2AAB0"/>
                </a:solidFill>
                <a:latin typeface="Swedbank Sans Bold" pitchFamily="18" charset="0"/>
              </a:rPr>
              <a:t>Баннеры</a:t>
            </a:r>
            <a:endParaRPr lang="ru-RU" sz="1400" b="1" dirty="0">
              <a:solidFill>
                <a:srgbClr val="A2AAB0"/>
              </a:solidFill>
              <a:latin typeface="Swedbank Sans Bold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4" y="6468753"/>
            <a:ext cx="134112" cy="21031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04043" y="6410079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51A4B"/>
                </a:solidFill>
                <a:latin typeface="Swedbank Sans Bold" pitchFamily="18" charset="0"/>
              </a:rPr>
              <a:t>Каталог ссылок</a:t>
            </a:r>
            <a:endParaRPr lang="ru-RU" sz="14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8588" y="1535848"/>
            <a:ext cx="5760640" cy="19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808" y="396255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Примеры </a:t>
            </a:r>
            <a:r>
              <a:rPr lang="en-US" sz="3000" b="1" dirty="0" err="1" smtClean="0">
                <a:solidFill>
                  <a:srgbClr val="E51A4B"/>
                </a:solidFill>
                <a:latin typeface="Swedbank Sans Bold" pitchFamily="18" charset="0"/>
              </a:rPr>
              <a:t>Liferay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43" y="1116335"/>
            <a:ext cx="5309300" cy="33874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308" y="3506365"/>
            <a:ext cx="8765035" cy="40209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6660" y="1177841"/>
            <a:ext cx="5200824" cy="349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2684" y="396255"/>
            <a:ext cx="5490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Вариант второй – 1С-Битрикс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40" y="2124447"/>
            <a:ext cx="6745926" cy="48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3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0"/>
            <a:ext cx="5084074" cy="98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2684" y="396255"/>
            <a:ext cx="5490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E51A4B"/>
                </a:solidFill>
                <a:latin typeface="Swedbank Sans Bold" pitchFamily="18" charset="0"/>
              </a:rPr>
              <a:t>Функционал 1С-Битрикс</a:t>
            </a:r>
            <a:endParaRPr lang="ru-RU" sz="3000" b="1" dirty="0">
              <a:solidFill>
                <a:srgbClr val="E51A4B"/>
              </a:solidFill>
              <a:latin typeface="Swedbank Sans Bol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90" y="3973760"/>
            <a:ext cx="2813310" cy="35875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8188" y="1387018"/>
            <a:ext cx="6465488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Управление задачами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Планирование времени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Коммуникации (чаты, голосовая связь)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Социальные сети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CRM-</a:t>
            </a:r>
            <a:r>
              <a:rPr lang="ru-RU" sz="2800" dirty="0" smtClean="0"/>
              <a:t>система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Интеграция с решениями 1С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3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349</Words>
  <Application>Microsoft Office PowerPoint</Application>
  <PresentationFormat>Произвольный</PresentationFormat>
  <Paragraphs>92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Swedbank Sans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TanaisT</dc:creator>
  <cp:lastModifiedBy>Alexey Shovkun</cp:lastModifiedBy>
  <cp:revision>29</cp:revision>
  <dcterms:created xsi:type="dcterms:W3CDTF">2016-03-30T07:03:20Z</dcterms:created>
  <dcterms:modified xsi:type="dcterms:W3CDTF">2017-10-12T05:48:50Z</dcterms:modified>
</cp:coreProperties>
</file>