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50" r:id="rId1"/>
  </p:sldMasterIdLst>
  <p:sldIdLst>
    <p:sldId id="257" r:id="rId2"/>
    <p:sldId id="260" r:id="rId3"/>
    <p:sldId id="273" r:id="rId4"/>
    <p:sldId id="274" r:id="rId5"/>
    <p:sldId id="275" r:id="rId6"/>
    <p:sldId id="288" r:id="rId7"/>
    <p:sldId id="276" r:id="rId8"/>
    <p:sldId id="289" r:id="rId9"/>
    <p:sldId id="281" r:id="rId10"/>
    <p:sldId id="272" r:id="rId11"/>
    <p:sldId id="290" r:id="rId12"/>
    <p:sldId id="280" r:id="rId13"/>
    <p:sldId id="268" r:id="rId14"/>
    <p:sldId id="300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731000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390"/>
    <a:srgbClr val="27738E"/>
    <a:srgbClr val="26708B"/>
    <a:srgbClr val="3494BA"/>
    <a:srgbClr val="277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112\Desktop\&#1057;&#1042;&#1054;&#1044;&#1053;&#1040;&#1071;%20&#1058;&#1040;&#1041;&#1051;&#1048;&#1062;&#1040;%20&#1047;&#1044;&#1040;&#1053;&#1048;&#1049;%20&#1055;&#1056;&#1045;&#1044;&#1057;&#1058;&#1040;&#1042;&#1048;&#1058;&#1045;&#1051;&#1045;&#1049;%20(&#1074;&#1089;&#1103;%20&#1050;&#1088;&#1072;&#1074;&#1095;&#1077;&#1085;&#1082;&#1086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112\Desktop\&#1057;&#1042;&#1054;&#1044;&#1053;&#1040;&#1071;%20&#1058;&#1040;&#1041;&#1051;&#1048;&#1062;&#1040;%20&#1047;&#1044;&#1040;&#1053;&#1048;&#1049;%20&#1055;&#1056;&#1045;&#1044;&#1057;&#1058;&#1040;&#1042;&#1048;&#1058;&#1045;&#1051;&#1045;&#1049;%20(&#1074;&#1089;&#1103;%20&#1050;&#1088;&#1072;&#1074;&#1095;&#1077;&#1085;&#1082;&#1086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'4 дек шт лепн'!$E$66</c:f>
              <c:strCache>
                <c:ptCount val="1"/>
                <c:pt idx="0">
                  <c:v>На метр</c:v>
                </c:pt>
              </c:strCache>
            </c:strRef>
          </c:tx>
          <c:spPr>
            <a:ln w="508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diamond"/>
            <c:size val="11"/>
            <c:spPr>
              <a:solidFill>
                <a:srgbClr val="0070C0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dLbls>
            <c:txPr>
              <a:bodyPr rot="0" vert="horz"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'4 дек шт лепн'!$F$66:$O$66</c:f>
              <c:numCache>
                <c:formatCode>#,##0</c:formatCode>
                <c:ptCount val="10"/>
                <c:pt idx="0">
                  <c:v>1830.561621582915</c:v>
                </c:pt>
                <c:pt idx="1">
                  <c:v>1192.3962475199278</c:v>
                </c:pt>
                <c:pt idx="2">
                  <c:v>1043.0680211009171</c:v>
                </c:pt>
                <c:pt idx="3">
                  <c:v>982.75262964974627</c:v>
                </c:pt>
                <c:pt idx="4">
                  <c:v>796.86344074329759</c:v>
                </c:pt>
                <c:pt idx="5">
                  <c:v>748.03474126558353</c:v>
                </c:pt>
                <c:pt idx="6">
                  <c:v>736.92790028792149</c:v>
                </c:pt>
                <c:pt idx="7">
                  <c:v>745.03650725266982</c:v>
                </c:pt>
                <c:pt idx="8">
                  <c:v>747.0227460713287</c:v>
                </c:pt>
                <c:pt idx="9">
                  <c:v>730.5969002231559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789824"/>
        <c:axId val="89860928"/>
      </c:lineChart>
      <c:catAx>
        <c:axId val="1557898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dirty="0" smtClean="0"/>
                  <a:t>Этажность многоквартирных домов</a:t>
                </a:r>
                <a:endParaRPr lang="ru-RU" sz="1600" dirty="0"/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860928"/>
        <c:crosses val="autoZero"/>
        <c:auto val="1"/>
        <c:lblAlgn val="ctr"/>
        <c:lblOffset val="100"/>
        <c:noMultiLvlLbl val="0"/>
      </c:catAx>
      <c:valAx>
        <c:axId val="898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dirty="0" smtClean="0"/>
                  <a:t>Оценочная </a:t>
                </a:r>
                <a:r>
                  <a:rPr lang="ru-RU" sz="1600" dirty="0" smtClean="0"/>
                  <a:t>стоимость</a:t>
                </a:r>
                <a:r>
                  <a:rPr lang="ru-RU" sz="1400" dirty="0"/>
                  <a:t>, руб.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578982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плоская!$BW$2</c:f>
              <c:strCache>
                <c:ptCount val="1"/>
                <c:pt idx="0">
                  <c:v>На метр</c:v>
                </c:pt>
              </c:strCache>
            </c:strRef>
          </c:tx>
          <c:spPr>
            <a:ln w="50800"/>
          </c:spPr>
          <c:marker>
            <c:spPr>
              <a:solidFill>
                <a:srgbClr val="0070C0"/>
              </a:solidFill>
            </c:spPr>
          </c:marke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плоская!$BX$2:$CY$2</c:f>
              <c:numCache>
                <c:formatCode>0</c:formatCode>
                <c:ptCount val="28"/>
                <c:pt idx="0">
                  <c:v>2246.2238849999949</c:v>
                </c:pt>
                <c:pt idx="1">
                  <c:v>1162.7098456890662</c:v>
                </c:pt>
                <c:pt idx="2">
                  <c:v>818.96619016054933</c:v>
                </c:pt>
                <c:pt idx="3">
                  <c:v>697.78926474619391</c:v>
                </c:pt>
                <c:pt idx="4">
                  <c:v>540.38188785248849</c:v>
                </c:pt>
                <c:pt idx="5">
                  <c:v>466.83214259153516</c:v>
                </c:pt>
                <c:pt idx="6">
                  <c:v>398.11994582561272</c:v>
                </c:pt>
                <c:pt idx="7">
                  <c:v>375.23852378981024</c:v>
                </c:pt>
                <c:pt idx="8">
                  <c:v>308.838723323902</c:v>
                </c:pt>
                <c:pt idx="9">
                  <c:v>283.65609280864703</c:v>
                </c:pt>
                <c:pt idx="10">
                  <c:v>271.14483291586339</c:v>
                </c:pt>
                <c:pt idx="11">
                  <c:v>259.95734441610324</c:v>
                </c:pt>
                <c:pt idx="12">
                  <c:v>248.01316744196868</c:v>
                </c:pt>
                <c:pt idx="13">
                  <c:v>234.28859351713461</c:v>
                </c:pt>
                <c:pt idx="14">
                  <c:v>221.73789645189589</c:v>
                </c:pt>
                <c:pt idx="15">
                  <c:v>210.81522178435111</c:v>
                </c:pt>
                <c:pt idx="16">
                  <c:v>199.7347889695385</c:v>
                </c:pt>
                <c:pt idx="17">
                  <c:v>188.5979185056664</c:v>
                </c:pt>
                <c:pt idx="18">
                  <c:v>177.31464524221252</c:v>
                </c:pt>
                <c:pt idx="19">
                  <c:v>166.2192813084811</c:v>
                </c:pt>
                <c:pt idx="20">
                  <c:v>155.05462396788445</c:v>
                </c:pt>
                <c:pt idx="21">
                  <c:v>143.41654537163501</c:v>
                </c:pt>
                <c:pt idx="22">
                  <c:v>131.99634835865766</c:v>
                </c:pt>
                <c:pt idx="23">
                  <c:v>121.26355441952659</c:v>
                </c:pt>
                <c:pt idx="24">
                  <c:v>110.03073775949704</c:v>
                </c:pt>
                <c:pt idx="25">
                  <c:v>103.30955643257933</c:v>
                </c:pt>
                <c:pt idx="26">
                  <c:v>99.279064618589459</c:v>
                </c:pt>
                <c:pt idx="27">
                  <c:v>94.482413368621778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545024"/>
        <c:axId val="159957568"/>
      </c:lineChart>
      <c:catAx>
        <c:axId val="1565450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dirty="0" smtClean="0"/>
                  <a:t>Этажность многоквартирных домов</a:t>
                </a:r>
                <a:endParaRPr lang="ru-RU" sz="1600" dirty="0"/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9957568"/>
        <c:crosses val="autoZero"/>
        <c:auto val="1"/>
        <c:lblAlgn val="ctr"/>
        <c:lblOffset val="100"/>
        <c:noMultiLvlLbl val="0"/>
      </c:catAx>
      <c:valAx>
        <c:axId val="1599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 smtClean="0"/>
                  <a:t>Оценочная стоимость</a:t>
                </a:r>
                <a:r>
                  <a:rPr lang="ru-RU" sz="1600" dirty="0"/>
                  <a:t>, руб.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654502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04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2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5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2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3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42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1050632"/>
            <a:ext cx="12014420" cy="4753819"/>
          </a:xfrm>
          <a:prstGeom prst="rect">
            <a:avLst/>
          </a:prstGeom>
          <a:gradFill>
            <a:gsLst>
              <a:gs pos="0">
                <a:schemeClr val="bg2"/>
              </a:gs>
              <a:gs pos="30000">
                <a:schemeClr val="bg2">
                  <a:lumMod val="60000"/>
                  <a:lumOff val="4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89999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4400" dirty="0"/>
              <a:t>Предельная стоимость </a:t>
            </a:r>
          </a:p>
          <a:p>
            <a:r>
              <a:rPr lang="ru-RU" sz="4400"/>
              <a:t>капитального ремонта по видам работ, установленная в региональной программе капитального ремонта, в условиях кризисной экономики</a:t>
            </a:r>
            <a:endParaRPr lang="ru-RU" sz="4400" dirty="0"/>
          </a:p>
        </p:txBody>
      </p:sp>
      <p:pic>
        <p:nvPicPr>
          <p:cNvPr id="3" name="Picture 2" descr="D:\РАБОТА\!Сайт\Нарезки\Ш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529" y="197884"/>
            <a:ext cx="793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ЗАО «Сибирский центр ценообразования в строительстве, промышленности и энергетике» </a:t>
            </a:r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smtClean="0"/>
              <a:t>Омск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100" dirty="0" smtClean="0"/>
              <a:t>Принципы определения нормативных сроков службы конструктивных элементов и внутридомовых инженерных систем, входящих в состав общего имущества в многоквартирных домах</a:t>
            </a:r>
            <a:endParaRPr lang="ru-RU" sz="31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9118" y="2413341"/>
            <a:ext cx="145983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определены на основании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0560" y="3297874"/>
            <a:ext cx="3384844" cy="10156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 smtClean="0"/>
              <a:t>Ведомственных строительных норм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ВСН 58-88(р)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1997" y="3297874"/>
            <a:ext cx="2482228" cy="10156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/>
              <a:t>Н</a:t>
            </a:r>
            <a:r>
              <a:rPr lang="ru-RU" dirty="0" smtClean="0"/>
              <a:t>ормативных </a:t>
            </a:r>
            <a:r>
              <a:rPr lang="ru-RU" dirty="0"/>
              <a:t>документов:</a:t>
            </a:r>
          </a:p>
          <a:p>
            <a:r>
              <a:rPr lang="ru-RU" dirty="0"/>
              <a:t>ТУ, ГОСТ и других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9096" y="3297874"/>
            <a:ext cx="3397814" cy="49958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 smtClean="0"/>
              <a:t>Фактических исследований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231366" y="1421084"/>
            <a:ext cx="7770254" cy="99225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ru-RU" dirty="0"/>
              <a:t>Нормативные сроки службы конструктивных элементов и внутридомовых инженерных систем, входящих в состав общего имущества в многоквартирных домах 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896721" y="2982639"/>
            <a:ext cx="484632" cy="315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719983" y="4472077"/>
            <a:ext cx="484632" cy="226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896721" y="4383972"/>
            <a:ext cx="484632" cy="211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993371" y="3875350"/>
            <a:ext cx="484632" cy="226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10560" y="4777439"/>
            <a:ext cx="3384844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 fontAlgn="ctr"/>
            <a:r>
              <a:rPr lang="ru-RU" sz="1600" dirty="0"/>
              <a:t>Трубопроводы холодного водоснабжения из стальных оцинкованных труб</a:t>
            </a:r>
          </a:p>
          <a:p>
            <a:pPr algn="ctr" fontAlgn="ctr"/>
            <a:r>
              <a:rPr lang="ru-RU" sz="1600" dirty="0"/>
              <a:t>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Нормативный срок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службы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 30 лет</a:t>
            </a:r>
          </a:p>
        </p:txBody>
      </p:sp>
      <p:sp>
        <p:nvSpPr>
          <p:cNvPr id="42" name="Стрелка углом вверх 41"/>
          <p:cNvSpPr/>
          <p:nvPr/>
        </p:nvSpPr>
        <p:spPr>
          <a:xfrm flipH="1" flipV="1">
            <a:off x="2719983" y="2492639"/>
            <a:ext cx="2482770" cy="543399"/>
          </a:xfrm>
          <a:prstGeom prst="bentUpArrow">
            <a:avLst>
              <a:gd name="adj1" fmla="val 35684"/>
              <a:gd name="adj2" fmla="val 50000"/>
              <a:gd name="adj3" fmla="val 22329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flipV="1">
            <a:off x="7074410" y="2492639"/>
            <a:ext cx="2402681" cy="543399"/>
          </a:xfrm>
          <a:prstGeom prst="bentUpArrow">
            <a:avLst>
              <a:gd name="adj1" fmla="val 35684"/>
              <a:gd name="adj2" fmla="val 50000"/>
              <a:gd name="adj3" fmla="val 22329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87336" y="4770215"/>
            <a:ext cx="2931550" cy="1323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 fontAlgn="ctr"/>
            <a:r>
              <a:rPr lang="ru-RU" sz="1600" dirty="0"/>
              <a:t>Общедомовые окна из профилей ПВХ</a:t>
            </a:r>
          </a:p>
          <a:p>
            <a:pPr algn="ctr" fontAlgn="ctr"/>
            <a:r>
              <a:rPr lang="ru-RU" sz="1600" dirty="0"/>
              <a:t>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Нормативный срок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службы 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40 лет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fontAlgn="ctr"/>
            <a:r>
              <a:rPr lang="ru-RU" sz="1600" dirty="0" smtClean="0"/>
              <a:t>Лифты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– 25 лет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18964" y="4183812"/>
            <a:ext cx="3384844" cy="24585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ru-RU" sz="1600" dirty="0"/>
              <a:t>Асбестоцементное покрытие кровли</a:t>
            </a:r>
          </a:p>
          <a:p>
            <a:pPr algn="ctr" font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Нормативный срок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службы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font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 ВСН 58-88(р) - 30 лет</a:t>
            </a:r>
          </a:p>
          <a:p>
            <a:pPr font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 факту – </a:t>
            </a:r>
          </a:p>
          <a:p>
            <a:pPr algn="ctr" font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армированных листов – 40 лет</a:t>
            </a:r>
          </a:p>
          <a:p>
            <a:pPr algn="ctr" font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еармированных листов – 15 лет</a:t>
            </a:r>
          </a:p>
          <a:p>
            <a:pPr algn="ctr" fontAlgn="ctr"/>
            <a:r>
              <a:rPr lang="ru-RU" sz="1600" dirty="0" smtClean="0"/>
              <a:t>Покрытие кровли </a:t>
            </a:r>
          </a:p>
          <a:p>
            <a:pPr algn="ctr" fontAlgn="ctr"/>
            <a:r>
              <a:rPr lang="ru-RU" sz="1600" dirty="0" smtClean="0"/>
              <a:t>из оцинкованной стали </a:t>
            </a:r>
          </a:p>
          <a:p>
            <a:pPr lvl="0" algn="ctr" fontAlgn="ctr"/>
            <a:r>
              <a:rPr lang="ru-RU" sz="1400" dirty="0">
                <a:solidFill>
                  <a:srgbClr val="1F8094">
                    <a:lumMod val="50000"/>
                  </a:srgbClr>
                </a:solidFill>
              </a:rPr>
              <a:t>Нормативный срок службы  </a:t>
            </a:r>
          </a:p>
          <a:p>
            <a:pPr lvl="0" algn="ctr" fontAlgn="ctr"/>
            <a:r>
              <a:rPr lang="ru-RU" sz="1400" dirty="0">
                <a:solidFill>
                  <a:srgbClr val="1F8094">
                    <a:lumMod val="50000"/>
                  </a:srgbClr>
                </a:solidFill>
              </a:rPr>
              <a:t>по ВСН 58-88(р) - </a:t>
            </a:r>
            <a:r>
              <a:rPr lang="ru-RU" sz="1400" dirty="0" smtClean="0">
                <a:solidFill>
                  <a:srgbClr val="1F8094">
                    <a:lumMod val="50000"/>
                  </a:srgbClr>
                </a:solidFill>
              </a:rPr>
              <a:t>15 лет</a:t>
            </a:r>
          </a:p>
          <a:p>
            <a:pPr lvl="0" fontAlgn="ctr"/>
            <a:r>
              <a:rPr lang="ru-RU" sz="1400" dirty="0" smtClean="0">
                <a:solidFill>
                  <a:srgbClr val="1F8094">
                    <a:lumMod val="50000"/>
                  </a:srgbClr>
                </a:solidFill>
              </a:rPr>
              <a:t>По факту – 30 лет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9600" cy="810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100" dirty="0" smtClean="0"/>
              <a:t>Перечень однотипных многоквартирных домов</a:t>
            </a:r>
            <a:endParaRPr lang="ru-RU" sz="3100" dirty="0">
              <a:latin typeface="+mj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912675"/>
          <a:ext cx="11999344" cy="5257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7009"/>
                <a:gridCol w="2406170"/>
                <a:gridCol w="5289097"/>
                <a:gridCol w="1528109"/>
                <a:gridCol w="939417"/>
                <a:gridCol w="1409542"/>
              </a:tblGrid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№ п.п.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Шифр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 и характеристики многоквартирного дома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Ограждающие конструкции стен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Количество </a:t>
                      </a:r>
                      <a:r>
                        <a:rPr lang="ru-RU" sz="1200" b="1" dirty="0"/>
                        <a:t>этажей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Количество </a:t>
                      </a:r>
                      <a:r>
                        <a:rPr lang="ru-RU" sz="1200" b="1" dirty="0"/>
                        <a:t>подъездов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  <a:tr h="16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д-2-1-0-0-0-т-в-0-0-0-0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деревянный</a:t>
                      </a:r>
                      <a:r>
                        <a:rPr lang="ru-RU" sz="1200" dirty="0"/>
                        <a:t>, 2-х этажный, 1-но подъездный, нет штукатурки, </a:t>
                      </a:r>
                      <a:r>
                        <a:rPr lang="ru-RU" sz="1200" dirty="0" err="1"/>
                        <a:t>техподполье</a:t>
                      </a:r>
                      <a:r>
                        <a:rPr lang="ru-RU" sz="1200" dirty="0"/>
                        <a:t>, крыша </a:t>
                      </a:r>
                      <a:r>
                        <a:rPr lang="ru-RU" sz="1200" dirty="0" smtClean="0"/>
                        <a:t>скатная, </a:t>
                      </a:r>
                      <a:r>
                        <a:rPr lang="ru-RU" sz="1200" dirty="0"/>
                        <a:t>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деревянный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к-2-2-0-0-0-т-дс-0-0-0-0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кирпичный</a:t>
                      </a:r>
                      <a:r>
                        <a:rPr lang="ru-RU" sz="1200" dirty="0"/>
                        <a:t>, 2-х этажный, 2-х подъездный, нет штукатурки, </a:t>
                      </a:r>
                      <a:r>
                        <a:rPr lang="ru-RU" sz="1200" dirty="0" err="1"/>
                        <a:t>техподполье</a:t>
                      </a:r>
                      <a:r>
                        <a:rPr lang="ru-RU" sz="1200" dirty="0"/>
                        <a:t>, крыша </a:t>
                      </a:r>
                      <a:r>
                        <a:rPr lang="ru-RU" sz="1200" dirty="0" smtClean="0"/>
                        <a:t>скатная, </a:t>
                      </a:r>
                      <a:r>
                        <a:rPr lang="ru-RU" sz="1200" dirty="0"/>
                        <a:t>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кирпичный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к-3-2-0-0-0-пд-п-0-0-0-0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кирпичный</a:t>
                      </a:r>
                      <a:r>
                        <a:rPr lang="ru-RU" sz="1200" dirty="0"/>
                        <a:t>, 3-х этажный, 2-х подъездный, нет штукатурки, подвал, крыша плоская, 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кирпичный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к-5-2-0-0-0-т-п-0-0-0-0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кирпичный</a:t>
                      </a:r>
                      <a:r>
                        <a:rPr lang="ru-RU" sz="1200" dirty="0"/>
                        <a:t>, 5-ти этажный, 2-х подъездный, нет штукатурки, </a:t>
                      </a:r>
                      <a:r>
                        <a:rPr lang="ru-RU" sz="1200" dirty="0" err="1"/>
                        <a:t>техподполье</a:t>
                      </a:r>
                      <a:r>
                        <a:rPr lang="ru-RU" sz="1200" dirty="0"/>
                        <a:t>, крыша плоская, 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кирпичный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б-5-6-0-0-0-пд-в-0-0-0-0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крупноблочный</a:t>
                      </a:r>
                      <a:r>
                        <a:rPr lang="ru-RU" sz="1200" dirty="0"/>
                        <a:t>, 5-ти этажный, 6-ти подъездный, нет штукатурки, подвал, крыша </a:t>
                      </a:r>
                      <a:r>
                        <a:rPr lang="ru-RU" sz="1200" dirty="0" smtClean="0"/>
                        <a:t>скатная, </a:t>
                      </a:r>
                      <a:r>
                        <a:rPr lang="ru-RU" sz="1200" dirty="0"/>
                        <a:t>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крупноблочный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к-9-5-л-м-0-пд-п-0-0-0-0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кирпичный</a:t>
                      </a:r>
                      <a:r>
                        <a:rPr lang="ru-RU" sz="1200" dirty="0"/>
                        <a:t>, 9-ти этажный, 5-ти подъездный, с лифтом, с мусоропроводом, нет штукатурки, подвал, крыша плоская, 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кирпичный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</a:tr>
              <a:tr h="559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п-9-4-л-м-0-пд-п-0-0-0-0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крупнопанельный</a:t>
                      </a:r>
                      <a:r>
                        <a:rPr lang="ru-RU" sz="1200" dirty="0"/>
                        <a:t> более 5 этажей, 9-ти этажный, 4-х подъездный, с лифтом, с мусоропроводом, нет штукатурки, подвал, крыша плоская, с центральным газоснабжением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крупнопанельный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п-10-4-л-м-0-пд-п-0-0-0-0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крупнопанельный</a:t>
                      </a:r>
                      <a:r>
                        <a:rPr lang="ru-RU" sz="1200" dirty="0"/>
                        <a:t> более 5 этажей, 10-ти этажный, 4-х подъездный, с лифтом, с мусоропроводом, нет штукатурки, подвал, крыша плоская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крупнопанельный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solidFill>
                      <a:schemeClr val="tx1"/>
                    </a:solidFill>
                  </a:tcPr>
                </a:tc>
              </a:tr>
              <a:tr h="41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п-17-1-л-м-0-пд-п-0-0-0-0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Многоквартирный дом, </a:t>
                      </a:r>
                      <a:r>
                        <a:rPr lang="ru-RU" sz="1200" b="1" dirty="0"/>
                        <a:t>крупнопанельный</a:t>
                      </a:r>
                      <a:r>
                        <a:rPr lang="ru-RU" sz="1200" dirty="0"/>
                        <a:t> более 5 этажей, 17-ти этажный, 1-но подъездный, с лифтом, с мусоропроводом, нет штукатурки, подвал, крыша плоская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крупнопанельный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310164" y="-1468440"/>
            <a:ext cx="10370954" cy="6776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3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797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/>
              <a:t>Система кодирования однотипных многоквартирных домов</a:t>
            </a:r>
            <a:br>
              <a:rPr lang="ru-RU" sz="3200" dirty="0" smtClean="0"/>
            </a:br>
            <a:r>
              <a:rPr lang="ru-RU" sz="3200" dirty="0" smtClean="0"/>
              <a:t>К-9-2-Л-М-Ш-Т-В-Л-П-Г-Кт</a:t>
            </a:r>
            <a:endParaRPr lang="ru-RU" sz="32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2333"/>
              </p:ext>
            </p:extLst>
          </p:nvPr>
        </p:nvGraphicFramePr>
        <p:xfrm>
          <a:off x="250257" y="1260906"/>
          <a:ext cx="11463688" cy="429648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0440"/>
                <a:gridCol w="7962179"/>
                <a:gridCol w="2541069"/>
              </a:tblGrid>
              <a:tr h="84100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дома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Шифр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779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Материал стеновых  ограждающих конструкций дома – </a:t>
                      </a:r>
                      <a:r>
                        <a:rPr lang="ru-RU" sz="1800" dirty="0" smtClean="0">
                          <a:effectLst/>
                        </a:rPr>
                        <a:t>«Кирпичный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Этажность дома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подъездов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лифта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мусоропровода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отделки фасада- «оштукатуренный»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в доме технического подполья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крыши - «Скатная»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на фасаде дома лепных архитектурных изделий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в доме русских печей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подземных гаражей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33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в доме газовых котельных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latin typeface="+mn-lt"/>
              </a:rPr>
              <a:t>Определение технических характеристик и физических объемов по конструктивным элементам объектов общего имущества в многоквартирных домах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54235"/>
              </p:ext>
            </p:extLst>
          </p:nvPr>
        </p:nvGraphicFramePr>
        <p:xfrm>
          <a:off x="-3" y="1489959"/>
          <a:ext cx="12009599" cy="20309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0250"/>
                <a:gridCol w="1145637"/>
                <a:gridCol w="1018787"/>
                <a:gridCol w="820210"/>
                <a:gridCol w="1061956"/>
                <a:gridCol w="915181"/>
                <a:gridCol w="1182829"/>
                <a:gridCol w="1027420"/>
                <a:gridCol w="1191462"/>
                <a:gridCol w="872013"/>
                <a:gridCol w="923816"/>
                <a:gridCol w="1390038"/>
              </a:tblGrid>
              <a:tr h="52785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Адресный перечень многоквартирных домов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с </a:t>
                      </a:r>
                      <a:r>
                        <a:rPr lang="ru-RU" sz="1200" b="1" u="none" strike="noStrike" dirty="0">
                          <a:latin typeface="+mn-lt"/>
                        </a:rPr>
                        <a:t>определением объемов работ по конструктивным элементам, подлежащих капитальному ремонту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4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Начало таблицы</a:t>
                      </a:r>
                      <a:endParaRPr lang="ru-RU" sz="12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013" marR="3013" marT="301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Корпус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Год ввода в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экспл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Кол-во квартир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Общая площадь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Жилая площадь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Нежилая площадь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Этажность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Кол-во подъездов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Материал стен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</a:tr>
              <a:tr h="55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№</a:t>
                      </a:r>
                      <a:br>
                        <a:rPr lang="ru-RU" sz="1200" b="1" u="none" strike="noStrike" dirty="0">
                          <a:latin typeface="+mn-lt"/>
                        </a:rPr>
                      </a:br>
                      <a:r>
                        <a:rPr lang="ru-RU" sz="1200" b="1" u="none" strike="noStrike" dirty="0">
                          <a:latin typeface="+mn-lt"/>
                        </a:rPr>
                        <a:t>п.п.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Улица (Наименование)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Номер дома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</a:tr>
              <a:tr h="195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</a:tr>
              <a:tr h="140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Центральная </a:t>
                      </a:r>
                      <a:r>
                        <a:rPr lang="ru-RU" sz="1200" u="none" strike="noStrike" dirty="0" err="1">
                          <a:latin typeface="+mn-lt"/>
                        </a:rPr>
                        <a:t>ул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1977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557,20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318,50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крупноблочный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</a:tr>
              <a:tr h="149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Ильича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15467,90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10677,00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кирпичный</a:t>
                      </a:r>
                    </a:p>
                  </a:txBody>
                  <a:tcPr marL="9525" marR="9525" marT="9525" marB="0" anchor="ctr"/>
                </a:tc>
              </a:tr>
              <a:tr h="149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Маяковского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9952,00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6293,00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кирпичный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84846"/>
              </p:ext>
            </p:extLst>
          </p:nvPr>
        </p:nvGraphicFramePr>
        <p:xfrm>
          <a:off x="-3" y="3787384"/>
          <a:ext cx="12009600" cy="20026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7701"/>
                <a:gridCol w="1155940"/>
                <a:gridCol w="1069675"/>
                <a:gridCol w="776378"/>
                <a:gridCol w="854015"/>
                <a:gridCol w="879894"/>
                <a:gridCol w="879894"/>
                <a:gridCol w="1104181"/>
                <a:gridCol w="1026544"/>
                <a:gridCol w="1061049"/>
                <a:gridCol w="1017917"/>
                <a:gridCol w="976412"/>
              </a:tblGrid>
              <a:tr h="613558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Продолжение таблицы</a:t>
                      </a:r>
                      <a:endParaRPr lang="ru-RU" sz="12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Площадь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подвала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  <a:r>
                        <a:rPr lang="ru-RU" sz="12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м2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Длина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трубопр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.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отопления</a:t>
                      </a:r>
                      <a:r>
                        <a:rPr lang="ru-RU" sz="1200" b="1" u="none" strike="noStrike" dirty="0">
                          <a:latin typeface="+mn-lt"/>
                        </a:rPr>
                        <a:t>,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Длина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трубопр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ГВС</a:t>
                      </a:r>
                      <a:r>
                        <a:rPr lang="ru-RU" sz="1200" b="1" u="none" strike="noStrike" dirty="0">
                          <a:latin typeface="+mn-lt"/>
                        </a:rPr>
                        <a:t>,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Длина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трубопр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ХВС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Длина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трубопр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 системы </a:t>
                      </a:r>
                      <a:r>
                        <a:rPr lang="ru-RU" sz="1200" b="1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водоотве-дения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Длина сетей в МОП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сист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 </a:t>
                      </a:r>
                      <a:r>
                        <a:rPr lang="ru-RU" sz="1200" b="1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эл.снабжения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Длина сетей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газоснабжения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Количество </a:t>
                      </a:r>
                      <a:r>
                        <a:rPr lang="ru-RU" sz="1200" b="1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мусоропро-водов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шт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Кол-во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лифтов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шт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>
                    <a:solidFill>
                      <a:schemeClr val="tx1"/>
                    </a:solidFill>
                  </a:tcPr>
                </a:tc>
              </a:tr>
              <a:tr h="579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Площадь</a:t>
                      </a:r>
                      <a:r>
                        <a:rPr lang="en-US" sz="1200" b="1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фасада</a:t>
                      </a:r>
                      <a:r>
                        <a:rPr lang="ru-RU" sz="1200" b="1" u="none" strike="noStrike" dirty="0"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оштукатуренного,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м2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n-lt"/>
                        </a:rPr>
                        <a:t>Площадь </a:t>
                      </a:r>
                      <a:r>
                        <a:rPr lang="ru-RU" sz="1200" b="1" u="none" strike="noStrike" dirty="0" err="1">
                          <a:latin typeface="+mn-lt"/>
                        </a:rPr>
                        <a:t>утепл</a:t>
                      </a:r>
                      <a:r>
                        <a:rPr lang="ru-RU" sz="1200" b="1" u="none" strike="noStrike" dirty="0">
                          <a:latin typeface="+mn-lt"/>
                        </a:rPr>
                        <a:t>.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фасада</a:t>
                      </a:r>
                      <a:r>
                        <a:rPr lang="ru-RU" sz="1200" b="1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сайдинг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, м2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Площадь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кровли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плоская,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м2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013" marR="3013" marT="3013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ctr"/>
                </a:tc>
              </a:tr>
              <a:tr h="1437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390.04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283.08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013" marR="3013" marT="3013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193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84.9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68.58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123.08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60" marR="3060" marT="3060" marB="0" anchor="b">
                    <a:solidFill>
                      <a:schemeClr val="tx1"/>
                    </a:solidFill>
                  </a:tcPr>
                </a:tc>
              </a:tr>
              <a:tr h="150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1234.51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979.68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979.68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735.39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677.94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553.96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0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4378.88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n-lt"/>
                        </a:rPr>
                        <a:t>0.00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293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.7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59.14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59.14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19.14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97.44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757.85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363.64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latin typeface="+mn-lt"/>
              </a:rPr>
              <a:t>Расчет затрат на ремонт системы холодного водоснабжения многоквартирного жилого дома в Омской области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17917"/>
          <a:ext cx="12007971" cy="54573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1826"/>
                <a:gridCol w="4641329"/>
                <a:gridCol w="1030428"/>
                <a:gridCol w="1629308"/>
                <a:gridCol w="1356290"/>
                <a:gridCol w="643029"/>
                <a:gridCol w="735079"/>
                <a:gridCol w="845341"/>
                <a:gridCol w="845341"/>
              </a:tblGrid>
              <a:tr h="21923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+mn-lt"/>
                        </a:rPr>
                        <a:t>Многоквартирный жилой дом по ул. Чайковского, 6 г. Омска</a:t>
                      </a:r>
                      <a:endParaRPr lang="ru-RU" sz="1400" b="1" i="0" u="none" strike="noStrike" dirty="0">
                        <a:latin typeface="+mn-lt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">
                <a:tc gridSpan="9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latin typeface="+mn-lt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Шифр:  п-5-4-000-пд-с-0-0-0-0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Полезная площадь дома (м</a:t>
                      </a:r>
                      <a:r>
                        <a:rPr lang="ru-RU" sz="1200" b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): 3355,8</a:t>
                      </a: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Адрес: ул. Чайковского, 5</a:t>
                      </a: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 ввода здания в эксплуатацию: 1972</a:t>
                      </a: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Материал стен: крупнопанельный</a:t>
                      </a: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Нормативный срок эксплуатации (лет): 100</a:t>
                      </a: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Этажность: 5</a:t>
                      </a: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Фактический срок эксплуатации (лет): 41</a:t>
                      </a: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Количество подъездов: 4</a:t>
                      </a: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Оставшийся срок эксплуатации (лет): 59</a:t>
                      </a: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Количество квартир: 70</a:t>
                      </a: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В</a:t>
                      </a:r>
                      <a:r>
                        <a:rPr lang="ru-RU" sz="1200" b="1" baseline="0" dirty="0" smtClean="0"/>
                        <a:t> ценах на 01.01.2014 г.</a:t>
                      </a:r>
                      <a:endParaRPr lang="ru-RU" sz="1200" b="1" dirty="0"/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№ п.п.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Наименование работ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Обоснование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Нормативный срок эксплуатации </a:t>
                      </a:r>
                      <a:r>
                        <a:rPr lang="ru-RU" sz="1200" b="0" u="none" strike="noStrike" dirty="0" smtClean="0"/>
                        <a:t>конструктивного элемента ВСН58-88(</a:t>
                      </a:r>
                      <a:r>
                        <a:rPr lang="ru-RU" sz="1200" b="0" u="none" strike="noStrike" dirty="0" err="1" smtClean="0"/>
                        <a:t>р</a:t>
                      </a:r>
                      <a:r>
                        <a:rPr lang="ru-RU" sz="1200" b="0" u="none" strike="noStrike" dirty="0"/>
                        <a:t>)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/>
                        <a:t>Количество </a:t>
                      </a:r>
                      <a:r>
                        <a:rPr lang="ru-RU" sz="1200" b="0" u="none" strike="noStrike" dirty="0"/>
                        <a:t>ремонтов на оставшийся срок эксплуатации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/>
                        <a:t>Ед. измерения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/>
                        <a:t>Коли-чество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Сметная стоимость, руб.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на </a:t>
                      </a:r>
                      <a:r>
                        <a:rPr lang="ru-RU" sz="1200" b="0" u="none" strike="noStrike" dirty="0" err="1"/>
                        <a:t>ед.изм</a:t>
                      </a:r>
                      <a:r>
                        <a:rPr lang="ru-RU" sz="1200" b="0" u="none" strike="noStrike" dirty="0"/>
                        <a:t>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всего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</a:tr>
              <a:tr h="189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10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</a:tr>
              <a:tr h="18906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/>
                        <a:t>Холодное водоснабжение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/>
                        <a:t>Замена водомерных узлов с диаметром водомера 50 мм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У</a:t>
                      </a:r>
                      <a:r>
                        <a:rPr lang="en-US" sz="1200" b="0" u="none" strike="noStrike" dirty="0"/>
                        <a:t>E</a:t>
                      </a:r>
                      <a:r>
                        <a:rPr lang="ru-RU" sz="1200" b="0" u="none" strike="noStrike" dirty="0" err="1"/>
                        <a:t>Ркр</a:t>
                      </a:r>
                      <a:r>
                        <a:rPr lang="ru-RU" sz="1200" b="0" u="none" strike="noStrike" dirty="0"/>
                        <a:t> </a:t>
                      </a:r>
                      <a:br>
                        <a:rPr lang="ru-RU" sz="1200" b="0" u="none" strike="noStrike" dirty="0"/>
                      </a:br>
                      <a:r>
                        <a:rPr lang="ru-RU" sz="1200" b="0" u="none" strike="noStrike" dirty="0"/>
                        <a:t> 01-04-001-002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 узел.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1,00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40 403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40 403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</a:tr>
              <a:tr h="551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/>
                        <a:t>2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/>
                        <a:t>Замена в техническом помещении разводящих магистралей системы холодного водоснабжения из стальных труб на стальные </a:t>
                      </a:r>
                      <a:r>
                        <a:rPr lang="ru-RU" sz="1200" b="0" u="none" strike="noStrike" dirty="0" err="1"/>
                        <a:t>водогазопроводные</a:t>
                      </a:r>
                      <a:r>
                        <a:rPr lang="ru-RU" sz="1200" b="0" u="none" strike="noStrike" dirty="0"/>
                        <a:t> оцинкованные трубопроводы диаметром 32 мм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У</a:t>
                      </a:r>
                      <a:r>
                        <a:rPr lang="en-US" sz="1200" b="0" u="none" strike="noStrike" dirty="0"/>
                        <a:t>E</a:t>
                      </a:r>
                      <a:r>
                        <a:rPr lang="ru-RU" sz="1200" b="0" u="none" strike="noStrike" dirty="0" err="1"/>
                        <a:t>Ркр</a:t>
                      </a:r>
                      <a:r>
                        <a:rPr lang="ru-RU" sz="1200" b="0" u="none" strike="noStrike" dirty="0"/>
                        <a:t> </a:t>
                      </a:r>
                      <a:br>
                        <a:rPr lang="ru-RU" sz="1200" b="0" u="none" strike="noStrike" dirty="0"/>
                      </a:br>
                      <a:r>
                        <a:rPr lang="ru-RU" sz="1200" b="0" u="none" strike="noStrike" dirty="0"/>
                        <a:t> 01-04-001-006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100 м.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0,41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88 464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36 </a:t>
                      </a:r>
                      <a:r>
                        <a:rPr lang="ru-RU" sz="1200" b="0" u="none" strike="noStrike" dirty="0" smtClean="0"/>
                        <a:t>412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</a:tr>
              <a:tr h="551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/>
                        <a:t>Замена в техническом помещении разводящих магистралей системы холодного водоснабжения из стальных труб на стальные </a:t>
                      </a:r>
                      <a:r>
                        <a:rPr lang="ru-RU" sz="1200" b="0" u="none" strike="noStrike" dirty="0" err="1"/>
                        <a:t>водогазопроводные</a:t>
                      </a:r>
                      <a:r>
                        <a:rPr lang="ru-RU" sz="1200" b="0" u="none" strike="noStrike" dirty="0"/>
                        <a:t> оцинкованные трубопроводы диаметром 40 мм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У</a:t>
                      </a:r>
                      <a:r>
                        <a:rPr lang="en-US" sz="1200" b="0" u="none" strike="noStrike" dirty="0"/>
                        <a:t>E</a:t>
                      </a:r>
                      <a:r>
                        <a:rPr lang="ru-RU" sz="1200" b="0" u="none" strike="noStrike" dirty="0" err="1"/>
                        <a:t>Ркр</a:t>
                      </a:r>
                      <a:r>
                        <a:rPr lang="ru-RU" sz="1200" b="0" u="none" strike="noStrike" dirty="0"/>
                        <a:t> </a:t>
                      </a:r>
                      <a:br>
                        <a:rPr lang="ru-RU" sz="1200" b="0" u="none" strike="noStrike" dirty="0"/>
                      </a:br>
                      <a:r>
                        <a:rPr lang="ru-RU" sz="1200" b="0" u="none" strike="noStrike" dirty="0"/>
                        <a:t> 01-04-001-007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100 м.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0,32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97 </a:t>
                      </a:r>
                      <a:r>
                        <a:rPr lang="ru-RU" sz="1200" b="0" u="none" strike="noStrike" dirty="0" smtClean="0"/>
                        <a:t>138,7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31 </a:t>
                      </a:r>
                      <a:r>
                        <a:rPr lang="ru-RU" sz="1200" b="0" u="none" strike="noStrike" dirty="0" smtClean="0"/>
                        <a:t>104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</a:tr>
              <a:tr h="37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/>
                        <a:t>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/>
                        <a:t>Замена стояков системы холодного водоснабжения из стальных труб на полипропиленовые трубы диаметром 25 мм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/>
                        <a:t>У</a:t>
                      </a:r>
                      <a:r>
                        <a:rPr lang="en-US" sz="1200" b="0" u="none" strike="noStrike"/>
                        <a:t>E</a:t>
                      </a:r>
                      <a:r>
                        <a:rPr lang="ru-RU" sz="1200" b="0" u="none" strike="noStrike"/>
                        <a:t>Ркр </a:t>
                      </a:r>
                      <a:br>
                        <a:rPr lang="ru-RU" sz="1200" b="0" u="none" strike="noStrike"/>
                      </a:br>
                      <a:r>
                        <a:rPr lang="ru-RU" sz="1200" b="0" u="none" strike="noStrike"/>
                        <a:t> 01-04-001-013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/>
                        <a:t>25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2,4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/>
                        <a:t>100 м.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2,85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104 </a:t>
                      </a:r>
                      <a:r>
                        <a:rPr lang="ru-RU" sz="1200" b="0" u="none" strike="noStrike" dirty="0" smtClean="0"/>
                        <a:t>918,8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299 </a:t>
                      </a:r>
                      <a:r>
                        <a:rPr lang="ru-RU" sz="1200" b="0" u="none" strike="noStrike" dirty="0" smtClean="0"/>
                        <a:t>501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</a:tr>
              <a:tr h="37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/>
                        <a:t>Замена коллективного (</a:t>
                      </a:r>
                      <a:r>
                        <a:rPr lang="ru-RU" sz="1200" b="0" u="none" strike="noStrike" dirty="0" err="1"/>
                        <a:t>общедомового</a:t>
                      </a:r>
                      <a:r>
                        <a:rPr lang="ru-RU" sz="1200" b="0" u="none" strike="noStrike" dirty="0"/>
                        <a:t>) прибора учета потребления холодной и горячей воды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У</a:t>
                      </a:r>
                      <a:r>
                        <a:rPr lang="en-US" sz="1200" b="0" u="none" strike="noStrike" dirty="0"/>
                        <a:t>E</a:t>
                      </a:r>
                      <a:r>
                        <a:rPr lang="ru-RU" sz="1200" b="0" u="none" strike="noStrike" dirty="0" err="1"/>
                        <a:t>Ркр</a:t>
                      </a:r>
                      <a:r>
                        <a:rPr lang="ru-RU" sz="1200" b="0" u="none" strike="noStrike" dirty="0"/>
                        <a:t> </a:t>
                      </a:r>
                      <a:br>
                        <a:rPr lang="ru-RU" sz="1200" b="0" u="none" strike="noStrike" dirty="0"/>
                      </a:br>
                      <a:r>
                        <a:rPr lang="ru-RU" sz="1200" b="0" u="none" strike="noStrike" dirty="0"/>
                        <a:t> 01-04-001-022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5,9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 счётчик.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1,00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5 396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/>
                        <a:t>5 396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</a:tr>
              <a:tr h="189061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/>
                        <a:t>Итог: Холодное водоснабжение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/>
                        <a:t>412 816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</a:tr>
              <a:tr h="189061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/>
                        <a:t>НДС-18%, руб.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/>
                        <a:t>74 307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>
                    <a:solidFill>
                      <a:schemeClr val="tx1"/>
                    </a:solidFill>
                  </a:tcPr>
                </a:tc>
              </a:tr>
              <a:tr h="189061">
                <a:tc gridSpan="8"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/>
                        <a:t>Итог: Холодное водоснабжение, с учетом НДС, руб.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/>
                        <a:t>487 123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8090" marR="8090" marT="80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latin typeface="+mn-lt"/>
              </a:rPr>
              <a:t>Определение оценочной </a:t>
            </a:r>
            <a:r>
              <a:rPr lang="ru-RU" sz="3200" dirty="0">
                <a:latin typeface="+mn-lt"/>
              </a:rPr>
              <a:t>стоимости капитального ремонта </a:t>
            </a:r>
            <a:r>
              <a:rPr lang="ru-RU" sz="3200" dirty="0" smtClean="0">
                <a:latin typeface="+mn-lt"/>
              </a:rPr>
              <a:t>многоквартирных домов в разрезе конструктивных элементов в расчете на многоквартирный дом в целом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456270"/>
          <a:ext cx="12009605" cy="40265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7883"/>
                <a:gridCol w="1437580"/>
                <a:gridCol w="580838"/>
                <a:gridCol w="754730"/>
                <a:gridCol w="682851"/>
                <a:gridCol w="682851"/>
                <a:gridCol w="682851"/>
                <a:gridCol w="610972"/>
                <a:gridCol w="718790"/>
                <a:gridCol w="610972"/>
                <a:gridCol w="682851"/>
                <a:gridCol w="682851"/>
                <a:gridCol w="682851"/>
                <a:gridCol w="682851"/>
                <a:gridCol w="539093"/>
                <a:gridCol w="718790"/>
              </a:tblGrid>
              <a:tr h="172134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/>
                        <a:t>В ценах по состоянию на 01.01.2014г. с учетом НДС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3666" marR="3666" marT="3666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/>
                        <a:t>Код/КЛАДР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Наименование и характеристики многоквартирного дома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Площадь дома (жилая + нежилая), кв.м.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фасада,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Замена кровли,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Холодное водоснабжение,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Горячее водоснабжение,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канализации и водоотведения,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отопления,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газоснабжения,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электроснабжения,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и замена лифтового оборудования с его модернизацией,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Прочие виды ремонтных </a:t>
                      </a:r>
                      <a:r>
                        <a:rPr lang="ru-RU" sz="1200" b="1" u="none" strike="noStrike" dirty="0" smtClean="0"/>
                        <a:t>работ*, </a:t>
                      </a:r>
                      <a:r>
                        <a:rPr lang="ru-RU" sz="1200" b="1" u="none" strike="noStrike" dirty="0"/>
                        <a:t>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подвала,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Вентиляция,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Общая стоимость капитального ремонта,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</a:tr>
              <a:tr h="135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54000001000019200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Вертковская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5/2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4 063,1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457 225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2 949 351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406 094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366 975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259 598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1 296 148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943 881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488 142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1 052 515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8 808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8 228 738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54000001000020000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Ветлужская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22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2 824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412 208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1 999 603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368 870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329 751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236 916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1 180 354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910 159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513 852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698 323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9 689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6 659 725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54000001000008500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Барьерная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5 739,3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13 153 533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4 063 428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718 588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679 469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495 573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2 310 905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1 711 377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1 053 414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1 475 312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20 258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25 681 856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54000001000047200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Ильича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23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11 314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384 908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3 517 209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1 574 170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1 796 976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725 565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2 666 664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778 033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4 992 805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1 115 339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500 810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35 717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18 088 </a:t>
                      </a:r>
                      <a:r>
                        <a:rPr lang="ru-RU" sz="1100" u="none" strike="noStrike" dirty="0" smtClean="0"/>
                        <a:t>196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54000001000009400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Белинского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202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5 247,46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13 920 694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4 299 483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732 354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693 235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504 598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2 354 064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1 719 751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1 053 414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1 563 250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20 258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26 861 101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54000001000165000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Ивлева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164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2 803,1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839 022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2 650 980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337 668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293 776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301 024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1 094 149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811 244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455 314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613 985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8 747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7 405 910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54000001000049000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Ипподромская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34/2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3 356,21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962 661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3 192 784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402 388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358 496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350 998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1 289 309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822 045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506 734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744 013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10 934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8 640 360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54000001000078800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/>
                        <a:t>Маяковского </a:t>
                      </a:r>
                      <a:r>
                        <a:rPr lang="ru-RU" sz="1100" u="none" strike="noStrike" dirty="0" err="1" smtClean="0"/>
                        <a:t>ул</a:t>
                      </a:r>
                      <a:r>
                        <a:rPr lang="ru-RU" sz="1100" u="none" strike="noStrike" dirty="0"/>
                        <a:t>, </a:t>
                      </a:r>
                      <a:r>
                        <a:rPr lang="ru-RU" sz="1100" u="none" strike="noStrike" dirty="0" smtClean="0"/>
                        <a:t>4/1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3666" marR="3666" marT="3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6 293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5 963 662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3 000 379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787 022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987 887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703 208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1 965 990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324 512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1 243 310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5 421 802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1 588 527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1 052 231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19 134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23 057 664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54000001000056200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Кедровая </a:t>
                      </a:r>
                      <a:r>
                        <a:rPr lang="ru-RU" sz="1100" u="none" strike="noStrike" dirty="0" err="1"/>
                        <a:t>ул</a:t>
                      </a:r>
                      <a:r>
                        <a:rPr lang="ru-RU" sz="1100" u="none" strike="noStrike" dirty="0"/>
                        <a:t>, 57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1 966,7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579 054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1 905 715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198 220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154 329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165 140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665 729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581 358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209 274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427 962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3 280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4 890 061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54000001000029900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Горский </a:t>
                      </a:r>
                      <a:r>
                        <a:rPr lang="ru-RU" sz="1100" u="none" strike="noStrike" dirty="0" err="1"/>
                        <a:t>мкр</a:t>
                      </a:r>
                      <a:r>
                        <a:rPr lang="ru-RU" sz="1100" u="none" strike="noStrike" dirty="0"/>
                        <a:t>, 40/2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2 771,4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527 346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1 200 650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283 096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239 204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198 031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818 163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396 727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276 848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394 694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6 378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4 341 137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96951"/>
            <a:ext cx="120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Прочие виды ремонтных работ включают: усиление железобетонных козырьков над входами в подъезды; усиление железобетонных балконных плит; смену оконных отливов; ремонт местами металлического ограждения лестниц; замену мусоропровода; ремонт ступеней деревянных и железобетонных лестниц.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2400" dirty="0" smtClean="0">
                <a:latin typeface="+mn-lt"/>
              </a:rPr>
              <a:t>Определение предельной стоимости из оценочной </a:t>
            </a:r>
            <a:r>
              <a:rPr lang="ru-RU" sz="2400" dirty="0">
                <a:latin typeface="+mn-lt"/>
              </a:rPr>
              <a:t>стоимости капитального ремонта </a:t>
            </a:r>
            <a:r>
              <a:rPr lang="ru-RU" sz="2400" dirty="0" smtClean="0">
                <a:latin typeface="+mn-lt"/>
              </a:rPr>
              <a:t>многоквартирных домов в разрезе конструктивных элементов в расчете на </a:t>
            </a:r>
          </a:p>
          <a:p>
            <a:r>
              <a:rPr lang="ru-RU" sz="2400" dirty="0" smtClean="0">
                <a:latin typeface="+mn-lt"/>
              </a:rPr>
              <a:t>1 квадратный метр жилой и нежилой площади дома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447644"/>
          <a:ext cx="12009600" cy="42473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4219"/>
                <a:gridCol w="1477847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648811"/>
                <a:gridCol w="792991"/>
              </a:tblGrid>
              <a:tr h="172134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/>
                        <a:t>В ценах по состоянию на 01.01.2014г. с учетом НДС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3666" marR="3666" marT="3666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0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/>
                        <a:t>Код/КЛАДР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Наименование и характеристики многоквартирного дома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Площадь дома (жилая + нежилая), кв.м.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фасада,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Замена кровли,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Холодное водоснабжение,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Горячее водоснабжение,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канализации и водоотведения,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отопления,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газоснабжения,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Система электроснабжения,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и замена лифтового оборудования с его модернизацией,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Прочие виды ремонтных </a:t>
                      </a:r>
                      <a:r>
                        <a:rPr lang="ru-RU" sz="1200" b="1" u="none" strike="noStrike" dirty="0" smtClean="0"/>
                        <a:t>работ*, </a:t>
                      </a:r>
                      <a:r>
                        <a:rPr lang="ru-RU" sz="1200" b="1" u="none" strike="noStrike" dirty="0"/>
                        <a:t>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Ремонт подвала,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Вентиляция,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Общая стоимость </a:t>
                      </a:r>
                      <a:r>
                        <a:rPr lang="ru-RU" sz="1200" b="1" u="none" strike="noStrike" dirty="0" smtClean="0"/>
                        <a:t>кап.</a:t>
                      </a:r>
                      <a:r>
                        <a:rPr lang="ru-RU" sz="1200" b="1" u="none" strike="noStrike" baseline="0" dirty="0" smtClean="0"/>
                        <a:t> </a:t>
                      </a:r>
                      <a:r>
                        <a:rPr lang="ru-RU" sz="1200" b="1" u="none" strike="noStrike" dirty="0" smtClean="0"/>
                        <a:t>ремонта</a:t>
                      </a:r>
                      <a:r>
                        <a:rPr lang="ru-RU" sz="1200" b="1" u="none" strike="noStrike" dirty="0"/>
                        <a:t>, в расчете на </a:t>
                      </a:r>
                      <a:r>
                        <a:rPr lang="ru-RU" sz="1200" b="1" u="none" strike="noStrike" baseline="0" dirty="0" smtClean="0"/>
                        <a:t> </a:t>
                      </a:r>
                      <a:r>
                        <a:rPr lang="ru-RU" sz="1200" b="1" u="none" strike="noStrike" dirty="0" smtClean="0"/>
                        <a:t>1 </a:t>
                      </a:r>
                      <a:r>
                        <a:rPr lang="ru-RU" sz="1200" b="1" u="none" strike="noStrike" dirty="0"/>
                        <a:t>кв.м</a:t>
                      </a:r>
                      <a:r>
                        <a:rPr lang="ru-RU" sz="1200" b="1" u="none" strike="noStrike" dirty="0" smtClean="0"/>
                        <a:t>.  жилой </a:t>
                      </a:r>
                      <a:r>
                        <a:rPr lang="ru-RU" sz="1200" b="1" u="none" strike="noStrike" dirty="0"/>
                        <a:t>и нежилой пл., руб.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3666" marR="3666" marT="3666" marB="0" vert="vert27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+mn-lt"/>
                        </a:rPr>
                        <a:t>16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54000001000019200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latin typeface="+mn-lt"/>
                        </a:rPr>
                        <a:t>Вертковская</a:t>
                      </a:r>
                      <a:r>
                        <a:rPr lang="ru-RU" sz="1100" u="none" strike="noStrike" dirty="0">
                          <a:latin typeface="+mn-lt"/>
                        </a:rPr>
                        <a:t>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5/2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4 063,1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113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726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319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232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120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259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2 025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54000001000020000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latin typeface="+mn-lt"/>
                        </a:rPr>
                        <a:t>Ветлужская</a:t>
                      </a:r>
                      <a:r>
                        <a:rPr lang="ru-RU" sz="1100" u="none" strike="noStrike" dirty="0">
                          <a:latin typeface="+mn-lt"/>
                        </a:rPr>
                        <a:t>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22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2 824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146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708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131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117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84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418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322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182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247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2 358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54000001000008500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Барьерная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5 739,3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2 292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708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125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118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86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+mn-lt"/>
                        </a:rPr>
                        <a:t>403</a:t>
                      </a:r>
                      <a:endParaRPr lang="ru-RU" sz="11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298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184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257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4 475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54000001000047200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Ильича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23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11 314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311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139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236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69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+mn-lt"/>
                        </a:rPr>
                        <a:t>441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1 599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54000001000009400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Белинского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202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5 247,46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2 653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819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140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132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449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328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201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298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5 119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54000001000165000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Ивлева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164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2 803,1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299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946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120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390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289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162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219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2 642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54000001000049000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latin typeface="+mn-lt"/>
                        </a:rPr>
                        <a:t>Ипподромская</a:t>
                      </a:r>
                      <a:r>
                        <a:rPr lang="ru-RU" sz="1100" u="none" strike="noStrike" dirty="0">
                          <a:latin typeface="+mn-lt"/>
                        </a:rPr>
                        <a:t>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34/2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3 356,21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287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951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120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384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245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151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222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2 574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54000001000078800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+mn-lt"/>
                        </a:rPr>
                        <a:t>Маяковского </a:t>
                      </a:r>
                      <a:r>
                        <a:rPr lang="ru-RU" sz="1100" u="none" strike="noStrike" dirty="0" err="1" smtClean="0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</a:t>
                      </a:r>
                      <a:r>
                        <a:rPr lang="ru-RU" sz="1100" u="none" strike="noStrike" dirty="0" smtClean="0">
                          <a:latin typeface="+mn-lt"/>
                        </a:rPr>
                        <a:t>4/1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3666" marR="3666" marT="366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6 293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948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477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125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157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112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312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198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862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252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167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 </a:t>
                      </a:r>
                      <a:r>
                        <a:rPr lang="ru-RU" sz="1100" u="none" strike="noStrike" dirty="0" smtClean="0">
                          <a:latin typeface="+mn-lt"/>
                        </a:rPr>
                        <a:t>665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54000001000056200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Кедровая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ул</a:t>
                      </a:r>
                      <a:r>
                        <a:rPr lang="ru-RU" sz="1100" u="none" strike="noStrike" dirty="0">
                          <a:latin typeface="+mn-lt"/>
                        </a:rPr>
                        <a:t>, 57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1 966,7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294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969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78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84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339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296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218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2 486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2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54000001000029900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Горский </a:t>
                      </a:r>
                      <a:r>
                        <a:rPr lang="ru-RU" sz="1100" u="none" strike="noStrike" dirty="0" err="1">
                          <a:latin typeface="+mn-lt"/>
                        </a:rPr>
                        <a:t>мкр</a:t>
                      </a:r>
                      <a:r>
                        <a:rPr lang="ru-RU" sz="1100" u="none" strike="noStrike" dirty="0">
                          <a:latin typeface="+mn-lt"/>
                        </a:rPr>
                        <a:t>, 40/2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2 771,4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190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433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86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71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295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143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142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+mn-lt"/>
                        </a:rPr>
                        <a:t>1 566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96951"/>
            <a:ext cx="120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Прочие виды ремонтных работ включают: усиление железобетонных козырьков над входами в подъезды; усиление железобетонных балконных плит; смену оконных отливов; ремонт местами металлического ограждения лестниц; замену мусоропровода; ремонт ступеней деревянных и железобетонных лестниц.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latin typeface="+mn-lt"/>
              </a:rPr>
              <a:t>Предельная стоимость работ по капитальному ремонту общего имущества в многоквартирных домах, в разрезе конструктивных элементов, по административным округам города Омска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39842"/>
              </p:ext>
            </p:extLst>
          </p:nvPr>
        </p:nvGraphicFramePr>
        <p:xfrm>
          <a:off x="0" y="1496200"/>
          <a:ext cx="11766430" cy="37061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850"/>
                <a:gridCol w="1601335"/>
                <a:gridCol w="711266"/>
                <a:gridCol w="847951"/>
                <a:gridCol w="847951"/>
                <a:gridCol w="847951"/>
                <a:gridCol w="847951"/>
                <a:gridCol w="847951"/>
                <a:gridCol w="847951"/>
                <a:gridCol w="847951"/>
                <a:gridCol w="929634"/>
                <a:gridCol w="847951"/>
                <a:gridCol w="847951"/>
                <a:gridCol w="604786"/>
              </a:tblGrid>
              <a:tr h="2272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№ </a:t>
                      </a:r>
                      <a:br>
                        <a:rPr lang="ru-RU" sz="1200" u="none" strike="noStrike" dirty="0"/>
                      </a:br>
                      <a:r>
                        <a:rPr lang="ru-RU" sz="1200" u="none" strike="noStrike" dirty="0"/>
                        <a:t>п.п.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Административный округ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Предельная стоимость работ по капитальному ремонту, в разрезе конструктивных элементов, </a:t>
                      </a:r>
                      <a:br>
                        <a:rPr lang="ru-RU" sz="1400" b="1" u="none" strike="noStrike" dirty="0"/>
                      </a:br>
                      <a:r>
                        <a:rPr lang="ru-RU" sz="1400" b="1" u="none" strike="noStrike" dirty="0"/>
                        <a:t>в рублях с учетом </a:t>
                      </a:r>
                      <a:r>
                        <a:rPr lang="ru-RU" sz="1400" b="1" u="none" strike="noStrike" dirty="0" smtClean="0"/>
                        <a:t>НДС в ценах</a:t>
                      </a:r>
                      <a:r>
                        <a:rPr lang="ru-RU" sz="1400" b="1" u="none" strike="noStrike" baseline="0" dirty="0" smtClean="0"/>
                        <a:t> 01.01.14 г.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Фасад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Кровля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холодного водоснабжения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горячего водоснабжения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канализации и водоотведения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отопления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газоснабжения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</a:t>
                      </a:r>
                      <a:r>
                        <a:rPr lang="ru-RU" sz="1400" b="1" u="none" strike="noStrike" dirty="0" err="1"/>
                        <a:t>электро-снабжения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Лифты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Прочие виды ремонтных работ *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Подвал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Вентиляция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 единицу измерения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 1 лифт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Кировский округ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3 211,82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2 202,48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763,4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536,84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546,65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2 464,85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196,67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1 417,56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4 662 821,06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896,76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561,19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20,72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Ленинский округ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2 927,87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2 144,18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834,84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484,52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303,82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2 572,09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211,97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1154,95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2 779 397,24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947,51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561,71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15,95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3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Октябрьский округ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2 978,25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2 460,30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726,69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615,96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462,19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2 381,05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241,95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1 096,51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2 686 498,88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641,73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621,79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22,15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Советский округ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2 970,09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2 090,54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541,67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590,63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386,29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1 830,95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228,95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964,73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2 686 498,88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908,95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528,49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21,08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Центральный округ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3 824,51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2 263,50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625,12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470,97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401,94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1 862,77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1 289,06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1 281,24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6 567 065,15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679,45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567,35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21,73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6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Всего по городу: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3 824,51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2 460,30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834,84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615,96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546,65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2 572,09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1 289,06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1 417,56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6 567 065,15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947,51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621,79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</a:rPr>
                        <a:t>22,15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96951"/>
            <a:ext cx="120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Прочие виды ремонтных работ включают: усиление железобетонных козырьков над входами в подъезды; усиление железобетонных балконных плит; смену оконных отливов; ремонт местами металлического ограждения лестниц; замену мусоропровода; ремонт ступеней деревянных и железобетонных лестниц.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latin typeface="+mn-lt"/>
              </a:rPr>
              <a:t>Предельная стоимость работ по капитальному ремонту общего имущества в многоквартирных домах, в разрезе конструктивных элементов, по муниципальным районам Омской области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37699"/>
              </p:ext>
            </p:extLst>
          </p:nvPr>
        </p:nvGraphicFramePr>
        <p:xfrm>
          <a:off x="0" y="1358184"/>
          <a:ext cx="12009599" cy="43987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240"/>
                <a:gridCol w="1421043"/>
                <a:gridCol w="911207"/>
                <a:gridCol w="784204"/>
                <a:gridCol w="933577"/>
                <a:gridCol w="933577"/>
                <a:gridCol w="933577"/>
                <a:gridCol w="784204"/>
                <a:gridCol w="784204"/>
                <a:gridCol w="933577"/>
                <a:gridCol w="784204"/>
                <a:gridCol w="933577"/>
                <a:gridCol w="784204"/>
                <a:gridCol w="784204"/>
              </a:tblGrid>
              <a:tr h="2272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№ </a:t>
                      </a:r>
                      <a:br>
                        <a:rPr lang="ru-RU" sz="1200" u="none" strike="noStrike" dirty="0"/>
                      </a:br>
                      <a:r>
                        <a:rPr lang="ru-RU" sz="1200" u="none" strike="noStrike" dirty="0"/>
                        <a:t>п.п.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Муниципальный район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Предельная стоимость работ по капитальному ремонту, в разрезе конструктивных элементов, </a:t>
                      </a:r>
                      <a:br>
                        <a:rPr lang="ru-RU" sz="1400" b="1" u="none" strike="noStrike" dirty="0"/>
                      </a:br>
                      <a:r>
                        <a:rPr lang="ru-RU" sz="1400" b="1" u="none" strike="noStrike" dirty="0"/>
                        <a:t>в рублях с учетом </a:t>
                      </a:r>
                      <a:r>
                        <a:rPr lang="ru-RU" sz="1400" b="1" u="none" strike="noStrike" dirty="0" smtClean="0"/>
                        <a:t>НДС в ценах</a:t>
                      </a:r>
                      <a:r>
                        <a:rPr lang="ru-RU" sz="1400" b="1" u="none" strike="noStrike" baseline="0" dirty="0" smtClean="0"/>
                        <a:t> 01.01.14 г.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9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Фасад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Кровля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холодного водоснабжения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горячего водоснабжения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канализации и водоотведения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отопления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газоснабжения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Система </a:t>
                      </a:r>
                      <a:r>
                        <a:rPr lang="ru-RU" sz="1400" b="1" u="none" strike="noStrike" dirty="0" err="1"/>
                        <a:t>электро-снабжения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Лифты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Прочие виды ремонтных работ *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Подвал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Вентиляция</a:t>
                      </a:r>
                      <a:endParaRPr lang="ru-RU" sz="1400" b="1" i="0" u="none" strike="noStrike" dirty="0">
                        <a:latin typeface="Calibri"/>
                      </a:endParaRPr>
                    </a:p>
                  </a:txBody>
                  <a:tcPr marL="5828" marR="5828" marT="5828" marB="0" vert="vert27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 единицу измерения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на 1 лифт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кв.м. 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5828" marR="5828" marT="5828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3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4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5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6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7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8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9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11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12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/>
                        <a:t>13</a:t>
                      </a:r>
                      <a:endParaRPr lang="ru-RU" sz="1200" b="0" i="0" u="none" strike="noStrike">
                        <a:latin typeface="Calibri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14</a:t>
                      </a:r>
                      <a:endParaRPr lang="ru-RU" sz="1200" b="0" i="0" u="none" strike="noStrike" dirty="0">
                        <a:latin typeface="Calibri"/>
                      </a:endParaRPr>
                    </a:p>
                  </a:txBody>
                  <a:tcPr marL="5828" marR="5828" marT="5828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+mn-lt"/>
                        </a:rPr>
                        <a:t>Азовский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2 531,39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1 483,25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281,98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158,03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736,86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70,07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326,12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122,81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370,57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4,47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latin typeface="+mn-lt"/>
                        </a:rPr>
                        <a:t>Большереченский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2 509,04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1 465,05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324,75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178,62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868,26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387,81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138,98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277,49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5,41</a:t>
                      </a:r>
                    </a:p>
                  </a:txBody>
                  <a:tcPr marL="9525" marR="9525" marT="9525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latin typeface="+mn-lt"/>
                        </a:rPr>
                        <a:t>Большеуковский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2 525,79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1 478,61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293,37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163,52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771,84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342,54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127,12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378,24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4,72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+mn-lt"/>
                        </a:rPr>
                        <a:t>Горьковский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2 858,33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1 671,74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345,64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232,61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196,52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915,07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88,27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407,11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149,06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369,08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5,64</a:t>
                      </a:r>
                    </a:p>
                  </a:txBody>
                  <a:tcPr marL="9525" marR="9525" marT="9525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+mn-lt"/>
                        </a:rPr>
                        <a:t>Знаменский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2 439,93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1 426,96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295,71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163,94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833,76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75,57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348,45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127,49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358,75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4,83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Исилькульский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2 509,23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284,51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159,07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745,65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71,14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123,64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374,03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4,54</a:t>
                      </a:r>
                    </a:p>
                  </a:txBody>
                  <a:tcPr marL="9525" marR="9525" marT="9525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latin typeface="+mn-lt"/>
                        </a:rPr>
                        <a:t>Нововаршавский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2 454,78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1 433,46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316,95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174,38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847,11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82,31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378,31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135,68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358,97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5,27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Одесский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2 534,5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1 483,2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298,91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166,27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75,73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350,18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129,28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370,08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4,84</a:t>
                      </a:r>
                    </a:p>
                  </a:txBody>
                  <a:tcPr marL="9525" marR="9525" marT="9525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latin typeface="+mn-lt"/>
                        </a:rPr>
                        <a:t>Оконешниковский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2 534,97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1 485,01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285,33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159,68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746,86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71,16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330,77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124,11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379,38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4,54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+mn-lt"/>
                        </a:rPr>
                        <a:t>Павлоградский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2 778,02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1 629,41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294,79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166,29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816,75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336,98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129,19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382,12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</a:tr>
              <a:tr h="116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+mn-lt"/>
                        </a:rPr>
                        <a:t>Полтавский</a:t>
                      </a: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2 523,8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1 478,08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287,55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160,67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754,19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71,9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334,29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+mn-lt"/>
                        </a:rPr>
                        <a:t>124,89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375,16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96951"/>
            <a:ext cx="120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Прочие виды ремонтных работ включают: усиление железобетонных козырьков над входами в подъезды; усиление железобетонных балконных плит; смену оконных отливов; ремонт местами металлического ограждения лестниц; замену мусоропровода; ремонт ступеней деревянных и железобетонных лестниц.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100" dirty="0" smtClean="0">
                <a:latin typeface="+mn-lt"/>
              </a:rPr>
              <a:t>Динамика изменения предельной стоимости капитального ремонта 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фасада</a:t>
            </a:r>
            <a:r>
              <a:rPr lang="ru-RU" sz="3100" dirty="0" smtClean="0">
                <a:latin typeface="+mn-lt"/>
              </a:rPr>
              <a:t> оштукатуренного, окрашенного, рустованного в расчете за</a:t>
            </a:r>
          </a:p>
          <a:p>
            <a:r>
              <a:rPr lang="ru-RU" sz="3100" dirty="0" smtClean="0">
                <a:latin typeface="+mn-lt"/>
              </a:rPr>
              <a:t>1 м</a:t>
            </a:r>
            <a:r>
              <a:rPr lang="ru-RU" sz="3100" baseline="30000" dirty="0" smtClean="0">
                <a:latin typeface="+mn-lt"/>
              </a:rPr>
              <a:t>2</a:t>
            </a:r>
            <a:r>
              <a:rPr lang="ru-RU" sz="3100" baseline="30000" dirty="0" smtClean="0"/>
              <a:t> </a:t>
            </a:r>
            <a:r>
              <a:rPr lang="ru-RU" sz="3100" dirty="0" smtClean="0">
                <a:latin typeface="+mn-lt"/>
              </a:rPr>
              <a:t>жилой и нежилой площади многоквартирного дома</a:t>
            </a:r>
            <a:endParaRPr lang="ru-RU" sz="310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61049" y="1480419"/>
          <a:ext cx="9816860" cy="48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960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/>
              <a:t>Структура составных элементов объектов общего имущества </a:t>
            </a:r>
            <a:br>
              <a:rPr lang="ru-RU" sz="3200" dirty="0" smtClean="0"/>
            </a:br>
            <a:r>
              <a:rPr lang="ru-RU" sz="3200" dirty="0" smtClean="0"/>
              <a:t>многоквартирных домов</a:t>
            </a:r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7651" y="1222090"/>
            <a:ext cx="4191000" cy="96640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Объекты общего имущества МКД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14574" y="2517393"/>
            <a:ext cx="4165565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Штукатурный слой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Архитектурный орнамент из лепных элементов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Общедомовые окна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Общедомовые двери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Межпанельные швы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Вентилируемые фасадные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Другие конструктивные элементы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2098203" y="2218378"/>
            <a:ext cx="461246" cy="560650"/>
          </a:xfrm>
          <a:prstGeom prst="downArrow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endParaRPr lang="ru-RU" sz="2600" b="1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997" y="2803108"/>
            <a:ext cx="4181373" cy="35548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Фасады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Кровли </a:t>
            </a:r>
            <a:r>
              <a:rPr lang="ru-RU" sz="1500" b="1" dirty="0" smtClean="0"/>
              <a:t>(чердачные помещения)</a:t>
            </a: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/>
              <a:t>Внутренние </a:t>
            </a:r>
            <a:r>
              <a:rPr lang="ru-RU" sz="1500" b="1" dirty="0"/>
              <a:t>инженерные системы: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Холодное водоснабжение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Горячее водоснабжение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Канализация и водоотведение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Теплоснабжение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Газоснабжение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Вентиляция и кондиционирование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Электроснабжение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/>
              <a:t>Лифтовое оборудование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/>
              <a:t>Подвалы и технические подполья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/>
              <a:t>Фундаменты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/>
              <a:t>Прочие </a:t>
            </a:r>
            <a:r>
              <a:rPr lang="ru-RU" sz="1500" b="1" dirty="0"/>
              <a:t>конструктивные элементы </a:t>
            </a:r>
            <a:r>
              <a:rPr lang="ru-RU" sz="1500" b="1" dirty="0" smtClean="0"/>
              <a:t>здания</a:t>
            </a:r>
          </a:p>
          <a:p>
            <a:pPr marL="646113" indent="-285750">
              <a:buFont typeface="Corbel" panose="020B0503020204020204" pitchFamily="34" charset="0"/>
              <a:buChar char="−"/>
            </a:pPr>
            <a:r>
              <a:rPr lang="ru-RU" sz="1500" b="1" dirty="0" smtClean="0"/>
              <a:t>Мусоропроводы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94525" y="2527278"/>
            <a:ext cx="2373086" cy="40245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Покрытие кровли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Деревянные конструкции скатной кровли  (стропильные ноги, обрешетка)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Слуховые окна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Выходы на кровлю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Утепляющий слой покрытия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Другие конструктивные элементы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14574" y="4621549"/>
            <a:ext cx="4165565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Водомерный узел (в </a:t>
            </a:r>
            <a:r>
              <a:rPr lang="ru-RU" sz="1500" b="1" dirty="0" err="1">
                <a:solidFill>
                  <a:schemeClr val="tx1"/>
                </a:solidFill>
              </a:rPr>
              <a:t>т.ч</a:t>
            </a:r>
            <a:r>
              <a:rPr lang="ru-RU" sz="1500" b="1" dirty="0">
                <a:solidFill>
                  <a:schemeClr val="tx1"/>
                </a:solidFill>
              </a:rPr>
              <a:t>. общедомовой прибор учета потребления холодной воды)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Магистральные системы из стальных трубопроводов в техническом помещении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Стояки из полипропиленовых трубопроводов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Запорная арматура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</a:rPr>
              <a:t>Другие конструктивные элементы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>
            <a:off x="3419061" y="3204376"/>
            <a:ext cx="6058894" cy="1327867"/>
          </a:xfrm>
          <a:prstGeom prst="bentConnector3">
            <a:avLst>
              <a:gd name="adj1" fmla="val 24016"/>
            </a:avLst>
          </a:prstGeom>
          <a:ln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3200130" y="3632232"/>
            <a:ext cx="1848948" cy="1782606"/>
          </a:xfrm>
          <a:prstGeom prst="bentConnector3">
            <a:avLst>
              <a:gd name="adj1" fmla="val 72362"/>
            </a:avLst>
          </a:prstGeom>
          <a:ln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0625" y="1221778"/>
            <a:ext cx="6943725" cy="9648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Конструктивные элементы, входящие в состав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объектов общего имущества МКД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(на примере трех объектов общего имущества)</a:t>
            </a:r>
          </a:p>
        </p:txBody>
      </p:sp>
      <p:pic>
        <p:nvPicPr>
          <p:cNvPr id="41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92" y="5358939"/>
            <a:ext cx="1539421" cy="119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2" name="Соединительная линия уступом 41"/>
          <p:cNvCxnSpPr/>
          <p:nvPr/>
        </p:nvCxnSpPr>
        <p:spPr>
          <a:xfrm flipV="1">
            <a:off x="1319917" y="2719748"/>
            <a:ext cx="3676066" cy="222235"/>
          </a:xfrm>
          <a:prstGeom prst="bentConnector3">
            <a:avLst>
              <a:gd name="adj1" fmla="val 87420"/>
            </a:avLst>
          </a:prstGeom>
          <a:ln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-1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100" dirty="0" smtClean="0">
                <a:latin typeface="+mn-lt"/>
              </a:rPr>
              <a:t>Динамика изменения предельной стоимости капитального ремонта 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плоской кровли </a:t>
            </a:r>
            <a:r>
              <a:rPr lang="ru-RU" sz="3100" dirty="0" smtClean="0">
                <a:latin typeface="+mn-lt"/>
              </a:rPr>
              <a:t>в зависимости от этажности дома в расчете за 1 м</a:t>
            </a:r>
            <a:r>
              <a:rPr lang="ru-RU" sz="3100" baseline="30000" dirty="0" smtClean="0">
                <a:latin typeface="+mn-lt"/>
              </a:rPr>
              <a:t>2 </a:t>
            </a:r>
            <a:r>
              <a:rPr lang="ru-RU" sz="3100" dirty="0" smtClean="0">
                <a:latin typeface="+mn-lt"/>
              </a:rPr>
              <a:t>жилой и нежилой площади многоквартирного дома</a:t>
            </a:r>
            <a:endParaRPr lang="ru-RU" sz="31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45388" y="1511420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7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1050632"/>
            <a:ext cx="12014420" cy="4753819"/>
          </a:xfrm>
          <a:prstGeom prst="rect">
            <a:avLst/>
          </a:prstGeom>
          <a:gradFill>
            <a:gsLst>
              <a:gs pos="0">
                <a:schemeClr val="bg2"/>
              </a:gs>
              <a:gs pos="30000">
                <a:schemeClr val="bg2">
                  <a:lumMod val="60000"/>
                  <a:lumOff val="4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89999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7400" dirty="0" smtClean="0">
                <a:latin typeface="+mn-lt"/>
              </a:rPr>
              <a:t>Спасибо за внимание</a:t>
            </a:r>
            <a:endParaRPr lang="ru-RU" sz="7400" dirty="0">
              <a:latin typeface="+mn-lt"/>
            </a:endParaRPr>
          </a:p>
        </p:txBody>
      </p:sp>
      <p:pic>
        <p:nvPicPr>
          <p:cNvPr id="3" name="Picture 2" descr="D:\РАБОТА\!Сайт\Нарезки\Ш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529" y="197884"/>
            <a:ext cx="793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ЗАО «Сибирский центр ценообразования в строительстве, промышленности и энергетике» </a:t>
            </a:r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smtClean="0"/>
              <a:t>Омск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310164" y="-1468440"/>
            <a:ext cx="10370954" cy="6776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3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797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>
                <a:cs typeface="Times New Roman" panose="02020603050405020304" pitchFamily="18" charset="0"/>
              </a:rPr>
              <a:t>Сметные нормативы на капитальный ремонт общего имущества многоквартирных домов</a:t>
            </a:r>
            <a:endParaRPr lang="ru-RU" sz="3200" dirty="0"/>
          </a:p>
        </p:txBody>
      </p:sp>
      <p:pic>
        <p:nvPicPr>
          <p:cNvPr id="22" name="Picture 2" descr="I:\Отдел полиграфии\Регер Евгений Викторович\Доклад ГВ НОВОСИБИРСК\С2-1 Обложка  нормы УСНк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4" y="1152890"/>
            <a:ext cx="381911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Отдел полиграфии\Регер Евгений Викторович\Доклад ГВ НОВОСИБИРСК\С2-2 Обложка  нормы УЕРк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64" y="1152890"/>
            <a:ext cx="381911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310164" y="-1468440"/>
            <a:ext cx="10370954" cy="6776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3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797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/>
              <a:t>Формирование укрупненных сметных нормативов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УЕРкр, </a:t>
            </a:r>
            <a:r>
              <a:rPr lang="ru-RU" sz="3200" dirty="0" err="1"/>
              <a:t>УСНкр</a:t>
            </a:r>
            <a:r>
              <a:rPr lang="ru-RU" sz="3200" dirty="0"/>
              <a:t>)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8383" y="1508903"/>
            <a:ext cx="11382735" cy="858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Укрупненные сметные нормативы капитального ремонта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(УЕРкр, </a:t>
            </a:r>
            <a:r>
              <a:rPr lang="ru-RU" sz="2400" b="1" dirty="0" err="1">
                <a:solidFill>
                  <a:schemeClr val="bg1"/>
                </a:solidFill>
              </a:rPr>
              <a:t>УСНкр</a:t>
            </a:r>
            <a:r>
              <a:rPr lang="ru-RU" sz="24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856747" y="2586994"/>
            <a:ext cx="318553" cy="76259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183" y="3419495"/>
            <a:ext cx="1402830" cy="213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Перечень видов работ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услуг</a:t>
            </a: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1828966" y="4424649"/>
            <a:ext cx="318553" cy="1655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770337" y="2586994"/>
            <a:ext cx="318553" cy="76259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773159" y="2617168"/>
            <a:ext cx="318553" cy="73242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6913251" y="2617168"/>
            <a:ext cx="318553" cy="73242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8855734" y="2617167"/>
            <a:ext cx="318553" cy="7324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66745" y="3437482"/>
            <a:ext cx="1482617" cy="2125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Анализ </a:t>
            </a:r>
            <a:r>
              <a:rPr lang="ru-RU" sz="1600" b="1" dirty="0">
                <a:solidFill>
                  <a:schemeClr val="bg1"/>
                </a:solidFill>
              </a:rPr>
              <a:t>сметной документации</a:t>
            </a: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3718026" y="4424649"/>
            <a:ext cx="318553" cy="1655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24487" y="3437482"/>
            <a:ext cx="1592793" cy="2125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Формирование </a:t>
            </a:r>
            <a:r>
              <a:rPr lang="ru-RU" sz="1600" b="1" dirty="0" err="1">
                <a:solidFill>
                  <a:schemeClr val="bg1"/>
                </a:solidFill>
              </a:rPr>
              <a:t>УСНкр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5805358" y="4424649"/>
            <a:ext cx="318553" cy="1655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79012" y="3437483"/>
            <a:ext cx="1597265" cy="2125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50" dirty="0">
                <a:solidFill>
                  <a:schemeClr val="bg1"/>
                </a:solidFill>
              </a:rPr>
              <a:t>Формирование перечня материалов и механизмов применяемых при капитальном ремонте</a:t>
            </a:r>
          </a:p>
        </p:txBody>
      </p:sp>
      <p:sp>
        <p:nvSpPr>
          <p:cNvPr id="48" name="Стрелка вниз 47"/>
          <p:cNvSpPr/>
          <p:nvPr/>
        </p:nvSpPr>
        <p:spPr>
          <a:xfrm rot="16200000">
            <a:off x="7876520" y="4391943"/>
            <a:ext cx="318553" cy="2310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88723" y="3437483"/>
            <a:ext cx="1434408" cy="2117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Определение стоимости </a:t>
            </a:r>
            <a:r>
              <a:rPr lang="ru-RU" sz="1600" b="1" dirty="0" smtClean="0">
                <a:solidFill>
                  <a:schemeClr val="bg1"/>
                </a:solidFill>
              </a:rPr>
              <a:t>размера оплаты </a:t>
            </a:r>
            <a:r>
              <a:rPr lang="ru-RU" sz="1600" b="1" dirty="0">
                <a:solidFill>
                  <a:schemeClr val="bg1"/>
                </a:solidFill>
              </a:rPr>
              <a:t>труда </a:t>
            </a:r>
            <a:r>
              <a:rPr lang="ru-RU" sz="1600" b="1" dirty="0" smtClean="0">
                <a:solidFill>
                  <a:schemeClr val="bg1"/>
                </a:solidFill>
              </a:rPr>
              <a:t>рабочих, </a:t>
            </a:r>
            <a:r>
              <a:rPr lang="ru-RU" sz="1600" b="1" dirty="0">
                <a:solidFill>
                  <a:schemeClr val="bg1"/>
                </a:solidFill>
              </a:rPr>
              <a:t>материалов и эксплуатации механизмов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145808" y="3437482"/>
            <a:ext cx="1535310" cy="2125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Расчет </a:t>
            </a:r>
            <a:r>
              <a:rPr lang="ru-RU" sz="1600" b="1" dirty="0" err="1">
                <a:solidFill>
                  <a:schemeClr val="bg1"/>
                </a:solidFill>
              </a:rPr>
              <a:t>УЕРкр</a:t>
            </a:r>
            <a:r>
              <a:rPr lang="ru-RU" sz="1600" b="1" dirty="0">
                <a:solidFill>
                  <a:schemeClr val="bg1"/>
                </a:solidFill>
              </a:rPr>
              <a:t> в ценах на год принятия региональной программы субъектом РФ</a:t>
            </a:r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9766312" y="4404256"/>
            <a:ext cx="318553" cy="16559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310164" y="-1468440"/>
            <a:ext cx="10370954" cy="6776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3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7970" cy="810883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/>
              <a:t>Состав укрупненных сметных расценок (</a:t>
            </a:r>
            <a:r>
              <a:rPr lang="ru-RU" sz="3200" dirty="0" err="1" smtClean="0"/>
              <a:t>УЕРкр</a:t>
            </a:r>
            <a:r>
              <a:rPr lang="ru-RU" sz="3200" dirty="0" smtClean="0"/>
              <a:t>)</a:t>
            </a:r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7027" y="1368086"/>
            <a:ext cx="11178073" cy="603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Укрупненные сметные расценки </a:t>
            </a:r>
            <a:r>
              <a:rPr lang="ru-RU" sz="2400" b="1" dirty="0" err="1">
                <a:solidFill>
                  <a:schemeClr val="bg1"/>
                </a:solidFill>
              </a:rPr>
              <a:t>УЕРкр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636672" y="3892680"/>
            <a:ext cx="2960661" cy="833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Оплата труда рабочих -ремонтников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21028" y="3892679"/>
            <a:ext cx="2960661" cy="833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Стоимость эксплуатации машин и механизмов</a:t>
            </a: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1678730" y="3892676"/>
            <a:ext cx="2960661" cy="833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Стоимость материалов и оборудования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2893705" y="3892676"/>
            <a:ext cx="2960664" cy="833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Накладные расходы</a:t>
            </a: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4114180" y="3908636"/>
            <a:ext cx="2960661" cy="833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Сметная прибыль</a:t>
            </a: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5461988" y="3759843"/>
            <a:ext cx="2976622" cy="1114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Дополнительные транспортные затраты по доставке материалов в муниципальные районы </a:t>
            </a: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6892486" y="3841912"/>
            <a:ext cx="2960661" cy="96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Удорожание работ при производстве в зимнее время</a:t>
            </a: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240914" y="3857872"/>
            <a:ext cx="2960661" cy="96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Строительный контроль (технический надзор)</a:t>
            </a: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9589342" y="3857872"/>
            <a:ext cx="2960661" cy="96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Непредвиденные работы и затраты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10854316" y="211126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9505890" y="211126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8157462" y="2114416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6737311" y="211126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373145" y="211126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158685" y="211126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2943050" y="209530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786006" y="209530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628960" y="2095301"/>
            <a:ext cx="430707" cy="599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27738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310164" y="-1468440"/>
            <a:ext cx="10370954" cy="6776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3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0" y="-1"/>
            <a:ext cx="1200797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pPr>
              <a:spcBef>
                <a:spcPts val="100"/>
              </a:spcBef>
            </a:pPr>
            <a:r>
              <a:rPr lang="ru-RU" sz="3200" dirty="0" smtClean="0">
                <a:cs typeface="Times New Roman" panose="02020603050405020304" pitchFamily="18" charset="0"/>
              </a:rPr>
              <a:t>Таблица </a:t>
            </a:r>
            <a:r>
              <a:rPr lang="ru-RU" sz="3200" dirty="0" err="1" smtClean="0">
                <a:cs typeface="Times New Roman" panose="02020603050405020304" pitchFamily="18" charset="0"/>
              </a:rPr>
              <a:t>УСНкр</a:t>
            </a:r>
            <a:r>
              <a:rPr lang="ru-RU" sz="3200" dirty="0" smtClean="0">
                <a:cs typeface="Times New Roman" panose="02020603050405020304" pitchFamily="18" charset="0"/>
              </a:rPr>
              <a:t> 01-04-01-12</a:t>
            </a:r>
          </a:p>
          <a:p>
            <a:pPr>
              <a:spcBef>
                <a:spcPts val="100"/>
              </a:spcBef>
            </a:pPr>
            <a:r>
              <a:rPr lang="ru-RU" sz="3200" dirty="0" smtClean="0">
                <a:cs typeface="Times New Roman" panose="02020603050405020304" pitchFamily="18" charset="0"/>
              </a:rPr>
              <a:t>Замена стояков системы холодного водоснабжения из стальных труб на полипропиленовые трубы диаметром 20 мм</a:t>
            </a:r>
            <a:endParaRPr lang="ru-RU" sz="3200" dirty="0">
              <a:latin typeface="+mj-lt"/>
            </a:endParaRPr>
          </a:p>
        </p:txBody>
      </p:sp>
      <p:pic>
        <p:nvPicPr>
          <p:cNvPr id="31" name="Picture 1" descr="I:\Отдел полиграфии\Регер Евгений Викторович\Доклад ГВ НОВОСИБИРСК\С5 Таблица УСНкр и УEРкр стоя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6279" r="1504" b="8772"/>
          <a:stretch/>
        </p:blipFill>
        <p:spPr bwMode="auto">
          <a:xfrm>
            <a:off x="586629" y="1345730"/>
            <a:ext cx="10976462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0" y="-1"/>
            <a:ext cx="1200797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pPr>
              <a:spcBef>
                <a:spcPts val="100"/>
              </a:spcBef>
            </a:pPr>
            <a:r>
              <a:rPr lang="ru-RU" sz="3200" dirty="0" smtClean="0">
                <a:cs typeface="Times New Roman" panose="02020603050405020304" pitchFamily="18" charset="0"/>
              </a:rPr>
              <a:t>Таблица У</a:t>
            </a:r>
            <a:r>
              <a:rPr lang="en-US" sz="3200" dirty="0" smtClean="0">
                <a:cs typeface="Times New Roman" panose="02020603050405020304" pitchFamily="18" charset="0"/>
              </a:rPr>
              <a:t>E</a:t>
            </a:r>
            <a:r>
              <a:rPr lang="ru-RU" sz="3200" dirty="0" err="1" smtClean="0">
                <a:cs typeface="Times New Roman" panose="02020603050405020304" pitchFamily="18" charset="0"/>
              </a:rPr>
              <a:t>Ркр</a:t>
            </a:r>
            <a:r>
              <a:rPr lang="ru-RU" sz="3200" dirty="0" smtClean="0">
                <a:cs typeface="Times New Roman" panose="02020603050405020304" pitchFamily="18" charset="0"/>
              </a:rPr>
              <a:t> 01-04-01-12</a:t>
            </a:r>
          </a:p>
          <a:p>
            <a:pPr>
              <a:spcBef>
                <a:spcPts val="100"/>
              </a:spcBef>
            </a:pPr>
            <a:r>
              <a:rPr lang="ru-RU" sz="3200" dirty="0" smtClean="0">
                <a:cs typeface="Times New Roman" panose="02020603050405020304" pitchFamily="18" charset="0"/>
              </a:rPr>
              <a:t>Замена стояков системы холодного водоснабжения из стальных труб на полипропиленовые трубы диаметром 20 мм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51247"/>
              </p:ext>
            </p:extLst>
          </p:nvPr>
        </p:nvGraphicFramePr>
        <p:xfrm>
          <a:off x="0" y="1377848"/>
          <a:ext cx="12016596" cy="48576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71357"/>
                <a:gridCol w="1273759"/>
                <a:gridCol w="1081494"/>
                <a:gridCol w="1283372"/>
                <a:gridCol w="1256937"/>
                <a:gridCol w="1283372"/>
                <a:gridCol w="1180029"/>
                <a:gridCol w="1295389"/>
                <a:gridCol w="1295389"/>
                <a:gridCol w="795498"/>
              </a:tblGrid>
              <a:tr h="580072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</a:rPr>
                        <a:t>Измеритель 100 м.										в ценах на 01.01.2014</a:t>
                      </a:r>
                      <a:r>
                        <a:rPr lang="ru-RU" sz="1400" b="1" baseline="0" dirty="0" smtClean="0">
                          <a:latin typeface="+mn-lt"/>
                        </a:rPr>
                        <a:t> г.</a:t>
                      </a:r>
                      <a:endParaRPr lang="ru-RU" sz="1400" b="1" dirty="0" smtClean="0">
                        <a:latin typeface="+mn-lt"/>
                      </a:endParaRPr>
                    </a:p>
                  </a:txBody>
                  <a:tcPr marL="17604" marR="17604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04" marR="1760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04" marR="176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7" marR="35837" marT="0" marB="0"/>
                </a:tc>
              </a:tr>
              <a:tr h="3793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Зона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стоимость работ, руб.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 том числе, руб.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Затраты </a:t>
                      </a:r>
                      <a:r>
                        <a:rPr lang="ru-RU" sz="1200" b="1" dirty="0" smtClean="0"/>
                        <a:t>труда рабочих, </a:t>
                      </a:r>
                      <a:r>
                        <a:rPr lang="ru-RU" sz="1200" b="1" dirty="0" err="1"/>
                        <a:t>чел.-ч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79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Оплата труда рабочих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Эксплуатация машин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Материалы, оборудование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Накладные расходы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/>
                        <a:t>Сметная прибыль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Прочие </a:t>
                      </a:r>
                      <a:r>
                        <a:rPr lang="ru-RU" sz="1200" b="1" dirty="0" smtClean="0"/>
                        <a:t>затраты в т.ч. зимние и непредвиденные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 т.ч. оплата труда машинистов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107627,15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33896,08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1588,93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43,67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21146,64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8549,35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107653,23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33896,08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1588,93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43,67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21170,60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8551,46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107717,35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33896,08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1588,93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43,67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21229,63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8556,57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107783,83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33896,08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1588,93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43,67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21290,86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8561,81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107853,46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33896,08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1588,93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43,67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21354,94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8567,35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107932,78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33896,08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1588,93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43,67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21427,98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8573,64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Зона 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107989,58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33896,08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1588,93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43,67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21480,26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28868,98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13577,17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8578,17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225,03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371971"/>
              </p:ext>
            </p:extLst>
          </p:nvPr>
        </p:nvGraphicFramePr>
        <p:xfrm>
          <a:off x="0" y="1396934"/>
          <a:ext cx="11138241" cy="42274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1347"/>
                <a:gridCol w="4749254"/>
                <a:gridCol w="581188"/>
                <a:gridCol w="686636"/>
                <a:gridCol w="686636"/>
                <a:gridCol w="686636"/>
                <a:gridCol w="686636"/>
                <a:gridCol w="686636"/>
                <a:gridCol w="686636"/>
                <a:gridCol w="686636"/>
              </a:tblGrid>
              <a:tr h="3878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+mn-lt"/>
                        </a:rPr>
                        <a:t> СМЕТНЫЕ ЦЕНЫ НА МАТЕРИАЛЫ и </a:t>
                      </a:r>
                      <a:r>
                        <a:rPr lang="ru-RU" sz="1400" b="1" u="none" strike="noStrike" dirty="0" smtClean="0">
                          <a:latin typeface="+mn-lt"/>
                        </a:rPr>
                        <a:t>оборудование по Новосибирской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Код ресурса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+mn-lt"/>
                        </a:rPr>
                        <a:t>Наименование материальных ресурсов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atin typeface="+mn-lt"/>
                        </a:rPr>
                        <a:t>Ед.изм.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+mn-lt"/>
                        </a:rPr>
                        <a:t>Текущая сметная цена, руб. (без </a:t>
                      </a:r>
                      <a:r>
                        <a:rPr lang="ru-RU" sz="1200" b="1" u="none" strike="noStrike" dirty="0" smtClean="0">
                          <a:latin typeface="+mn-lt"/>
                        </a:rPr>
                        <a:t>НДС) на 01.01.2014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III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IV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VI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Зона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VII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847" marR="1847" marT="1847" marB="0"/>
                </a:tc>
              </a:tr>
              <a:tr h="59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101-0036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latin typeface="+mn-lt"/>
                        </a:rPr>
                        <a:t>Листы асбестоцементные волнистые унифицированного профиля 54/200 толщиной 7,5 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м2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134,74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138,32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146,91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155,84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165,18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175,87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183,55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</a:tr>
              <a:tr h="59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101-0059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latin typeface="+mn-lt"/>
                        </a:rPr>
                        <a:t>Детали к асбестоцементным листам волнистым среднего профиля, коньковые перекрываемые и перекрывающие (пара) КС-1 и КС-2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100 пар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3974,19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4296,06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5068,3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5871,59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6710,58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7671,95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8362,38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101-0072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>
                          <a:latin typeface="+mn-lt"/>
                        </a:rPr>
                        <a:t>Битумы нефтяные строительные изоляционные БНИ-IV-3, БНИ-IV, БНИ-V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n-lt"/>
                        </a:rPr>
                        <a:t>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10818,48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11025,68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11522,81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12039,93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12580,03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13198,91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13643,37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101-0091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latin typeface="+mn-lt"/>
                        </a:rPr>
                        <a:t>Болты с шестигранной головкой диаметром резьбы 12 (14) 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56909,79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57135,09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57675,66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58237,96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58825,26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59498,21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59981,52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latin typeface="+mn-lt"/>
                        </a:rPr>
                        <a:t>Клей 88-СА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кг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143,44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143,68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144,25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144,84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145,45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146,15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146,66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101-0348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u="none" strike="noStrike" dirty="0">
                          <a:latin typeface="+mn-lt"/>
                        </a:rPr>
                        <a:t>Краски водно-дисперсионные поливинилацетатные ВД-ВА-17 </a:t>
                      </a:r>
                      <a:r>
                        <a:rPr lang="ru-RU" sz="1200" u="none" strike="noStrike" dirty="0" smtClean="0">
                          <a:latin typeface="+mn-lt"/>
                        </a:rPr>
                        <a:t>серовато-розовая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latin typeface="+mn-lt"/>
                        </a:rPr>
                        <a:t>43570,76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43939,67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44825,3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45746,99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46710,39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47814,29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latin typeface="+mn-lt"/>
                        </a:rPr>
                        <a:t>48607,09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</a:tr>
              <a:tr h="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101-1961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Материалы рулонные кровельные для верхнего слоя,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изопласт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ЭКП-4.5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n-lt"/>
                        </a:rPr>
                        <a:t>м2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161,23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162,14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166,57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168,93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171,63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173,58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101-9123-01081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Мембрана полимерная кровельная: 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Logicroof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(ПВХ)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SR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1,5 неармированная</a:t>
                      </a:r>
                    </a:p>
                  </a:txBody>
                  <a:tcPr marL="36195" marR="3619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n-lt"/>
                        </a:rPr>
                        <a:t>м2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354,58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363,06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373,15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384,98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398,79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433,29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47" marR="1847" marT="1847" marB="0" anchor="ctr">
                    <a:solidFill>
                      <a:schemeClr val="tx1"/>
                    </a:solidFill>
                  </a:tcPr>
                </a:tc>
              </a:tr>
              <a:tr h="3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101-9123-04011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Материал кровельный гидроизоляционный наплавляемый: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Рубемаст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РНК-400-1,5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101-1862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Пластик бумажно-слоистый 2 с декоративной стороной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1000 м2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322561,86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323602,76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326101,91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328697,54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331402,59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334502,14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336728,19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101-1871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Швеллеры № 16-24 сталь марки 18сп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27818,13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28030,14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28538,82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29067,95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29620,59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30253,84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30708,63</a:t>
                      </a:r>
                    </a:p>
                  </a:txBody>
                  <a:tcPr marL="9525" marR="9525" marT="9525" marB="0" anchor="ctr"/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101-1874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Сталь листовая оцинкованная толщиной листа 1,5 мм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32371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32583,01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33091,69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33620,81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34173,46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34806,71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35261,5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36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101-1875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Сталь листовая оцинкованная толщиной листа 0,7 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34157,26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34369,28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34877,96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35407,08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35959,73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36592,98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37047,77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0" y="-1"/>
            <a:ext cx="12007970" cy="97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pPr>
              <a:spcBef>
                <a:spcPts val="100"/>
              </a:spcBef>
            </a:pPr>
            <a:r>
              <a:rPr lang="ru-RU" sz="3200" dirty="0" smtClean="0">
                <a:cs typeface="Times New Roman" panose="02020603050405020304" pitchFamily="18" charset="0"/>
              </a:rPr>
              <a:t>Изменение стоимости материалов в зависимости от территориальной зоны субъекта Российской Федерации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0" y="0"/>
            <a:ext cx="12009600" cy="1332000"/>
          </a:xfrm>
          <a:prstGeom prst="rect">
            <a:avLst/>
          </a:prstGeom>
          <a:gradFill flip="none" rotWithShape="1">
            <a:gsLst>
              <a:gs pos="0">
                <a:srgbClr val="27718E"/>
              </a:gs>
              <a:gs pos="50000">
                <a:srgbClr val="3494BA"/>
              </a:gs>
              <a:gs pos="100000">
                <a:srgbClr val="26708B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"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ru-RU" sz="3200" dirty="0" smtClean="0"/>
              <a:t>Типовая номенклатура конструктивных элементов и внутридомовых инженерных систем, входящих в состав общего имущества в многоквартирных домах</a:t>
            </a:r>
            <a:endParaRPr lang="ru-RU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197" y="1345856"/>
            <a:ext cx="381912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Другая 2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8057</TotalTime>
  <Words>3347</Words>
  <Application>Microsoft Office PowerPoint</Application>
  <PresentationFormat>Произвольный</PresentationFormat>
  <Paragraphs>1372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SRCCS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Сергей Юрьевич</dc:creator>
  <cp:lastModifiedBy>Яровая Наталья Борисовна</cp:lastModifiedBy>
  <cp:revision>390</cp:revision>
  <cp:lastPrinted>2015-04-16T08:03:46Z</cp:lastPrinted>
  <dcterms:created xsi:type="dcterms:W3CDTF">2014-02-21T07:40:27Z</dcterms:created>
  <dcterms:modified xsi:type="dcterms:W3CDTF">2015-04-22T03:09:19Z</dcterms:modified>
</cp:coreProperties>
</file>