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2" r:id="rId3"/>
    <p:sldId id="257" r:id="rId4"/>
    <p:sldId id="267" r:id="rId5"/>
    <p:sldId id="263" r:id="rId6"/>
    <p:sldId id="269" r:id="rId7"/>
    <p:sldId id="264" r:id="rId8"/>
    <p:sldId id="265" r:id="rId9"/>
    <p:sldId id="270" r:id="rId10"/>
    <p:sldId id="271" r:id="rId11"/>
    <p:sldId id="258" r:id="rId12"/>
    <p:sldId id="259" r:id="rId13"/>
    <p:sldId id="260" r:id="rId14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E8F71-4140-46B2-9884-1F459B3C756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351D689-F3DD-44A8-98D7-D03A427FEB7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E8F71-4140-46B2-9884-1F459B3C756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D689-F3DD-44A8-98D7-D03A427FEB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E8F71-4140-46B2-9884-1F459B3C756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D689-F3DD-44A8-98D7-D03A427FEB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E8F71-4140-46B2-9884-1F459B3C756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D689-F3DD-44A8-98D7-D03A427FEB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E8F71-4140-46B2-9884-1F459B3C756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D689-F3DD-44A8-98D7-D03A427FEB7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E8F71-4140-46B2-9884-1F459B3C756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D689-F3DD-44A8-98D7-D03A427FEB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E8F71-4140-46B2-9884-1F459B3C756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D689-F3DD-44A8-98D7-D03A427FEB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E8F71-4140-46B2-9884-1F459B3C756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D689-F3DD-44A8-98D7-D03A427FEB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E8F71-4140-46B2-9884-1F459B3C756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D689-F3DD-44A8-98D7-D03A427FEB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E8F71-4140-46B2-9884-1F459B3C756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D689-F3DD-44A8-98D7-D03A427FEB7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E8F71-4140-46B2-9884-1F459B3C756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D689-F3DD-44A8-98D7-D03A427FEB7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53E8F71-4140-46B2-9884-1F459B3C756A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351D689-F3DD-44A8-98D7-D03A427FEB7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39"/>
            <a:ext cx="8064896" cy="2592289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«Анализ информационной инфраструктуры администрации города Абакана с</a:t>
            </a:r>
            <a:br>
              <a:rPr lang="ru-RU" sz="3600" dirty="0"/>
            </a:br>
            <a:r>
              <a:rPr lang="ru-RU" sz="3600" dirty="0"/>
              <a:t>позиции </a:t>
            </a:r>
            <a:r>
              <a:rPr lang="ru-RU" sz="3600" dirty="0" err="1"/>
              <a:t>импортозамещения</a:t>
            </a:r>
            <a:r>
              <a:rPr lang="ru-RU" sz="3600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140968"/>
            <a:ext cx="6553200" cy="1800200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Зуев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Евгений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Андреевич</a:t>
            </a:r>
            <a:endParaRPr lang="en-US" sz="1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главный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специалист отдела по мобилизационной</a:t>
            </a:r>
          </a:p>
          <a:p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работе и безопасности Аппарата администрации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</a:t>
            </a: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Абакана</a:t>
            </a:r>
          </a:p>
        </p:txBody>
      </p:sp>
    </p:spTree>
    <p:extLst>
      <p:ext uri="{BB962C8B-B14F-4D97-AF65-F5344CB8AC3E}">
        <p14:creationId xmlns:p14="http://schemas.microsoft.com/office/powerpoint/2010/main" val="3210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352928" cy="6018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>
              <a:lnSpc>
                <a:spcPct val="150000"/>
              </a:lnSpc>
              <a:buClr>
                <a:schemeClr val="accent1"/>
              </a:buClr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 2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0,69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пакетов эксплуатируются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80% рабочих станций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>
              <a:lnSpc>
                <a:spcPct val="150000"/>
              </a:lnSpc>
              <a:buClr>
                <a:schemeClr val="accent1"/>
              </a:buClr>
            </a:pPr>
            <a:endParaRPr lang="ru-RU" sz="19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>
              <a:lnSpc>
                <a:spcPct val="150000"/>
              </a:lnSpc>
              <a:buClr>
                <a:schemeClr val="accent1"/>
              </a:buClr>
            </a:pPr>
            <a:endParaRPr lang="en-US" sz="19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>
              <a:lnSpc>
                <a:spcPct val="150000"/>
              </a:lnSpc>
              <a:buClr>
                <a:schemeClr val="accent1"/>
              </a:buClr>
            </a:pPr>
            <a:r>
              <a:rPr lang="ru-RU" sz="19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>
              <a:lnSpc>
                <a:spcPct val="150000"/>
              </a:lnSpc>
              <a:spcAft>
                <a:spcPts val="0"/>
              </a:spcAft>
              <a:buClr>
                <a:schemeClr val="accent1"/>
              </a:buClr>
            </a:pP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Главным тормозом процесса </a:t>
            </a:r>
            <a:r>
              <a:rPr lang="ru-RU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импортозамещения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являются ключевые федеральные прикладные системы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реализованные на технологиях 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не имеющие в данный момент реализации под отечественной ОС(</a:t>
            </a: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Linux)!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9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16737"/>
            <a:ext cx="8261350" cy="103981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Трудности внедрения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51520" y="836712"/>
            <a:ext cx="8712968" cy="583264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Проблема стандартизации и использования  единых форматов документов в государственных органах.</a:t>
            </a:r>
          </a:p>
          <a:p>
            <a:r>
              <a:rPr lang="ru-RU" dirty="0" smtClean="0"/>
              <a:t>Проблема функционирования ПО под отечественной ОС(не все функции, даже если они заявлены производителем работают корректно).</a:t>
            </a:r>
          </a:p>
          <a:p>
            <a:r>
              <a:rPr lang="ru-RU" dirty="0" smtClean="0"/>
              <a:t>Необходимость переобучения </a:t>
            </a:r>
            <a:r>
              <a:rPr lang="ru-RU" dirty="0"/>
              <a:t>персонала </a:t>
            </a:r>
            <a:r>
              <a:rPr lang="ru-RU" dirty="0" smtClean="0"/>
              <a:t>работе в новой ОС и прикладных программах.</a:t>
            </a:r>
          </a:p>
          <a:p>
            <a:r>
              <a:rPr lang="ru-RU" dirty="0" smtClean="0"/>
              <a:t>Цена некоторых отечественных продуктов приближается к цене импортного ПО.</a:t>
            </a:r>
          </a:p>
          <a:p>
            <a:r>
              <a:rPr lang="ru-RU" dirty="0" smtClean="0"/>
              <a:t>Использование отечественными разработчиками </a:t>
            </a:r>
            <a:r>
              <a:rPr lang="ru-RU" dirty="0" smtClean="0"/>
              <a:t>взаимодействия </a:t>
            </a:r>
            <a:r>
              <a:rPr lang="ru-RU" dirty="0" smtClean="0"/>
              <a:t>с </a:t>
            </a:r>
            <a:r>
              <a:rPr lang="ru-RU" dirty="0" smtClean="0"/>
              <a:t>технологиями </a:t>
            </a:r>
            <a:r>
              <a:rPr lang="en-US" dirty="0" smtClean="0"/>
              <a:t>Microsoft </a:t>
            </a:r>
            <a:r>
              <a:rPr lang="ru-RU" dirty="0" smtClean="0"/>
              <a:t>( к примеру используются объекты </a:t>
            </a:r>
            <a:r>
              <a:rPr lang="en-US" dirty="0" smtClean="0"/>
              <a:t>Office </a:t>
            </a:r>
            <a:r>
              <a:rPr lang="en-US" dirty="0" smtClean="0"/>
              <a:t>(Visual Basic)</a:t>
            </a:r>
            <a:r>
              <a:rPr lang="ru-RU" dirty="0" smtClean="0"/>
              <a:t>, </a:t>
            </a:r>
            <a:r>
              <a:rPr lang="ru-RU" dirty="0" smtClean="0"/>
              <a:t>для </a:t>
            </a:r>
            <a:r>
              <a:rPr lang="ru-RU" dirty="0" smtClean="0"/>
              <a:t>вывода форм печати</a:t>
            </a:r>
            <a:r>
              <a:rPr lang="en-US" dirty="0" smtClean="0"/>
              <a:t>.</a:t>
            </a:r>
          </a:p>
          <a:p>
            <a:r>
              <a:rPr lang="ru-RU" dirty="0" smtClean="0"/>
              <a:t>«</a:t>
            </a:r>
            <a:r>
              <a:rPr lang="ru-RU" dirty="0"/>
              <a:t>Неясность » </a:t>
            </a:r>
            <a:r>
              <a:rPr lang="ru-RU" dirty="0" smtClean="0"/>
              <a:t>в будущем выбранного отечественного </a:t>
            </a:r>
            <a:r>
              <a:rPr lang="ru-RU" dirty="0" smtClean="0"/>
              <a:t>ПО</a:t>
            </a:r>
            <a:r>
              <a:rPr lang="en-US" dirty="0" smtClean="0"/>
              <a:t>.</a:t>
            </a:r>
            <a:endParaRPr lang="ru-RU" dirty="0"/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5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Направление решения проблем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Необходимо использовать </a:t>
            </a:r>
            <a:r>
              <a:rPr lang="ru-RU" dirty="0"/>
              <a:t>международные подход к сертификации </a:t>
            </a:r>
            <a:r>
              <a:rPr lang="ru-RU" dirty="0" smtClean="0"/>
              <a:t>качества.</a:t>
            </a:r>
            <a:endParaRPr lang="ru-RU" dirty="0"/>
          </a:p>
          <a:p>
            <a:r>
              <a:rPr lang="ru-RU" dirty="0" smtClean="0"/>
              <a:t>Выработка единых стандартов взаимодействия информационных систем.</a:t>
            </a:r>
            <a:endParaRPr lang="ru-RU" dirty="0"/>
          </a:p>
          <a:p>
            <a:r>
              <a:rPr lang="ru-RU" dirty="0" smtClean="0"/>
              <a:t>Начинать </a:t>
            </a:r>
            <a:r>
              <a:rPr lang="ru-RU" dirty="0" err="1" smtClean="0"/>
              <a:t>импортозамещение</a:t>
            </a:r>
            <a:r>
              <a:rPr lang="ru-RU" dirty="0" smtClean="0"/>
              <a:t> с федерального уровня и федеральных информационных систем.</a:t>
            </a:r>
          </a:p>
          <a:p>
            <a:r>
              <a:rPr lang="ru-RU" dirty="0" smtClean="0"/>
              <a:t>Создать рабочую группу по отбору реально работающего отечественного ПО.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249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528" y="2708920"/>
            <a:ext cx="8259762" cy="10382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СПАСИБО ЗА ВНИМАНИЕ!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99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36815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угрозы при использовании иностранного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96855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одностороннее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условий использования ПО вследствие изменения государственной политики страны происхождения разработчика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несанкционированный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со стороны иностранных спецслужб к информации, размещаемой в информационных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системах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игнорирование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иностранными интернет-компаниями Российского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зарубежного производства делает государственных заказчиков зависимыми от колебаний валютного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613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5751" y="260648"/>
            <a:ext cx="2664296" cy="11028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ct val="40000"/>
              </a:spcBef>
              <a:buClr>
                <a:srgbClr val="D27D00"/>
              </a:buClr>
            </a:pPr>
            <a:r>
              <a:rPr lang="ru-RU" sz="1600" b="1" u="sng" dirty="0" smtClean="0">
                <a:solidFill>
                  <a:srgbClr val="800000"/>
                </a:solidFill>
                <a:latin typeface="Verdana" pitchFamily="34" charset="0"/>
              </a:rPr>
              <a:t>Администраци</a:t>
            </a:r>
            <a:r>
              <a:rPr lang="ru-RU" sz="1600" b="1" u="sng" dirty="0">
                <a:solidFill>
                  <a:srgbClr val="800000"/>
                </a:solidFill>
                <a:latin typeface="Verdana" pitchFamily="34" charset="0"/>
              </a:rPr>
              <a:t>я</a:t>
            </a:r>
            <a:r>
              <a:rPr lang="ru-RU" sz="1600" b="1" u="sng" dirty="0" smtClean="0">
                <a:solidFill>
                  <a:srgbClr val="800000"/>
                </a:solidFill>
                <a:latin typeface="Verdana" pitchFamily="34" charset="0"/>
              </a:rPr>
              <a:t> </a:t>
            </a:r>
          </a:p>
          <a:p>
            <a:pPr algn="ctr">
              <a:lnSpc>
                <a:spcPct val="80000"/>
              </a:lnSpc>
              <a:spcBef>
                <a:spcPct val="40000"/>
              </a:spcBef>
              <a:buClr>
                <a:srgbClr val="D27D00"/>
              </a:buClr>
            </a:pPr>
            <a:r>
              <a:rPr lang="ru-RU" sz="1600" b="1" u="sng" dirty="0" smtClean="0">
                <a:solidFill>
                  <a:srgbClr val="800000"/>
                </a:solidFill>
                <a:latin typeface="Verdana" pitchFamily="34" charset="0"/>
              </a:rPr>
              <a:t>г. Абакана</a:t>
            </a:r>
            <a:endParaRPr lang="ru-RU" sz="1600" b="1" u="sng" dirty="0">
              <a:solidFill>
                <a:srgbClr val="800000"/>
              </a:solidFill>
              <a:latin typeface="Verdana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64011" y="1021240"/>
            <a:ext cx="2219757" cy="98059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ct val="40000"/>
              </a:spcBef>
              <a:buClr>
                <a:srgbClr val="D27D00"/>
              </a:buClr>
            </a:pPr>
            <a:r>
              <a:rPr lang="ru-RU" sz="1600" b="1" u="sng" dirty="0" smtClean="0">
                <a:solidFill>
                  <a:srgbClr val="800000"/>
                </a:solidFill>
                <a:latin typeface="Verdana" pitchFamily="34" charset="0"/>
              </a:rPr>
              <a:t>Аппарат Администрации</a:t>
            </a:r>
            <a:endParaRPr lang="ru-RU" sz="1600" b="1" dirty="0">
              <a:solidFill>
                <a:srgbClr val="800000"/>
              </a:solidFill>
              <a:latin typeface="Verdana" pitchFamily="34" charset="0"/>
            </a:endParaRPr>
          </a:p>
          <a:p>
            <a:pPr marL="174625" indent="-174625">
              <a:lnSpc>
                <a:spcPct val="80000"/>
              </a:lnSpc>
              <a:spcBef>
                <a:spcPct val="40000"/>
              </a:spcBef>
              <a:buClr>
                <a:srgbClr val="D27D00"/>
              </a:buClr>
              <a:buFontTx/>
              <a:buChar char="•"/>
            </a:pPr>
            <a:endParaRPr lang="ru-RU" sz="1200" b="1" dirty="0">
              <a:solidFill>
                <a:srgbClr val="800000"/>
              </a:solidFill>
              <a:latin typeface="Verdana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774927" y="1021241"/>
            <a:ext cx="1978485" cy="98059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ct val="40000"/>
              </a:spcBef>
              <a:buClr>
                <a:srgbClr val="D27D00"/>
              </a:buClr>
            </a:pPr>
            <a:r>
              <a:rPr lang="ru-RU" sz="1600" b="1" u="sng" dirty="0" smtClean="0">
                <a:solidFill>
                  <a:srgbClr val="800000"/>
                </a:solidFill>
                <a:latin typeface="Verdana" pitchFamily="34" charset="0"/>
              </a:rPr>
              <a:t>Комитет муниципальной экономики</a:t>
            </a:r>
            <a:endParaRPr lang="ru-RU" sz="1600" b="1" dirty="0">
              <a:solidFill>
                <a:srgbClr val="800000"/>
              </a:solidFill>
              <a:latin typeface="Verdana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08543" y="2560922"/>
            <a:ext cx="1978485" cy="111370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ct val="40000"/>
              </a:spcBef>
              <a:buClr>
                <a:srgbClr val="D27D00"/>
              </a:buClr>
            </a:pPr>
            <a:r>
              <a:rPr lang="ru-RU" sz="1600" b="1" u="sng" dirty="0" smtClean="0">
                <a:solidFill>
                  <a:srgbClr val="800000"/>
                </a:solidFill>
                <a:latin typeface="Verdana" pitchFamily="34" charset="0"/>
              </a:rPr>
              <a:t>МКУ ГПС «Кодекс» </a:t>
            </a:r>
            <a:endParaRPr lang="ru-RU" sz="1600" b="1" u="sng" dirty="0">
              <a:solidFill>
                <a:srgbClr val="800000"/>
              </a:solidFill>
              <a:latin typeface="Verdana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64010" y="2560922"/>
            <a:ext cx="2219758" cy="11137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ct val="40000"/>
              </a:spcBef>
              <a:buClr>
                <a:srgbClr val="D27D00"/>
              </a:buClr>
            </a:pPr>
            <a:r>
              <a:rPr lang="ru-RU" sz="1600" b="1" u="sng" dirty="0">
                <a:solidFill>
                  <a:srgbClr val="800000"/>
                </a:solidFill>
                <a:latin typeface="Verdana" pitchFamily="34" charset="0"/>
              </a:rPr>
              <a:t>Управление по ГО, ЧС и ПБ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674045" y="2560922"/>
            <a:ext cx="1787708" cy="11137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ct val="40000"/>
              </a:spcBef>
              <a:buClr>
                <a:srgbClr val="D27D00"/>
              </a:buClr>
            </a:pPr>
            <a:r>
              <a:rPr lang="ru-RU" sz="1400" b="1" u="sng" dirty="0">
                <a:solidFill>
                  <a:srgbClr val="800000"/>
                </a:solidFill>
                <a:latin typeface="Verdana" pitchFamily="34" charset="0"/>
              </a:rPr>
              <a:t>Бюджетно-финансовое</a:t>
            </a:r>
            <a:r>
              <a:rPr lang="ru-RU" sz="1600" b="1" u="sng" dirty="0">
                <a:solidFill>
                  <a:srgbClr val="800000"/>
                </a:solidFill>
                <a:latin typeface="Verdana" pitchFamily="34" charset="0"/>
              </a:rPr>
              <a:t> управление</a:t>
            </a:r>
            <a:endParaRPr lang="ru-RU" sz="1600" b="1" u="sng" dirty="0" smtClean="0">
              <a:solidFill>
                <a:srgbClr val="800000"/>
              </a:solidFill>
              <a:latin typeface="Verdana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472880" y="4780295"/>
            <a:ext cx="1829814" cy="1529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ct val="40000"/>
              </a:spcBef>
              <a:buClr>
                <a:srgbClr val="D27D00"/>
              </a:buClr>
            </a:pPr>
            <a:r>
              <a:rPr lang="ru-RU" sz="1600" b="1" u="sng" dirty="0">
                <a:solidFill>
                  <a:srgbClr val="800000"/>
                </a:solidFill>
                <a:latin typeface="Verdana" pitchFamily="34" charset="0"/>
              </a:rPr>
              <a:t>Управление культуры, молодежи и спорта</a:t>
            </a:r>
            <a:endParaRPr lang="ru-RU" sz="1600" b="1" u="sng" dirty="0" smtClean="0">
              <a:solidFill>
                <a:srgbClr val="800000"/>
              </a:solidFill>
              <a:latin typeface="Verdana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286793" y="4800104"/>
            <a:ext cx="1897915" cy="1509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ct val="40000"/>
              </a:spcBef>
              <a:buClr>
                <a:srgbClr val="D27D00"/>
              </a:buClr>
            </a:pPr>
            <a:r>
              <a:rPr lang="ru-RU" sz="1600" b="1" u="sng" dirty="0">
                <a:solidFill>
                  <a:srgbClr val="800000"/>
                </a:solidFill>
                <a:latin typeface="Verdana" pitchFamily="34" charset="0"/>
              </a:rPr>
              <a:t>Городское управление образования</a:t>
            </a:r>
            <a:endParaRPr lang="ru-RU" sz="1600" b="1" u="sng" dirty="0" smtClean="0">
              <a:solidFill>
                <a:srgbClr val="800000"/>
              </a:solidFill>
              <a:latin typeface="Verdana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64011" y="4800104"/>
            <a:ext cx="1848449" cy="150921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ct val="40000"/>
              </a:spcBef>
              <a:buClr>
                <a:srgbClr val="D27D00"/>
              </a:buClr>
            </a:pPr>
            <a:r>
              <a:rPr lang="ru-RU" sz="1400" b="1" u="sng" dirty="0">
                <a:solidFill>
                  <a:srgbClr val="800000"/>
                </a:solidFill>
                <a:latin typeface="Verdana" pitchFamily="34" charset="0"/>
              </a:rPr>
              <a:t>Управления коммунального хозяйства и </a:t>
            </a:r>
            <a:r>
              <a:rPr lang="ru-RU" sz="1400" b="1" u="sng" dirty="0" smtClean="0">
                <a:solidFill>
                  <a:srgbClr val="800000"/>
                </a:solidFill>
                <a:latin typeface="Verdana" pitchFamily="34" charset="0"/>
              </a:rPr>
              <a:t>транспорта</a:t>
            </a:r>
            <a:endParaRPr lang="ru-RU" sz="1400" b="1" u="sng" dirty="0">
              <a:solidFill>
                <a:srgbClr val="800000"/>
              </a:solidFill>
              <a:latin typeface="Verdana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708544" y="4772931"/>
            <a:ext cx="1978484" cy="15363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spcBef>
                <a:spcPct val="40000"/>
              </a:spcBef>
              <a:buClr>
                <a:srgbClr val="D27D00"/>
              </a:buClr>
            </a:pPr>
            <a:r>
              <a:rPr lang="ru-RU" sz="1600" b="1" u="sng" dirty="0">
                <a:solidFill>
                  <a:srgbClr val="800000"/>
                </a:solidFill>
                <a:latin typeface="Verdana" pitchFamily="34" charset="0"/>
              </a:rPr>
              <a:t>Департамент градостроительства, архитектуры и землеустройства</a:t>
            </a:r>
          </a:p>
        </p:txBody>
      </p:sp>
      <p:cxnSp>
        <p:nvCxnSpPr>
          <p:cNvPr id="23" name="Соединительная линия уступом 22"/>
          <p:cNvCxnSpPr>
            <a:stCxn id="2" idx="1"/>
            <a:endCxn id="3" idx="3"/>
          </p:cNvCxnSpPr>
          <p:nvPr/>
        </p:nvCxnSpPr>
        <p:spPr>
          <a:xfrm rot="10800000" flipV="1">
            <a:off x="2483769" y="812081"/>
            <a:ext cx="751983" cy="699455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>
            <a:endCxn id="10" idx="0"/>
          </p:cNvCxnSpPr>
          <p:nvPr/>
        </p:nvCxnSpPr>
        <p:spPr>
          <a:xfrm rot="16200000" flipH="1">
            <a:off x="4008810" y="2001833"/>
            <a:ext cx="1118176" cy="2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Соединительная линия уступом 32"/>
          <p:cNvCxnSpPr>
            <a:stCxn id="2" idx="3"/>
            <a:endCxn id="4" idx="1"/>
          </p:cNvCxnSpPr>
          <p:nvPr/>
        </p:nvCxnSpPr>
        <p:spPr>
          <a:xfrm>
            <a:off x="5900047" y="812082"/>
            <a:ext cx="874880" cy="69945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Соединительная линия уступом 36"/>
          <p:cNvCxnSpPr/>
          <p:nvPr/>
        </p:nvCxnSpPr>
        <p:spPr>
          <a:xfrm rot="16200000" flipH="1">
            <a:off x="3871723" y="3091713"/>
            <a:ext cx="3416780" cy="2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Соединительная линия уступом 39"/>
          <p:cNvCxnSpPr/>
          <p:nvPr/>
        </p:nvCxnSpPr>
        <p:spPr>
          <a:xfrm rot="16200000" flipH="1">
            <a:off x="1845594" y="3081811"/>
            <a:ext cx="3436590" cy="2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Соединительная линия уступом 44"/>
          <p:cNvCxnSpPr>
            <a:endCxn id="13" idx="0"/>
          </p:cNvCxnSpPr>
          <p:nvPr/>
        </p:nvCxnSpPr>
        <p:spPr>
          <a:xfrm rot="5400000">
            <a:off x="566858" y="1990593"/>
            <a:ext cx="3430889" cy="2188132"/>
          </a:xfrm>
          <a:prstGeom prst="bentConnector3">
            <a:avLst>
              <a:gd name="adj1" fmla="val 76401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8" name="Соединительная линия уступом 57"/>
          <p:cNvCxnSpPr>
            <a:endCxn id="14" idx="0"/>
          </p:cNvCxnSpPr>
          <p:nvPr/>
        </p:nvCxnSpPr>
        <p:spPr>
          <a:xfrm rot="16200000" flipH="1">
            <a:off x="5025036" y="2100180"/>
            <a:ext cx="3409413" cy="1936088"/>
          </a:xfrm>
          <a:prstGeom prst="bentConnector3">
            <a:avLst>
              <a:gd name="adj1" fmla="val 77073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3" name="Соединительная линия уступом 62"/>
          <p:cNvCxnSpPr>
            <a:endCxn id="7" idx="1"/>
          </p:cNvCxnSpPr>
          <p:nvPr/>
        </p:nvCxnSpPr>
        <p:spPr>
          <a:xfrm rot="16200000" flipH="1">
            <a:off x="5322211" y="1731441"/>
            <a:ext cx="1964168" cy="8084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Соединительная линия уступом 70"/>
          <p:cNvCxnSpPr>
            <a:endCxn id="9" idx="3"/>
          </p:cNvCxnSpPr>
          <p:nvPr/>
        </p:nvCxnSpPr>
        <p:spPr>
          <a:xfrm rot="5400000">
            <a:off x="1884183" y="1766200"/>
            <a:ext cx="1951159" cy="75198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30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863600" y="1844675"/>
            <a:ext cx="8280400" cy="467995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 анализ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подразделений,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111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станций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серверов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1430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эксплуатируется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58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программных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продуктов и входящих в них компонентов. </a:t>
            </a:r>
          </a:p>
          <a:p>
            <a:pPr marL="11430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Разные версии ОС и офисных пакетов от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компании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анализировались как 1 система ОС и 1 система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548680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информация об анализе программных продуктов в Администрации г. Абакана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63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\Desktop\Рисунок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0543"/>
            <a:ext cx="8856663" cy="640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20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528" y="404664"/>
            <a:ext cx="8496424" cy="6192688"/>
          </a:xfrm>
        </p:spPr>
        <p:txBody>
          <a:bodyPr>
            <a:normAutofit/>
          </a:bodyPr>
          <a:lstStyle/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пакетов ПО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10,34%)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заменить как импортное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(Microsoft)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основном ОС и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офисные пакеты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пакетов ПО (62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07 %)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реализация под отечественной ОС или СПО, замена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требует дополнительное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пакетов ПО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(3,45%)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есть,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 платить дополнительно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пакеты на другой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платформе;</a:t>
            </a:r>
          </a:p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пакетов ПО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(3,45%)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требуется платный эмулятор для запуска ПО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пак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етов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(20,69%)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имеют реализации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 отечественной операционной системой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88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\Desktop\Рисунок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2834"/>
            <a:ext cx="8716963" cy="659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666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\Desktop\Рисунок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9690"/>
            <a:ext cx="8797355" cy="6438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5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528" y="404664"/>
            <a:ext cx="8496424" cy="6192688"/>
          </a:xfrm>
          <a:ln>
            <a:solidFill>
              <a:sysClr val="windowText" lastClr="000000">
                <a:lumMod val="25000"/>
                <a:lumOff val="75000"/>
              </a:sysClr>
            </a:solidFill>
          </a:ln>
        </p:spPr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сожалению, есть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пакетов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(20,69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%)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имеют реализации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 отечественной операционной системой. 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Плагины и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работы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системой федерального казначейства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СУФД"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Росстат.Web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сбор.Оффлайн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-модуль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лагин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работы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ГАС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"Управление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для работы с ГАС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"Электронный бюджет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Smart-Agent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подписи документов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СМЭВ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Smatr-Route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для работы с системой ССТУ.РФ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лагин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работы с порталом государственных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электронной подписи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Jinn-Client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Континент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TLS VPN клиент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Плагин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подписи документов на портале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zakupki.gov.ru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Плагин для работы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Сбербанк АСТ.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23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262</TotalTime>
  <Words>520</Words>
  <Application>Microsoft Office PowerPoint</Application>
  <PresentationFormat>Экран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Аптека</vt:lpstr>
      <vt:lpstr>«Анализ информационной инфраструктуры администрации города Абакана с позиции импортозамещения»</vt:lpstr>
      <vt:lpstr>Риски и угрозы при использовании иностранного ПО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Трудности внедрения</vt:lpstr>
      <vt:lpstr>Направление решения проблем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john</dc:creator>
  <cp:lastModifiedBy>adm</cp:lastModifiedBy>
  <cp:revision>60</cp:revision>
  <cp:lastPrinted>2017-10-11T10:41:13Z</cp:lastPrinted>
  <dcterms:created xsi:type="dcterms:W3CDTF">2017-10-10T03:05:01Z</dcterms:created>
  <dcterms:modified xsi:type="dcterms:W3CDTF">2017-10-12T02:21:14Z</dcterms:modified>
</cp:coreProperties>
</file>