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300" r:id="rId3"/>
    <p:sldId id="283" r:id="rId4"/>
    <p:sldId id="296" r:id="rId5"/>
    <p:sldId id="297" r:id="rId6"/>
    <p:sldId id="272" r:id="rId7"/>
    <p:sldId id="275" r:id="rId8"/>
    <p:sldId id="273" r:id="rId9"/>
    <p:sldId id="274" r:id="rId10"/>
    <p:sldId id="278" r:id="rId11"/>
    <p:sldId id="295" r:id="rId12"/>
    <p:sldId id="294" r:id="rId13"/>
    <p:sldId id="277" r:id="rId14"/>
    <p:sldId id="280" r:id="rId15"/>
    <p:sldId id="281" r:id="rId16"/>
    <p:sldId id="282" r:id="rId17"/>
    <p:sldId id="26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95B"/>
    <a:srgbClr val="D502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41" autoAdjust="0"/>
  </p:normalViewPr>
  <p:slideViewPr>
    <p:cSldViewPr snapToGrid="0">
      <p:cViewPr>
        <p:scale>
          <a:sx n="81" d="100"/>
          <a:sy n="81" d="100"/>
        </p:scale>
        <p:origin x="-192" y="-72"/>
      </p:cViewPr>
      <p:guideLst>
        <p:guide orient="horz" pos="2160"/>
        <p:guide pos="2880"/>
        <p:guide pos="55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5603BBE-A93A-554A-92FF-ABC371BE52D1}" type="datetimeFigureOut">
              <a:rPr lang="en-US"/>
              <a:pPr/>
              <a:t>10/18/2012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F288409-8FF9-6048-9A79-7D0AF2C77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0463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8409-8FF9-6048-9A79-7D0AF2C7745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2821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86365C-3A5A-784D-88F3-05A7E8C01E00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8409-8FF9-6048-9A79-7D0AF2C7745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2821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8409-8FF9-6048-9A79-7D0AF2C7745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2821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8409-8FF9-6048-9A79-7D0AF2C7745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2821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8409-8FF9-6048-9A79-7D0AF2C7745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2821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8409-8FF9-6048-9A79-7D0AF2C7745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2821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8409-8FF9-6048-9A79-7D0AF2C7745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2821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8409-8FF9-6048-9A79-7D0AF2C7745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2821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8409-8FF9-6048-9A79-7D0AF2C7745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2821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8409-8FF9-6048-9A79-7D0AF2C7745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2821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88409-8FF9-6048-9A79-7D0AF2C7745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2821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7" name="Picture 11" descr="Keys Mod 5650366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42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itle Placeholder 1"/>
          <p:cNvSpPr>
            <a:spLocks noGrp="1"/>
          </p:cNvSpPr>
          <p:nvPr>
            <p:ph type="ctrTitle"/>
          </p:nvPr>
        </p:nvSpPr>
        <p:spPr>
          <a:xfrm>
            <a:off x="4572000" y="2130425"/>
            <a:ext cx="4287838" cy="1470025"/>
          </a:xfrm>
        </p:spPr>
        <p:txBody>
          <a:bodyPr anchor="t"/>
          <a:lstStyle>
            <a:lvl1pPr algn="ctr">
              <a:defRPr sz="3200">
                <a:latin typeface="Arial Narrow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7413" name="Text Placeholder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287838" cy="1752600"/>
          </a:xfrm>
        </p:spPr>
        <p:txBody>
          <a:bodyPr anchor="ctr" anchorCtr="1"/>
          <a:lstStyle>
            <a:lvl1pPr marL="0" indent="0" algn="ctr">
              <a:buFont typeface="Arial" charset="0"/>
              <a:buNone/>
              <a:defRPr sz="1800" b="0">
                <a:latin typeface="Arial Narrow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17419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7850" y="720725"/>
            <a:ext cx="2103438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20" name="Picture 1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492750"/>
            <a:ext cx="1530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87814F-CEAD-654E-8914-2D3665B50A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431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975" y="139858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9858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B6E62B-59F6-2B49-B8C7-F08DCDC240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92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975" y="139858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7975" y="203835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39858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3835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069289-F3DD-6849-B54B-8D43CEBC67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553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B45FB5-ADF6-9E40-BD93-B0B3C26762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993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98F8CD-9686-3F49-8C89-B65FDDAA5B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405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01600"/>
            <a:ext cx="9144000" cy="8128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E066"/>
              </a:gs>
            </a:gsLst>
            <a:lin ang="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7" descr="Keys Mod 56503666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1625" y="0"/>
            <a:ext cx="9144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07975" y="141288"/>
            <a:ext cx="7543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7975" y="1398588"/>
            <a:ext cx="852805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7975" y="62563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5295B"/>
                </a:solidFill>
                <a:latin typeface="Arial Narrow" charset="0"/>
              </a:defRPr>
            </a:lvl1pPr>
          </a:lstStyle>
          <a:p>
            <a:fld id="{03822FC4-B14B-4044-B0E9-B0A3D8F6044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6" descr="inter logo f.ep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5588" y="6305550"/>
            <a:ext cx="925512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" descr="keys to breakthrough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51575"/>
            <a:ext cx="31702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3" r:id="rId2"/>
    <p:sldLayoutId id="2147483662" r:id="rId3"/>
    <p:sldLayoutId id="2147483661" r:id="rId4"/>
    <p:sldLayoutId id="2147483660" r:id="rId5"/>
    <p:sldLayoutId id="2147483659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en-US" sz="4000" b="1" kern="1200" dirty="0">
          <a:solidFill>
            <a:srgbClr val="05295B"/>
          </a:solidFill>
          <a:latin typeface="Arial Narrow" pitchFamily="34" charset="0"/>
          <a:ea typeface="ＭＳ Ｐゴシック" charset="0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5295B"/>
          </a:solidFill>
          <a:latin typeface="Arial Narrow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5295B"/>
          </a:solidFill>
          <a:latin typeface="Arial Narrow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5295B"/>
          </a:solidFill>
          <a:latin typeface="Arial Narrow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5295B"/>
          </a:solidFill>
          <a:latin typeface="Arial Narrow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5295B"/>
          </a:solidFill>
          <a:latin typeface="Arial Narrow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5295B"/>
          </a:solidFill>
          <a:latin typeface="Arial Narrow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5295B"/>
          </a:solidFill>
          <a:latin typeface="Arial Narrow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5295B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lnSpc>
          <a:spcPct val="95000"/>
        </a:lnSpc>
        <a:spcBef>
          <a:spcPts val="1675"/>
        </a:spcBef>
        <a:spcAft>
          <a:spcPct val="0"/>
        </a:spcAft>
        <a:buClr>
          <a:srgbClr val="D50202"/>
        </a:buClr>
        <a:buFont typeface="Arial" charset="0"/>
        <a:buChar char="•"/>
        <a:defRPr lang="en-US" sz="2800" b="1" kern="1200" dirty="0">
          <a:solidFill>
            <a:srgbClr val="262626"/>
          </a:solidFill>
          <a:latin typeface="Arial Narrow" pitchFamily="34" charset="0"/>
          <a:ea typeface="ＭＳ Ｐゴシック" charset="0"/>
          <a:cs typeface="+mn-cs"/>
        </a:defRPr>
      </a:lvl1pPr>
      <a:lvl2pPr marL="685800" indent="-342900" algn="l" rtl="0" fontAlgn="base">
        <a:lnSpc>
          <a:spcPct val="95000"/>
        </a:lnSpc>
        <a:spcBef>
          <a:spcPts val="838"/>
        </a:spcBef>
        <a:spcAft>
          <a:spcPct val="0"/>
        </a:spcAft>
        <a:buClr>
          <a:srgbClr val="D50202"/>
        </a:buClr>
        <a:buFont typeface="Arial" charset="0"/>
        <a:buChar char="•"/>
        <a:defRPr sz="2800" kern="1200">
          <a:solidFill>
            <a:srgbClr val="262626"/>
          </a:solidFill>
          <a:latin typeface="Arial Narrow" pitchFamily="34" charset="0"/>
          <a:ea typeface="ＭＳ Ｐゴシック" charset="0"/>
          <a:cs typeface="+mn-cs"/>
        </a:defRPr>
      </a:lvl2pPr>
      <a:lvl3pPr marL="1028700" indent="-342900" algn="l" rtl="0" fontAlgn="base">
        <a:lnSpc>
          <a:spcPct val="95000"/>
        </a:lnSpc>
        <a:spcBef>
          <a:spcPts val="838"/>
        </a:spcBef>
        <a:spcAft>
          <a:spcPct val="0"/>
        </a:spcAft>
        <a:buClr>
          <a:srgbClr val="D50202"/>
        </a:buClr>
        <a:buFont typeface="Arial" charset="0"/>
        <a:buChar char="•"/>
        <a:defRPr sz="2400" kern="1200">
          <a:solidFill>
            <a:srgbClr val="262626"/>
          </a:solidFill>
          <a:latin typeface="Arial Narrow" pitchFamily="34" charset="0"/>
          <a:ea typeface="ＭＳ Ｐゴシック" charset="0"/>
          <a:cs typeface="+mn-cs"/>
        </a:defRPr>
      </a:lvl3pPr>
      <a:lvl4pPr marL="1371600" indent="-342900" algn="l" rtl="0" fontAlgn="base">
        <a:lnSpc>
          <a:spcPct val="95000"/>
        </a:lnSpc>
        <a:spcBef>
          <a:spcPts val="838"/>
        </a:spcBef>
        <a:spcAft>
          <a:spcPct val="0"/>
        </a:spcAft>
        <a:buClr>
          <a:srgbClr val="D50202"/>
        </a:buClr>
        <a:buFont typeface="Arial" charset="0"/>
        <a:buChar char="•"/>
        <a:defRPr sz="2000" kern="1200">
          <a:solidFill>
            <a:srgbClr val="262626"/>
          </a:solidFill>
          <a:latin typeface="Arial Narrow" pitchFamily="34" charset="0"/>
          <a:ea typeface="ＭＳ Ｐゴシック" charset="0"/>
          <a:cs typeface="+mn-cs"/>
        </a:defRPr>
      </a:lvl4pPr>
      <a:lvl5pPr marL="1714500" indent="-342900" algn="l" rtl="0" fontAlgn="base">
        <a:lnSpc>
          <a:spcPct val="95000"/>
        </a:lnSpc>
        <a:spcBef>
          <a:spcPts val="838"/>
        </a:spcBef>
        <a:spcAft>
          <a:spcPct val="0"/>
        </a:spcAft>
        <a:buClr>
          <a:srgbClr val="D50202"/>
        </a:buClr>
        <a:buFont typeface="Arial" charset="0"/>
        <a:buChar char="•"/>
        <a:defRPr kern="1200">
          <a:solidFill>
            <a:srgbClr val="262626"/>
          </a:solidFill>
          <a:latin typeface="Arial Narrow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0" y="1736141"/>
            <a:ext cx="4410924" cy="1470025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ru-RU" sz="2800" dirty="0"/>
              <a:t>Опыт выполнения интеграционного проекта на InterSystems Ensemble в Министерстве Социальной Политики </a:t>
            </a:r>
            <a:r>
              <a:rPr lang="ru-RU" sz="2800" dirty="0" smtClean="0"/>
              <a:t>Красноярского </a:t>
            </a:r>
            <a:r>
              <a:rPr lang="ru-RU" sz="2800" dirty="0"/>
              <a:t>Края. </a:t>
            </a:r>
            <a:r>
              <a:rPr lang="ru-RU" sz="2800" dirty="0" smtClean="0"/>
              <a:t>Межведомственное взаимодействие</a:t>
            </a:r>
            <a:endParaRPr sz="2800" dirty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4572000" y="4058680"/>
            <a:ext cx="4287838" cy="1752600"/>
          </a:xfrm>
        </p:spPr>
        <p:txBody>
          <a:bodyPr anchorCtr="0"/>
          <a:lstStyle/>
          <a:p>
            <a:pPr defTabSz="457200">
              <a:spcBef>
                <a:spcPct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Вадим Федоров</a:t>
            </a:r>
            <a:endParaRPr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Интеграционная шина МСП КК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7814F-CEAD-654E-8914-2D3665B50A1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Функционал Интеграционной шины  МСП КК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341" y="1084269"/>
            <a:ext cx="6239559" cy="527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24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sz="3200" dirty="0" smtClean="0">
                <a:ea typeface="+mj-ea"/>
              </a:rPr>
              <a:t>Интеграционная шина МСП КК</a:t>
            </a:r>
            <a:endParaRPr sz="3200" dirty="0">
              <a:ea typeface="+mj-ea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FEFCE1B-1A65-204C-87C5-2DCA5CAE98C3}" type="slidenum">
              <a:rPr lang="en-US">
                <a:solidFill>
                  <a:srgbClr val="05295B"/>
                </a:solidFill>
              </a:rPr>
              <a:pPr/>
              <a:t>11</a:t>
            </a:fld>
            <a:endParaRPr lang="en-US">
              <a:solidFill>
                <a:srgbClr val="05295B"/>
              </a:solidFill>
            </a:endParaRPr>
          </a:p>
        </p:txBody>
      </p:sp>
      <p:pic>
        <p:nvPicPr>
          <p:cNvPr id="5" name="Picture 3" descr="ESB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54400"/>
            <a:ext cx="376555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ESB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6069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743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sz="3200" dirty="0" smtClean="0">
                <a:ea typeface="+mj-ea"/>
              </a:rPr>
              <a:t>Бизнес-процесс обработки заявления</a:t>
            </a:r>
            <a:endParaRPr sz="3200" dirty="0">
              <a:ea typeface="+mj-ea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FEFCE1B-1A65-204C-87C5-2DCA5CAE98C3}" type="slidenum">
              <a:rPr lang="en-US">
                <a:solidFill>
                  <a:srgbClr val="05295B"/>
                </a:solidFill>
              </a:rPr>
              <a:pPr/>
              <a:t>12</a:t>
            </a:fld>
            <a:endParaRPr lang="en-US">
              <a:solidFill>
                <a:srgbClr val="05295B"/>
              </a:solidFill>
            </a:endParaRPr>
          </a:p>
        </p:txBody>
      </p:sp>
      <p:pic>
        <p:nvPicPr>
          <p:cNvPr id="4" name="Picture 3" descr="BP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9891" y="1260779"/>
            <a:ext cx="5534217" cy="485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25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>
                <a:latin typeface="Arial Narrow" charset="0"/>
                <a:ea typeface="ＭＳ Ｐゴシック" charset="0"/>
                <a:cs typeface="ＭＳ Ｐゴシック" charset="0"/>
              </a:rPr>
              <a:t>Межведомственное взаимодействие</a:t>
            </a:r>
            <a:endParaRPr lang="ru-RU" sz="32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0700" y="1043810"/>
            <a:ext cx="8153400" cy="5033963"/>
          </a:xfrm>
        </p:spPr>
        <p:txBody>
          <a:bodyPr/>
          <a:lstStyle/>
          <a:p>
            <a:pPr>
              <a:defRPr/>
            </a:pPr>
            <a:r>
              <a:rPr lang="ru-RU" sz="2000" b="0" dirty="0" smtClean="0"/>
              <a:t>Подключение к сервисам ФОИВ через СМЭВ</a:t>
            </a:r>
          </a:p>
          <a:p>
            <a:pPr lvl="1">
              <a:defRPr/>
            </a:pPr>
            <a:r>
              <a:rPr lang="ru-RU" sz="2000" dirty="0" smtClean="0"/>
              <a:t>Получено подключение – </a:t>
            </a:r>
            <a:r>
              <a:rPr lang="en-US" sz="2000" dirty="0" smtClean="0"/>
              <a:t>14</a:t>
            </a:r>
            <a:r>
              <a:rPr lang="ru-RU" sz="2000" dirty="0" smtClean="0"/>
              <a:t> сервисов</a:t>
            </a:r>
          </a:p>
          <a:p>
            <a:pPr lvl="1">
              <a:defRPr/>
            </a:pPr>
            <a:r>
              <a:rPr lang="ru-RU" sz="2000" dirty="0" smtClean="0"/>
              <a:t>Наиболее активно используются – 4 сервиса (3 ФНС, 1 ФСС)</a:t>
            </a:r>
          </a:p>
          <a:p>
            <a:pPr lvl="1">
              <a:defRPr/>
            </a:pPr>
            <a:r>
              <a:rPr lang="ru-RU" sz="2000" dirty="0" smtClean="0"/>
              <a:t>Заявки в Ростелеком ожидают подключения – </a:t>
            </a:r>
            <a:r>
              <a:rPr lang="en-US" sz="2000" dirty="0" smtClean="0"/>
              <a:t>1</a:t>
            </a:r>
            <a:r>
              <a:rPr lang="ru-RU" sz="2000" dirty="0" smtClean="0"/>
              <a:t> сервисов</a:t>
            </a:r>
          </a:p>
          <a:p>
            <a:pPr>
              <a:defRPr/>
            </a:pPr>
            <a:r>
              <a:rPr lang="ru-RU" sz="2000" b="0" dirty="0" smtClean="0"/>
              <a:t>Сервисы МСП КК</a:t>
            </a:r>
          </a:p>
          <a:p>
            <a:pPr lvl="1">
              <a:defRPr/>
            </a:pPr>
            <a:r>
              <a:rPr lang="ru-RU" sz="2000" dirty="0" smtClean="0"/>
              <a:t>Сервис «Сведения о неполучении ежемесячного пособия по уходу за ребенком» зарегистрирован в СМЭВ (для публикации на портале необходимо подписать протокол тестирования с потребителем)</a:t>
            </a:r>
          </a:p>
          <a:p>
            <a:pPr lvl="1">
              <a:defRPr/>
            </a:pPr>
            <a:r>
              <a:rPr lang="ru-RU" sz="2000" dirty="0" smtClean="0"/>
              <a:t>Сервис «Справка </a:t>
            </a:r>
            <a:r>
              <a:rPr lang="ru-RU" sz="2000" dirty="0"/>
              <a:t>о признании гражданина </a:t>
            </a:r>
            <a:r>
              <a:rPr lang="ru-RU" sz="2000" dirty="0" smtClean="0"/>
              <a:t>малоимущим» </a:t>
            </a:r>
            <a:r>
              <a:rPr lang="ru-RU" sz="2000" dirty="0"/>
              <a:t>– разработка завершена, </a:t>
            </a:r>
            <a:r>
              <a:rPr lang="ru-RU" sz="2000" dirty="0" smtClean="0"/>
              <a:t>идет отладка взаимодействия через Енисей-ГУ</a:t>
            </a:r>
          </a:p>
          <a:p>
            <a:pPr lvl="1">
              <a:defRPr/>
            </a:pPr>
            <a:r>
              <a:rPr lang="ru-RU" sz="2000" dirty="0" smtClean="0"/>
              <a:t>Сервис «</a:t>
            </a:r>
            <a:r>
              <a:rPr lang="bg-BG" sz="2000" dirty="0"/>
              <a:t>Справка о получении пособия</a:t>
            </a:r>
            <a:r>
              <a:rPr lang="ru-RU" sz="2000" dirty="0" smtClean="0"/>
              <a:t>»</a:t>
            </a:r>
          </a:p>
          <a:p>
            <a:pPr>
              <a:defRPr/>
            </a:pPr>
            <a:r>
              <a:rPr lang="ru-RU" sz="2000" b="0" dirty="0" smtClean="0"/>
              <a:t>Вызов сервисов РОИВ через Енисей-ГУ</a:t>
            </a:r>
          </a:p>
          <a:p>
            <a:pPr lvl="1">
              <a:defRPr/>
            </a:pPr>
            <a:r>
              <a:rPr lang="ru-RU" sz="2000" dirty="0" smtClean="0"/>
              <a:t>Идет отладка взаимодействия с Енисей-ГУ на примере вызова сервиса «Запрос сведений о невыплате пособия по безработице»</a:t>
            </a:r>
          </a:p>
        </p:txBody>
      </p:sp>
    </p:spTree>
    <p:extLst>
      <p:ext uri="{BB962C8B-B14F-4D97-AF65-F5344CB8AC3E}">
        <p14:creationId xmlns:p14="http://schemas.microsoft.com/office/powerpoint/2010/main" xmlns="" val="1998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sz="3200" dirty="0" smtClean="0">
                <a:ea typeface="+mj-ea"/>
              </a:rPr>
              <a:t>Дальнейшее развитие проекта</a:t>
            </a:r>
            <a:endParaRPr sz="3200" dirty="0">
              <a:ea typeface="+mj-ea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7974" y="1316113"/>
            <a:ext cx="8836026" cy="4756150"/>
          </a:xfrm>
        </p:spPr>
        <p:txBody>
          <a:bodyPr/>
          <a:lstStyle/>
          <a:p>
            <a:r>
              <a:rPr lang="ru-RU" b="0" dirty="0" smtClean="0">
                <a:latin typeface="Arial Narrow" charset="0"/>
              </a:rPr>
              <a:t>Межведомственное взаимодействие</a:t>
            </a:r>
          </a:p>
          <a:p>
            <a:pPr lvl="1"/>
            <a:r>
              <a:rPr lang="ru-RU" b="0" dirty="0" smtClean="0">
                <a:latin typeface="Arial Narrow" charset="0"/>
              </a:rPr>
              <a:t>Подключение новых сервисов ФОИВ/РОИВ</a:t>
            </a:r>
          </a:p>
          <a:p>
            <a:pPr lvl="1"/>
            <a:r>
              <a:rPr lang="ru-RU" b="0" dirty="0" smtClean="0">
                <a:latin typeface="Arial Narrow" charset="0"/>
              </a:rPr>
              <a:t>Предоставление новых сервисов МСП КК</a:t>
            </a:r>
          </a:p>
          <a:p>
            <a:r>
              <a:rPr lang="ru-RU" b="0" dirty="0" smtClean="0">
                <a:latin typeface="Arial Narrow" charset="0"/>
              </a:rPr>
              <a:t>Перевод услуг в электронный вид</a:t>
            </a:r>
          </a:p>
          <a:p>
            <a:pPr lvl="1"/>
            <a:r>
              <a:rPr lang="ru-RU" dirty="0" smtClean="0">
                <a:latin typeface="Arial Narrow" charset="0"/>
              </a:rPr>
              <a:t>Вывод новых услуг на ЕПГУ/РПГУ</a:t>
            </a:r>
          </a:p>
          <a:p>
            <a:r>
              <a:rPr lang="ru-RU" b="0" dirty="0" smtClean="0">
                <a:latin typeface="Arial Narrow" charset="0"/>
              </a:rPr>
              <a:t>Развитие мониторинга процессов оказания услуг и бизнес-аналитики в МСП КК</a:t>
            </a:r>
          </a:p>
          <a:p>
            <a:pPr lvl="1"/>
            <a:r>
              <a:rPr lang="ru-RU" dirty="0" smtClean="0">
                <a:latin typeface="Arial Narrow" charset="0"/>
              </a:rPr>
              <a:t>Разработка аналитических модулей на </a:t>
            </a:r>
            <a:r>
              <a:rPr lang="en-US" dirty="0" err="1" smtClean="0">
                <a:latin typeface="Arial Narrow" charset="0"/>
              </a:rPr>
              <a:t>DeepSee</a:t>
            </a:r>
            <a:endParaRPr lang="ru-RU" b="0" dirty="0" smtClean="0">
              <a:latin typeface="Arial Narrow" charset="0"/>
            </a:endParaRPr>
          </a:p>
          <a:p>
            <a:endParaRPr lang="ru-RU" sz="1400" dirty="0" smtClean="0">
              <a:latin typeface="Arial Narrow" charset="0"/>
            </a:endParaRPr>
          </a:p>
          <a:p>
            <a:endParaRPr lang="en-US" sz="1400" dirty="0">
              <a:latin typeface="Arial Narrow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FEFCE1B-1A65-204C-87C5-2DCA5CAE98C3}" type="slidenum">
              <a:rPr lang="en-US">
                <a:solidFill>
                  <a:srgbClr val="05295B"/>
                </a:solidFill>
              </a:rPr>
              <a:pPr/>
              <a:t>14</a:t>
            </a:fld>
            <a:endParaRPr lang="en-US">
              <a:solidFill>
                <a:srgbClr val="052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68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Перспективы – </a:t>
            </a:r>
            <a:r>
              <a:rPr lang="en-US" sz="2800" dirty="0" err="1" smtClean="0"/>
              <a:t>DeepSee</a:t>
            </a:r>
            <a:r>
              <a:rPr lang="en-US" sz="2800" dirty="0" smtClean="0"/>
              <a:t> </a:t>
            </a:r>
            <a:r>
              <a:rPr lang="ru-RU" sz="2800" dirty="0" smtClean="0"/>
              <a:t>для бизнес-аналитики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7814F-CEAD-654E-8914-2D3665B50A1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kk-1-blurr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724" y="942003"/>
            <a:ext cx="3894352" cy="2667064"/>
          </a:xfrm>
          <a:prstGeom prst="rect">
            <a:avLst/>
          </a:prstGeom>
        </p:spPr>
      </p:pic>
      <p:pic>
        <p:nvPicPr>
          <p:cNvPr id="7" name="Picture 6" descr="kk-3-blur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118" y="3664290"/>
            <a:ext cx="3939978" cy="2698311"/>
          </a:xfrm>
          <a:prstGeom prst="rect">
            <a:avLst/>
          </a:prstGeom>
        </p:spPr>
      </p:pic>
      <p:pic>
        <p:nvPicPr>
          <p:cNvPr id="6" name="Picture 5" descr="kk-2-blurre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9050" y="2258613"/>
            <a:ext cx="3916973" cy="268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575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3200" dirty="0" smtClean="0">
                <a:ea typeface="+mj-ea"/>
              </a:rPr>
              <a:t>InterSystems Ensemble</a:t>
            </a:r>
            <a:endParaRPr sz="3200" dirty="0">
              <a:ea typeface="+mj-ea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30534" y="1316113"/>
            <a:ext cx="9031568" cy="4756150"/>
          </a:xfrm>
        </p:spPr>
        <p:txBody>
          <a:bodyPr/>
          <a:lstStyle/>
          <a:p>
            <a:r>
              <a:rPr lang="ru-RU" sz="2400" b="0" dirty="0" smtClean="0">
                <a:latin typeface="Arial Narrow" charset="0"/>
              </a:rPr>
              <a:t>Платформа для интеграции и разработки приложений </a:t>
            </a:r>
            <a:r>
              <a:rPr lang="en-US" sz="2400" b="0" dirty="0" smtClean="0">
                <a:latin typeface="Arial Narrow" charset="0"/>
              </a:rPr>
              <a:t>InterSystems Ensemble </a:t>
            </a:r>
            <a:r>
              <a:rPr lang="ru-RU" sz="2400" b="0" dirty="0" smtClean="0">
                <a:latin typeface="Arial Narrow" charset="0"/>
              </a:rPr>
              <a:t>поддерживает все необходимые стандарты </a:t>
            </a:r>
            <a:r>
              <a:rPr lang="en-US" sz="2400" b="0" dirty="0" smtClean="0">
                <a:latin typeface="Arial Narrow" charset="0"/>
              </a:rPr>
              <a:t>Web-</a:t>
            </a:r>
            <a:r>
              <a:rPr lang="ru-RU" sz="2400" b="0" dirty="0" smtClean="0">
                <a:latin typeface="Arial Narrow" charset="0"/>
              </a:rPr>
              <a:t>сервисов и </a:t>
            </a:r>
            <a:r>
              <a:rPr lang="en-US" sz="2400" b="0" dirty="0" smtClean="0">
                <a:latin typeface="Arial Narrow" charset="0"/>
              </a:rPr>
              <a:t>XML </a:t>
            </a:r>
            <a:r>
              <a:rPr lang="ru-RU" sz="2400" b="0" dirty="0" smtClean="0">
                <a:latin typeface="Arial Narrow" charset="0"/>
              </a:rPr>
              <a:t>для реализации интеграционных проектов </a:t>
            </a:r>
          </a:p>
          <a:p>
            <a:r>
              <a:rPr lang="en-US" sz="2400" b="0" dirty="0" smtClean="0">
                <a:latin typeface="Arial Narrow" charset="0"/>
              </a:rPr>
              <a:t>InterSystems Ensemble </a:t>
            </a:r>
            <a:r>
              <a:rPr lang="ru-RU" sz="2400" b="0" dirty="0" smtClean="0">
                <a:latin typeface="Arial Narrow" charset="0"/>
              </a:rPr>
              <a:t>позволяет осуществлять асинхронное взаимодействие с приложениями, устойчивое к кратковременным потерям связи</a:t>
            </a:r>
          </a:p>
          <a:p>
            <a:r>
              <a:rPr lang="en-US" sz="2400" b="0" dirty="0" smtClean="0">
                <a:latin typeface="Arial Narrow" charset="0"/>
              </a:rPr>
              <a:t>InterSystems Ensemble </a:t>
            </a:r>
            <a:r>
              <a:rPr lang="ru-RU" sz="2400" b="0" dirty="0" smtClean="0">
                <a:latin typeface="Arial Narrow" charset="0"/>
              </a:rPr>
              <a:t>позволяет разрабатывать </a:t>
            </a:r>
            <a:br>
              <a:rPr lang="ru-RU" sz="2400" b="0" dirty="0" smtClean="0">
                <a:latin typeface="Arial Narrow" charset="0"/>
              </a:rPr>
            </a:br>
            <a:r>
              <a:rPr lang="en-US" sz="2400" b="0" dirty="0" smtClean="0">
                <a:latin typeface="Arial Narrow" charset="0"/>
              </a:rPr>
              <a:t>Web-</a:t>
            </a:r>
            <a:r>
              <a:rPr lang="ru-RU" sz="2400" b="0" dirty="0" smtClean="0">
                <a:latin typeface="Arial Narrow" charset="0"/>
              </a:rPr>
              <a:t>сервисы с поддержкой ЭЦП на базе криптографии ГОСТ</a:t>
            </a:r>
            <a:endParaRPr lang="en-US" sz="2400" b="0" dirty="0" smtClean="0">
              <a:latin typeface="Arial Narrow" charset="0"/>
            </a:endParaRPr>
          </a:p>
          <a:p>
            <a:r>
              <a:rPr lang="ru-RU" sz="2400" dirty="0" smtClean="0">
                <a:latin typeface="Arial Narrow" charset="0"/>
              </a:rPr>
              <a:t>В </a:t>
            </a:r>
            <a:r>
              <a:rPr lang="en-US" sz="2400" dirty="0" smtClean="0">
                <a:latin typeface="Arial Narrow" charset="0"/>
              </a:rPr>
              <a:t>InterSystems Ensemble </a:t>
            </a:r>
            <a:r>
              <a:rPr lang="ru-RU" sz="2400" dirty="0" smtClean="0">
                <a:latin typeface="Arial Narrow" charset="0"/>
              </a:rPr>
              <a:t>разработаны компоненты для интеграции со СМЭВ</a:t>
            </a:r>
          </a:p>
          <a:p>
            <a:pPr lvl="1"/>
            <a:r>
              <a:rPr lang="ru-RU" sz="2000" b="1" dirty="0" smtClean="0">
                <a:latin typeface="Arial Narrow" charset="0"/>
              </a:rPr>
              <a:t>Поддержка вызовов синхронных и асинхронных сервисов СМЭВ</a:t>
            </a:r>
          </a:p>
          <a:p>
            <a:pPr lvl="1"/>
            <a:r>
              <a:rPr lang="ru-RU" sz="2000" b="1" dirty="0">
                <a:latin typeface="Arial Narrow" charset="0"/>
              </a:rPr>
              <a:t>Маршрутизация и трансформация сообщений</a:t>
            </a:r>
            <a:endParaRPr lang="en-US" sz="1200" dirty="0">
              <a:latin typeface="Arial Narrow" charset="0"/>
            </a:endParaRPr>
          </a:p>
          <a:p>
            <a:pPr lvl="1"/>
            <a:r>
              <a:rPr lang="ru-RU" sz="2000" b="1" dirty="0" smtClean="0">
                <a:latin typeface="Arial Narrow" charset="0"/>
              </a:rPr>
              <a:t>Публикация сервисов для СМЭВ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FEFCE1B-1A65-204C-87C5-2DCA5CAE98C3}" type="slidenum">
              <a:rPr lang="en-US">
                <a:solidFill>
                  <a:srgbClr val="05295B"/>
                </a:solidFill>
              </a:rPr>
              <a:pPr/>
              <a:t>16</a:t>
            </a:fld>
            <a:endParaRPr lang="en-US">
              <a:solidFill>
                <a:srgbClr val="052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2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0" y="1626381"/>
            <a:ext cx="4410924" cy="1470025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ru-RU" sz="2800" dirty="0"/>
              <a:t>Опыт выполнения интеграционного проекта на InterSystems Ensemble в Министерстве Социальной Политики Красноярского Края. Межведомственное взаимодействие</a:t>
            </a:r>
            <a:endParaRPr sz="2800" dirty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/>
        <p:txBody>
          <a:bodyPr anchorCtr="0"/>
          <a:lstStyle/>
          <a:p>
            <a:pPr defTabSz="457200">
              <a:spcBef>
                <a:spcPct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Вадим Федоров</a:t>
            </a:r>
            <a:endParaRPr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46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228" y="141288"/>
            <a:ext cx="8048223" cy="685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ヒラギノ角ゴ Pro W3" charset="0"/>
                <a:cs typeface="Cambria" charset="0"/>
              </a:rPr>
              <a:t>InterSystems – </a:t>
            </a:r>
            <a:r>
              <a:rPr lang="ru-RU" sz="3200" dirty="0" smtClean="0">
                <a:ea typeface="ヒラギノ角ゴ Pro W3" charset="0"/>
                <a:cs typeface="Cambria" charset="0"/>
              </a:rPr>
              <a:t>успешная компания с 1978 года</a:t>
            </a:r>
            <a:endParaRPr lang="en-US" sz="3200" dirty="0">
              <a:ea typeface="ヒラギノ角ゴ Pro W3" charset="0"/>
              <a:cs typeface="Cambria" charset="0"/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3708400" y="1196975"/>
            <a:ext cx="5328096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457200" indent="-457200">
              <a:lnSpc>
                <a:spcPct val="120000"/>
              </a:lnSpc>
              <a:buClr>
                <a:srgbClr val="333399"/>
              </a:buCl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Международная компания, </a:t>
            </a:r>
            <a:br>
              <a:rPr lang="ru-RU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</a:br>
            <a:r>
              <a:rPr lang="en-US" sz="2000" dirty="0" err="1" smtClean="0">
                <a:solidFill>
                  <a:srgbClr val="000000"/>
                </a:solidFill>
                <a:latin typeface="+mn-lt"/>
                <a:sym typeface="Arial" pitchFamily="34" charset="0"/>
              </a:rPr>
              <a:t>Штаб-квартира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 –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  <a:sym typeface="Arial" pitchFamily="34" charset="0"/>
              </a:rPr>
              <a:t>Кембридж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,  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  <a:sym typeface="Arial" pitchFamily="34" charset="0"/>
              </a:rPr>
              <a:t>Массачусетс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, США</a:t>
            </a:r>
          </a:p>
          <a:p>
            <a:pPr marL="457200" indent="-457200">
              <a:lnSpc>
                <a:spcPct val="120000"/>
              </a:lnSpc>
              <a:buClr>
                <a:srgbClr val="333399"/>
              </a:buCl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Объектная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СУБД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Caché</a:t>
            </a:r>
            <a:r>
              <a:rPr lang="ru-RU" sz="2000" b="1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,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П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  <a:sym typeface="Arial" pitchFamily="34" charset="0"/>
              </a:rPr>
              <a:t>латформа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  <a:sym typeface="Arial" pitchFamily="34" charset="0"/>
              </a:rPr>
              <a:t>для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  <a:sym typeface="Arial" pitchFamily="34" charset="0"/>
              </a:rPr>
              <a:t>интеграции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Ensemble</a:t>
            </a:r>
            <a:r>
              <a:rPr lang="ru-RU" sz="2000" b="1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,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П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  <a:sym typeface="Arial" pitchFamily="34" charset="0"/>
              </a:rPr>
              <a:t>латформа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бизнес-аналитики </a:t>
            </a:r>
            <a:r>
              <a:rPr lang="en-US" sz="2000" b="1" dirty="0" err="1" smtClean="0">
                <a:solidFill>
                  <a:srgbClr val="000000"/>
                </a:solidFill>
                <a:latin typeface="+mn-lt"/>
                <a:sym typeface="Arial" pitchFamily="34" charset="0"/>
              </a:rPr>
              <a:t>DeepSee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, </a:t>
            </a:r>
            <a:br>
              <a:rPr lang="en-US" sz="2000" b="1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Платформа для обмена медицинской информацией </a:t>
            </a:r>
            <a:r>
              <a:rPr lang="en-US" sz="2000" b="1" dirty="0" err="1" smtClean="0">
                <a:solidFill>
                  <a:srgbClr val="000000"/>
                </a:solidFill>
                <a:latin typeface="+mn-lt"/>
                <a:sym typeface="Arial" pitchFamily="34" charset="0"/>
              </a:rPr>
              <a:t>HealthShare</a:t>
            </a:r>
            <a:r>
              <a:rPr lang="ru-RU" sz="2000" b="1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,</a:t>
            </a:r>
            <a:br>
              <a:rPr lang="ru-RU" sz="2000" b="1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МИС </a:t>
            </a:r>
            <a:r>
              <a:rPr lang="en-US" sz="2000" b="1" dirty="0" err="1" smtClean="0">
                <a:solidFill>
                  <a:srgbClr val="000000"/>
                </a:solidFill>
                <a:latin typeface="+mn-lt"/>
                <a:sym typeface="Arial" pitchFamily="34" charset="0"/>
              </a:rPr>
              <a:t>TrakCare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и ЛИС </a:t>
            </a:r>
            <a:r>
              <a:rPr lang="en-US" sz="2000" b="1" dirty="0" err="1" smtClean="0">
                <a:solidFill>
                  <a:srgbClr val="000000"/>
                </a:solidFill>
                <a:latin typeface="+mn-lt"/>
                <a:sym typeface="Arial" pitchFamily="34" charset="0"/>
              </a:rPr>
              <a:t>TrakCare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 Lab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 </a:t>
            </a:r>
            <a:endParaRPr lang="ru-RU" sz="2000" dirty="0" smtClean="0">
              <a:solidFill>
                <a:srgbClr val="000000"/>
              </a:solidFill>
              <a:latin typeface="+mn-lt"/>
              <a:sym typeface="Arial" pitchFamily="34" charset="0"/>
            </a:endParaRPr>
          </a:p>
          <a:p>
            <a:pPr marL="457200" indent="-457200">
              <a:lnSpc>
                <a:spcPct val="120000"/>
              </a:lnSpc>
              <a:buClr>
                <a:srgbClr val="333399"/>
              </a:buCl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Представительства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  <a:sym typeface="Arial" pitchFamily="34" charset="0"/>
              </a:rPr>
              <a:t>в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 2</a:t>
            </a:r>
            <a:r>
              <a:rPr lang="ru-RU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3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  <a:sym typeface="Arial" pitchFamily="34" charset="0"/>
              </a:rPr>
              <a:t>странах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  <a:sym typeface="Arial" pitchFamily="34" charset="0"/>
              </a:rPr>
              <a:t>мира</a:t>
            </a:r>
            <a:endParaRPr lang="ru-RU" sz="2000" dirty="0" smtClean="0">
              <a:solidFill>
                <a:srgbClr val="000000"/>
              </a:solidFill>
              <a:latin typeface="+mn-lt"/>
              <a:sym typeface="Arial" pitchFamily="34" charset="0"/>
            </a:endParaRPr>
          </a:p>
          <a:p>
            <a:pPr marL="457200" indent="-457200">
              <a:lnSpc>
                <a:spcPct val="120000"/>
              </a:lnSpc>
              <a:buClr>
                <a:srgbClr val="333399"/>
              </a:buCl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Офис в Москве -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1</a:t>
            </a:r>
            <a:r>
              <a:rPr lang="ru-RU" sz="2000" dirty="0">
                <a:solidFill>
                  <a:srgbClr val="000000"/>
                </a:solidFill>
                <a:latin typeface="+mn-lt"/>
                <a:sym typeface="Arial" pitchFamily="34" charset="0"/>
              </a:rPr>
              <a:t>5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  <a:sym typeface="Arial" pitchFamily="34" charset="0"/>
              </a:rPr>
              <a:t>лет</a:t>
            </a:r>
            <a:endParaRPr lang="ru-RU" sz="2000" dirty="0" smtClean="0">
              <a:solidFill>
                <a:srgbClr val="000000"/>
              </a:solidFill>
              <a:latin typeface="+mn-lt"/>
              <a:sym typeface="Arial" pitchFamily="34" charset="0"/>
            </a:endParaRPr>
          </a:p>
          <a:p>
            <a:pPr marL="457200" indent="-457200">
              <a:lnSpc>
                <a:spcPct val="120000"/>
              </a:lnSpc>
              <a:buClr>
                <a:srgbClr val="333399"/>
              </a:buCl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Б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  <a:sym typeface="Arial" pitchFamily="34" charset="0"/>
              </a:rPr>
              <a:t>олее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 80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  <a:sym typeface="Arial" pitchFamily="34" charset="0"/>
              </a:rPr>
              <a:t>партнеров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+mn-lt"/>
                <a:sym typeface="Arial" pitchFamily="34" charset="0"/>
              </a:rPr>
              <a:t> России, странах СНГ и Балтии</a:t>
            </a:r>
            <a:endParaRPr lang="en-US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MS PGothic" pitchFamily="34" charset="-128"/>
              <a:sym typeface="Arial Narrow" pitchFamily="34" charset="0"/>
            </a:endParaRPr>
          </a:p>
        </p:txBody>
      </p:sp>
      <p:pic>
        <p:nvPicPr>
          <p:cNvPr id="7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2133600"/>
            <a:ext cx="20796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775"/>
          <a:stretch>
            <a:fillRect/>
          </a:stretch>
        </p:blipFill>
        <p:spPr bwMode="auto">
          <a:xfrm>
            <a:off x="750888" y="4292600"/>
            <a:ext cx="277177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0" y="1244600"/>
            <a:ext cx="14478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18335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 descr="G:\tmp\ISC\TrakCareLogo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10200"/>
            <a:ext cx="2057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07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ru-RU" sz="3200" dirty="0">
                <a:ea typeface="+mj-ea"/>
              </a:rPr>
              <a:t>Электронное </a:t>
            </a:r>
            <a:r>
              <a:rPr lang="ru-RU" sz="3200" dirty="0" smtClean="0">
                <a:ea typeface="+mj-ea"/>
              </a:rPr>
              <a:t>правительство </a:t>
            </a:r>
            <a:br>
              <a:rPr lang="ru-RU" sz="3200" dirty="0" smtClean="0">
                <a:ea typeface="+mj-ea"/>
              </a:rPr>
            </a:br>
            <a:r>
              <a:rPr lang="ru-RU" sz="3200" dirty="0" smtClean="0">
                <a:ea typeface="+mj-ea"/>
              </a:rPr>
              <a:t>Республики Казахстан</a:t>
            </a:r>
            <a:endParaRPr sz="3200" dirty="0">
              <a:ea typeface="+mj-ea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1176703"/>
            <a:ext cx="9144000" cy="4756150"/>
          </a:xfrm>
        </p:spPr>
        <p:txBody>
          <a:bodyPr/>
          <a:lstStyle/>
          <a:p>
            <a:pPr lvl="1"/>
            <a:r>
              <a:rPr lang="ru-RU" sz="1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pitchFamily="34" charset="-128"/>
              </a:rPr>
              <a:t>Партнер-разработчик </a:t>
            </a:r>
            <a:r>
              <a:rPr lang="en-US" sz="1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pitchFamily="34" charset="-128"/>
              </a:rPr>
              <a:t>InterSystems – </a:t>
            </a:r>
            <a:r>
              <a:rPr lang="ru-RU" sz="1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pitchFamily="34" charset="-128"/>
              </a:rPr>
              <a:t>компания «</a:t>
            </a:r>
            <a:r>
              <a:rPr lang="ru-RU" sz="1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pitchFamily="34" charset="-128"/>
              </a:rPr>
              <a:t>ЛЕТОГРАФ ИТ Консалтинг и услуги Казахстан» </a:t>
            </a:r>
            <a:r>
              <a:rPr lang="ru-RU" sz="1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pitchFamily="34" charset="-128"/>
              </a:rPr>
              <a:t>выполнила в</a:t>
            </a:r>
            <a:r>
              <a:rPr lang="en-US" sz="1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pitchFamily="34" charset="-128"/>
              </a:rPr>
              <a:t> 2010 </a:t>
            </a:r>
            <a:r>
              <a:rPr lang="ru-RU" sz="1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pitchFamily="34" charset="-128"/>
              </a:rPr>
              <a:t>году </a:t>
            </a:r>
            <a:r>
              <a:rPr lang="ru-RU" sz="18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pitchFamily="34" charset="-128"/>
              </a:rPr>
              <a:t>национальный </a:t>
            </a:r>
            <a:r>
              <a:rPr lang="ru-RU" sz="1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pitchFamily="34" charset="-128"/>
              </a:rPr>
              <a:t>проект </a:t>
            </a:r>
            <a:r>
              <a:rPr lang="ru-RU" sz="1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pitchFamily="34" charset="-128"/>
              </a:rPr>
              <a:t>«Развитие Интегрированной информационной системы Центров обслуживания населения</a:t>
            </a:r>
            <a:r>
              <a:rPr lang="ru-RU" sz="1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ＭＳ Ｐゴシック" pitchFamily="34" charset="-128"/>
              </a:rPr>
              <a:t>» и продолжает развивать ИИС ЦОН в 2011-2012</a:t>
            </a:r>
          </a:p>
          <a:p>
            <a:pPr lvl="2"/>
            <a:r>
              <a:rPr lang="ru-RU" sz="1800" b="0" dirty="0" smtClean="0">
                <a:latin typeface="Arial Narrow" charset="0"/>
              </a:rPr>
              <a:t>Центры Обслуживания Населения - «</a:t>
            </a:r>
            <a:r>
              <a:rPr lang="ru-RU" sz="1800" b="0" dirty="0">
                <a:latin typeface="Arial Narrow" charset="0"/>
              </a:rPr>
              <a:t>Служба одного окна»</a:t>
            </a:r>
          </a:p>
          <a:p>
            <a:pPr lvl="3"/>
            <a:r>
              <a:rPr lang="ru-RU" sz="1200" b="0" dirty="0">
                <a:latin typeface="Arial Narrow" charset="0"/>
              </a:rPr>
              <a:t>Автоматизирован процесс предоставления 73-х государственных услуг в масштабе всей страны (полный список услуг, предоставляемый через Центры обслуживания населения)</a:t>
            </a:r>
          </a:p>
          <a:p>
            <a:pPr lvl="3"/>
            <a:r>
              <a:rPr lang="ru-RU" sz="1200" b="0" dirty="0">
                <a:latin typeface="Arial Narrow" charset="0"/>
              </a:rPr>
              <a:t>Автоматизирована  деятельность более чем 300-т Центров Обслуживания Населения («служба одного окна»), в том числе мобильных Центров </a:t>
            </a:r>
          </a:p>
          <a:p>
            <a:pPr lvl="3"/>
            <a:r>
              <a:rPr lang="ru-RU" sz="1200" b="0" dirty="0">
                <a:latin typeface="Arial Narrow" charset="0"/>
              </a:rPr>
              <a:t>Интеграция со «шлюзом электронного правительства»</a:t>
            </a:r>
          </a:p>
          <a:p>
            <a:pPr lvl="3"/>
            <a:r>
              <a:rPr lang="ru-RU" sz="1200" b="0" dirty="0">
                <a:latin typeface="Arial Narrow" charset="0"/>
              </a:rPr>
              <a:t>Реализованы 86 видов интеграционных запросов информации (например запрос информации по физическому или юридическому лицу из государственных баз данных, подтверждение факта оплаты из платежного шлюза, получение информации о выданных лицензиях и пр.</a:t>
            </a:r>
            <a:r>
              <a:rPr lang="ru-RU" sz="1200" b="0" dirty="0" smtClean="0">
                <a:latin typeface="Arial Narrow" charset="0"/>
              </a:rPr>
              <a:t>)</a:t>
            </a:r>
            <a:endParaRPr lang="ru-RU" sz="1200" b="0" dirty="0">
              <a:latin typeface="Arial Narrow" charset="0"/>
            </a:endParaRPr>
          </a:p>
          <a:p>
            <a:pPr lvl="2"/>
            <a:r>
              <a:rPr lang="ru-RU" sz="1800" b="0" dirty="0">
                <a:latin typeface="Arial Narrow" charset="0"/>
              </a:rPr>
              <a:t>Взаимодействие с государственными органами</a:t>
            </a:r>
          </a:p>
          <a:p>
            <a:pPr lvl="3"/>
            <a:r>
              <a:rPr lang="ru-RU" sz="1200" b="0" dirty="0">
                <a:latin typeface="Arial Narrow" charset="0"/>
              </a:rPr>
              <a:t>Выполнена интеграция с 26-тью государственными и ведомственными информационными системами, используемых в 4104-х государственных организациях</a:t>
            </a:r>
            <a:r>
              <a:rPr lang="ru-RU" sz="1200" b="0" dirty="0" smtClean="0">
                <a:latin typeface="Arial Narrow" charset="0"/>
              </a:rPr>
              <a:t>.</a:t>
            </a:r>
            <a:endParaRPr lang="ru-RU" sz="1200" b="0" dirty="0">
              <a:latin typeface="Arial Narrow" charset="0"/>
            </a:endParaRPr>
          </a:p>
          <a:p>
            <a:pPr lvl="2"/>
            <a:r>
              <a:rPr lang="ru-RU" sz="1600" b="0" dirty="0">
                <a:latin typeface="Arial Narrow" charset="0"/>
              </a:rPr>
              <a:t>Мон</a:t>
            </a:r>
            <a:r>
              <a:rPr lang="ru-RU" sz="1800" b="0" dirty="0">
                <a:latin typeface="Arial Narrow" charset="0"/>
              </a:rPr>
              <a:t>иторинг в режиме реального времени</a:t>
            </a:r>
          </a:p>
          <a:p>
            <a:pPr lvl="3"/>
            <a:r>
              <a:rPr lang="ru-RU" sz="1200" b="0" dirty="0">
                <a:latin typeface="Arial Narrow" charset="0"/>
              </a:rPr>
              <a:t>Обеспечен контроль ключевых показателей и их отображение в режиме реального времени в интерфейсе интерактивной карты Республики Казахстан (время обслуживания, время ожидания, статистика обработки документов и пр.)</a:t>
            </a:r>
          </a:p>
          <a:p>
            <a:pPr lvl="3"/>
            <a:r>
              <a:rPr lang="ru-RU" sz="1200" b="0" dirty="0">
                <a:latin typeface="Arial Narrow" charset="0"/>
              </a:rPr>
              <a:t>Обеспечен контроль за более чем 10 000 000 предоставленных услуг и более чем 40 000 000 обработанных в рамках предоставления услуг </a:t>
            </a:r>
            <a:r>
              <a:rPr lang="ru-RU" sz="1200" b="0" dirty="0" smtClean="0">
                <a:latin typeface="Arial Narrow" charset="0"/>
              </a:rPr>
              <a:t>документов</a:t>
            </a:r>
          </a:p>
          <a:p>
            <a:pPr lvl="1"/>
            <a:endParaRPr lang="ru-RU" sz="1000" dirty="0" smtClean="0">
              <a:latin typeface="Arial Narrow" charset="0"/>
            </a:endParaRPr>
          </a:p>
          <a:p>
            <a:endParaRPr lang="ru-RU" sz="1000" dirty="0" smtClean="0">
              <a:latin typeface="Arial Narrow" charset="0"/>
            </a:endParaRPr>
          </a:p>
          <a:p>
            <a:endParaRPr lang="en-US" sz="1000" dirty="0">
              <a:latin typeface="Arial Narrow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FEFCE1B-1A65-204C-87C5-2DCA5CAE98C3}" type="slidenum">
              <a:rPr lang="en-US">
                <a:solidFill>
                  <a:srgbClr val="05295B"/>
                </a:solidFill>
              </a:rPr>
              <a:pPr/>
              <a:t>3</a:t>
            </a:fld>
            <a:endParaRPr lang="en-US">
              <a:solidFill>
                <a:srgbClr val="052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2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r>
              <a:rPr lang="ru-RU" sz="3200" dirty="0">
                <a:latin typeface="Arial Narrow" charset="0"/>
                <a:cs typeface="ＭＳ Ｐゴシック" charset="0"/>
              </a:rPr>
              <a:t>Уменьшение комплекта документов заявителя</a:t>
            </a:r>
            <a:endParaRPr lang="ru-RU" sz="3200" dirty="0">
              <a:latin typeface="Arial Narrow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FEFCE1B-1A65-204C-87C5-2DCA5CAE98C3}" type="slidenum">
              <a:rPr lang="en-US">
                <a:solidFill>
                  <a:srgbClr val="05295B"/>
                </a:solidFill>
              </a:rPr>
              <a:pPr/>
              <a:t>4</a:t>
            </a:fld>
            <a:endParaRPr lang="en-US">
              <a:solidFill>
                <a:srgbClr val="05295B"/>
              </a:solidFill>
            </a:endParaRPr>
          </a:p>
        </p:txBody>
      </p:sp>
      <p:pic>
        <p:nvPicPr>
          <p:cNvPr id="6" name="Picture 2" descr="Оптимизация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325" y="1174750"/>
            <a:ext cx="8694738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6456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r>
              <a:rPr lang="ru-RU" sz="3200" dirty="0">
                <a:latin typeface="Arial Narrow" charset="0"/>
                <a:cs typeface="ＭＳ Ｐゴシック" charset="0"/>
              </a:rPr>
              <a:t>Контроль и мониторинг процессов оказания государственных услуг</a:t>
            </a:r>
            <a:endParaRPr lang="ru-RU" sz="3200" dirty="0">
              <a:latin typeface="Arial Narrow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FEFCE1B-1A65-204C-87C5-2DCA5CAE98C3}" type="slidenum">
              <a:rPr lang="en-US">
                <a:solidFill>
                  <a:srgbClr val="05295B"/>
                </a:solidFill>
              </a:rPr>
              <a:pPr/>
              <a:t>5</a:t>
            </a:fld>
            <a:endParaRPr lang="en-US">
              <a:solidFill>
                <a:srgbClr val="05295B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93838"/>
            <a:ext cx="8424862" cy="433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6456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sz="3200" dirty="0" smtClean="0">
                <a:ea typeface="+mj-ea"/>
              </a:rPr>
              <a:t>Красноярский Край</a:t>
            </a:r>
            <a:endParaRPr sz="3200" dirty="0">
              <a:ea typeface="+mj-ea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7974" y="1316113"/>
            <a:ext cx="8836026" cy="4756150"/>
          </a:xfrm>
        </p:spPr>
        <p:txBody>
          <a:bodyPr/>
          <a:lstStyle/>
          <a:p>
            <a:r>
              <a:rPr lang="ru-RU" b="0" dirty="0" smtClean="0">
                <a:latin typeface="Arial Narrow" charset="0"/>
              </a:rPr>
              <a:t>Внедрение краевой системы </a:t>
            </a:r>
            <a:r>
              <a:rPr lang="ru-RU" b="0" dirty="0">
                <a:latin typeface="Arial Narrow" charset="0"/>
              </a:rPr>
              <a:t>электронного взаимодействия между федеральными, региональными и муниципальными ведомствами </a:t>
            </a:r>
            <a:r>
              <a:rPr lang="ru-RU" b="0" dirty="0" smtClean="0">
                <a:latin typeface="Arial Narrow" charset="0"/>
              </a:rPr>
              <a:t>«Енисей</a:t>
            </a:r>
            <a:r>
              <a:rPr lang="ru-RU" b="0" dirty="0">
                <a:latin typeface="Arial Narrow" charset="0"/>
              </a:rPr>
              <a:t>-</a:t>
            </a:r>
            <a:r>
              <a:rPr lang="ru-RU" b="0" dirty="0" smtClean="0">
                <a:latin typeface="Arial Narrow" charset="0"/>
              </a:rPr>
              <a:t>ГУ»</a:t>
            </a:r>
          </a:p>
          <a:p>
            <a:r>
              <a:rPr lang="ru-RU" b="0" dirty="0" smtClean="0">
                <a:latin typeface="Arial Narrow" charset="0"/>
              </a:rPr>
              <a:t>Разработка/доработка информационных систем региональных органов исполнительной власти</a:t>
            </a:r>
          </a:p>
          <a:p>
            <a:r>
              <a:rPr lang="ru-RU" b="0" dirty="0" smtClean="0">
                <a:latin typeface="Arial Narrow" charset="0"/>
              </a:rPr>
              <a:t>Разработка и внедрение интеграционной шины Министерства </a:t>
            </a:r>
            <a:r>
              <a:rPr lang="ru-RU" b="0" dirty="0">
                <a:latin typeface="Arial Narrow" charset="0"/>
              </a:rPr>
              <a:t>Социальной Политики Красноярского Края (МСП КК</a:t>
            </a:r>
            <a:r>
              <a:rPr lang="ru-RU" b="0" dirty="0" smtClean="0">
                <a:latin typeface="Arial Narrow" charset="0"/>
              </a:rPr>
              <a:t>)</a:t>
            </a:r>
          </a:p>
          <a:p>
            <a:pPr lvl="1"/>
            <a:r>
              <a:rPr lang="ru-RU" b="0" dirty="0" smtClean="0">
                <a:latin typeface="Arial Narrow" charset="0"/>
              </a:rPr>
              <a:t>Б</a:t>
            </a:r>
            <a:r>
              <a:rPr lang="ru-RU" dirty="0" smtClean="0">
                <a:latin typeface="Arial Narrow" charset="0"/>
              </a:rPr>
              <a:t>о</a:t>
            </a:r>
            <a:r>
              <a:rPr lang="ru-RU" b="0" dirty="0" smtClean="0">
                <a:latin typeface="Arial Narrow" charset="0"/>
              </a:rPr>
              <a:t>льш</a:t>
            </a:r>
            <a:r>
              <a:rPr lang="ru-RU" dirty="0" smtClean="0">
                <a:latin typeface="Arial Narrow" charset="0"/>
              </a:rPr>
              <a:t>а</a:t>
            </a:r>
            <a:r>
              <a:rPr lang="ru-RU" b="0" dirty="0" smtClean="0">
                <a:latin typeface="Arial Narrow" charset="0"/>
              </a:rPr>
              <a:t>я часть приоритетных региональных и муниципальных услуг оказывается МСП КК</a:t>
            </a:r>
            <a:endParaRPr lang="ru-RU" sz="1400" dirty="0" smtClean="0">
              <a:latin typeface="Arial Narrow" charset="0"/>
            </a:endParaRPr>
          </a:p>
          <a:p>
            <a:endParaRPr lang="ru-RU" sz="1600" dirty="0" smtClean="0">
              <a:latin typeface="Arial Narrow" charset="0"/>
            </a:endParaRPr>
          </a:p>
          <a:p>
            <a:endParaRPr lang="en-US" sz="1600" dirty="0">
              <a:latin typeface="Arial Narrow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FEFCE1B-1A65-204C-87C5-2DCA5CAE98C3}" type="slidenum">
              <a:rPr lang="en-US">
                <a:solidFill>
                  <a:srgbClr val="05295B"/>
                </a:solidFill>
              </a:rPr>
              <a:pPr/>
              <a:t>6</a:t>
            </a:fld>
            <a:endParaRPr lang="en-US">
              <a:solidFill>
                <a:srgbClr val="052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51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sz="3200" dirty="0" smtClean="0">
                <a:ea typeface="+mj-ea"/>
              </a:rPr>
              <a:t>Интеграционная шина МСП КК</a:t>
            </a:r>
            <a:endParaRPr sz="3200" dirty="0">
              <a:ea typeface="+mj-ea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7974" y="1316113"/>
            <a:ext cx="8836026" cy="4756150"/>
          </a:xfrm>
        </p:spPr>
        <p:txBody>
          <a:bodyPr/>
          <a:lstStyle/>
          <a:p>
            <a:r>
              <a:rPr lang="ru-RU" b="0" dirty="0" smtClean="0">
                <a:latin typeface="Arial Narrow" charset="0"/>
              </a:rPr>
              <a:t>Цели проекта «Разработка и внедрение интеграционной шины МСП КК»</a:t>
            </a:r>
          </a:p>
          <a:p>
            <a:pPr lvl="1"/>
            <a:r>
              <a:rPr lang="ru-RU" sz="2400" b="0" dirty="0" smtClean="0">
                <a:latin typeface="Arial Narrow" charset="0"/>
              </a:rPr>
              <a:t>Перевод процессов оказания 37 приоритетных услуг МСП КК в электронный вид</a:t>
            </a:r>
          </a:p>
          <a:p>
            <a:pPr lvl="1"/>
            <a:r>
              <a:rPr lang="ru-RU" sz="2400" b="0" dirty="0" smtClean="0">
                <a:latin typeface="Arial Narrow" charset="0"/>
              </a:rPr>
              <a:t>Автоматизация </a:t>
            </a:r>
            <a:r>
              <a:rPr lang="ru-RU" sz="2400" b="0" dirty="0">
                <a:latin typeface="Arial Narrow" charset="0"/>
              </a:rPr>
              <a:t>межведомственного взаимодействия с целью сокращения набора документов, требуемых от заявителя для оказания </a:t>
            </a:r>
            <a:r>
              <a:rPr lang="ru-RU" sz="2400" b="0" dirty="0" smtClean="0">
                <a:latin typeface="Arial Narrow" charset="0"/>
              </a:rPr>
              <a:t>услуг</a:t>
            </a:r>
          </a:p>
          <a:p>
            <a:r>
              <a:rPr lang="ru-RU" b="0" dirty="0" smtClean="0">
                <a:latin typeface="Arial Narrow" charset="0"/>
              </a:rPr>
              <a:t>Проектная команда</a:t>
            </a:r>
          </a:p>
          <a:p>
            <a:pPr lvl="1"/>
            <a:r>
              <a:rPr lang="ru-RU" sz="2400" b="0" dirty="0" smtClean="0">
                <a:latin typeface="Arial Narrow" charset="0"/>
              </a:rPr>
              <a:t>Аналитики и разработчики компании «Бизнес-Азимут»</a:t>
            </a:r>
          </a:p>
          <a:p>
            <a:pPr lvl="1"/>
            <a:r>
              <a:rPr lang="ru-RU" sz="2400" b="0" dirty="0" smtClean="0">
                <a:latin typeface="Arial Narrow" charset="0"/>
              </a:rPr>
              <a:t>Специалисты МСП КК</a:t>
            </a:r>
          </a:p>
          <a:p>
            <a:pPr lvl="1"/>
            <a:r>
              <a:rPr lang="ru-RU" sz="2400" b="0" dirty="0" smtClean="0">
                <a:latin typeface="Arial Narrow" charset="0"/>
              </a:rPr>
              <a:t>Консультанты </a:t>
            </a:r>
            <a:r>
              <a:rPr lang="en-US" sz="2400" b="0" dirty="0" smtClean="0">
                <a:latin typeface="Arial Narrow" charset="0"/>
              </a:rPr>
              <a:t>InterSystems</a:t>
            </a:r>
            <a:endParaRPr lang="ru-RU" sz="2400" b="0" dirty="0">
              <a:latin typeface="Arial Narrow" charset="0"/>
            </a:endParaRPr>
          </a:p>
          <a:p>
            <a:pPr marL="0" indent="0">
              <a:buNone/>
            </a:pPr>
            <a:endParaRPr lang="ru-RU" sz="2400" b="0" dirty="0" smtClean="0">
              <a:latin typeface="Arial Narrow" charset="0"/>
            </a:endParaRPr>
          </a:p>
          <a:p>
            <a:endParaRPr lang="ru-RU" sz="1400" dirty="0" smtClean="0">
              <a:latin typeface="Arial Narrow" charset="0"/>
            </a:endParaRPr>
          </a:p>
          <a:p>
            <a:endParaRPr lang="en-US" sz="1400" dirty="0">
              <a:latin typeface="Arial Narrow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FEFCE1B-1A65-204C-87C5-2DCA5CAE98C3}" type="slidenum">
              <a:rPr lang="en-US">
                <a:solidFill>
                  <a:srgbClr val="05295B"/>
                </a:solidFill>
              </a:rPr>
              <a:pPr/>
              <a:t>7</a:t>
            </a:fld>
            <a:endParaRPr lang="en-US">
              <a:solidFill>
                <a:srgbClr val="05295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516" y="6047369"/>
            <a:ext cx="1091796" cy="68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sz="3200" dirty="0" smtClean="0">
                <a:ea typeface="+mj-ea"/>
              </a:rPr>
              <a:t>Задачи проекта в МСП</a:t>
            </a:r>
            <a:endParaRPr sz="3200" dirty="0">
              <a:ea typeface="+mj-ea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7974" y="1316113"/>
            <a:ext cx="8836026" cy="4756150"/>
          </a:xfrm>
        </p:spPr>
        <p:txBody>
          <a:bodyPr/>
          <a:lstStyle/>
          <a:p>
            <a:pPr lvl="0"/>
            <a:r>
              <a:rPr lang="ru-RU" sz="1600" dirty="0"/>
              <a:t>Интеграция с </a:t>
            </a:r>
            <a:r>
              <a:rPr lang="ru-RU" sz="1600" dirty="0" smtClean="0"/>
              <a:t>ЕПГУ/РПГУ </a:t>
            </a:r>
            <a:r>
              <a:rPr lang="ru-RU" sz="1600" b="0" dirty="0" smtClean="0"/>
              <a:t>для </a:t>
            </a:r>
            <a:r>
              <a:rPr lang="ru-RU" sz="1600" b="0" dirty="0"/>
              <a:t>приема заявлений на оказания услуг с ЕПГУ/РПГУ </a:t>
            </a:r>
            <a:r>
              <a:rPr lang="ru-RU" sz="1600" b="0" dirty="0" smtClean="0"/>
              <a:t>, </a:t>
            </a:r>
            <a:r>
              <a:rPr lang="ru-RU" sz="1600" b="0" dirty="0"/>
              <a:t>информирования через ЕПГУ/РПГУ </a:t>
            </a:r>
            <a:r>
              <a:rPr lang="ru-RU" sz="1600" b="0" dirty="0" smtClean="0"/>
              <a:t>граждан </a:t>
            </a:r>
            <a:r>
              <a:rPr lang="ru-RU" sz="1600" b="0" dirty="0"/>
              <a:t>о статусах процессов оказания услуг, передачи в ЕПГУ/РПГУ </a:t>
            </a:r>
            <a:r>
              <a:rPr lang="ru-RU" sz="1600" b="0" dirty="0" smtClean="0"/>
              <a:t>итоговых </a:t>
            </a:r>
            <a:r>
              <a:rPr lang="ru-RU" sz="1600" b="0" dirty="0"/>
              <a:t>документов по результатам оказания </a:t>
            </a:r>
            <a:r>
              <a:rPr lang="ru-RU" sz="1600" b="0" dirty="0" smtClean="0"/>
              <a:t>услуг</a:t>
            </a:r>
            <a:endParaRPr lang="ru-RU" sz="1600" b="0" dirty="0"/>
          </a:p>
          <a:p>
            <a:pPr lvl="0"/>
            <a:r>
              <a:rPr lang="ru-RU" sz="1600" dirty="0"/>
              <a:t>Интеграция с приложениями МСП и ОСЗН </a:t>
            </a:r>
            <a:r>
              <a:rPr lang="ru-RU" sz="1600" b="0" dirty="0"/>
              <a:t>для передачи в приложения МСП и ОСЗН заявлений на оказание услуг с ЕПГУ/РПГУ </a:t>
            </a:r>
            <a:r>
              <a:rPr lang="ru-RU" sz="1600" b="0" dirty="0" smtClean="0"/>
              <a:t>, </a:t>
            </a:r>
            <a:r>
              <a:rPr lang="ru-RU" sz="1600" b="0" dirty="0"/>
              <a:t>информирования через ЕПГУ/РПГУ </a:t>
            </a:r>
            <a:r>
              <a:rPr lang="ru-RU" sz="1600" b="0" dirty="0" smtClean="0"/>
              <a:t>граждан </a:t>
            </a:r>
            <a:r>
              <a:rPr lang="ru-RU" sz="1600" b="0" dirty="0"/>
              <a:t>о статусах процессов оказания услуг, передачи в ЕПГУ/РПГУ </a:t>
            </a:r>
            <a:r>
              <a:rPr lang="ru-RU" sz="1600" b="0" dirty="0" smtClean="0"/>
              <a:t>итоговых </a:t>
            </a:r>
            <a:r>
              <a:rPr lang="ru-RU" sz="1600" b="0" dirty="0"/>
              <a:t>документов по результатам оказания </a:t>
            </a:r>
            <a:r>
              <a:rPr lang="ru-RU" sz="1600" b="0" dirty="0" smtClean="0"/>
              <a:t>услуг</a:t>
            </a:r>
            <a:endParaRPr lang="ru-RU" sz="1600" b="0" dirty="0"/>
          </a:p>
          <a:p>
            <a:pPr lvl="0"/>
            <a:r>
              <a:rPr lang="ru-RU" sz="1600" dirty="0"/>
              <a:t>Интеграция с </a:t>
            </a:r>
            <a:r>
              <a:rPr lang="ru-RU" sz="1600" dirty="0" smtClean="0"/>
              <a:t>ФОИВ/РОИВ </a:t>
            </a:r>
            <a:r>
              <a:rPr lang="ru-RU" sz="1600" b="0" dirty="0"/>
              <a:t>для получения в МСП и ОСЗН в электронном виде информации и документов из РОИВ, необходимых для оказания государственных услуг с целью сокращения набора документов, требуемых от </a:t>
            </a:r>
            <a:r>
              <a:rPr lang="ru-RU" sz="1600" b="0" dirty="0" smtClean="0"/>
              <a:t>заявителя</a:t>
            </a:r>
            <a:endParaRPr lang="ru-RU" sz="1600" b="0" dirty="0"/>
          </a:p>
          <a:p>
            <a:pPr lvl="0"/>
            <a:r>
              <a:rPr lang="ru-RU" sz="1600" dirty="0"/>
              <a:t>Интеграция с РОИВ </a:t>
            </a:r>
            <a:r>
              <a:rPr lang="ru-RU" sz="1600" b="0" dirty="0"/>
              <a:t>для предоставление в электронном виде информации и документов МСП и ОСЗН, необходимых для оказания государственных услуг с целью сокращения набора документов, требуемых от </a:t>
            </a:r>
            <a:r>
              <a:rPr lang="ru-RU" sz="1600" b="0" dirty="0" smtClean="0"/>
              <a:t>заявителя</a:t>
            </a:r>
            <a:endParaRPr lang="ru-RU" sz="1600" b="0" dirty="0"/>
          </a:p>
          <a:p>
            <a:pPr lvl="0"/>
            <a:r>
              <a:rPr lang="ru-RU" sz="1600" dirty="0"/>
              <a:t>Автоматизация взаимодействия </a:t>
            </a:r>
            <a:r>
              <a:rPr lang="ru-RU" sz="1600" b="0" dirty="0"/>
              <a:t>приложений территориальных отделений </a:t>
            </a:r>
            <a:r>
              <a:rPr lang="ru-RU" sz="1600" dirty="0"/>
              <a:t>ОСЗН и МСП КК</a:t>
            </a:r>
            <a:r>
              <a:rPr lang="ru-RU" sz="1600" b="0" dirty="0"/>
              <a:t>, </a:t>
            </a:r>
            <a:r>
              <a:rPr lang="ru-RU" sz="1600" dirty="0"/>
              <a:t>перевод приложений на сервис-ориентированную </a:t>
            </a:r>
            <a:r>
              <a:rPr lang="ru-RU" sz="1600" dirty="0" smtClean="0"/>
              <a:t>архитектуру</a:t>
            </a:r>
            <a:endParaRPr lang="ru-RU" sz="1600" dirty="0"/>
          </a:p>
          <a:p>
            <a:pPr lvl="0"/>
            <a:r>
              <a:rPr lang="ru-RU" sz="1600" dirty="0"/>
              <a:t>Контроль и мониторинг процессов оказания услуг </a:t>
            </a:r>
            <a:r>
              <a:rPr lang="ru-RU" sz="1600" b="0" dirty="0"/>
              <a:t>в сфере социальной защиты и социального обслуживания </a:t>
            </a:r>
            <a:r>
              <a:rPr lang="ru-RU" sz="1600" b="0" dirty="0" smtClean="0"/>
              <a:t>населения</a:t>
            </a:r>
            <a:endParaRPr lang="ru-RU" sz="1600" b="0" dirty="0"/>
          </a:p>
          <a:p>
            <a:pPr marL="0" indent="0">
              <a:buNone/>
            </a:pPr>
            <a:endParaRPr lang="ru-RU" sz="1600" b="0" dirty="0" smtClean="0">
              <a:latin typeface="Arial Narrow" charset="0"/>
            </a:endParaRPr>
          </a:p>
          <a:p>
            <a:endParaRPr lang="ru-RU" sz="1050" b="0" dirty="0" smtClean="0">
              <a:latin typeface="Arial Narrow" charset="0"/>
            </a:endParaRPr>
          </a:p>
          <a:p>
            <a:endParaRPr lang="en-US" sz="1050" b="0" dirty="0">
              <a:latin typeface="Arial Narrow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FEFCE1B-1A65-204C-87C5-2DCA5CAE98C3}" type="slidenum">
              <a:rPr lang="en-US">
                <a:solidFill>
                  <a:srgbClr val="05295B"/>
                </a:solidFill>
              </a:rPr>
              <a:pPr/>
              <a:t>8</a:t>
            </a:fld>
            <a:endParaRPr lang="en-US">
              <a:solidFill>
                <a:srgbClr val="052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3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sz="3200" dirty="0" smtClean="0">
                <a:ea typeface="+mj-ea"/>
              </a:rPr>
              <a:t>Министерство Социальной Политики</a:t>
            </a:r>
            <a:endParaRPr sz="3200" dirty="0">
              <a:ea typeface="+mj-ea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7974" y="1316113"/>
            <a:ext cx="8836026" cy="4756150"/>
          </a:xfrm>
        </p:spPr>
        <p:txBody>
          <a:bodyPr/>
          <a:lstStyle/>
          <a:p>
            <a:r>
              <a:rPr lang="ru-RU" sz="3200" b="0" dirty="0" smtClean="0">
                <a:latin typeface="Arial Narrow" charset="0"/>
              </a:rPr>
              <a:t>Информационная система «Адресная социальная помощь»</a:t>
            </a:r>
          </a:p>
          <a:p>
            <a:pPr lvl="1"/>
            <a:r>
              <a:rPr lang="ru-RU" b="0" dirty="0" smtClean="0">
                <a:latin typeface="Arial Narrow" charset="0"/>
              </a:rPr>
              <a:t>Более 2000 конкурентных пользователей в Министерстве Социальной Политики в более 70 управлениях социальной защиты населения</a:t>
            </a:r>
          </a:p>
          <a:p>
            <a:pPr lvl="1"/>
            <a:r>
              <a:rPr lang="ru-RU" b="0" dirty="0" smtClean="0">
                <a:latin typeface="Arial Narrow" charset="0"/>
              </a:rPr>
              <a:t>СУБД </a:t>
            </a:r>
            <a:r>
              <a:rPr lang="en-US" b="0" dirty="0" smtClean="0">
                <a:latin typeface="Arial Narrow" charset="0"/>
              </a:rPr>
              <a:t>InterSystems Caché 2012.1 </a:t>
            </a:r>
          </a:p>
          <a:p>
            <a:pPr lvl="1"/>
            <a:r>
              <a:rPr lang="ru-RU" b="0" dirty="0" smtClean="0">
                <a:latin typeface="Arial Narrow" charset="0"/>
              </a:rPr>
              <a:t>Репликация данных в </a:t>
            </a:r>
            <a:r>
              <a:rPr lang="ru-RU" dirty="0" smtClean="0">
                <a:latin typeface="Arial Narrow" charset="0"/>
              </a:rPr>
              <a:t>МСП КК </a:t>
            </a:r>
            <a:r>
              <a:rPr lang="ru-RU" b="0" dirty="0" smtClean="0">
                <a:latin typeface="Arial Narrow" charset="0"/>
              </a:rPr>
              <a:t>несколько раз в неделю</a:t>
            </a:r>
          </a:p>
          <a:p>
            <a:endParaRPr lang="ru-RU" sz="1600" dirty="0" smtClean="0">
              <a:latin typeface="Arial Narrow" charset="0"/>
            </a:endParaRPr>
          </a:p>
          <a:p>
            <a:endParaRPr lang="en-US" sz="1600" dirty="0">
              <a:latin typeface="Arial Narrow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fld id="{9FEFCE1B-1A65-204C-87C5-2DCA5CAE98C3}" type="slidenum">
              <a:rPr lang="en-US">
                <a:solidFill>
                  <a:srgbClr val="05295B"/>
                </a:solidFill>
              </a:rPr>
              <a:pPr/>
              <a:t>9</a:t>
            </a:fld>
            <a:endParaRPr lang="en-US">
              <a:solidFill>
                <a:srgbClr val="052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2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50202"/>
      </a:accent1>
      <a:accent2>
        <a:srgbClr val="05295B"/>
      </a:accent2>
      <a:accent3>
        <a:srgbClr val="FF6600"/>
      </a:accent3>
      <a:accent4>
        <a:srgbClr val="FFE066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36576" tIns="36576" rIns="36576" bIns="36576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accent6"/>
            </a:solidFill>
            <a:effectLst/>
            <a:latin typeface="Times New Roman" pitchFamily="18" charset="0"/>
          </a:defRPr>
        </a:defPPr>
      </a:lstStyle>
    </a:spDef>
    <a:txDef>
      <a:spPr/>
      <a:bodyPr vert="horz" lIns="91440" tIns="45720" rIns="91440" bIns="45720" rtlCol="0">
        <a:noAutofit/>
      </a:bodyPr>
      <a:lstStyle>
        <a:defPPr marL="342900" marR="0" indent="-342900" algn="l" defTabSz="914400" rtl="0" eaLnBrk="1" fontAlgn="auto" latinLnBrk="0" hangingPunct="1">
          <a:lnSpc>
            <a:spcPct val="95000"/>
          </a:lnSpc>
          <a:spcBef>
            <a:spcPts val="1680"/>
          </a:spcBef>
          <a:spcAft>
            <a:spcPts val="0"/>
          </a:spcAft>
          <a:buClr>
            <a:srgbClr val="D50202"/>
          </a:buClr>
          <a:buSzTx/>
          <a:buFont typeface="Arial" pitchFamily="34" charset="0"/>
          <a:buChar char="•"/>
          <a:tabLst/>
          <a:defRPr kumimoji="0" sz="2800" b="1" i="0" u="none" strike="noStrike" kern="1200" cap="none" spc="0" normalizeH="0" baseline="0" noProof="0" smtClean="0">
            <a:ln>
              <a:noFill/>
            </a:ln>
            <a:solidFill>
              <a:schemeClr val="tx1">
                <a:lumMod val="85000"/>
                <a:lumOff val="15000"/>
              </a:schemeClr>
            </a:solidFill>
            <a:effectLst/>
            <a:uLnTx/>
            <a:uFillTx/>
            <a:latin typeface="Arial Narrow" pitchFamily="34" charset="0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2904</TotalTime>
  <Words>796</Words>
  <Application>Microsoft Office PowerPoint</Application>
  <PresentationFormat>Экран (4:3)</PresentationFormat>
  <Paragraphs>108</Paragraphs>
  <Slides>17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Default Design</vt:lpstr>
      <vt:lpstr>Опыт выполнения интеграционного проекта на InterSystems Ensemble в Министерстве Социальной Политики Красноярского Края. Межведомственное взаимодействие</vt:lpstr>
      <vt:lpstr>InterSystems – успешная компания с 1978 года</vt:lpstr>
      <vt:lpstr>Электронное правительство  Республики Казахстан</vt:lpstr>
      <vt:lpstr>Уменьшение комплекта документов заявителя</vt:lpstr>
      <vt:lpstr>Контроль и мониторинг процессов оказания государственных услуг</vt:lpstr>
      <vt:lpstr>Красноярский Край</vt:lpstr>
      <vt:lpstr>Интеграционная шина МСП КК</vt:lpstr>
      <vt:lpstr>Задачи проекта в МСП</vt:lpstr>
      <vt:lpstr>Министерство Социальной Политики</vt:lpstr>
      <vt:lpstr>Интеграционная шина МСП КК</vt:lpstr>
      <vt:lpstr>Интеграционная шина МСП КК</vt:lpstr>
      <vt:lpstr>Бизнес-процесс обработки заявления</vt:lpstr>
      <vt:lpstr>Межведомственное взаимодействие</vt:lpstr>
      <vt:lpstr>Дальнейшее развитие проекта</vt:lpstr>
      <vt:lpstr>Перспективы – DeepSee для бизнес-аналитики</vt:lpstr>
      <vt:lpstr>InterSystems Ensemble</vt:lpstr>
      <vt:lpstr>Опыт выполнения интеграционного проекта на InterSystems Ensemble в Министерстве Социальной Политики Красноярского Края. Межведомственное взаимодействие</vt:lpstr>
    </vt:vector>
  </TitlesOfParts>
  <Manager/>
  <Company>InterSystems 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выполнения проектов по созданию электронного правительства  на технологиях InterSystems</dc:title>
  <dc:subject/>
  <dc:creator>Vadim Fedorov</dc:creator>
  <cp:keywords>E-government, Ensemble</cp:keywords>
  <dc:description/>
  <cp:lastModifiedBy>admin</cp:lastModifiedBy>
  <cp:revision>73</cp:revision>
  <dcterms:created xsi:type="dcterms:W3CDTF">2012-02-13T16:17:36Z</dcterms:created>
  <dcterms:modified xsi:type="dcterms:W3CDTF">2012-10-18T06:58:18Z</dcterms:modified>
  <cp:category>E-government</cp:category>
</cp:coreProperties>
</file>