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5" r:id="rId3"/>
    <p:sldId id="396" r:id="rId4"/>
    <p:sldId id="411" r:id="rId5"/>
    <p:sldId id="446" r:id="rId6"/>
    <p:sldId id="433" r:id="rId7"/>
    <p:sldId id="432" r:id="rId8"/>
    <p:sldId id="442" r:id="rId9"/>
    <p:sldId id="447" r:id="rId10"/>
    <p:sldId id="444" r:id="rId11"/>
    <p:sldId id="443" r:id="rId12"/>
    <p:sldId id="438" r:id="rId13"/>
    <p:sldId id="437" r:id="rId14"/>
    <p:sldId id="429" r:id="rId15"/>
    <p:sldId id="430" r:id="rId16"/>
    <p:sldId id="431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41" r:id="rId26"/>
    <p:sldId id="273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9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1840B"/>
    <a:srgbClr val="C8ED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6" autoAdjust="0"/>
    <p:restoredTop sz="97156" autoAdjust="0"/>
  </p:normalViewPr>
  <p:slideViewPr>
    <p:cSldViewPr>
      <p:cViewPr>
        <p:scale>
          <a:sx n="75" d="100"/>
          <a:sy n="75" d="100"/>
        </p:scale>
        <p:origin x="-888" y="226"/>
      </p:cViewPr>
      <p:guideLst>
        <p:guide orient="horz" pos="482"/>
        <p:guide pos="34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54" d="100"/>
          <a:sy n="54" d="100"/>
        </p:scale>
        <p:origin x="-181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F8C7F-AA7E-40E3-9A06-768F57039B67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1CE1D-4990-4C0C-891D-9FBC3B345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03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C8109-5442-458C-A930-36C5E20D7C2A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BB7A-D8DE-49E7-A2D5-1C3C4965A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615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BB7A-D8DE-49E7-A2D5-1C3C4965ADA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934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dirty="0" smtClean="0"/>
              <a:t>Компания «ИнтерТраст», основанная в 1994 году, — один из признанных лидеров рынка автоматизации деловых процессов, делопроизводства и документооборота. За 20 лет компанией выполнено свыше 3 000 проектов, более 500 000 пользователей ежедневно работают с документами с помощью программных продуктов «ИнтерТраст». Высокий уровень программного обеспечения и услуг компании подтвержден многочисленными статусами и сертификатами.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u="sng" dirty="0" smtClean="0"/>
              <a:t>Основные направления деятельности «ИнтерТраст»</a:t>
            </a:r>
            <a:endParaRPr lang="ru-RU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Разработка, внедрение и сопровождение систем электронного документооборота на базе CompanyMedia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Внедрение бизнес-решений для автоматизации работы коллегиальных органов, закупочной и договорной деятельности, а также других направлений деятельности компаний-заказчиков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Заказная разработка программного обеспечения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Консалтинг в области постановки на предприятии документационного обеспечения управления с использованием систем электронного документооборота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Консалтинг в области организации защищенного и юридически значимого электронного документооборота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Аудит бизнес-процессов и методов управления проектами, связанных с основной деятельностью организации, формирование предложений по автоматизации процессного и проектного управления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Очное и дистанционное обучение всех категорий технических специалистов и пользователей программного обеспечения «ИнтерТраст».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u="sng" dirty="0" smtClean="0"/>
              <a:t>Миссия «ИнтерТраст»</a:t>
            </a:r>
            <a:endParaRPr lang="ru-RU" u="sng" dirty="0" smtClean="0"/>
          </a:p>
          <a:p>
            <a:pPr>
              <a:defRPr/>
            </a:pPr>
            <a:r>
              <a:rPr lang="ru-RU" dirty="0" smtClean="0"/>
              <a:t>Мы помогаем нашим заказчикам в совершенствовании технологий управления и создаем IT-решения, которые становятся эффективными рычагами развития бизнеса.</a:t>
            </a:r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r>
              <a:rPr lang="ru-RU" b="1" u="sng" dirty="0" smtClean="0"/>
              <a:t>Принципы деятельности «ИнтерТраст»</a:t>
            </a:r>
            <a:endParaRPr lang="ru-RU" u="sng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Ответственность за результат. </a:t>
            </a:r>
            <a:r>
              <a:rPr lang="ru-RU" dirty="0" smtClean="0"/>
              <a:t>Мы ценим доверие клиентов и всегда выполняем взятые на себя обязательства. Мы доводим проекты до намеченного результата, даже если для этого требуется больше ресурсов и усилий, чем планировалось.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Приверженность качеству.</a:t>
            </a:r>
            <a:r>
              <a:rPr lang="ru-RU" dirty="0" smtClean="0"/>
              <a:t> Мы стремимся быть лучшими в своем деле. Опыт и знания, накопленные компанией в ходе нескольких тысяч успешных проектов, позволяют гарантировать высокое качество выполняемых работ. Наши заказчики могут быть уверены в том, что в каждом проекте участвуют только квалифицированные специалисты, чьи компетенции основаны на обширной практике и подтверждены необходимыми профессиональными сертификатами.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Ориентированность на заказчика. </a:t>
            </a:r>
            <a:r>
              <a:rPr lang="ru-RU" dirty="0" smtClean="0"/>
              <a:t>Искренняя заинтересованность в потребностях клиентов, внимание к их предпочтениям и пожеланиям – основа нашего общего успеха. В каждом своем проекте мы учитываем отраслевые особенности, специфику существующего IT-ландшафта, а также методики управления, характерные для заказчика.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 smtClean="0"/>
              <a:t>Инновационность.</a:t>
            </a:r>
            <a:r>
              <a:rPr lang="ru-RU" dirty="0" smtClean="0"/>
              <a:t> Компания сознательно инвестирует в освоение наиболее прогрессивных технологий, благодаря чему нам удается разрабатывать программные продукты, отвечающие сегодняшним запросам заказчиков и обладающие высоким потенциалом развития в будущем. Мы неоднократно подтверждали свое технологическое лидерство и первыми выводили на российский рынок инструменты и методики, позднее ставшие частью отраслевого стандарта в сфере электронного документооборота.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r>
              <a:rPr lang="ru-RU" b="1" u="sng" dirty="0" smtClean="0"/>
              <a:t>Преимущества компании «ИнтерТраст»</a:t>
            </a:r>
            <a:endParaRPr lang="ru-RU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20 лет на рынке систем электронного документооборота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Более 3000 выполненных проектов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Компании доверяют лидеры российской экономики: среди наших клиентов 6 банков из TOP-10, крупнейшие компании топливно-энергетического комплекса, ведущие предприятия машиностроительной и транспортной отраслей.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Компанией накоплен богатый опыт автоматизации документооборота в государственных структурах федерального и регионального уровня – всего более 80 организаций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Отлаженная организационная инфраструктура и методология ведения проектов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Развитая партнерская сеть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Дружественное техническое сопровождение на основе SLA, в том числе в режиме 24/7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Высокий уровень защищенности корпоративного документооборота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Самые глубокие адаптации программного обеспечения и опыт поддержки адаптированных систем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 smtClean="0"/>
              <a:t>Наличие сертификатов и лицензий на предлагаемые продукты и услуги.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ACAAF-0452-4D43-AF57-FE7BE9CBAE1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None/>
            </a:pPr>
            <a:endParaRPr lang="ru-RU" sz="7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700" b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в номинации «Работа с обращениями граждан»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BB7A-D8DE-49E7-A2D5-1C3C4965AD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371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700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351" y="2130315"/>
            <a:ext cx="6694953" cy="14700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908947"/>
            <a:ext cx="5679964" cy="1752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337" y="426735"/>
            <a:ext cx="2057337" cy="522498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326" y="426735"/>
            <a:ext cx="6051065" cy="52249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3189656"/>
            <a:ext cx="8229600" cy="73682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 userDrawn="1"/>
        </p:nvSpPr>
        <p:spPr>
          <a:xfrm>
            <a:off x="3106091" y="5104435"/>
            <a:ext cx="5441011" cy="560042"/>
          </a:xfrm>
          <a:prstGeom prst="rect">
            <a:avLst/>
          </a:prstGeom>
        </p:spPr>
        <p:txBody>
          <a:bodyPr vert="horz" lIns="115214" tIns="0" rIns="115214" bIns="57607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©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АО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«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КОМПАНИЯ «ИНТЕРТРАСТ»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lang="pl-PL" sz="1800" dirty="0" smtClean="0">
                <a:solidFill>
                  <a:srgbClr val="254061"/>
                </a:solidFill>
              </a:rPr>
              <a:t>+7 (495) 956-79-28  </a:t>
            </a:r>
            <a:r>
              <a:rPr lang="ru-RU" sz="1800" dirty="0" smtClean="0">
                <a:solidFill>
                  <a:srgbClr val="254061"/>
                </a:solidFill>
              </a:rPr>
              <a:t>  </a:t>
            </a:r>
            <a:r>
              <a:rPr lang="pl-PL" sz="1800" dirty="0" err="1" smtClean="0">
                <a:solidFill>
                  <a:srgbClr val="254061"/>
                </a:solidFill>
              </a:rPr>
              <a:t>sales@intertrust.ru</a:t>
            </a:r>
            <a:r>
              <a:rPr lang="ru-RU" sz="1800" dirty="0" smtClean="0">
                <a:solidFill>
                  <a:srgbClr val="254061"/>
                </a:solidFill>
              </a:rPr>
              <a:t> </a:t>
            </a:r>
            <a:r>
              <a:rPr lang="pl-PL" sz="1800" dirty="0" smtClean="0">
                <a:solidFill>
                  <a:srgbClr val="254061"/>
                </a:solidFill>
              </a:rPr>
              <a:t> </a:t>
            </a:r>
            <a:r>
              <a:rPr lang="ru-RU" sz="1800" dirty="0" smtClean="0">
                <a:solidFill>
                  <a:srgbClr val="254061"/>
                </a:solidFill>
              </a:rPr>
              <a:t>  </a:t>
            </a:r>
            <a:r>
              <a:rPr lang="pl-PL" sz="1800" dirty="0" smtClean="0">
                <a:solidFill>
                  <a:srgbClr val="254061"/>
                </a:solidFill>
              </a:rPr>
              <a:t>http://</a:t>
            </a:r>
            <a:r>
              <a:rPr lang="pl-PL" sz="1800" dirty="0" err="1" smtClean="0">
                <a:solidFill>
                  <a:srgbClr val="254061"/>
                </a:solidFill>
              </a:rPr>
              <a:t>www.intertrust.ru</a:t>
            </a:r>
            <a:endParaRPr lang="ru-RU" sz="1800" dirty="0">
              <a:solidFill>
                <a:srgbClr val="254061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57200" y="2141100"/>
            <a:ext cx="8229600" cy="922520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>
                <a:solidFill>
                  <a:srgbClr val="254061"/>
                </a:solidFill>
              </a:defRPr>
            </a:lvl1pPr>
            <a:lvl2pPr marL="576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Благодарю вас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48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bg>
      <p:bgPr>
        <a:blipFill dpi="0" rotWithShape="0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457200" y="1609725"/>
            <a:ext cx="8229600" cy="41195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55162503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83" y="142801"/>
            <a:ext cx="8229600" cy="7368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124200" y="6362476"/>
            <a:ext cx="2133600" cy="365125"/>
          </a:xfrm>
          <a:prstGeom prst="rect">
            <a:avLst/>
          </a:prstGeom>
        </p:spPr>
        <p:txBody>
          <a:bodyPr/>
          <a:lstStyle/>
          <a:p>
            <a:fld id="{39405672-9B91-9F47-A92F-28D1F2BEE4DA}" type="datetimeFigureOut">
              <a:rPr lang="ru-RU" smtClean="0"/>
              <a:pPr/>
              <a:t>19.10.2018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773282" cy="13625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3789040"/>
            <a:ext cx="7773282" cy="150029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-13328" y="5517232"/>
            <a:ext cx="9157327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327" y="2483127"/>
            <a:ext cx="4054201" cy="31685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2474" y="2483127"/>
            <a:ext cx="4054201" cy="31685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8229348" cy="114412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327" y="1535574"/>
            <a:ext cx="4040342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327" y="2175677"/>
            <a:ext cx="4040342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72" y="1535574"/>
            <a:ext cx="4041603" cy="640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72" y="2175677"/>
            <a:ext cx="4041603" cy="394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73850"/>
            <a:ext cx="3008525" cy="11609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458" y="273850"/>
            <a:ext cx="5111217" cy="5851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326" y="1434770"/>
            <a:ext cx="3008525" cy="4690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769" y="4799929"/>
            <a:ext cx="5485392" cy="567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769" y="613223"/>
            <a:ext cx="5485392" cy="4114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769" y="5367788"/>
            <a:ext cx="5485392" cy="8047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326" y="426736"/>
            <a:ext cx="8229348" cy="7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6" name="Текст 2"/>
          <p:cNvSpPr>
            <a:spLocks noGrp="1"/>
          </p:cNvSpPr>
          <p:nvPr>
            <p:ph type="body" idx="1"/>
          </p:nvPr>
        </p:nvSpPr>
        <p:spPr bwMode="auto">
          <a:xfrm>
            <a:off x="457326" y="1844824"/>
            <a:ext cx="8229348" cy="316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2"/>
            <a:r>
              <a:rPr lang="ru-RU" dirty="0" smtClean="0"/>
              <a:t>Второй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ru-RU" dirty="0" smtClean="0"/>
              <a:t>Третий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3" r:id="rId12"/>
    <p:sldLayoutId id="2147483731" r:id="rId13"/>
    <p:sldLayoutId id="2147483732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F16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14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SzPct val="100000"/>
        <a:buBlip>
          <a:blip r:embed="rId17"/>
        </a:buBlip>
        <a:defRPr sz="2400">
          <a:solidFill>
            <a:srgbClr val="254061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u"/>
        <a:defRPr sz="2200">
          <a:solidFill>
            <a:srgbClr val="254061"/>
          </a:solidFill>
          <a:latin typeface="+mn-lt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254061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25406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1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76.png"/><Relationship Id="rId9" Type="http://schemas.openxmlformats.org/officeDocument/2006/relationships/image" Target="../media/image81.jpe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53.png"/><Relationship Id="rId3" Type="http://schemas.openxmlformats.org/officeDocument/2006/relationships/image" Target="../media/image45.jpeg"/><Relationship Id="rId21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0.jpeg"/><Relationship Id="rId23" Type="http://schemas.openxmlformats.org/officeDocument/2006/relationships/image" Target="../media/image97.png"/><Relationship Id="rId10" Type="http://schemas.openxmlformats.org/officeDocument/2006/relationships/image" Target="../media/image24.png"/><Relationship Id="rId19" Type="http://schemas.openxmlformats.org/officeDocument/2006/relationships/image" Target="../media/image5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49.png"/><Relationship Id="rId22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1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jpeg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gif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gif"/><Relationship Id="rId27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53.png"/><Relationship Id="rId3" Type="http://schemas.openxmlformats.org/officeDocument/2006/relationships/image" Target="../media/image45.jpeg"/><Relationship Id="rId21" Type="http://schemas.openxmlformats.org/officeDocument/2006/relationships/image" Target="../media/image56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2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0.jpeg"/><Relationship Id="rId10" Type="http://schemas.openxmlformats.org/officeDocument/2006/relationships/image" Target="../media/image24.png"/><Relationship Id="rId19" Type="http://schemas.openxmlformats.org/officeDocument/2006/relationships/image" Target="../media/image5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49.png"/><Relationship Id="rId22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611560" y="5073784"/>
            <a:ext cx="4542360" cy="1235536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sz="1800" b="1" dirty="0" smtClean="0"/>
              <a:t>Михаил </a:t>
            </a:r>
            <a:r>
              <a:rPr lang="ru-RU" sz="1800" b="1" dirty="0" err="1" smtClean="0"/>
              <a:t>Колодин</a:t>
            </a:r>
            <a:endParaRPr lang="ru-RU" sz="1800" b="1" dirty="0" smtClean="0"/>
          </a:p>
          <a:p>
            <a:pPr algn="l">
              <a:lnSpc>
                <a:spcPct val="100000"/>
              </a:lnSpc>
            </a:pPr>
            <a:r>
              <a:rPr lang="ru-RU" sz="1800" b="1" dirty="0" smtClean="0"/>
              <a:t>АО «КОМПАНИЯ «ИНТЕРТРАСТ»</a:t>
            </a:r>
            <a:endParaRPr lang="ru-RU" sz="18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539552" y="3284984"/>
            <a:ext cx="6550937" cy="101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800" dirty="0" smtClean="0"/>
              <a:t>Опыт и возможности </a:t>
            </a:r>
            <a:r>
              <a:rPr lang="ru-RU" sz="2800" dirty="0" err="1" smtClean="0"/>
              <a:t>импортозамещения</a:t>
            </a:r>
            <a:r>
              <a:rPr lang="ru-RU" sz="2800" dirty="0" smtClean="0"/>
              <a:t> СЭД в ОГВ</a:t>
            </a:r>
            <a:endParaRPr lang="ru-RU" sz="2800" dirty="0"/>
          </a:p>
        </p:txBody>
      </p:sp>
      <p:pic>
        <p:nvPicPr>
          <p:cNvPr id="2050" name="Picture 2" descr="C:\Флешка\Мои материалы\Дизайнерские элементы\Логотип companyMedia исходник\CompanyMed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9" y="2537633"/>
            <a:ext cx="3899034" cy="645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538" y="180975"/>
            <a:ext cx="8229600" cy="736600"/>
          </a:xfrm>
        </p:spPr>
        <p:txBody>
          <a:bodyPr/>
          <a:lstStyle/>
          <a:p>
            <a:pPr>
              <a:defRPr/>
            </a:pPr>
            <a:r>
              <a:rPr lang="ru-RU" dirty="0"/>
              <a:t>Основные возможности </a:t>
            </a:r>
            <a:r>
              <a:rPr lang="en-US" dirty="0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COMPANYMEDIA</a:t>
            </a:r>
            <a:endParaRPr lang="ru-RU" dirty="0"/>
          </a:p>
        </p:txBody>
      </p:sp>
      <p:pic>
        <p:nvPicPr>
          <p:cNvPr id="29699" name="Picture 2" descr="C:\Флешка\Мои материалы\Папка продавца\Презентации\разработка презентации делопроизводство\Запчасти\Все решения_newноут_две стороны_расширенна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1082675"/>
            <a:ext cx="848201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772816"/>
            <a:ext cx="2819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ФУНКЦИОНАЛЬНОСТЬ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5445224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СЕРВИСЫ</a:t>
            </a:r>
            <a:endParaRPr lang="ru-RU" b="1" dirty="0"/>
          </a:p>
        </p:txBody>
      </p:sp>
      <p:pic>
        <p:nvPicPr>
          <p:cNvPr id="3074" name="Picture 2" descr="C:\Флешка\Мероприятия\2018\АСДГ 2018\Материалы к презентации\Стре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06833"/>
            <a:ext cx="725487" cy="64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Флешка\Мероприятия\2018\АСДГ 2018\Материалы к презентации\Стрел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43809" y="1634425"/>
            <a:ext cx="725487" cy="646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3"/>
          <p:cNvSpPr>
            <a:spLocks noGrp="1"/>
          </p:cNvSpPr>
          <p:nvPr>
            <p:ph type="title"/>
          </p:nvPr>
        </p:nvSpPr>
        <p:spPr>
          <a:xfrm>
            <a:off x="395536" y="371128"/>
            <a:ext cx="7573963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Линейка рабочих мест</a:t>
            </a:r>
          </a:p>
        </p:txBody>
      </p:sp>
      <p:pic>
        <p:nvPicPr>
          <p:cNvPr id="35843" name="Picture 5" descr="C:\Флешка\Мои материалы\Папка продавца\Презентации\Презентация для РВЗ\палншет CompanyMedi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016000"/>
            <a:ext cx="27146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5" descr="C:\Флешка\Мои материалы\Папка продавца\Презентации\Презентация для РВЗ\палншет CompanyMedia VIP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550" y="1484730"/>
            <a:ext cx="293211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372200" y="1124744"/>
            <a:ext cx="1116012" cy="762000"/>
            <a:chOff x="5376863" y="1157288"/>
            <a:chExt cx="1116012" cy="762000"/>
          </a:xfrm>
        </p:grpSpPr>
        <p:sp>
          <p:nvSpPr>
            <p:cNvPr id="2" name="Овал 1"/>
            <p:cNvSpPr/>
            <p:nvPr/>
          </p:nvSpPr>
          <p:spPr>
            <a:xfrm>
              <a:off x="5376863" y="1184275"/>
              <a:ext cx="736600" cy="7239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48" name="Picture 13" descr="C:\Флешка\Мои материалы\Презентация РВЗ для Линева_10.02\apple_vi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863" y="1157288"/>
              <a:ext cx="111601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8244408" y="1124744"/>
            <a:ext cx="736600" cy="727075"/>
            <a:chOff x="6329363" y="1181100"/>
            <a:chExt cx="736600" cy="727075"/>
          </a:xfrm>
        </p:grpSpPr>
        <p:sp>
          <p:nvSpPr>
            <p:cNvPr id="19" name="Овал 18"/>
            <p:cNvSpPr/>
            <p:nvPr/>
          </p:nvSpPr>
          <p:spPr>
            <a:xfrm>
              <a:off x="6329363" y="1181100"/>
              <a:ext cx="736600" cy="7239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5851" name="Picture 11" descr="C:\Флешка\Мои материалы\Презентация РВЗ для Линева_10.02\Androi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9525" y="1206500"/>
              <a:ext cx="7064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2" name="Picture 14" descr="C:\Флешка\Мои материалы\Презентация РВЗ для Линева_10.02\ww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93186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Флешка\Мероприятия\2017\Конференция ЯНАО\Презентации\WebDocs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013" y="2228311"/>
            <a:ext cx="3035140" cy="2537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8" descr="C:\Флешка\Мои материалы\Дизайнерские элементы\Планшет Samsung\samsung_скри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5570">
            <a:off x="3157499" y="2957279"/>
            <a:ext cx="38671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Флешка\Мои материалы\Дизайнерские элементы\Планшет Samsung\монитор с CM_безтени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863" y="3448050"/>
            <a:ext cx="3767137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19"/>
          <p:cNvGrpSpPr/>
          <p:nvPr/>
        </p:nvGrpSpPr>
        <p:grpSpPr>
          <a:xfrm>
            <a:off x="179512" y="4527212"/>
            <a:ext cx="2766270" cy="1854116"/>
            <a:chOff x="323528" y="5003884"/>
            <a:chExt cx="2766270" cy="1854117"/>
          </a:xfrm>
        </p:grpSpPr>
        <p:sp>
          <p:nvSpPr>
            <p:cNvPr id="21" name="TextBox 20"/>
            <p:cNvSpPr txBox="1"/>
            <p:nvPr/>
          </p:nvSpPr>
          <p:spPr>
            <a:xfrm>
              <a:off x="755576" y="5003884"/>
              <a:ext cx="2334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FF0000"/>
                  </a:solidFill>
                </a:rPr>
                <a:t>2019 год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" descr="C:\Флешка\Мероприятия\2018\Конференция в ЯНАО\Презентация\Подготовка презентации\Hand-holding-smartphone-with-blank-screen\CompanyMedia_smart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5013177"/>
              <a:ext cx="1159863" cy="18448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7236296" y="1124744"/>
            <a:ext cx="873097" cy="1080120"/>
            <a:chOff x="6012160" y="1124744"/>
            <a:chExt cx="873097" cy="1080120"/>
          </a:xfrm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084168" y="1124744"/>
              <a:ext cx="762000" cy="762000"/>
              <a:chOff x="5892138" y="1399061"/>
              <a:chExt cx="762000" cy="76200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5904838" y="1426048"/>
                <a:ext cx="736600" cy="7239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35857" name="Picture 12" descr="C:\Флешка\Мои материалы\Презентация РВЗ для Линева_10.02\apple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2138" y="1399061"/>
                <a:ext cx="7620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178" name="Picture 2" descr="ÐÐ»Ð°Ð²Ð½Ð°Ñ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12160" y="1844824"/>
              <a:ext cx="873097" cy="360040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5508104" y="1124744"/>
            <a:ext cx="762000" cy="762000"/>
            <a:chOff x="5892138" y="1399061"/>
            <a:chExt cx="762000" cy="762000"/>
          </a:xfrm>
        </p:grpSpPr>
        <p:sp>
          <p:nvSpPr>
            <p:cNvPr id="28" name="Овал 27"/>
            <p:cNvSpPr/>
            <p:nvPr/>
          </p:nvSpPr>
          <p:spPr>
            <a:xfrm>
              <a:off x="5904838" y="1426048"/>
              <a:ext cx="736600" cy="7239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9" name="Picture 12" descr="C:\Флешка\Мои материалы\Презентация РВЗ для Линева_10.02\appl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138" y="1399061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14521360"/>
      </p:ext>
    </p:extLst>
  </p:cSld>
  <p:clrMapOvr>
    <a:masterClrMapping/>
  </p:clrMapOvr>
  <p:transition advTm="10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 txBox="1">
            <a:spLocks/>
          </p:cNvSpPr>
          <p:nvPr/>
        </p:nvSpPr>
        <p:spPr bwMode="auto">
          <a:xfrm>
            <a:off x="467544" y="3320988"/>
            <a:ext cx="8229348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0000"/>
                </a:solidFill>
              </a:rPr>
              <a:t>WEB-</a:t>
            </a:r>
            <a:r>
              <a:rPr lang="ru-RU" sz="1400" b="1" dirty="0">
                <a:solidFill>
                  <a:srgbClr val="FF0000"/>
                </a:solidFill>
              </a:rPr>
              <a:t>клиент </a:t>
            </a:r>
            <a:r>
              <a:rPr lang="ru-RU" sz="1400" b="1" dirty="0">
                <a:solidFill>
                  <a:srgbClr val="00B050"/>
                </a:solidFill>
              </a:rPr>
              <a:t>(пользователи, администраторы)</a:t>
            </a:r>
          </a:p>
          <a:p>
            <a:pPr marL="342900" lvl="1" indent="-342900">
              <a:buBlip>
                <a:blip r:embed="rId2"/>
              </a:buBlip>
            </a:pPr>
            <a:r>
              <a:rPr lang="ru-RU" sz="1400" dirty="0"/>
              <a:t>Браузер – </a:t>
            </a:r>
            <a:r>
              <a:rPr lang="en-US" sz="1400" dirty="0"/>
              <a:t>Chrome, </a:t>
            </a:r>
            <a:r>
              <a:rPr lang="ru-RU" sz="1400" b="1" dirty="0" smtClean="0"/>
              <a:t>Яндекс Браузер</a:t>
            </a:r>
            <a:r>
              <a:rPr lang="en-US" sz="1400" dirty="0"/>
              <a:t>, FireFox, </a:t>
            </a:r>
            <a:r>
              <a:rPr lang="ru-RU" sz="1400" b="1" dirty="0"/>
              <a:t>Спутник</a:t>
            </a:r>
            <a:r>
              <a:rPr lang="ru-RU" sz="1400" dirty="0"/>
              <a:t>, </a:t>
            </a:r>
            <a:r>
              <a:rPr lang="en-US" sz="1400" dirty="0" smtClean="0"/>
              <a:t>IE10,11</a:t>
            </a:r>
            <a:r>
              <a:rPr lang="ru-RU" sz="1400" dirty="0"/>
              <a:t>, </a:t>
            </a:r>
            <a:r>
              <a:rPr lang="en-US" sz="1400" dirty="0"/>
              <a:t>Edge</a:t>
            </a:r>
            <a:endParaRPr lang="ru-RU" sz="1400" dirty="0"/>
          </a:p>
          <a:p>
            <a:pPr marL="342900" lvl="1" indent="-342900">
              <a:buBlip>
                <a:blip r:embed="rId2"/>
              </a:buBlip>
            </a:pPr>
            <a:r>
              <a:rPr lang="ru-RU" sz="1400" dirty="0"/>
              <a:t>Офисный пакет – </a:t>
            </a:r>
            <a:r>
              <a:rPr lang="en-US" sz="1400" dirty="0"/>
              <a:t>LibreOffice, MS Office, </a:t>
            </a:r>
            <a:r>
              <a:rPr lang="ru-RU" sz="1400" b="1" dirty="0"/>
              <a:t>МойОфис, Р7-Офис</a:t>
            </a:r>
          </a:p>
          <a:p>
            <a:pPr marL="342900" lvl="1" indent="-342900">
              <a:buBlip>
                <a:blip r:embed="rId2"/>
              </a:buBlip>
            </a:pPr>
            <a:r>
              <a:rPr lang="ru-RU" sz="1400" dirty="0"/>
              <a:t>Сканирование и распознавание – </a:t>
            </a:r>
            <a:r>
              <a:rPr lang="en-US" sz="1400" dirty="0"/>
              <a:t>EZTwain, Tesseract, </a:t>
            </a:r>
            <a:r>
              <a:rPr lang="ru-RU" sz="1400" b="1" dirty="0"/>
              <a:t>продукты </a:t>
            </a:r>
            <a:r>
              <a:rPr lang="en-US" sz="1400" b="1" dirty="0"/>
              <a:t>ABBYY</a:t>
            </a:r>
            <a:endParaRPr lang="ru-RU" sz="1400" b="1" dirty="0"/>
          </a:p>
          <a:p>
            <a:pPr marL="342900" lvl="1" indent="-342900">
              <a:buBlip>
                <a:blip r:embed="rId2"/>
              </a:buBlip>
            </a:pPr>
            <a:r>
              <a:rPr lang="ru-RU" sz="1400" dirty="0" smtClean="0"/>
              <a:t>Электронная подпись </a:t>
            </a:r>
            <a:r>
              <a:rPr lang="ru-RU" sz="1400" dirty="0"/>
              <a:t>– </a:t>
            </a:r>
            <a:r>
              <a:rPr lang="ru-RU" sz="1400" b="1" dirty="0"/>
              <a:t>КриптоПро </a:t>
            </a:r>
            <a:r>
              <a:rPr lang="en-US" sz="1400" b="1" dirty="0"/>
              <a:t>CSP, VIPNet CSP</a:t>
            </a:r>
            <a:endParaRPr lang="ru-RU" sz="1400" b="1" dirty="0"/>
          </a:p>
          <a:p>
            <a:pPr marL="342900" lvl="1" indent="-342900">
              <a:buBlip>
                <a:blip r:embed="rId2"/>
              </a:buBlip>
            </a:pPr>
            <a:r>
              <a:rPr lang="ru-RU" sz="1400" dirty="0"/>
              <a:t>ОС – </a:t>
            </a:r>
            <a:r>
              <a:rPr lang="en-US" sz="1400" b="1" dirty="0"/>
              <a:t>AltLinux, AstraLinux</a:t>
            </a:r>
            <a:r>
              <a:rPr lang="en-US" sz="1400" dirty="0"/>
              <a:t>, CentOS, </a:t>
            </a:r>
            <a:r>
              <a:rPr lang="ru-RU" sz="1400" b="1" dirty="0"/>
              <a:t>РОСА</a:t>
            </a:r>
            <a:r>
              <a:rPr lang="ru-RU" sz="1400" dirty="0"/>
              <a:t>, </a:t>
            </a:r>
            <a:r>
              <a:rPr lang="ru-RU" sz="1400" b="1" dirty="0" smtClean="0"/>
              <a:t>РЕД ОС, </a:t>
            </a:r>
            <a:r>
              <a:rPr lang="en-US" sz="1400" dirty="0" smtClean="0"/>
              <a:t>Windows</a:t>
            </a:r>
            <a:r>
              <a:rPr lang="ru-RU" sz="1400" dirty="0" smtClean="0"/>
              <a:t> </a:t>
            </a:r>
            <a:r>
              <a:rPr lang="en-US" sz="1400" dirty="0"/>
              <a:t>32/64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63" y="1700808"/>
            <a:ext cx="1206241" cy="103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1250" name="Rectangle 2"/>
          <p:cNvSpPr>
            <a:spLocks noGrp="1"/>
          </p:cNvSpPr>
          <p:nvPr>
            <p:ph type="title"/>
          </p:nvPr>
        </p:nvSpPr>
        <p:spPr>
          <a:xfrm>
            <a:off x="457326" y="260648"/>
            <a:ext cx="8229348" cy="737546"/>
          </a:xfrm>
        </p:spPr>
        <p:txBody>
          <a:bodyPr/>
          <a:lstStyle/>
          <a:p>
            <a:r>
              <a:rPr lang="ru-RU" sz="2800" dirty="0" smtClean="0"/>
              <a:t>Совместимое ПО </a:t>
            </a:r>
            <a:r>
              <a:rPr lang="en-US" sz="2800" dirty="0" smtClean="0"/>
              <a:t>CompanyMedia</a:t>
            </a:r>
            <a:endParaRPr lang="ru-RU" sz="2800" dirty="0"/>
          </a:p>
        </p:txBody>
      </p:sp>
      <p:sp>
        <p:nvSpPr>
          <p:cNvPr id="181252" name="Rectangle 4"/>
          <p:cNvSpPr>
            <a:spLocks noGrp="1"/>
          </p:cNvSpPr>
          <p:nvPr>
            <p:ph idx="1"/>
          </p:nvPr>
        </p:nvSpPr>
        <p:spPr>
          <a:xfrm>
            <a:off x="453036" y="980728"/>
            <a:ext cx="6351212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1400" b="1" dirty="0">
                <a:solidFill>
                  <a:srgbClr val="FF0000"/>
                </a:solidFill>
              </a:rPr>
              <a:t>Сервер</a:t>
            </a:r>
            <a:r>
              <a:rPr lang="en-US" sz="1400" b="1" dirty="0">
                <a:solidFill>
                  <a:srgbClr val="00B050"/>
                </a:solidFill>
              </a:rPr>
              <a:t> </a:t>
            </a:r>
            <a:r>
              <a:rPr lang="ru-RU" sz="1400" b="1" dirty="0">
                <a:solidFill>
                  <a:srgbClr val="00B050"/>
                </a:solidFill>
              </a:rPr>
              <a:t>(приложения и базы данных)</a:t>
            </a:r>
            <a:endParaRPr lang="en-US" sz="1400" b="1" dirty="0">
              <a:solidFill>
                <a:srgbClr val="00B050"/>
              </a:solidFill>
            </a:endParaRPr>
          </a:p>
          <a:p>
            <a:pPr marL="342900" lvl="1" indent="-342900">
              <a:buClr>
                <a:schemeClr val="accent1"/>
              </a:buClr>
              <a:buSzPct val="80000"/>
            </a:pPr>
            <a:r>
              <a:rPr lang="ru-RU" sz="1400" dirty="0">
                <a:ea typeface="+mn-ea"/>
              </a:rPr>
              <a:t>СУБД – </a:t>
            </a:r>
            <a:r>
              <a:rPr lang="en-US" sz="1400" dirty="0">
                <a:ea typeface="+mn-ea"/>
              </a:rPr>
              <a:t>PostgreSQL</a:t>
            </a:r>
            <a:r>
              <a:rPr lang="ru-RU" sz="1400" dirty="0">
                <a:ea typeface="+mn-ea"/>
              </a:rPr>
              <a:t>, </a:t>
            </a:r>
            <a:r>
              <a:rPr lang="en-US" sz="1400" b="1" dirty="0">
                <a:ea typeface="+mn-ea"/>
              </a:rPr>
              <a:t>PostgresPro</a:t>
            </a:r>
          </a:p>
          <a:p>
            <a:pPr marL="342900" lvl="1" indent="-342900">
              <a:buClr>
                <a:schemeClr val="accent1"/>
              </a:buClr>
              <a:buSzPct val="80000"/>
            </a:pPr>
            <a:r>
              <a:rPr lang="en-US" sz="1400" kern="1200" dirty="0" smtClean="0">
                <a:ea typeface="+mn-ea"/>
              </a:rPr>
              <a:t>J2EE </a:t>
            </a:r>
            <a:r>
              <a:rPr lang="ru-RU" sz="1400" kern="1200" dirty="0" smtClean="0">
                <a:ea typeface="+mn-ea"/>
              </a:rPr>
              <a:t>сервер </a:t>
            </a:r>
            <a:r>
              <a:rPr lang="ru-RU" sz="1400" kern="1200" dirty="0">
                <a:ea typeface="+mn-ea"/>
              </a:rPr>
              <a:t>приложений - </a:t>
            </a:r>
            <a:r>
              <a:rPr lang="en-US" sz="1400" kern="1200" dirty="0" err="1" smtClean="0">
                <a:ea typeface="+mn-ea"/>
              </a:rPr>
              <a:t>Jboss</a:t>
            </a:r>
            <a:r>
              <a:rPr lang="ru-RU" sz="1400" kern="1200" dirty="0">
                <a:ea typeface="+mn-ea"/>
              </a:rPr>
              <a:t>\</a:t>
            </a:r>
            <a:r>
              <a:rPr lang="en-US" sz="1400" kern="1200" dirty="0" err="1" smtClean="0">
                <a:ea typeface="+mn-ea"/>
              </a:rPr>
              <a:t>WildFly</a:t>
            </a:r>
            <a:endParaRPr lang="en-US" sz="1400" b="1" kern="1200" dirty="0">
              <a:ea typeface="+mn-ea"/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en-US" sz="1400" kern="1200" dirty="0">
                <a:ea typeface="+mn-ea"/>
              </a:rPr>
              <a:t>Java – OpenJDK, Oracle </a:t>
            </a:r>
            <a:r>
              <a:rPr lang="en-US" sz="1400" kern="1200" dirty="0" smtClean="0">
                <a:ea typeface="+mn-ea"/>
              </a:rPr>
              <a:t>JDK</a:t>
            </a:r>
            <a:endParaRPr lang="en-US" sz="1400" kern="1200" dirty="0">
              <a:ea typeface="+mn-ea"/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1400" kern="1200" dirty="0">
                <a:ea typeface="+mn-ea"/>
              </a:rPr>
              <a:t>Офисный пакет – </a:t>
            </a:r>
            <a:r>
              <a:rPr lang="en-US" sz="1400" kern="1200" dirty="0" smtClean="0">
                <a:ea typeface="+mn-ea"/>
              </a:rPr>
              <a:t>LibreOffice</a:t>
            </a:r>
            <a:r>
              <a:rPr lang="ru-RU" sz="1400" kern="1200" dirty="0" smtClean="0">
                <a:ea typeface="+mn-ea"/>
              </a:rPr>
              <a:t>, </a:t>
            </a:r>
            <a:r>
              <a:rPr lang="ru-RU" sz="1400" b="1" kern="1200" dirty="0" smtClean="0">
                <a:ea typeface="+mn-ea"/>
              </a:rPr>
              <a:t>Р7-Офис</a:t>
            </a:r>
            <a:r>
              <a:rPr lang="en-US" sz="1400" kern="1200" dirty="0">
                <a:ea typeface="+mn-ea"/>
              </a:rPr>
              <a:t>,</a:t>
            </a:r>
            <a:r>
              <a:rPr lang="ru-RU" sz="1400" kern="1200" dirty="0">
                <a:ea typeface="+mn-ea"/>
              </a:rPr>
              <a:t> </a:t>
            </a:r>
            <a:r>
              <a:rPr lang="en-US" sz="1400" kern="1200" dirty="0">
                <a:ea typeface="+mn-ea"/>
              </a:rPr>
              <a:t>MS Office</a:t>
            </a: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1400" kern="1200" dirty="0" smtClean="0">
                <a:ea typeface="+mn-ea"/>
              </a:rPr>
              <a:t>Проверка </a:t>
            </a:r>
            <a:r>
              <a:rPr lang="ru-RU" sz="1400" kern="1200" dirty="0">
                <a:ea typeface="+mn-ea"/>
              </a:rPr>
              <a:t>и </a:t>
            </a:r>
            <a:r>
              <a:rPr lang="ru-RU" sz="1400" kern="1200" dirty="0" smtClean="0">
                <a:ea typeface="+mn-ea"/>
              </a:rPr>
              <a:t>заверение электронной подписи </a:t>
            </a:r>
            <a:r>
              <a:rPr lang="ru-RU" sz="1400" kern="1200" dirty="0">
                <a:ea typeface="+mn-ea"/>
              </a:rPr>
              <a:t>– </a:t>
            </a:r>
            <a:r>
              <a:rPr lang="ru-RU" sz="1400" b="1" kern="1200" dirty="0">
                <a:ea typeface="+mn-ea"/>
              </a:rPr>
              <a:t>КриптоПро </a:t>
            </a:r>
            <a:r>
              <a:rPr lang="en-US" sz="1400" b="1" kern="1200" dirty="0">
                <a:ea typeface="+mn-ea"/>
              </a:rPr>
              <a:t>CSP, </a:t>
            </a:r>
            <a:r>
              <a:rPr lang="en-US" sz="1400" b="1" kern="1200" dirty="0" err="1">
                <a:ea typeface="+mn-ea"/>
              </a:rPr>
              <a:t>VIPNet</a:t>
            </a:r>
            <a:r>
              <a:rPr lang="en-US" sz="1400" b="1" kern="1200" dirty="0">
                <a:ea typeface="+mn-ea"/>
              </a:rPr>
              <a:t> </a:t>
            </a:r>
            <a:r>
              <a:rPr lang="en-US" sz="1400" b="1" kern="1200" dirty="0" smtClean="0">
                <a:ea typeface="+mn-ea"/>
              </a:rPr>
              <a:t>CSP</a:t>
            </a:r>
            <a:endParaRPr lang="ru-RU" sz="1400" b="1" kern="1200" dirty="0" smtClean="0">
              <a:ea typeface="+mn-ea"/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1400" kern="1200" dirty="0" smtClean="0">
                <a:ea typeface="+mn-ea"/>
              </a:rPr>
              <a:t>Сканирование и распознавание - </a:t>
            </a:r>
            <a:r>
              <a:rPr lang="en-US" sz="1400" dirty="0" err="1" smtClean="0"/>
              <a:t>Tesseract</a:t>
            </a:r>
            <a:r>
              <a:rPr lang="en-US" sz="1400" dirty="0" smtClean="0"/>
              <a:t>, </a:t>
            </a:r>
            <a:r>
              <a:rPr lang="ru-RU" sz="1400" b="1" dirty="0" smtClean="0"/>
              <a:t>продукты </a:t>
            </a:r>
            <a:r>
              <a:rPr lang="en-US" sz="1400" b="1" dirty="0" smtClean="0"/>
              <a:t>ABBYY</a:t>
            </a:r>
            <a:endParaRPr lang="ru-RU" sz="1400" kern="1200" dirty="0">
              <a:ea typeface="+mn-ea"/>
            </a:endParaRP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SzPct val="80000"/>
            </a:pPr>
            <a:r>
              <a:rPr lang="ru-RU" sz="1400" kern="1200" dirty="0">
                <a:ea typeface="+mn-ea"/>
              </a:rPr>
              <a:t>ОС – </a:t>
            </a:r>
            <a:r>
              <a:rPr lang="en-US" sz="1400" b="1" kern="1200" dirty="0">
                <a:ea typeface="+mn-ea"/>
              </a:rPr>
              <a:t>AltLinux, AstraLinux</a:t>
            </a:r>
            <a:r>
              <a:rPr lang="en-US" sz="1400" kern="1200" dirty="0">
                <a:ea typeface="+mn-ea"/>
              </a:rPr>
              <a:t>, CentOS, </a:t>
            </a:r>
            <a:r>
              <a:rPr lang="ru-RU" sz="1400" b="1" kern="1200" dirty="0">
                <a:ea typeface="+mn-ea"/>
              </a:rPr>
              <a:t>РОСА</a:t>
            </a:r>
            <a:r>
              <a:rPr lang="ru-RU" sz="1400" kern="1200" dirty="0">
                <a:ea typeface="+mn-ea"/>
              </a:rPr>
              <a:t>,</a:t>
            </a:r>
            <a:r>
              <a:rPr lang="en-US" sz="1400" kern="1200" dirty="0">
                <a:ea typeface="+mn-ea"/>
              </a:rPr>
              <a:t> </a:t>
            </a:r>
            <a:r>
              <a:rPr lang="ru-RU" sz="1400" b="1" kern="1200" dirty="0" smtClean="0">
                <a:ea typeface="+mn-ea"/>
              </a:rPr>
              <a:t>РЕД ОС,</a:t>
            </a:r>
            <a:r>
              <a:rPr lang="ru-RU" sz="1400" kern="1200" dirty="0" smtClean="0">
                <a:ea typeface="+mn-ea"/>
              </a:rPr>
              <a:t> </a:t>
            </a:r>
            <a:r>
              <a:rPr lang="en-US" sz="1400" kern="1200" dirty="0" smtClean="0">
                <a:ea typeface="+mn-ea"/>
              </a:rPr>
              <a:t>Windows64</a:t>
            </a:r>
            <a:endParaRPr lang="en-US" sz="1400" kern="1200" dirty="0">
              <a:ea typeface="+mn-ea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28" y="5899383"/>
            <a:ext cx="9144128" cy="958617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7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6" y="5993502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447108" y="4581128"/>
            <a:ext cx="5637060" cy="86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342900" indent="-342900" defTabSz="457200" eaLnBrk="1" hangingPunct="1">
              <a:lnSpc>
                <a:spcPct val="12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9" name="Rectangle 4"/>
          <p:cNvSpPr txBox="1">
            <a:spLocks/>
          </p:cNvSpPr>
          <p:nvPr/>
        </p:nvSpPr>
        <p:spPr bwMode="auto">
          <a:xfrm>
            <a:off x="492600" y="4797153"/>
            <a:ext cx="623964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defTabSz="457200" eaLnBrk="1" hangingPunct="1">
              <a:lnSpc>
                <a:spcPct val="120000"/>
              </a:lnSpc>
              <a:spcBef>
                <a:spcPct val="20000"/>
              </a:spcBef>
              <a:buClr>
                <a:srgbClr val="0070C0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marL="742950" lvl="1" indent="-285750" defTabSz="457200" eaLnBrk="1" hangingPunct="1">
              <a:lnSpc>
                <a:spcPct val="80000"/>
              </a:lnSpc>
              <a:spcBef>
                <a:spcPct val="20000"/>
              </a:spcBef>
              <a:buClr>
                <a:srgbClr val="0070C0"/>
              </a:buClr>
              <a:buSzPct val="80000"/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2pPr>
            <a:lvl3pPr marL="1143000" indent="-228600" defTabSz="457200" eaLnBrk="1" hangingPunct="1">
              <a:spcBef>
                <a:spcPct val="20000"/>
              </a:spcBef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</a:defRPr>
            </a:lvl3pPr>
            <a:lvl4pPr marL="1600200" indent="-228600" defTabSz="457200" eaLnBrk="1" hangingPunct="1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</a:defRPr>
            </a:lvl4pPr>
            <a:lvl5pPr marL="2057400" indent="-228600" defTabSz="457200" eaLnBrk="1" hangingPunct="1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1"/>
              </a:buCl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Мобильный</a:t>
            </a:r>
            <a:r>
              <a:rPr lang="ru-RU" sz="1400" b="1" dirty="0" smtClean="0">
                <a:solidFill>
                  <a:srgbClr val="00B050"/>
                </a:solidFill>
              </a:rPr>
              <a:t> клиент</a:t>
            </a: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</a:pPr>
            <a:r>
              <a:rPr lang="en-US" sz="1400" dirty="0" smtClean="0"/>
              <a:t>iOS</a:t>
            </a: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</a:pPr>
            <a:r>
              <a:rPr lang="en-US" sz="1400" dirty="0" smtClean="0"/>
              <a:t>Android</a:t>
            </a:r>
          </a:p>
          <a:p>
            <a:pPr marL="342900" lvl="1" indent="-342900">
              <a:lnSpc>
                <a:spcPct val="90000"/>
              </a:lnSpc>
              <a:buClr>
                <a:schemeClr val="accent1"/>
              </a:buClr>
              <a:buBlip>
                <a:blip r:embed="rId2"/>
              </a:buBlip>
            </a:pPr>
            <a:r>
              <a:rPr lang="en-US" sz="1400" b="1" dirty="0" err="1" smtClean="0"/>
              <a:t>SailFish</a:t>
            </a:r>
            <a:r>
              <a:rPr lang="en-US" sz="1400" b="1" dirty="0" smtClean="0"/>
              <a:t> Mobile OS RUS (2019</a:t>
            </a:r>
            <a:r>
              <a:rPr lang="ru-RU" sz="1400" b="1" dirty="0" smtClean="0"/>
              <a:t>г.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9116" y="6084585"/>
            <a:ext cx="8445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+mn-lt"/>
              </a:rPr>
              <a:t>Все заимствованные СПО компоненты имеют лицензию, разрешающую использовать в коммерческом ПО – LGPL v2.1, BSD Style, CDDL + GPLv2, MIT License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234008" cy="7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027" y="5058008"/>
            <a:ext cx="1456469" cy="81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78" y="5182736"/>
            <a:ext cx="983926" cy="69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975803"/>
            <a:ext cx="945915" cy="5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https://mtutriangle.org/assets/img/posts/Open-Source-Word-Cloud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-8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23451"/>
          <a:stretch/>
        </p:blipFill>
        <p:spPr bwMode="auto">
          <a:xfrm>
            <a:off x="7776864" y="3789040"/>
            <a:ext cx="1259632" cy="924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gazeta-don.ru/upload/iblock/6f1/6f1a83b00a1dd9766636da9ecbb4008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124744"/>
            <a:ext cx="1836640" cy="322600"/>
          </a:xfrm>
          <a:prstGeom prst="rect">
            <a:avLst/>
          </a:prstGeom>
          <a:noFill/>
        </p:spPr>
      </p:pic>
      <p:pic>
        <p:nvPicPr>
          <p:cNvPr id="13316" name="Picture 4" descr="http://itsecforu.ru/wp-content/uploads/2017/06/postgresql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484784"/>
            <a:ext cx="2163938" cy="380870"/>
          </a:xfrm>
          <a:prstGeom prst="rect">
            <a:avLst/>
          </a:prstGeom>
          <a:noFill/>
        </p:spPr>
      </p:pic>
      <p:pic>
        <p:nvPicPr>
          <p:cNvPr id="13318" name="Picture 6" descr="http://itforumaltai.ru/upload/medialibrary/f9a/InfoTeC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2924944"/>
            <a:ext cx="1655272" cy="432048"/>
          </a:xfrm>
          <a:prstGeom prst="rect">
            <a:avLst/>
          </a:prstGeom>
          <a:noFill/>
        </p:spPr>
      </p:pic>
      <p:pic>
        <p:nvPicPr>
          <p:cNvPr id="4098" name="Picture 2" descr="C:\Флешка\Мероприятия\2018\АСДГ 2018\Материалы к презентации\Р7 Офис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493" y="4509120"/>
            <a:ext cx="1474899" cy="528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Флешка\Мероприятия\2018\АСДГ 2018\Материалы к презентации\КриптоПро_log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01008"/>
            <a:ext cx="1235086" cy="511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5013175"/>
            <a:ext cx="9036496" cy="620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3284984"/>
            <a:ext cx="5184575" cy="112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1" y="2045689"/>
            <a:ext cx="5220072" cy="54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1" y="1052736"/>
            <a:ext cx="5220072" cy="54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87082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/>
              <a:t>Выполнение требований к СЭД для госструктур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952" b="5498"/>
          <a:stretch/>
        </p:blipFill>
        <p:spPr bwMode="auto">
          <a:xfrm>
            <a:off x="3636714" y="3832695"/>
            <a:ext cx="5111750" cy="2178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5536" y="1107976"/>
            <a:ext cx="3008525" cy="485552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ü"/>
            </a:pPr>
            <a:r>
              <a:rPr lang="ru-RU" sz="1600" dirty="0" smtClean="0"/>
              <a:t>МЭДО 2.5, 2.7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591644" y="1131664"/>
            <a:ext cx="5156820" cy="241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6"/>
          <p:cNvSpPr txBox="1">
            <a:spLocks/>
          </p:cNvSpPr>
          <p:nvPr/>
        </p:nvSpPr>
        <p:spPr bwMode="auto">
          <a:xfrm>
            <a:off x="395536" y="1593528"/>
            <a:ext cx="3008525" cy="45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dirty="0"/>
              <a:t>СМЭВ</a:t>
            </a:r>
          </a:p>
        </p:txBody>
      </p:sp>
      <p:sp>
        <p:nvSpPr>
          <p:cNvPr id="10" name="Текст 6"/>
          <p:cNvSpPr txBox="1">
            <a:spLocks/>
          </p:cNvSpPr>
          <p:nvPr/>
        </p:nvSpPr>
        <p:spPr bwMode="auto">
          <a:xfrm>
            <a:off x="395536" y="2097584"/>
            <a:ext cx="3008525" cy="4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dirty="0"/>
              <a:t>ССТУ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 bwMode="auto">
          <a:xfrm>
            <a:off x="403442" y="2564904"/>
            <a:ext cx="3088438" cy="8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dirty="0" smtClean="0"/>
              <a:t>Сертифицированные </a:t>
            </a:r>
            <a:r>
              <a:rPr lang="ru-RU" dirty="0"/>
              <a:t>СКЗИ </a:t>
            </a:r>
            <a:r>
              <a:rPr lang="ru-RU" dirty="0" err="1" smtClean="0"/>
              <a:t>КриптПро</a:t>
            </a:r>
            <a:r>
              <a:rPr lang="ru-RU" dirty="0" smtClean="0"/>
              <a:t> </a:t>
            </a:r>
            <a:r>
              <a:rPr lang="en-US" dirty="0" smtClean="0"/>
              <a:t>CSP, </a:t>
            </a:r>
            <a:r>
              <a:rPr lang="en-US" dirty="0" err="1" smtClean="0"/>
              <a:t>VIPNet</a:t>
            </a:r>
            <a:endParaRPr lang="ru-RU" dirty="0"/>
          </a:p>
        </p:txBody>
      </p:sp>
      <p:sp>
        <p:nvSpPr>
          <p:cNvPr id="12" name="Текст 6"/>
          <p:cNvSpPr txBox="1">
            <a:spLocks/>
          </p:cNvSpPr>
          <p:nvPr/>
        </p:nvSpPr>
        <p:spPr bwMode="auto">
          <a:xfrm>
            <a:off x="395536" y="3284984"/>
            <a:ext cx="3215952" cy="6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ru-RU" dirty="0"/>
              <a:t>Наличие в Реестре отечественного ПО</a:t>
            </a:r>
          </a:p>
        </p:txBody>
      </p:sp>
      <p:sp>
        <p:nvSpPr>
          <p:cNvPr id="17" name="Текст 6"/>
          <p:cNvSpPr txBox="1">
            <a:spLocks/>
          </p:cNvSpPr>
          <p:nvPr/>
        </p:nvSpPr>
        <p:spPr bwMode="auto">
          <a:xfrm>
            <a:off x="683568" y="3789040"/>
            <a:ext cx="2863973" cy="62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dirty="0"/>
              <a:t>CompanyMedia – № 871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ActiveFrame</a:t>
            </a:r>
            <a:r>
              <a:rPr lang="en-US" dirty="0"/>
              <a:t> - № 802</a:t>
            </a:r>
            <a:endParaRPr lang="ru-RU" dirty="0"/>
          </a:p>
        </p:txBody>
      </p:sp>
      <p:sp>
        <p:nvSpPr>
          <p:cNvPr id="18" name="Текст 6"/>
          <p:cNvSpPr txBox="1">
            <a:spLocks/>
          </p:cNvSpPr>
          <p:nvPr/>
        </p:nvSpPr>
        <p:spPr bwMode="auto">
          <a:xfrm>
            <a:off x="395536" y="4532621"/>
            <a:ext cx="3215952" cy="4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/>
              <a:t>ЕСИА </a:t>
            </a:r>
            <a:endParaRPr lang="ru-RU" dirty="0"/>
          </a:p>
        </p:txBody>
      </p:sp>
      <p:sp>
        <p:nvSpPr>
          <p:cNvPr id="19" name="Текст 6"/>
          <p:cNvSpPr txBox="1">
            <a:spLocks/>
          </p:cNvSpPr>
          <p:nvPr/>
        </p:nvSpPr>
        <p:spPr bwMode="auto">
          <a:xfrm>
            <a:off x="395536" y="5013176"/>
            <a:ext cx="3088438" cy="58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/>
              <a:t>Работа в браузерах </a:t>
            </a:r>
            <a:r>
              <a:rPr lang="ru-RU" dirty="0" err="1" smtClean="0"/>
              <a:t>Яндекс.браузер</a:t>
            </a:r>
            <a:r>
              <a:rPr lang="ru-RU" dirty="0" smtClean="0"/>
              <a:t>, Спутник</a:t>
            </a:r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 bwMode="auto">
          <a:xfrm>
            <a:off x="395536" y="5661248"/>
            <a:ext cx="3960440" cy="80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85750" indent="-285750" defTabSz="457200" eaLnBrk="1" hangingPunct="1">
              <a:lnSpc>
                <a:spcPct val="14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q"/>
              <a:defRPr sz="1600">
                <a:solidFill>
                  <a:srgbClr val="254061"/>
                </a:solidFill>
                <a:latin typeface="+mn-lt"/>
              </a:defRPr>
            </a:lvl1pPr>
            <a:lvl2pPr indent="0" defTabSz="457200" eaLnBrk="1" hangingPunct="1">
              <a:spcBef>
                <a:spcPct val="20000"/>
              </a:spcBef>
              <a:buSzPct val="100000"/>
              <a:buNone/>
              <a:defRPr sz="1200">
                <a:solidFill>
                  <a:srgbClr val="254061"/>
                </a:solidFill>
                <a:latin typeface="+mn-lt"/>
              </a:defRPr>
            </a:lvl2pPr>
            <a:lvl3pPr indent="0" defTabSz="457200" eaLnBrk="1" hangingPunct="1">
              <a:spcBef>
                <a:spcPct val="20000"/>
              </a:spcBef>
              <a:buSzPct val="50000"/>
              <a:buFont typeface="Wingdings" pitchFamily="2" charset="2"/>
              <a:buNone/>
              <a:defRPr sz="1000">
                <a:solidFill>
                  <a:srgbClr val="254061"/>
                </a:solidFill>
                <a:latin typeface="+mn-lt"/>
              </a:defRPr>
            </a:lvl3pPr>
            <a:lvl4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4pPr>
            <a:lvl5pPr indent="0" defTabSz="457200" eaLnBrk="1" hangingPunct="1">
              <a:spcBef>
                <a:spcPct val="20000"/>
              </a:spcBef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5pPr>
            <a:lvl6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6pPr>
            <a:lvl7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7pPr>
            <a:lvl8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8pPr>
            <a:lvl9pPr indent="0" defTabSz="4572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>
                <a:solidFill>
                  <a:srgbClr val="25406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/>
              <a:t>Поддержка ОС </a:t>
            </a:r>
            <a:r>
              <a:rPr lang="ru-RU" dirty="0" err="1" smtClean="0"/>
              <a:t>Windows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«</a:t>
            </a:r>
            <a:r>
              <a:rPr lang="ru-RU" dirty="0" err="1" smtClean="0"/>
              <a:t>линуксовых</a:t>
            </a:r>
            <a:r>
              <a:rPr lang="ru-RU" dirty="0" smtClean="0"/>
              <a:t>» ОС из Реестра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92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/>
          </p:cNvSpPr>
          <p:nvPr>
            <p:ph type="title"/>
          </p:nvPr>
        </p:nvSpPr>
        <p:spPr>
          <a:xfrm>
            <a:off x="457326" y="260648"/>
            <a:ext cx="8229348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Как перейти на отечественную СЭД</a:t>
            </a:r>
          </a:p>
        </p:txBody>
      </p:sp>
      <p:sp>
        <p:nvSpPr>
          <p:cNvPr id="168963" name="Rectangle 3"/>
          <p:cNvSpPr>
            <a:spLocks noGrp="1"/>
          </p:cNvSpPr>
          <p:nvPr>
            <p:ph type="body" sz="half" idx="1"/>
          </p:nvPr>
        </p:nvSpPr>
        <p:spPr>
          <a:xfrm>
            <a:off x="469004" y="4028616"/>
            <a:ext cx="4054201" cy="11161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/>
              <a:t>Вариант </a:t>
            </a:r>
            <a:r>
              <a:rPr lang="ru-RU" sz="1600" b="1" dirty="0" smtClean="0"/>
              <a:t>1</a:t>
            </a:r>
            <a:r>
              <a:rPr lang="ru-RU" sz="1600" dirty="0" smtClean="0"/>
              <a:t>. </a:t>
            </a:r>
            <a:r>
              <a:rPr lang="ru-RU" sz="1600" dirty="0"/>
              <a:t>Доработать существующую СЭД для использования в качестве базового ПО только СПО или </a:t>
            </a:r>
            <a:r>
              <a:rPr lang="ru-RU" sz="1600" dirty="0" smtClean="0"/>
              <a:t>отечественного ПО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28" y="5157193"/>
            <a:ext cx="9144000" cy="1224136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sp>
        <p:nvSpPr>
          <p:cNvPr id="168964" name="Rectangle 4"/>
          <p:cNvSpPr>
            <a:spLocks noGrp="1"/>
          </p:cNvSpPr>
          <p:nvPr>
            <p:ph type="body" sz="half" idx="2"/>
          </p:nvPr>
        </p:nvSpPr>
        <p:spPr>
          <a:xfrm>
            <a:off x="683568" y="5229200"/>
            <a:ext cx="7704856" cy="115212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bg1"/>
                </a:solidFill>
              </a:rPr>
              <a:t>Выбор варианта сильно зависит от степени зависимости прикладного ПО от конкретного базового </a:t>
            </a:r>
            <a:r>
              <a:rPr lang="ru-RU" sz="1600" b="1" dirty="0" err="1">
                <a:solidFill>
                  <a:schemeClr val="bg1"/>
                </a:solidFill>
              </a:rPr>
              <a:t>проприетарного</a:t>
            </a:r>
            <a:r>
              <a:rPr lang="ru-RU" sz="1600" b="1" dirty="0">
                <a:solidFill>
                  <a:schemeClr val="bg1"/>
                </a:solidFill>
              </a:rPr>
              <a:t> иностранного ПО, например от использования </a:t>
            </a:r>
            <a:r>
              <a:rPr lang="en-US" sz="1600" b="1" dirty="0">
                <a:solidFill>
                  <a:schemeClr val="bg1"/>
                </a:solidFill>
              </a:rPr>
              <a:t>MS Windows </a:t>
            </a:r>
            <a:r>
              <a:rPr lang="ru-RU" sz="1600" b="1" dirty="0">
                <a:solidFill>
                  <a:schemeClr val="bg1"/>
                </a:solidFill>
              </a:rPr>
              <a:t>на рабочей станции, или конкретной СУБД на сервере</a:t>
            </a: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076056" y="4005064"/>
            <a:ext cx="3796009" cy="126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0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/>
              <a:t>Вариант 2</a:t>
            </a:r>
            <a:r>
              <a:rPr lang="ru-RU" sz="1600" dirty="0" smtClean="0"/>
              <a:t>. Перейти на готовую отечественную СЭД</a:t>
            </a:r>
            <a:endParaRPr lang="ru-RU" sz="1600" dirty="0"/>
          </a:p>
        </p:txBody>
      </p:sp>
      <p:pic>
        <p:nvPicPr>
          <p:cNvPr id="1026" name="Picture 2" descr="C:\Флешка\Мероприятия\2018\Выставка Импортозамещение\Презентация\выбор варианта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881709" cy="3086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4149079"/>
            <a:ext cx="916744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-23440" y="2924943"/>
            <a:ext cx="9167440" cy="72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 rot="10800000" flipH="1">
            <a:off x="0" y="1700807"/>
            <a:ext cx="9143999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38" name="Rectang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348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Особенности перехода на отечественную СЭД в крупных организациях</a:t>
            </a:r>
          </a:p>
        </p:txBody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>
          <a:xfrm>
            <a:off x="457326" y="1556553"/>
            <a:ext cx="8229348" cy="3168591"/>
          </a:xfrm>
        </p:spPr>
        <p:txBody>
          <a:bodyPr/>
          <a:lstStyle/>
          <a:p>
            <a:r>
              <a:rPr lang="ru-RU" sz="1800" dirty="0"/>
              <a:t>Большие объемы данных</a:t>
            </a:r>
            <a:r>
              <a:rPr lang="en-US" sz="1800" dirty="0"/>
              <a:t> - </a:t>
            </a:r>
            <a:r>
              <a:rPr lang="ru-RU" sz="1800" dirty="0"/>
              <a:t>временные затраты на </a:t>
            </a:r>
            <a:r>
              <a:rPr lang="ru-RU" sz="1800" dirty="0" smtClean="0"/>
              <a:t>миграцию и </a:t>
            </a:r>
            <a:r>
              <a:rPr lang="ru-RU" sz="1800" dirty="0" err="1" smtClean="0"/>
              <a:t>валидацию</a:t>
            </a:r>
            <a:r>
              <a:rPr lang="ru-RU" sz="1800" dirty="0" smtClean="0"/>
              <a:t> </a:t>
            </a:r>
            <a:r>
              <a:rPr lang="ru-RU" sz="1800" dirty="0"/>
              <a:t>перенесенных данных</a:t>
            </a:r>
          </a:p>
          <a:p>
            <a:r>
              <a:rPr lang="ru-RU" sz="1800" dirty="0"/>
              <a:t>Временные затраты на устранение возможных проблем при миграции</a:t>
            </a:r>
          </a:p>
          <a:p>
            <a:r>
              <a:rPr lang="ru-RU" sz="1800" dirty="0"/>
              <a:t>Из-за длительности процесса скорее всего будет </a:t>
            </a:r>
            <a:r>
              <a:rPr lang="ru-RU" sz="1800" dirty="0" smtClean="0"/>
              <a:t>нужен </a:t>
            </a:r>
            <a:r>
              <a:rPr lang="ru-RU" sz="1800" dirty="0"/>
              <a:t>периодический перенос изменений данных из старой </a:t>
            </a:r>
            <a:r>
              <a:rPr lang="ru-RU" sz="1800" dirty="0" smtClean="0"/>
              <a:t>СЭД</a:t>
            </a:r>
          </a:p>
          <a:p>
            <a:r>
              <a:rPr lang="ru-RU" sz="1800" dirty="0" smtClean="0"/>
              <a:t>Сильно </a:t>
            </a:r>
            <a:r>
              <a:rPr lang="ru-RU" sz="1800" dirty="0" err="1" smtClean="0"/>
              <a:t>кастомизированные</a:t>
            </a:r>
            <a:r>
              <a:rPr lang="ru-RU" sz="1800" dirty="0" smtClean="0"/>
              <a:t> системы</a:t>
            </a:r>
          </a:p>
          <a:p>
            <a:r>
              <a:rPr lang="ru-RU" sz="1800" dirty="0" smtClean="0"/>
              <a:t>Интеграционные механизмы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10248" name="AutoShape 8" descr="https://media.istockphoto.com/photos/tall-stack-of-documents-in-folders-and-binders-picture-id104241017?k=6&amp;m=104241017&amp;s=612x612&amp;w=0&amp;h=lCFpHKyOGUDLBYj7Ff21H5nzINdTVvXhFrxy5okHv-M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media.istockphoto.com/photos/tall-stack-of-documents-in-folders-and-binders-picture-id104241017?k=6&amp;m=104241017&amp;s=612x612&amp;w=0&amp;h=lCFpHKyOGUDLBYj7Ff21H5nzINdTVvXhFrxy5okHv-M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://cliparts.co/cliparts/pi5/rLy/pi5rLyeb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9938" r="89648">
                        <a14:foregroundMark x1="40166" y1="11765" x2="40166" y2="11765"/>
                        <a14:foregroundMark x1="53623" y1="19485" x2="53623" y2="19485"/>
                        <a14:foregroundMark x1="60663" y1="11029" x2="60663" y2="11029"/>
                        <a14:foregroundMark x1="69772" y1="25000" x2="69772" y2="27574"/>
                        <a14:foregroundMark x1="73913" y1="47059" x2="74327" y2="50735"/>
                        <a14:foregroundMark x1="73499" y1="64338" x2="71843" y2="66544"/>
                        <a14:foregroundMark x1="65217" y1="86029" x2="65217" y2="86029"/>
                        <a14:foregroundMark x1="55901" y1="86765" x2="55901" y2="86765"/>
                        <a14:foregroundMark x1="61077" y1="60294" x2="61077" y2="60294"/>
                        <a14:foregroundMark x1="71843" y1="41912" x2="68323" y2="35294"/>
                        <a14:foregroundMark x1="61698" y1="30882" x2="56108" y2="32353"/>
                        <a14:foregroundMark x1="54658" y1="19853" x2="54658" y2="19853"/>
                        <a14:foregroundMark x1="37681" y1="38971" x2="37681" y2="38971"/>
                        <a14:foregroundMark x1="31263" y1="38235" x2="31263" y2="38235"/>
                        <a14:foregroundMark x1="32919" y1="26103" x2="36025" y2="23897"/>
                        <a14:foregroundMark x1="40787" y1="14706" x2="41615" y2="14338"/>
                        <a14:foregroundMark x1="47619" y1="15074" x2="47619" y2="15074"/>
                        <a14:foregroundMark x1="49068" y1="8824" x2="51760" y2="8824"/>
                        <a14:foregroundMark x1="56729" y1="9191" x2="56729" y2="9191"/>
                        <a14:foregroundMark x1="55694" y1="7353" x2="35404" y2="8456"/>
                        <a14:foregroundMark x1="34161" y1="35294" x2="34161" y2="43750"/>
                        <a14:foregroundMark x1="34990" y1="61029" x2="37474" y2="72426"/>
                        <a14:foregroundMark x1="38302" y1="75368" x2="38302" y2="83088"/>
                        <a14:foregroundMark x1="40994" y1="94485" x2="41408" y2="95588"/>
                        <a14:foregroundMark x1="52381" y1="90441" x2="52381" y2="90441"/>
                        <a14:foregroundMark x1="58799" y1="84926" x2="58799" y2="84926"/>
                        <a14:foregroundMark x1="58385" y1="85294" x2="65424" y2="43015"/>
                        <a14:foregroundMark x1="61077" y1="44853" x2="35611" y2="5514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5085184"/>
            <a:ext cx="2006732" cy="1128787"/>
          </a:xfrm>
          <a:prstGeom prst="rect">
            <a:avLst/>
          </a:prstGeom>
          <a:noFill/>
        </p:spPr>
      </p:pic>
      <p:pic>
        <p:nvPicPr>
          <p:cNvPr id="10258" name="Picture 18" descr="http://www.xn--b1aadefnbpg5afazgp.xn--p1ai/attachments/Image/486400074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311" b="100000" l="0" r="100000">
                        <a14:foregroundMark x1="13109" y1="10492" x2="13109" y2="1049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1110076" cy="1265834"/>
          </a:xfrm>
          <a:prstGeom prst="rect">
            <a:avLst/>
          </a:prstGeom>
          <a:noFill/>
        </p:spPr>
      </p:pic>
      <p:pic>
        <p:nvPicPr>
          <p:cNvPr id="10260" name="Picture 20" descr="http://save.site.pro/gallery_gen/1c629ecc2062651c59b382c1da4011b1_560x56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797152"/>
            <a:ext cx="1373561" cy="1373561"/>
          </a:xfrm>
          <a:prstGeom prst="rect">
            <a:avLst/>
          </a:prstGeom>
          <a:noFill/>
        </p:spPr>
      </p:pic>
      <p:pic>
        <p:nvPicPr>
          <p:cNvPr id="10262" name="Picture 22" descr="http://vse-raskraski.ru/assets/images/resources/1148/raskraska-dengi4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274" b="100000" l="3150" r="100000">
                        <a14:foregroundMark x1="37795" y1="70701" x2="37795" y2="70701"/>
                        <a14:foregroundMark x1="24803" y1="55414" x2="24803" y2="55414"/>
                        <a14:foregroundMark x1="63386" y1="70064" x2="63386" y2="70064"/>
                        <a14:foregroundMark x1="62598" y1="44586" x2="62598" y2="44586"/>
                        <a14:foregroundMark x1="74409" y1="47134" x2="74409" y2="47134"/>
                        <a14:foregroundMark x1="64961" y1="21338" x2="64961" y2="21338"/>
                        <a14:foregroundMark x1="33465" y1="16242" x2="32283" y2="16242"/>
                        <a14:foregroundMark x1="46850" y1="20382" x2="46850" y2="20382"/>
                        <a14:foregroundMark x1="38189" y1="31847" x2="38189" y2="31847"/>
                        <a14:foregroundMark x1="78740" y1="27707" x2="78740" y2="27707"/>
                        <a14:foregroundMark x1="31890" y1="46815" x2="31890" y2="46815"/>
                        <a14:foregroundMark x1="36220" y1="39490" x2="36220" y2="39490"/>
                        <a14:foregroundMark x1="30315" y1="35669" x2="30315" y2="35669"/>
                        <a14:foregroundMark x1="30315" y1="62102" x2="30315" y2="62102"/>
                        <a14:foregroundMark x1="22047" y1="68790" x2="22047" y2="6879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39952" y="4907386"/>
            <a:ext cx="1057249" cy="1305246"/>
          </a:xfrm>
          <a:prstGeom prst="rect">
            <a:avLst/>
          </a:prstGeom>
          <a:noFill/>
        </p:spPr>
      </p:pic>
      <p:pic>
        <p:nvPicPr>
          <p:cNvPr id="5124" name="Picture 4" descr="C:\Флешка\Мероприятия\2018\АСДГ 2018\Материалы к презентации\Пиламолото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4" name="Rectangle 8"/>
          <p:cNvSpPr>
            <a:spLocks noGrp="1"/>
          </p:cNvSpPr>
          <p:nvPr>
            <p:ph type="title"/>
          </p:nvPr>
        </p:nvSpPr>
        <p:spPr>
          <a:xfrm>
            <a:off x="457326" y="260648"/>
            <a:ext cx="8229348" cy="73754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Переход на </a:t>
            </a:r>
            <a:r>
              <a:rPr lang="ru-RU" dirty="0" smtClean="0"/>
              <a:t>отечественную </a:t>
            </a:r>
            <a:r>
              <a:rPr lang="ru-RU" dirty="0"/>
              <a:t>СЭД</a:t>
            </a:r>
          </a:p>
        </p:txBody>
      </p:sp>
      <p:sp>
        <p:nvSpPr>
          <p:cNvPr id="162825" name="Rectangle 9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352928" cy="345638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800" b="1" dirty="0"/>
              <a:t>Требования к </a:t>
            </a:r>
            <a:r>
              <a:rPr lang="ru-RU" sz="1800" b="1" dirty="0" smtClean="0"/>
              <a:t>СЭД в рамках проекта перехода:</a:t>
            </a:r>
          </a:p>
          <a:p>
            <a:pPr>
              <a:lnSpc>
                <a:spcPct val="120000"/>
              </a:lnSpc>
            </a:pPr>
            <a:endParaRPr lang="ru-RU" sz="1800" b="1" dirty="0"/>
          </a:p>
          <a:p>
            <a:pPr lvl="1">
              <a:lnSpc>
                <a:spcPct val="80000"/>
              </a:lnSpc>
            </a:pPr>
            <a:r>
              <a:rPr lang="ru-RU" sz="1800" dirty="0"/>
              <a:t>Сохранение работоспособности ЭДО на всех этапах проекта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Возможность одновременной работы сразу с двумя хранилищами – старым и новым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Поддержка инфраструктуры заказчика с учетом всех компонентов инфраструктуры на отечественном ПО: ОС, сервера. РМ, мобильные устройства, браузеры.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Отсутствие толстого клиента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Сжатые и понятные сроки и </a:t>
            </a:r>
            <a:r>
              <a:rPr lang="en-US" sz="1800" dirty="0" smtClean="0"/>
              <a:t>road map </a:t>
            </a:r>
            <a:r>
              <a:rPr lang="ru-RU" sz="1800" dirty="0" smtClean="0"/>
              <a:t>перехода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Готовность решения</a:t>
            </a:r>
          </a:p>
          <a:p>
            <a:pPr lvl="1">
              <a:lnSpc>
                <a:spcPct val="80000"/>
              </a:lnSpc>
            </a:pPr>
            <a:r>
              <a:rPr lang="ru-RU" sz="1800" dirty="0" smtClean="0"/>
              <a:t>Функциональное наполнение решения</a:t>
            </a:r>
          </a:p>
          <a:p>
            <a:pPr lvl="1">
              <a:lnSpc>
                <a:spcPct val="80000"/>
              </a:lnSpc>
            </a:pPr>
            <a:r>
              <a:rPr lang="ru-RU" sz="1800" b="1" i="1" dirty="0" smtClean="0"/>
              <a:t>Реальный опыт проектов перехода на отечественную СЭД.</a:t>
            </a:r>
          </a:p>
          <a:p>
            <a:pPr lvl="1">
              <a:lnSpc>
                <a:spcPct val="80000"/>
              </a:lnSpc>
              <a:buNone/>
            </a:pPr>
            <a:endParaRPr lang="ru-RU" sz="1800" dirty="0" smtClean="0"/>
          </a:p>
          <a:p>
            <a:pPr lvl="1">
              <a:lnSpc>
                <a:spcPct val="80000"/>
              </a:lnSpc>
            </a:pP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690"/>
          <a:stretch/>
        </p:blipFill>
        <p:spPr bwMode="auto">
          <a:xfrm>
            <a:off x="5445474" y="4941168"/>
            <a:ext cx="3698526" cy="112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Флешка\Мои материалы\Папка продавца\Презентации\CompanyMedia 5\Технологически бэкграунд\круговые плитк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908720"/>
            <a:ext cx="8229348" cy="13203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Проекты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импортозамещения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СЭД</a:t>
            </a:r>
          </a:p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baseline="0" dirty="0" smtClean="0">
                <a:solidFill>
                  <a:srgbClr val="F16000"/>
                </a:solidFill>
                <a:latin typeface="+mj-lt"/>
                <a:ea typeface="+mj-ea"/>
                <a:cs typeface="+mj-cs"/>
              </a:rPr>
              <a:t>2016-2018 гг.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16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 bwMode="auto">
          <a:xfrm>
            <a:off x="2906713" y="2446338"/>
            <a:ext cx="3957637" cy="644525"/>
            <a:chOff x="785813" y="528638"/>
            <a:chExt cx="6094412" cy="992187"/>
          </a:xfrm>
        </p:grpSpPr>
        <p:pic>
          <p:nvPicPr>
            <p:cNvPr id="8" name="Picture 2" descr="Электронный документооборот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250" y="528638"/>
              <a:ext cx="5133975" cy="99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C:\Флешка\Мои материалы\Брошюра 10 причин апгрейда\Презентация\Зеленая галка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669925"/>
              <a:ext cx="703262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" name="Picture 2" descr="C:\Флешка\Мероприятия\2018\АСДГ 2018\Материалы к презентации\Сделано в росси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633537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66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466725" y="2470125"/>
            <a:ext cx="5175250" cy="27590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Красноярского края – 5500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ЯНАО и округа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8000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Омской области – 4000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Правительство Новосибирской области – </a:t>
            </a:r>
            <a:r>
              <a:rPr lang="ru-RU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5000 р.м.,</a:t>
            </a:r>
            <a:endParaRPr lang="ru-RU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Самарской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3200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Воронежской области – 3100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Оренбургской области – 2000 р.м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ru-RU" sz="12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Правительство г. Севастополь – 2400 РМ</a:t>
            </a:r>
            <a:endParaRPr lang="ru-RU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Пензенской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Ульяновской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2300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Правительство Костромской области – 400 </a:t>
            </a:r>
            <a:r>
              <a:rPr lang="ru-RU" sz="1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р.м</a:t>
            </a:r>
            <a:r>
              <a:rPr lang="ru-RU" sz="12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  <a:endParaRPr lang="ru-RU" sz="1200" b="1" dirty="0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47" name="Содержимое 2"/>
          <p:cNvSpPr txBox="1">
            <a:spLocks/>
          </p:cNvSpPr>
          <p:nvPr/>
        </p:nvSpPr>
        <p:spPr bwMode="auto">
          <a:xfrm>
            <a:off x="466725" y="1196752"/>
            <a:ext cx="352901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Росимущество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– более 3500 р.м.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Роспотребнадзор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более 300 р.м</a:t>
            </a:r>
            <a:r>
              <a:rPr lang="ru-RU" sz="1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Россвязь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более 200 р.м.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Гохран – более 100 р.м.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5348288"/>
            <a:ext cx="9144000" cy="12684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solidFill>
                  <a:schemeClr val="lt1"/>
                </a:solidFill>
                <a:latin typeface="+mn-lt"/>
                <a:ea typeface="Calibri"/>
                <a:cs typeface="Times New Roman"/>
              </a:rPr>
              <a:t> </a:t>
            </a:r>
            <a:endParaRPr lang="ru-RU" sz="1100">
              <a:solidFill>
                <a:schemeClr val="lt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0251" name="Содержимое 2"/>
          <p:cNvSpPr txBox="1">
            <a:spLocks/>
          </p:cNvSpPr>
          <p:nvPr/>
        </p:nvSpPr>
        <p:spPr bwMode="auto">
          <a:xfrm>
            <a:off x="467544" y="5013176"/>
            <a:ext cx="47879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Красноярск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2200 р.м.,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Омск – 3000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Калуга – 700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Нижневартовск – 600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Пенза – 300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</a:t>
            </a:r>
            <a:r>
              <a:rPr lang="ru-RU" sz="1200" dirty="0">
                <a:solidFill>
                  <a:srgbClr val="003366"/>
                </a:solidFill>
                <a:cs typeface="Arial" pitchFamily="34" charset="0"/>
              </a:rPr>
              <a:t>г. Новый Уренгой и др.</a:t>
            </a:r>
            <a:endParaRPr lang="en-US" sz="120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07950" y="157163"/>
            <a:ext cx="863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ОПЫТ ВНЕДРЕНИЯ </a:t>
            </a:r>
            <a:r>
              <a:rPr lang="en-US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COMPANYMEDIA</a:t>
            </a: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b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сектор</a:t>
            </a:r>
          </a:p>
        </p:txBody>
      </p:sp>
      <p:pic>
        <p:nvPicPr>
          <p:cNvPr id="2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" y="836712"/>
            <a:ext cx="9144000" cy="33256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/>
        </p:spPr>
      </p:pic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188913" y="836712"/>
            <a:ext cx="257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Федеральные ведомства</a:t>
            </a: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0" y="2145233"/>
            <a:ext cx="9137651" cy="347663"/>
            <a:chOff x="-31750" y="1773238"/>
            <a:chExt cx="9174163" cy="347662"/>
          </a:xfrm>
        </p:grpSpPr>
        <p:pic>
          <p:nvPicPr>
            <p:cNvPr id="12315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750" y="1773238"/>
              <a:ext cx="9174163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Прямоугольник 2"/>
            <p:cNvSpPr>
              <a:spLocks noChangeArrowheads="1"/>
            </p:cNvSpPr>
            <p:nvPr/>
          </p:nvSpPr>
          <p:spPr bwMode="auto">
            <a:xfrm>
              <a:off x="188913" y="1782763"/>
              <a:ext cx="30257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Региональные правительства</a:t>
              </a: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0" y="4941168"/>
            <a:ext cx="9144000" cy="349250"/>
            <a:chOff x="-31750" y="4652963"/>
            <a:chExt cx="9175750" cy="349250"/>
          </a:xfrm>
        </p:grpSpPr>
        <p:pic>
          <p:nvPicPr>
            <p:cNvPr id="12313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750" y="4652963"/>
              <a:ext cx="917575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4" name="Прямоугольник 3"/>
            <p:cNvSpPr>
              <a:spLocks noChangeArrowheads="1"/>
            </p:cNvSpPr>
            <p:nvPr/>
          </p:nvSpPr>
          <p:spPr bwMode="auto">
            <a:xfrm>
              <a:off x="228600" y="4664075"/>
              <a:ext cx="34401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Администрации муниципалитетов</a:t>
              </a:r>
            </a:p>
          </p:txBody>
        </p:sp>
      </p:grpSp>
      <p:pic>
        <p:nvPicPr>
          <p:cNvPr id="12299" name="Picture 2" descr="C:\Флешка\Мои материалы\Папка продавца\Презентации\1_04. Обращение граждан\Логотипы клиентов\Для презентации\Росиму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52736"/>
            <a:ext cx="815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 descr="C:\Флешка\Мои материалы\Папка продавца\Презентации\1_04. Обращение граждан\Логотипы клиентов\Для презентации\Роспотребнадзо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49040"/>
            <a:ext cx="9207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" descr="C:\Флешка\Мои материалы\Папка продавца\Презентации\1_04. Обращение граждан\Логотипы клиентов\Для презентации\01. Правительство Красноярского кр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988840"/>
            <a:ext cx="78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5" descr="C:\Флешка\Мои материалы\Папка продавца\Презентации\1_04. Обращение граждан\Логотипы клиентов\Для презентации\02. Правительство Омской област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988840"/>
            <a:ext cx="1000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9" descr="C:\Флешка\Мои материалы\Папка продавца\Презентации\1_04. Обращение граждан\Логотипы клиентов\Для презентации\03. Правительство Новосибирской област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9888" y="2044402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0" descr="C:\Флешка\Мои материалы\Папка продавца\Презентации\1_04. Обращение граждан\Логотипы клиентов\Для презентации\04. Правительство ЯНА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924944"/>
            <a:ext cx="7889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1" descr="C:\Флешка\Мои материалы\Папка продавца\Презентации\1_04. Обращение граждан\Логотипы клиентов\Для презентации\05. Правительство Самарской области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924944"/>
            <a:ext cx="8921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2" descr="C:\Флешка\Мои материалы\Папка продавца\Презентации\1_04. Обращение граждан\Логотипы клиентов\Для презентации\06. Правительство Воронежской области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2996952"/>
            <a:ext cx="981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3" descr="C:\Флешка\Мои материалы\Папка продавца\Презентации\1_04. Обращение граждан\Логотипы клиентов\Для презентации\07. Правительство Оренбургской област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3900" y="4021138"/>
            <a:ext cx="819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14" descr="C:\Флешка\Мои материалы\Папка продавца\Презентации\1_04. Обращение граждан\Логотипы клиентов\Для презентации\08. Правительство Пензенской области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5463" y="4005263"/>
            <a:ext cx="723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15" descr="C:\Флешка\Мои материалы\Папка продавца\Презентации\1_04. Обращение граждан\Логотипы клиентов\Для презентации\09. Правительство Ульяновской области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4138" y="4021138"/>
            <a:ext cx="1209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17" descr="C:\Флешка\Мои материалы\Папка продавца\Презентации\1_04. Обращение граждан\Логотипы клиентов\Для презентации\Администрация г. Нижневартовск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34338" y="5357813"/>
            <a:ext cx="7143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18" descr="C:\Флешка\Мои материалы\Папка продавца\Презентации\1_04. Обращение граждан\Логотипы клиентов\Для презентации\Администрация г. Омск - копия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46875" y="5303838"/>
            <a:ext cx="1114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6" descr="C:\Флешка\Мои материалы\Папка продавца\Презентации\1_04. Обращение граждан\Логотипы клиентов\Для презентации\Администрация г. Красноярска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84863" y="5270500"/>
            <a:ext cx="619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pload.wikimedia.org/wikipedia/ru/e/e2/%D0%93%D0%BE%D1%85%D1%80%D0%B0%D0%BD_%D1%8D%D0%BC%D0%B1%D0%BB%D0%B5%D0%BC%D0%B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96269" y="1196752"/>
            <a:ext cx="847731" cy="792088"/>
          </a:xfrm>
          <a:prstGeom prst="rect">
            <a:avLst/>
          </a:prstGeom>
          <a:noFill/>
        </p:spPr>
      </p:pic>
      <p:pic>
        <p:nvPicPr>
          <p:cNvPr id="2052" name="Picture 4" descr="https://sevastopol.gov.ru/images/img/COA_of_Sevastopol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164288" y="3068960"/>
            <a:ext cx="755576" cy="913869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1124745"/>
            <a:ext cx="83041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http://www.kaluga-gov.ru/images/Gerb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6056" y="5445224"/>
            <a:ext cx="702102" cy="835501"/>
          </a:xfrm>
          <a:prstGeom prst="rect">
            <a:avLst/>
          </a:prstGeom>
          <a:noFill/>
        </p:spPr>
      </p:pic>
      <p:pic>
        <p:nvPicPr>
          <p:cNvPr id="65544" name="Picture 8" descr="http://yasispolkom.dnr-online.ru/wp-content/uploads/2017/09/rupor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504" y="3140968"/>
            <a:ext cx="441384" cy="337245"/>
          </a:xfrm>
          <a:prstGeom prst="rect">
            <a:avLst/>
          </a:prstGeom>
          <a:noFill/>
        </p:spPr>
      </p:pic>
      <p:pic>
        <p:nvPicPr>
          <p:cNvPr id="37" name="Picture 8" descr="http://yasispolkom.dnr-online.ru/wp-content/uploads/2017/09/rupor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7504" y="4005064"/>
            <a:ext cx="441384" cy="3372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8" y="260648"/>
            <a:ext cx="8229348" cy="737546"/>
          </a:xfrm>
        </p:spPr>
        <p:txBody>
          <a:bodyPr/>
          <a:lstStyle/>
          <a:p>
            <a:r>
              <a:rPr lang="ru-RU" dirty="0" smtClean="0"/>
              <a:t>Проект в Правительстве Новосибирской области</a:t>
            </a:r>
            <a:endParaRPr lang="ru-RU" dirty="0"/>
          </a:p>
        </p:txBody>
      </p:sp>
      <p:pic>
        <p:nvPicPr>
          <p:cNvPr id="2050" name="Picture 2" descr="http://abali.ru/wp-content/uploads/2014/08/gerb_novosibirskoj_oblasti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844824"/>
            <a:ext cx="2381250" cy="29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326" y="908720"/>
            <a:ext cx="5194794" cy="42308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Дата проекта:</a:t>
            </a:r>
            <a:r>
              <a:rPr lang="en-US" dirty="0" smtClean="0"/>
              <a:t> </a:t>
            </a:r>
            <a:r>
              <a:rPr lang="ru-RU" b="1" dirty="0">
                <a:solidFill>
                  <a:srgbClr val="F16000"/>
                </a:solidFill>
                <a:latin typeface="Arial Narrow" pitchFamily="34" charset="0"/>
              </a:rPr>
              <a:t>2015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– по н.в.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Количество пользователей:</a:t>
            </a:r>
            <a:r>
              <a:rPr lang="ru-RU" b="1" dirty="0">
                <a:solidFill>
                  <a:srgbClr val="F16000"/>
                </a:solidFill>
                <a:latin typeface="Arial Narrow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Narrow" pitchFamily="34" charset="0"/>
              </a:rPr>
              <a:t>5000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Функциональность:</a:t>
            </a:r>
            <a:endParaRPr lang="en-US" dirty="0" smtClean="0"/>
          </a:p>
          <a:p>
            <a:pPr lvl="1"/>
            <a:r>
              <a:rPr lang="ru-RU" sz="1800" dirty="0"/>
              <a:t>Делопроизводство, </a:t>
            </a:r>
          </a:p>
          <a:p>
            <a:pPr lvl="1"/>
            <a:r>
              <a:rPr lang="ru-RU" sz="1800" dirty="0"/>
              <a:t>Обработка обращений граждан, </a:t>
            </a:r>
          </a:p>
          <a:p>
            <a:pPr lvl="1"/>
            <a:r>
              <a:rPr lang="ru-RU" sz="1800" dirty="0"/>
              <a:t>Подготовка нормативных </a:t>
            </a:r>
            <a:r>
              <a:rPr lang="ru-RU" sz="1800" dirty="0" smtClean="0"/>
              <a:t>и внутренних </a:t>
            </a:r>
            <a:r>
              <a:rPr lang="ru-RU" sz="1800" dirty="0"/>
              <a:t>и </a:t>
            </a:r>
            <a:r>
              <a:rPr lang="ru-RU" sz="1800" dirty="0" smtClean="0"/>
              <a:t>организационно-распорядительных документов</a:t>
            </a:r>
            <a:endParaRPr lang="ru-RU" sz="1800" dirty="0"/>
          </a:p>
          <a:p>
            <a:pPr lvl="1"/>
            <a:r>
              <a:rPr lang="ru-RU" sz="1800" dirty="0" smtClean="0"/>
              <a:t>Организация </a:t>
            </a:r>
            <a:r>
              <a:rPr lang="ru-RU" sz="1800" dirty="0"/>
              <a:t>заседаний и совещаний, </a:t>
            </a:r>
          </a:p>
          <a:p>
            <a:pPr lvl="1"/>
            <a:r>
              <a:rPr lang="ru-RU" sz="1800" dirty="0"/>
              <a:t>Работа с поручениями </a:t>
            </a:r>
            <a:endParaRPr lang="ru-RU" sz="1800" dirty="0" smtClean="0"/>
          </a:p>
          <a:p>
            <a:pPr lvl="1"/>
            <a:r>
              <a:rPr lang="ru-RU" sz="1800" dirty="0" smtClean="0"/>
              <a:t>Кейс-менеджмент</a:t>
            </a:r>
            <a:r>
              <a:rPr lang="ru-RU" sz="1800" dirty="0"/>
              <a:t>,</a:t>
            </a:r>
          </a:p>
          <a:p>
            <a:pPr lvl="1"/>
            <a:r>
              <a:rPr lang="ru-RU" sz="1800" dirty="0"/>
              <a:t>Отчеты.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28" y="5157788"/>
            <a:ext cx="9144000" cy="1700212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pic>
        <p:nvPicPr>
          <p:cNvPr id="10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1" y="5301208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934" y="5243004"/>
            <a:ext cx="8280920" cy="152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СЭДД интегрируется с: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- сайтом правительства и ОИГВ в части отработки обращений граждан;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- с сайтом правительства в части публикации  постановлений и распоряжений;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- с информационной системой ГИС ЖКХ;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- с информационной системой ГЕОКАД;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- с управлением президента РФ в части получения обращений граждан.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5940152" y="836712"/>
            <a:ext cx="2736304" cy="737546"/>
            <a:chOff x="5940152" y="836712"/>
            <a:chExt cx="2736304" cy="737546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 bwMode="auto">
            <a:xfrm>
              <a:off x="8205911" y="836712"/>
              <a:ext cx="470545" cy="73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2pPr>
              <a:lvl3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3pPr>
              <a:lvl4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4pPr>
              <a:lvl5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/>
                <a:t>5</a:t>
              </a:r>
              <a:endParaRPr lang="ru-RU" sz="4000" dirty="0"/>
            </a:p>
          </p:txBody>
        </p:sp>
        <p:pic>
          <p:nvPicPr>
            <p:cNvPr id="2051" name="Picture 3" descr="C:\Флешка\Мои материалы\Дизайнерские элементы\Логотип companyMedia исходник\CompanyMedia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048432"/>
              <a:ext cx="2342753" cy="3878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652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Флешка\Мои материалы\Папка продавца\Презентации\CompanyMedia 5\Технологически бэкграунд\круговые плитк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Электронный документооборо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446338"/>
            <a:ext cx="3333941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66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9206"/>
            <a:ext cx="8229348" cy="7375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 smtClean="0"/>
              <a:t>Благодарственное письмо от Правительства Новосибирской области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50189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20000"/>
              </a:spcBef>
            </a:pPr>
            <a:r>
              <a:rPr lang="ru-RU" sz="1400" i="1" dirty="0" smtClean="0">
                <a:solidFill>
                  <a:srgbClr val="254061"/>
                </a:solidFill>
                <a:latin typeface="+mn-lt"/>
              </a:rPr>
              <a:t>27 декабря 2017 г. </a:t>
            </a:r>
            <a:r>
              <a:rPr lang="ru-RU" sz="1400" i="1" dirty="0">
                <a:solidFill>
                  <a:srgbClr val="254061"/>
                </a:solidFill>
                <a:latin typeface="+mn-lt"/>
              </a:rPr>
              <a:t>состоялось расширенное заседание коллегии департамента информационных технологий </a:t>
            </a:r>
            <a:r>
              <a:rPr lang="ru-RU" sz="1400" i="1" dirty="0" smtClean="0">
                <a:solidFill>
                  <a:srgbClr val="254061"/>
                </a:solidFill>
                <a:latin typeface="+mn-lt"/>
              </a:rPr>
              <a:t>АНО, на котором </a:t>
            </a:r>
            <a:r>
              <a:rPr lang="ru-RU" sz="1400" i="1" dirty="0">
                <a:solidFill>
                  <a:srgbClr val="254061"/>
                </a:solidFill>
                <a:latin typeface="+mn-lt"/>
              </a:rPr>
              <a:t>руководитель департамента информатизации </a:t>
            </a:r>
            <a:r>
              <a:rPr lang="ru-RU" sz="1400" i="1" dirty="0" smtClean="0">
                <a:solidFill>
                  <a:srgbClr val="254061"/>
                </a:solidFill>
                <a:latin typeface="+mn-lt"/>
              </a:rPr>
              <a:t>Новосибирской </a:t>
            </a:r>
            <a:r>
              <a:rPr lang="ru-RU" sz="1400" i="1" dirty="0">
                <a:solidFill>
                  <a:srgbClr val="254061"/>
                </a:solidFill>
                <a:latin typeface="+mn-lt"/>
              </a:rPr>
              <a:t>области Анатолий </a:t>
            </a:r>
            <a:r>
              <a:rPr lang="ru-RU" sz="1400" i="1" dirty="0" err="1">
                <a:solidFill>
                  <a:srgbClr val="254061"/>
                </a:solidFill>
                <a:latin typeface="+mn-lt"/>
              </a:rPr>
              <a:t>Дюбанов</a:t>
            </a:r>
            <a:r>
              <a:rPr lang="ru-RU" sz="1400" i="1" dirty="0">
                <a:solidFill>
                  <a:srgbClr val="254061"/>
                </a:solidFill>
                <a:latin typeface="+mn-lt"/>
              </a:rPr>
              <a:t> вручил благодарственное письмо ведущему консультанту компании </a:t>
            </a:r>
            <a:r>
              <a:rPr lang="ru-RU" sz="1400" i="1" dirty="0" err="1">
                <a:solidFill>
                  <a:srgbClr val="254061"/>
                </a:solidFill>
                <a:latin typeface="+mn-lt"/>
              </a:rPr>
              <a:t>ИнтерТраст</a:t>
            </a:r>
            <a:r>
              <a:rPr lang="ru-RU" sz="1400" i="1" dirty="0">
                <a:solidFill>
                  <a:srgbClr val="254061"/>
                </a:solidFill>
                <a:latin typeface="+mn-lt"/>
              </a:rPr>
              <a:t> Белецкому Анатолию за значимый вклад в развитие системы электронного документооборота и делопроизводства Правительства Новосибирской Области</a:t>
            </a:r>
            <a:r>
              <a:rPr lang="ru-RU" sz="1400" i="1" dirty="0" smtClean="0">
                <a:solidFill>
                  <a:srgbClr val="254061"/>
                </a:solidFill>
                <a:latin typeface="+mn-lt"/>
              </a:rPr>
              <a:t>.</a:t>
            </a:r>
            <a:endParaRPr lang="ru-RU" sz="1400" i="1" dirty="0">
              <a:solidFill>
                <a:srgbClr val="254061"/>
              </a:solidFill>
              <a:latin typeface="+mn-lt"/>
            </a:endParaRPr>
          </a:p>
        </p:txBody>
      </p:sp>
      <p:pic>
        <p:nvPicPr>
          <p:cNvPr id="9218" name="Picture 2" descr="C:\Флешка\Задачи\001. Размещение на сайте\Новость АНО\Blagodarnost AN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81" y="1124744"/>
            <a:ext cx="3385208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Флешка\Задачи\001. Размещение на сайте\Новость АНО\dsc_0646-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305" y="3378100"/>
            <a:ext cx="3863719" cy="2571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8" y="260648"/>
            <a:ext cx="8229348" cy="737546"/>
          </a:xfrm>
        </p:spPr>
        <p:txBody>
          <a:bodyPr/>
          <a:lstStyle/>
          <a:p>
            <a:r>
              <a:rPr lang="ru-RU" dirty="0" smtClean="0"/>
              <a:t>Проект в Правительстве Севастополя</a:t>
            </a:r>
            <a:endParaRPr lang="ru-RU" dirty="0"/>
          </a:p>
        </p:txBody>
      </p:sp>
      <p:pic>
        <p:nvPicPr>
          <p:cNvPr id="4098" name="Picture 2" descr="http://xn----7sbooiklil0c.xn--p1ai/wp-content/uploads/2018/01/Sevastopol-gerb-450x4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9932" y="2204864"/>
            <a:ext cx="3068532" cy="3068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23528" y="1268760"/>
            <a:ext cx="519479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25406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3"/>
              </a:buBlip>
              <a:defRPr sz="2400">
                <a:solidFill>
                  <a:srgbClr val="254061"/>
                </a:solidFill>
                <a:latin typeface="+mn-lt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SzPct val="50000"/>
              <a:buFont typeface="Wingdings" pitchFamily="2" charset="2"/>
              <a:buChar char="u"/>
              <a:defRPr sz="2200">
                <a:solidFill>
                  <a:srgbClr val="254061"/>
                </a:solidFill>
                <a:latin typeface="+mn-lt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254061"/>
                </a:solidFill>
                <a:latin typeface="+mn-lt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5pPr>
            <a:lvl6pPr marL="25146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6pPr>
            <a:lvl7pPr marL="2971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7pPr>
            <a:lvl8pPr marL="3429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8pPr>
            <a:lvl9pPr marL="3886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5406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dirty="0" smtClean="0"/>
              <a:t>Дата проекта: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2016-по н.в.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Количество пользователей: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24</a:t>
            </a:r>
            <a:r>
              <a:rPr lang="en-US" b="1" dirty="0" smtClean="0">
                <a:solidFill>
                  <a:srgbClr val="F16000"/>
                </a:solidFill>
                <a:latin typeface="Arial Narrow" pitchFamily="34" charset="0"/>
              </a:rPr>
              <a:t>0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0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 Функциональность:</a:t>
            </a:r>
          </a:p>
          <a:p>
            <a:pPr lvl="1"/>
            <a:r>
              <a:rPr lang="ru-RU" sz="2000" dirty="0" smtClean="0"/>
              <a:t>Делопроизводство</a:t>
            </a:r>
          </a:p>
          <a:p>
            <a:pPr lvl="1"/>
            <a:r>
              <a:rPr lang="ru-RU" sz="2000" dirty="0" smtClean="0"/>
              <a:t>Обращения граждан</a:t>
            </a:r>
          </a:p>
          <a:p>
            <a:pPr lvl="1"/>
            <a:r>
              <a:rPr lang="ru-RU" sz="2000" dirty="0" smtClean="0"/>
              <a:t>Договоры</a:t>
            </a:r>
          </a:p>
          <a:p>
            <a:pPr lvl="1"/>
            <a:r>
              <a:rPr lang="ru-RU" sz="2000" dirty="0" smtClean="0"/>
              <a:t>Электронная подпись</a:t>
            </a:r>
          </a:p>
          <a:p>
            <a:pPr lvl="1"/>
            <a:r>
              <a:rPr lang="ru-RU" sz="2000" dirty="0" smtClean="0"/>
              <a:t>Мобильные рабочие места</a:t>
            </a:r>
          </a:p>
          <a:p>
            <a:pPr lvl="1"/>
            <a:r>
              <a:rPr lang="ru-RU" sz="2000" dirty="0" smtClean="0"/>
              <a:t>МЭДО 2.7</a:t>
            </a:r>
            <a:endParaRPr lang="ru-RU" sz="2000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5940152" y="1052736"/>
            <a:ext cx="2736304" cy="737546"/>
            <a:chOff x="5940152" y="836712"/>
            <a:chExt cx="2736304" cy="737546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8205911" y="836712"/>
              <a:ext cx="470545" cy="73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2pPr>
              <a:lvl3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3pPr>
              <a:lvl4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4pPr>
              <a:lvl5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/>
                <a:t>5</a:t>
              </a:r>
              <a:endParaRPr lang="ru-RU" sz="4000" dirty="0"/>
            </a:p>
          </p:txBody>
        </p:sp>
        <p:pic>
          <p:nvPicPr>
            <p:cNvPr id="8" name="Picture 3" descr="C:\Флешка\Мои материалы\Дизайнерские элементы\Логотип companyMedia исходник\CompanyMedia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048432"/>
              <a:ext cx="2342753" cy="3878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Скругленный прямоугольник 8"/>
          <p:cNvSpPr/>
          <p:nvPr/>
        </p:nvSpPr>
        <p:spPr>
          <a:xfrm>
            <a:off x="0" y="6100198"/>
            <a:ext cx="9180512" cy="785186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pic>
        <p:nvPicPr>
          <p:cNvPr id="10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2" y="6137518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12835" y="6244214"/>
            <a:ext cx="8280920" cy="56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Реализована интеграция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с Порталом Правительства Севастополя в части размещения нормативно-правовых актов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1214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326" y="260648"/>
            <a:ext cx="8229348" cy="737546"/>
          </a:xfrm>
        </p:spPr>
        <p:txBody>
          <a:bodyPr/>
          <a:lstStyle/>
          <a:p>
            <a:r>
              <a:rPr lang="ru-RU" dirty="0" smtClean="0"/>
              <a:t>Проект в Правительстве Костромской области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26" y="1340768"/>
            <a:ext cx="5194794" cy="36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Дата проекта: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2017- по н.в.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Количество пользователей: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400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Функциональность:</a:t>
            </a:r>
          </a:p>
          <a:p>
            <a:pPr lvl="1"/>
            <a:r>
              <a:rPr lang="ru-RU" sz="2000" dirty="0" smtClean="0"/>
              <a:t>Делопроизводство</a:t>
            </a:r>
          </a:p>
          <a:p>
            <a:pPr lvl="1"/>
            <a:r>
              <a:rPr lang="ru-RU" sz="2000" dirty="0" smtClean="0"/>
              <a:t>Обращения граждан</a:t>
            </a:r>
          </a:p>
          <a:p>
            <a:pPr lvl="1"/>
            <a:r>
              <a:rPr lang="ru-RU" sz="2000" dirty="0" smtClean="0"/>
              <a:t>Поручения</a:t>
            </a:r>
          </a:p>
          <a:p>
            <a:pPr lvl="1"/>
            <a:r>
              <a:rPr lang="ru-RU" sz="2000" dirty="0" smtClean="0"/>
              <a:t>МЭДО 2.7</a:t>
            </a:r>
          </a:p>
          <a:p>
            <a:pPr lvl="1"/>
            <a:r>
              <a:rPr lang="ru-RU" sz="2000" dirty="0" smtClean="0"/>
              <a:t>ЭП</a:t>
            </a:r>
          </a:p>
          <a:p>
            <a:pPr lvl="1"/>
            <a:r>
              <a:rPr lang="ru-RU" sz="2000" dirty="0" smtClean="0"/>
              <a:t>Мобильные рабочие места</a:t>
            </a:r>
          </a:p>
          <a:p>
            <a:pPr lvl="1"/>
            <a:endParaRPr lang="ru-RU" dirty="0"/>
          </a:p>
        </p:txBody>
      </p:sp>
      <p:pic>
        <p:nvPicPr>
          <p:cNvPr id="5122" name="Picture 2" descr="http://adm44.ru/i/d/Gerb2010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40439"/>
            <a:ext cx="2924533" cy="2512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4"/>
          <p:cNvGrpSpPr/>
          <p:nvPr/>
        </p:nvGrpSpPr>
        <p:grpSpPr>
          <a:xfrm>
            <a:off x="5940152" y="1035270"/>
            <a:ext cx="2736304" cy="737546"/>
            <a:chOff x="5940152" y="836712"/>
            <a:chExt cx="2736304" cy="737546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 bwMode="auto">
            <a:xfrm>
              <a:off x="8205911" y="836712"/>
              <a:ext cx="470545" cy="73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2pPr>
              <a:lvl3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3pPr>
              <a:lvl4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4pPr>
              <a:lvl5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/>
                <a:t>5</a:t>
              </a:r>
              <a:endParaRPr lang="ru-RU" sz="4000" dirty="0"/>
            </a:p>
          </p:txBody>
        </p:sp>
        <p:pic>
          <p:nvPicPr>
            <p:cNvPr id="7" name="Picture 3" descr="C:\Флешка\Мои материалы\Дизайнерские элементы\Логотип companyMedia исходник\CompanyMedia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048432"/>
              <a:ext cx="2342753" cy="3878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-128" y="5877272"/>
            <a:ext cx="9144000" cy="980728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pic>
        <p:nvPicPr>
          <p:cNvPr id="9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71" y="5993502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3934" y="5904471"/>
            <a:ext cx="8280920" cy="95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СЭД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интегрируется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сайтом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Правительства 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Управлением по работе с обращениями граждан при Администрации президента была отмечена эффективная работа Правительства региона в части обработки обращений граждан.  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8" y="260648"/>
            <a:ext cx="8229348" cy="737546"/>
          </a:xfrm>
        </p:spPr>
        <p:txBody>
          <a:bodyPr/>
          <a:lstStyle/>
          <a:p>
            <a:r>
              <a:rPr lang="ru-RU" dirty="0" smtClean="0"/>
              <a:t>Проект в Федеральном агентстве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326" y="1628800"/>
            <a:ext cx="5410818" cy="39606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Дата проекта: </a:t>
            </a:r>
            <a:r>
              <a:rPr lang="en-US" b="1" dirty="0">
                <a:solidFill>
                  <a:srgbClr val="F16000"/>
                </a:solidFill>
                <a:latin typeface="Arial Narrow" pitchFamily="34" charset="0"/>
              </a:rPr>
              <a:t>2017 </a:t>
            </a:r>
            <a:r>
              <a:rPr lang="en-US" b="1" dirty="0" smtClean="0">
                <a:solidFill>
                  <a:srgbClr val="F16000"/>
                </a:solidFill>
                <a:latin typeface="Arial Narrow" pitchFamily="34" charset="0"/>
              </a:rPr>
              <a:t>–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по н.в.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/>
              <a:t>Количество пользователей: </a:t>
            </a:r>
            <a:r>
              <a:rPr lang="ru-RU" b="1" dirty="0">
                <a:solidFill>
                  <a:srgbClr val="F16000"/>
                </a:solidFill>
                <a:latin typeface="Arial Narrow" pitchFamily="34" charset="0"/>
              </a:rPr>
              <a:t>до 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500</a:t>
            </a:r>
            <a:endParaRPr lang="ru-RU" dirty="0"/>
          </a:p>
          <a:p>
            <a:pPr>
              <a:lnSpc>
                <a:spcPct val="100000"/>
              </a:lnSpc>
            </a:pPr>
            <a:r>
              <a:rPr lang="ru-RU" dirty="0"/>
              <a:t>Функциональность</a:t>
            </a:r>
            <a:r>
              <a:rPr lang="ru-RU" dirty="0" smtClean="0"/>
              <a:t>:</a:t>
            </a:r>
          </a:p>
          <a:p>
            <a:pPr lvl="2"/>
            <a:r>
              <a:rPr lang="ru-RU" dirty="0" smtClean="0"/>
              <a:t>Делопроизводство</a:t>
            </a:r>
          </a:p>
          <a:p>
            <a:pPr lvl="2"/>
            <a:r>
              <a:rPr lang="ru-RU" dirty="0" smtClean="0"/>
              <a:t>ОРД</a:t>
            </a:r>
          </a:p>
          <a:p>
            <a:pPr lvl="2"/>
            <a:r>
              <a:rPr lang="ru-RU" dirty="0" smtClean="0"/>
              <a:t>Отчеты </a:t>
            </a:r>
            <a:r>
              <a:rPr lang="ru-RU" sz="1600" dirty="0" smtClean="0"/>
              <a:t>(адаптированные под нужды федерального агентства)</a:t>
            </a:r>
          </a:p>
          <a:p>
            <a:pPr lvl="2"/>
            <a:r>
              <a:rPr lang="ru-RU" dirty="0" smtClean="0"/>
              <a:t>МЭДО 2.7</a:t>
            </a:r>
          </a:p>
          <a:p>
            <a:pPr lvl="2"/>
            <a:r>
              <a:rPr lang="ru-RU" dirty="0" smtClean="0"/>
              <a:t>Новый клиент </a:t>
            </a:r>
            <a:r>
              <a:rPr lang="en-US" dirty="0" smtClean="0"/>
              <a:t>Web-</a:t>
            </a:r>
            <a:r>
              <a:rPr lang="ru-RU" dirty="0" smtClean="0"/>
              <a:t>АРМ</a:t>
            </a:r>
            <a:endParaRPr lang="ru-RU" dirty="0"/>
          </a:p>
        </p:txBody>
      </p:sp>
      <p:pic>
        <p:nvPicPr>
          <p:cNvPr id="7170" name="Picture 2" descr="https://rossvyaz.gov.ru/docs/articles/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724" y="1897558"/>
            <a:ext cx="3363780" cy="3043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4"/>
          <p:cNvGrpSpPr/>
          <p:nvPr/>
        </p:nvGrpSpPr>
        <p:grpSpPr>
          <a:xfrm>
            <a:off x="5940152" y="963262"/>
            <a:ext cx="2736304" cy="737546"/>
            <a:chOff x="5940152" y="836712"/>
            <a:chExt cx="2736304" cy="737546"/>
          </a:xfrm>
        </p:grpSpPr>
        <p:sp>
          <p:nvSpPr>
            <p:cNvPr id="6" name="Заголовок 1"/>
            <p:cNvSpPr txBox="1">
              <a:spLocks/>
            </p:cNvSpPr>
            <p:nvPr/>
          </p:nvSpPr>
          <p:spPr bwMode="auto">
            <a:xfrm>
              <a:off x="8205911" y="836712"/>
              <a:ext cx="470545" cy="73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2pPr>
              <a:lvl3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3pPr>
              <a:lvl4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4pPr>
              <a:lvl5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/>
                <a:t>5</a:t>
              </a:r>
              <a:endParaRPr lang="ru-RU" sz="4000" dirty="0"/>
            </a:p>
          </p:txBody>
        </p:sp>
        <p:pic>
          <p:nvPicPr>
            <p:cNvPr id="7" name="Picture 3" descr="C:\Флешка\Мои материалы\Дизайнерские элементы\Логотип companyMedia исходник\CompanyMedia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048432"/>
              <a:ext cx="2342753" cy="3878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55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108" y="260648"/>
            <a:ext cx="8229348" cy="737546"/>
          </a:xfrm>
        </p:spPr>
        <p:txBody>
          <a:bodyPr/>
          <a:lstStyle/>
          <a:p>
            <a:r>
              <a:rPr lang="ru-RU" dirty="0" smtClean="0"/>
              <a:t>Проект в Корпорации Комета</a:t>
            </a:r>
            <a:endParaRPr lang="ru-RU" dirty="0"/>
          </a:p>
        </p:txBody>
      </p:sp>
      <p:pic>
        <p:nvPicPr>
          <p:cNvPr id="5124" name="Picture 4" descr="http://volleyball.businesschampions.ru/nox-data/teams/corpkometa/corpkometa_logo_19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626" y="2708920"/>
            <a:ext cx="2385814" cy="2385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326" y="2132857"/>
            <a:ext cx="5194794" cy="3024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Дата проекта: </a:t>
            </a:r>
            <a:r>
              <a:rPr lang="en-US" b="1" dirty="0" smtClean="0">
                <a:solidFill>
                  <a:srgbClr val="F16000"/>
                </a:solidFill>
                <a:latin typeface="Arial Narrow" pitchFamily="34" charset="0"/>
              </a:rPr>
              <a:t>2017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-по н.в.</a:t>
            </a:r>
            <a:endParaRPr lang="ru-RU" b="1" dirty="0">
              <a:solidFill>
                <a:srgbClr val="F16000"/>
              </a:solidFill>
              <a:latin typeface="Arial Narrow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 smtClean="0"/>
              <a:t>Количество пользователей: </a:t>
            </a:r>
            <a:r>
              <a:rPr lang="en-US" b="1" dirty="0" smtClean="0">
                <a:solidFill>
                  <a:srgbClr val="F16000"/>
                </a:solidFill>
                <a:latin typeface="Arial Narrow" pitchFamily="34" charset="0"/>
              </a:rPr>
              <a:t>9</a:t>
            </a:r>
            <a:r>
              <a:rPr lang="ru-RU" b="1" dirty="0" smtClean="0">
                <a:solidFill>
                  <a:srgbClr val="F16000"/>
                </a:solidFill>
                <a:latin typeface="Arial Narrow" pitchFamily="34" charset="0"/>
              </a:rPr>
              <a:t>00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Функциональность:</a:t>
            </a:r>
          </a:p>
          <a:p>
            <a:pPr lvl="1"/>
            <a:r>
              <a:rPr lang="ru-RU" sz="2000" dirty="0" smtClean="0"/>
              <a:t>Делопроизводство</a:t>
            </a:r>
            <a:endParaRPr lang="ru-RU" sz="2000" dirty="0"/>
          </a:p>
          <a:p>
            <a:pPr lvl="1"/>
            <a:r>
              <a:rPr lang="ru-RU" sz="2000" dirty="0" smtClean="0"/>
              <a:t>Договоры</a:t>
            </a:r>
            <a:endParaRPr lang="ru-RU" sz="2000" dirty="0"/>
          </a:p>
          <a:p>
            <a:pPr lvl="1"/>
            <a:r>
              <a:rPr lang="ru-RU" sz="2000" dirty="0" smtClean="0"/>
              <a:t>Поручения</a:t>
            </a:r>
            <a:endParaRPr lang="ru-RU" sz="2000" dirty="0"/>
          </a:p>
          <a:p>
            <a:pPr lvl="1"/>
            <a:r>
              <a:rPr lang="ru-RU" sz="2000" dirty="0" smtClean="0"/>
              <a:t>Аналитика</a:t>
            </a:r>
            <a:endParaRPr lang="ru-RU" sz="2000" dirty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908720"/>
            <a:ext cx="829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4061"/>
                </a:solidFill>
                <a:latin typeface="+mn-lt"/>
              </a:rPr>
              <a:t>Корпорация «Комета» — российское предприятие оборонно-промышленного комплекса, специализирующееся на разработках и создании больших космических информационно-управляющих систем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3" name="Группа 7"/>
          <p:cNvGrpSpPr/>
          <p:nvPr/>
        </p:nvGrpSpPr>
        <p:grpSpPr>
          <a:xfrm>
            <a:off x="5940152" y="1844824"/>
            <a:ext cx="2736304" cy="737546"/>
            <a:chOff x="5940152" y="836712"/>
            <a:chExt cx="2736304" cy="737546"/>
          </a:xfrm>
        </p:grpSpPr>
        <p:sp>
          <p:nvSpPr>
            <p:cNvPr id="9" name="Заголовок 1"/>
            <p:cNvSpPr txBox="1">
              <a:spLocks/>
            </p:cNvSpPr>
            <p:nvPr/>
          </p:nvSpPr>
          <p:spPr bwMode="auto">
            <a:xfrm>
              <a:off x="8205911" y="836712"/>
              <a:ext cx="470545" cy="737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2pPr>
              <a:lvl3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3pPr>
              <a:lvl4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4pPr>
              <a:lvl5pPr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5pPr>
              <a:lvl6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6pPr>
              <a:lvl7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7pPr>
              <a:lvl8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8pPr>
              <a:lvl9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16000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4000" dirty="0" smtClean="0"/>
                <a:t>5</a:t>
              </a:r>
              <a:endParaRPr lang="ru-RU" sz="4000" dirty="0"/>
            </a:p>
          </p:txBody>
        </p:sp>
        <p:pic>
          <p:nvPicPr>
            <p:cNvPr id="10" name="Picture 3" descr="C:\Флешка\Мои материалы\Дизайнерские элементы\Логотип companyMedia исходник\CompanyMedia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048432"/>
              <a:ext cx="2342753" cy="3878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0" y="6021288"/>
            <a:ext cx="9180512" cy="864096"/>
          </a:xfrm>
          <a:prstGeom prst="roundRect">
            <a:avLst>
              <a:gd name="adj" fmla="val 0"/>
            </a:avLst>
          </a:prstGeom>
          <a:solidFill>
            <a:srgbClr val="79B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dirty="0"/>
          </a:p>
        </p:txBody>
      </p:sp>
      <p:pic>
        <p:nvPicPr>
          <p:cNvPr id="12" name="Picture 4" descr="C:\Флешка\Мои материалы\Брошюра 10 причин апгрейда\Презентация\Значек информации белый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72" y="6137518"/>
            <a:ext cx="243810" cy="243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2835" y="6165304"/>
            <a:ext cx="8280920" cy="70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Организован обмен документами с филиалом по защищенному каналу связи</a:t>
            </a:r>
          </a:p>
          <a:p>
            <a:pPr marL="342900" indent="-342900" defTabSz="457200">
              <a:lnSpc>
                <a:spcPct val="80000"/>
              </a:lnSpc>
              <a:spcBef>
                <a:spcPct val="20000"/>
              </a:spcBef>
              <a:buBlip>
                <a:blip r:embed="rId5"/>
              </a:buBlip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Интеграция с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AXAPTA Microsoft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Dynamix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4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6"/>
          <p:cNvSpPr txBox="1">
            <a:spLocks/>
          </p:cNvSpPr>
          <p:nvPr/>
        </p:nvSpPr>
        <p:spPr bwMode="auto">
          <a:xfrm>
            <a:off x="539552" y="4149080"/>
            <a:ext cx="82296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и возможности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импортозамещения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16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ИТ в ОГВ и ОПК РФ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55576" y="31409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254061"/>
              </a:solidFill>
              <a:latin typeface="+mn-lt"/>
            </a:endParaRPr>
          </a:p>
          <a:p>
            <a:pPr algn="ctr"/>
            <a:r>
              <a:rPr lang="ru-RU" sz="2400" dirty="0" smtClean="0">
                <a:solidFill>
                  <a:srgbClr val="254061"/>
                </a:solidFill>
                <a:latin typeface="+mn-lt"/>
              </a:rPr>
              <a:t> Правительство Ульяновской области и Компания «</a:t>
            </a:r>
            <a:r>
              <a:rPr lang="ru-RU" sz="2400" dirty="0" err="1" smtClean="0">
                <a:solidFill>
                  <a:srgbClr val="254061"/>
                </a:solidFill>
                <a:latin typeface="+mn-lt"/>
              </a:rPr>
              <a:t>ИнтерТраст</a:t>
            </a:r>
            <a:r>
              <a:rPr lang="ru-RU" sz="2400" dirty="0" smtClean="0">
                <a:solidFill>
                  <a:srgbClr val="254061"/>
                </a:solidFill>
                <a:latin typeface="+mn-lt"/>
              </a:rPr>
              <a:t>» приглашают на конференцию</a:t>
            </a:r>
            <a:endParaRPr lang="ru-RU" sz="2400" dirty="0">
              <a:solidFill>
                <a:srgbClr val="25406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sz="3200" b="1" kern="0" dirty="0" smtClean="0">
                <a:solidFill>
                  <a:srgbClr val="F16000"/>
                </a:solidFill>
              </a:rPr>
              <a:t>25 октября 2018. Ульяновск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657671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Мероприятие пройдет 25 октября 2018 года с 10.00 до 17.00 </a:t>
            </a:r>
          </a:p>
          <a:p>
            <a:pPr algn="ctr"/>
            <a:r>
              <a:rPr lang="ru-RU" b="1" dirty="0" smtClean="0"/>
              <a:t>Место проведения: г. Ульяновск, ул. Спасская, 19/9, гостиница «Венец», зал «Дворцовый»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3866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tertrust.ru/files/our_partners/2300/image_index-2335-1492005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023354" cy="792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3" name="Picture 19" descr="C:\Флешка\Мои материалы\Папка продавца\Презентации\CompanyMedia 5\AltLinux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739" r="15762"/>
          <a:stretch>
            <a:fillRect/>
          </a:stretch>
        </p:blipFill>
        <p:spPr bwMode="auto">
          <a:xfrm>
            <a:off x="4428852" y="4267175"/>
            <a:ext cx="1511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100" y="3784600"/>
            <a:ext cx="9144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9088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6291263" cy="461665"/>
          </a:xfrm>
        </p:spPr>
        <p:txBody>
          <a:bodyPr/>
          <a:lstStyle/>
          <a:p>
            <a:r>
              <a:rPr lang="ru-RU" kern="1200" dirty="0"/>
              <a:t>Компания «</a:t>
            </a:r>
            <a:r>
              <a:rPr lang="ru-RU" kern="1200" dirty="0" smtClean="0"/>
              <a:t>ИнтерТраст» </a:t>
            </a:r>
            <a:r>
              <a:rPr lang="ru-RU" kern="1200" dirty="0"/>
              <a:t>сегодня</a:t>
            </a:r>
          </a:p>
        </p:txBody>
      </p:sp>
      <p:pic>
        <p:nvPicPr>
          <p:cNvPr id="41989" name="Picture 2" descr="C:\Флешка\Мои материалы\Папка продавца\Партнерам\20лет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" y="2135188"/>
            <a:ext cx="17208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3" descr="C:\Флешка\Мои материалы\Папка продавца\Партнерам\3000проектов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075" y="2135188"/>
            <a:ext cx="22923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" descr="C:\Флешка\Мои материалы\Папка продавца\Партнерам\10доля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2127250"/>
            <a:ext cx="22939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Box 1"/>
          <p:cNvSpPr txBox="1">
            <a:spLocks noChangeArrowheads="1"/>
          </p:cNvSpPr>
          <p:nvPr/>
        </p:nvSpPr>
        <p:spPr bwMode="auto">
          <a:xfrm>
            <a:off x="2794000" y="1647825"/>
            <a:ext cx="101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/>
              <a:t>БОЛЕЕ</a:t>
            </a:r>
          </a:p>
        </p:txBody>
      </p:sp>
      <p:sp>
        <p:nvSpPr>
          <p:cNvPr id="41993" name="TextBox 8"/>
          <p:cNvSpPr txBox="1">
            <a:spLocks noChangeArrowheads="1"/>
          </p:cNvSpPr>
          <p:nvPr/>
        </p:nvSpPr>
        <p:spPr bwMode="auto">
          <a:xfrm>
            <a:off x="708025" y="1643063"/>
            <a:ext cx="101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/>
              <a:t>БОЛЕЕ</a:t>
            </a:r>
          </a:p>
        </p:txBody>
      </p:sp>
      <p:sp>
        <p:nvSpPr>
          <p:cNvPr id="41994" name="Содержимое 2"/>
          <p:cNvSpPr txBox="1">
            <a:spLocks/>
          </p:cNvSpPr>
          <p:nvPr/>
        </p:nvSpPr>
        <p:spPr bwMode="auto">
          <a:xfrm>
            <a:off x="687388" y="5519738"/>
            <a:ext cx="77644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SzPct val="120000"/>
            </a:pPr>
            <a:r>
              <a:rPr lang="ru-RU" sz="2000" dirty="0">
                <a:solidFill>
                  <a:srgbClr val="254061"/>
                </a:solidFill>
              </a:rPr>
              <a:t>Система </a:t>
            </a:r>
            <a:r>
              <a:rPr lang="ru-RU" sz="2000" dirty="0" smtClean="0">
                <a:solidFill>
                  <a:srgbClr val="254061"/>
                </a:solidFill>
              </a:rPr>
              <a:t>CompanyMedia </a:t>
            </a:r>
            <a:r>
              <a:rPr lang="ru-RU" sz="2000" dirty="0">
                <a:solidFill>
                  <a:srgbClr val="254061"/>
                </a:solidFill>
              </a:rPr>
              <a:t>входит в число лидеров на рынке СЭД в категории решений для крупного и среднего бизнеса.</a:t>
            </a:r>
          </a:p>
          <a:p>
            <a:pPr algn="ctr" eaLnBrk="1" hangingPunct="1">
              <a:spcBef>
                <a:spcPts val="600"/>
              </a:spcBef>
              <a:buSzPct val="120000"/>
            </a:pPr>
            <a:endParaRPr lang="ru-RU" sz="2400" dirty="0">
              <a:solidFill>
                <a:srgbClr val="254061"/>
              </a:solidFill>
            </a:endParaRPr>
          </a:p>
        </p:txBody>
      </p:sp>
      <p:sp>
        <p:nvSpPr>
          <p:cNvPr id="41995" name="TextBox 8"/>
          <p:cNvSpPr txBox="1">
            <a:spLocks noChangeArrowheads="1"/>
          </p:cNvSpPr>
          <p:nvPr/>
        </p:nvSpPr>
        <p:spPr bwMode="auto">
          <a:xfrm>
            <a:off x="422275" y="3092450"/>
            <a:ext cx="2284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НА РЫНКЕ СЭД/</a:t>
            </a:r>
            <a:r>
              <a:rPr lang="en-US" sz="1600" dirty="0"/>
              <a:t>ECM</a:t>
            </a:r>
            <a:endParaRPr lang="ru-RU" sz="1600" dirty="0"/>
          </a:p>
        </p:txBody>
      </p:sp>
      <p:sp>
        <p:nvSpPr>
          <p:cNvPr id="41996" name="TextBox 8"/>
          <p:cNvSpPr txBox="1">
            <a:spLocks noChangeArrowheads="1"/>
          </p:cNvSpPr>
          <p:nvPr/>
        </p:nvSpPr>
        <p:spPr bwMode="auto">
          <a:xfrm>
            <a:off x="2987675" y="3116263"/>
            <a:ext cx="2647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УСПЕШНЫХ ПРОЕКТОВ</a:t>
            </a:r>
          </a:p>
        </p:txBody>
      </p:sp>
      <p:sp>
        <p:nvSpPr>
          <p:cNvPr id="41997" name="TextBox 8"/>
          <p:cNvSpPr txBox="1">
            <a:spLocks noChangeArrowheads="1"/>
          </p:cNvSpPr>
          <p:nvPr/>
        </p:nvSpPr>
        <p:spPr bwMode="auto">
          <a:xfrm>
            <a:off x="5635625" y="3116263"/>
            <a:ext cx="347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/>
              <a:t>ДОЛЯ НА РОССИЙСКОМ РЫНКЕ</a:t>
            </a:r>
          </a:p>
        </p:txBody>
      </p:sp>
      <p:sp>
        <p:nvSpPr>
          <p:cNvPr id="41998" name="TextBox 1"/>
          <p:cNvSpPr txBox="1">
            <a:spLocks noChangeArrowheads="1"/>
          </p:cNvSpPr>
          <p:nvPr/>
        </p:nvSpPr>
        <p:spPr bwMode="auto">
          <a:xfrm>
            <a:off x="5772150" y="1668463"/>
            <a:ext cx="101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/>
              <a:t>БОЛЕЕ</a:t>
            </a:r>
          </a:p>
        </p:txBody>
      </p:sp>
      <p:pic>
        <p:nvPicPr>
          <p:cNvPr id="41999" name="Picture 2" descr="C:\Флешка\Мои материалы\Папка продавца\Презентации\1_01. Классическое делопроизводство в CM\Элементы\ISO_Certification_Logo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1588" y="701675"/>
            <a:ext cx="14271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0" name="Picture 15" descr="C:\Флешка\Мои материалы\Папка продавца\Презентации\CompanyMedia 5\posgress pro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433030" cy="5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4" name="TextBox 8"/>
          <p:cNvSpPr txBox="1">
            <a:spLocks noChangeArrowheads="1"/>
          </p:cNvSpPr>
          <p:nvPr/>
        </p:nvSpPr>
        <p:spPr bwMode="auto">
          <a:xfrm>
            <a:off x="2225675" y="3856038"/>
            <a:ext cx="436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/>
              <a:t>ТЕХНОЛОГИЧЕСКИЕ ПАРТНЕРЫ</a:t>
            </a:r>
          </a:p>
        </p:txBody>
      </p:sp>
      <p:pic>
        <p:nvPicPr>
          <p:cNvPr id="1026" name="Picture 2" descr="C:\Флешка\Мероприятия\2018\АСДГ 2018\Материалы к презентации\КриптоПро_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11092"/>
            <a:ext cx="1348930" cy="558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Флешка\Мероприятия\2018\АСДГ 2018\Материалы к презентации\logo-astra_se-colo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59113"/>
            <a:ext cx="1584176" cy="505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Флешка\Мероприятия\2018\АСДГ 2018\Материалы к презентации\Р7 Офис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4" y="4748186"/>
            <a:ext cx="2053172" cy="735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984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37628" cy="3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31708" y="260648"/>
            <a:ext cx="759667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eaLnBrk="0" hangingPunct="0">
              <a:defRPr/>
            </a:pPr>
            <a:r>
              <a:rPr lang="ru-RU" sz="2100" b="1" dirty="0" smtClean="0">
                <a:solidFill>
                  <a:srgbClr val="F16000"/>
                </a:solidFill>
                <a:latin typeface="Arial" pitchFamily="34" charset="0"/>
                <a:cs typeface="Arial" pitchFamily="34" charset="0"/>
              </a:rPr>
              <a:t>Наши заказчики</a:t>
            </a:r>
            <a:endParaRPr lang="ru-RU" sz="2100" b="1" dirty="0">
              <a:solidFill>
                <a:srgbClr val="F16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1" y="692696"/>
            <a:ext cx="9137629" cy="33256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79512" y="692696"/>
            <a:ext cx="2742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Государственный сектор</a:t>
            </a:r>
            <a:endParaRPr lang="ru-RU" sz="1600" b="1" dirty="0"/>
          </a:p>
        </p:txBody>
      </p:sp>
      <p:pic>
        <p:nvPicPr>
          <p:cNvPr id="23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" y="2780928"/>
            <a:ext cx="9139216" cy="33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Флешка\Мои материалы\Папка продавца\Презентации\1_04. Обращение граждан\Логотипы клиентов\Для презентации\Росимущест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415" y="980728"/>
            <a:ext cx="650065" cy="73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Флешка\Мои материалы\Папка продавца\Презентации\1_04. Обращение граждан\Логотипы клиентов\Для презентации\01. Правительство Красноярского кра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857" y="1552553"/>
            <a:ext cx="592438" cy="72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Флешка\Мои материалы\Папка продавца\Презентации\1_04. Обращение граждан\Логотипы клиентов\Для презентации\02. Правительство Омской области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8995" y="1552553"/>
            <a:ext cx="684926" cy="652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Флешка\Мои материалы\Папка продавца\Презентации\1_04. Обращение граждан\Логотипы клиентов\Для презентации\03. Правительство Новосибирской области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552150"/>
            <a:ext cx="602107" cy="716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Флешка\Мои материалы\Папка продавца\Презентации\1_04. Обращение граждан\Логотипы клиентов\Для презентации\04. Правительство ЯНА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029545"/>
            <a:ext cx="711678" cy="88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Флешка\Мои материалы\Папка продавца\Презентации\1_04. Обращение граждан\Логотипы клиентов\Для презентации\06. Правительство Воронежской области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794" y="1559198"/>
            <a:ext cx="739205" cy="717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Флешка\Мои материалы\Папка продавца\Презентации\1_04. Обращение граждан\Логотипы клиентов\Для презентации\07. Правительство Оренбургской област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6938" y="1082574"/>
            <a:ext cx="593608" cy="690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xn----7sbooiklil0c.xn--p1ai/wp-content/uploads/2018/01/Sevastopol-gerb-450x45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229" y="1124744"/>
            <a:ext cx="726795" cy="726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56376" y="1634123"/>
            <a:ext cx="12218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Росимущество 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22" y="1789874"/>
            <a:ext cx="8563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Россвязь</a:t>
            </a:r>
            <a:r>
              <a:rPr lang="ru-RU" sz="105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89488" y="1861374"/>
            <a:ext cx="125707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ЯНАО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68549" y="2293422"/>
            <a:ext cx="15247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Красноярского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края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941" y="2293422"/>
            <a:ext cx="186781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Новосибирской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1789366"/>
            <a:ext cx="12570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</a:p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Севастополя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70905" y="2293422"/>
            <a:ext cx="13195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Омской </a:t>
            </a:r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81743" y="2293422"/>
            <a:ext cx="17123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  <a:endParaRPr lang="ru-RU" sz="105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Воронежской области 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35205" y="1771799"/>
            <a:ext cx="1257075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solidFill>
                  <a:schemeClr val="accent1">
                    <a:lumMod val="50000"/>
                  </a:schemeClr>
                </a:solidFill>
              </a:rPr>
              <a:t>Правительство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Оренбургской </a:t>
            </a:r>
          </a:p>
          <a:p>
            <a:pPr algn="ctr"/>
            <a:r>
              <a:rPr lang="ru-RU" sz="1050" b="1" dirty="0" smtClean="0">
                <a:solidFill>
                  <a:schemeClr val="accent1">
                    <a:lumMod val="50000"/>
                  </a:schemeClr>
                </a:solidFill>
              </a:rPr>
              <a:t>области </a:t>
            </a:r>
            <a:endParaRPr lang="ru-RU" sz="105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2780928"/>
            <a:ext cx="798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Банки</a:t>
            </a:r>
            <a:endParaRPr lang="ru-RU" sz="1600" b="1" dirty="0"/>
          </a:p>
        </p:txBody>
      </p:sp>
      <p:pic>
        <p:nvPicPr>
          <p:cNvPr id="2050" name="Picture 2" descr="https://s9.stc.all.kpcdn.net/share/i/12/10360896/inx960x64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" y="3140968"/>
            <a:ext cx="1116063" cy="744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zaimite.com/wp-content/uploads/2017/08/4ea04e1593fcac8f0bd129e162836f2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56992"/>
            <a:ext cx="1295098" cy="1110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11.ru/app/uploads/2015/08/3349_bi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2976"/>
            <a:ext cx="1953259" cy="4858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vto-obozrenie.ru/wp-content/uploads/2012/05/logo_UC-Bank_GIF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1805780" cy="5750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ogincasino.com/uploads/gallery/10467/thumbs/m_6a120bfcb19536746d24c83b8b6ca15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1038010" cy="561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airspot.ru/article_image/115/115282/50999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0" y="422108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600" b="1" dirty="0" smtClean="0"/>
              <a:t>Транспорт, промышленность, ТЭК и др.</a:t>
            </a:r>
            <a:endParaRPr lang="ru-RU" sz="1600" b="1" dirty="0"/>
          </a:p>
        </p:txBody>
      </p:sp>
      <p:pic>
        <p:nvPicPr>
          <p:cNvPr id="57" name="Picture 4" descr="C:\Users\sshaposhnik\Desktop\Безымянный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73317"/>
            <a:ext cx="1704975" cy="447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31" descr="logo-lukiol.gif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1960731" cy="51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https://turistplanet.ru/wp-content/uploads/2014/06/aeroflo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65104"/>
            <a:ext cx="3262295" cy="122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http://airspot.ru/article_image/115/115282/509993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89240"/>
            <a:ext cx="1867576" cy="4631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8" descr="http://www.airportufa.ru/assets/images/aircompanies/404/2282410-2282414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71" t="-1" b="-19807"/>
          <a:stretch/>
        </p:blipFill>
        <p:spPr bwMode="auto">
          <a:xfrm>
            <a:off x="179512" y="5373216"/>
            <a:ext cx="1656184" cy="571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https://neftegaz.ru/images/DCSS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589240"/>
            <a:ext cx="1304925" cy="433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 descr="biglogo_340.sv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059832" y="3717032"/>
            <a:ext cx="1587500" cy="336550"/>
          </a:xfrm>
          <a:prstGeom prst="rect">
            <a:avLst/>
          </a:prstGeom>
        </p:spPr>
      </p:pic>
      <p:pic>
        <p:nvPicPr>
          <p:cNvPr id="20482" name="Picture 2" descr="https://zajmy.ru/wp-content/uploads/2017/06/20logo-1024x490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88224" y="3068960"/>
            <a:ext cx="1835696" cy="878409"/>
          </a:xfrm>
          <a:prstGeom prst="rect">
            <a:avLst/>
          </a:prstGeom>
          <a:noFill/>
        </p:spPr>
      </p:pic>
      <p:pic>
        <p:nvPicPr>
          <p:cNvPr id="3" name="Picture 2" descr="C:\Флешка\Мои материалы\Макеты печатных материалов\Раздаточные материалы\Открытая, Доверенная Защищенная CompanyMedia 5_v3\Links\Газпром бурение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205" y="4296938"/>
            <a:ext cx="1437629" cy="14376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Флешка\Мероприятия\2018\АСДГ 2018\Материалы к презентации\KAZCHROM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11" y="5661248"/>
            <a:ext cx="1488293" cy="616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Флешка\Мероприятия\2018\АСДГ 2018\Материалы к презентации\300px-Лого_синий_Воентелеком_2017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1" y="5085184"/>
            <a:ext cx="2241429" cy="99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Флешка\Мероприятия\2018\АСДГ 2018\Материалы к презентации\Emblem_of_Rossvyaz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80" y="1176689"/>
            <a:ext cx="543056" cy="596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9730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>
          <a:xfrm>
            <a:off x="466725" y="2470125"/>
            <a:ext cx="5175250" cy="27590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Красноярского края – 5500 р.м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Новосибирской области – 5000 р.м.,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ЯНАО и округа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10000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Омской области – 4000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Самарской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3200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р.м., 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Воронежской области – 3100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Оренбургской области – 2000 р.м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г. Севастополь – 2400 РМ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Пензенской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Ульяновской области –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2300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р.м.,</a:t>
            </a:r>
          </a:p>
          <a:p>
            <a:pPr>
              <a:lnSpc>
                <a:spcPct val="100000"/>
              </a:lnSpc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Правительство Костромской области – 400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0247" name="Содержимое 2"/>
          <p:cNvSpPr txBox="1">
            <a:spLocks/>
          </p:cNvSpPr>
          <p:nvPr/>
        </p:nvSpPr>
        <p:spPr bwMode="auto">
          <a:xfrm>
            <a:off x="466725" y="1196752"/>
            <a:ext cx="3529013" cy="58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Росимущество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– более 3500 р.м.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Роспотребнадзор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– более 300 р.м.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</a:rPr>
              <a:t>Россвязь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 – более 200 р.м.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Гохран – более 100 р.м.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5348288"/>
            <a:ext cx="9144000" cy="126841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1100">
                <a:solidFill>
                  <a:schemeClr val="lt1"/>
                </a:solidFill>
                <a:latin typeface="+mn-lt"/>
                <a:ea typeface="Calibri"/>
                <a:cs typeface="Times New Roman"/>
              </a:rPr>
              <a:t> </a:t>
            </a:r>
            <a:endParaRPr lang="ru-RU" sz="1100">
              <a:solidFill>
                <a:schemeClr val="lt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10251" name="Содержимое 2"/>
          <p:cNvSpPr txBox="1">
            <a:spLocks/>
          </p:cNvSpPr>
          <p:nvPr/>
        </p:nvSpPr>
        <p:spPr bwMode="auto">
          <a:xfrm>
            <a:off x="467544" y="5013176"/>
            <a:ext cx="47879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Красноярск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– 2200 р.м.,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Омск – 3000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Калуга – 700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Нижневартовск – 600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г. Пенза – 300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р.м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.,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Tx/>
              <a:buBlip>
                <a:blip r:embed="rId3"/>
              </a:buBlip>
              <a:defRPr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Администрация </a:t>
            </a:r>
            <a:r>
              <a:rPr lang="ru-RU" sz="1200" dirty="0">
                <a:solidFill>
                  <a:srgbClr val="003366"/>
                </a:solidFill>
                <a:cs typeface="Arial" pitchFamily="34" charset="0"/>
              </a:rPr>
              <a:t>г. Новый Уренгой и др.</a:t>
            </a:r>
            <a:endParaRPr lang="en-US" sz="1200" dirty="0">
              <a:solidFill>
                <a:srgbClr val="003366"/>
              </a:solidFill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07950" y="157163"/>
            <a:ext cx="863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ОПЫТ ВНЕДРЕНИЯ </a:t>
            </a:r>
            <a:r>
              <a:rPr lang="en-US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COMPANYMEDIA</a:t>
            </a: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b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16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Государственный сектор</a:t>
            </a:r>
          </a:p>
        </p:txBody>
      </p:sp>
      <p:pic>
        <p:nvPicPr>
          <p:cNvPr id="21" name="Picture 2" descr="C:\Флешка\Мои материалы\Картинки для материалов\Презентации\Заседания\подсветка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" y="836712"/>
            <a:ext cx="9144000" cy="33256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/>
        </p:spPr>
      </p:pic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188913" y="836712"/>
            <a:ext cx="257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/>
              <a:t>Федеральные ведомства</a:t>
            </a:r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0" y="2145233"/>
            <a:ext cx="9137651" cy="347663"/>
            <a:chOff x="-31750" y="1773238"/>
            <a:chExt cx="9174163" cy="347662"/>
          </a:xfrm>
        </p:grpSpPr>
        <p:pic>
          <p:nvPicPr>
            <p:cNvPr id="12315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750" y="1773238"/>
              <a:ext cx="9174163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6" name="Прямоугольник 2"/>
            <p:cNvSpPr>
              <a:spLocks noChangeArrowheads="1"/>
            </p:cNvSpPr>
            <p:nvPr/>
          </p:nvSpPr>
          <p:spPr bwMode="auto">
            <a:xfrm>
              <a:off x="188913" y="1782763"/>
              <a:ext cx="302577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/>
                <a:t>Региональные правительства</a:t>
              </a:r>
            </a:p>
          </p:txBody>
        </p:sp>
      </p:grp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0" y="4941168"/>
            <a:ext cx="9144000" cy="349250"/>
            <a:chOff x="-31750" y="4652963"/>
            <a:chExt cx="9175750" cy="349250"/>
          </a:xfrm>
        </p:grpSpPr>
        <p:pic>
          <p:nvPicPr>
            <p:cNvPr id="12313" name="Picture 2" descr="C:\Флешка\Мои материалы\Картинки для материалов\Презентации\Заседания\подсветка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1750" y="4652963"/>
              <a:ext cx="9175750" cy="33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4" name="Прямоугольник 3"/>
            <p:cNvSpPr>
              <a:spLocks noChangeArrowheads="1"/>
            </p:cNvSpPr>
            <p:nvPr/>
          </p:nvSpPr>
          <p:spPr bwMode="auto">
            <a:xfrm>
              <a:off x="228600" y="4664075"/>
              <a:ext cx="3440113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/>
                <a:t>Администрации муниципалитетов</a:t>
              </a:r>
            </a:p>
          </p:txBody>
        </p:sp>
      </p:grpSp>
      <p:pic>
        <p:nvPicPr>
          <p:cNvPr id="12299" name="Picture 2" descr="C:\Флешка\Мои материалы\Папка продавца\Презентации\1_04. Обращение граждан\Логотипы клиентов\Для презентации\Росимущество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52736"/>
            <a:ext cx="815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3" descr="C:\Флешка\Мои материалы\Папка продавца\Презентации\1_04. Обращение граждан\Логотипы клиентов\Для презентации\Роспотребнадзо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049040"/>
            <a:ext cx="9207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4" descr="C:\Флешка\Мои материалы\Папка продавца\Презентации\1_04. Обращение граждан\Логотипы клиентов\Для презентации\01. Правительство Красноярского кра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988840"/>
            <a:ext cx="781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5" descr="C:\Флешка\Мои материалы\Папка продавца\Презентации\1_04. Обращение граждан\Логотипы клиентов\Для презентации\02. Правительство Омской области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988840"/>
            <a:ext cx="1000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9" descr="C:\Флешка\Мои материалы\Папка продавца\Презентации\1_04. Обращение граждан\Логотипы клиентов\Для презентации\03. Правительство Новосибирской област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9888" y="2044402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0" descr="C:\Флешка\Мои материалы\Папка продавца\Презентации\1_04. Обращение граждан\Логотипы клиентов\Для презентации\04. Правительство ЯНАО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2924944"/>
            <a:ext cx="7889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1" descr="C:\Флешка\Мои материалы\Папка продавца\Презентации\1_04. Обращение граждан\Логотипы клиентов\Для презентации\05. Правительство Самарской области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2924944"/>
            <a:ext cx="8921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2" descr="C:\Флешка\Мои материалы\Папка продавца\Презентации\1_04. Обращение граждан\Логотипы клиентов\Для презентации\06. Правительство Воронежской области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2996952"/>
            <a:ext cx="9810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3" descr="C:\Флешка\Мои материалы\Папка продавца\Презентации\1_04. Обращение граждан\Логотипы клиентов\Для презентации\07. Правительство Оренбургской области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3900" y="4021138"/>
            <a:ext cx="8191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14" descr="C:\Флешка\Мои материалы\Папка продавца\Презентации\1_04. Обращение граждан\Логотипы клиентов\Для презентации\08. Правительство Пензенской области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5463" y="4005263"/>
            <a:ext cx="723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15" descr="C:\Флешка\Мои материалы\Папка продавца\Презентации\1_04. Обращение граждан\Логотипы клиентов\Для презентации\09. Правительство Ульяновской области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04138" y="4021138"/>
            <a:ext cx="12096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17" descr="C:\Флешка\Мои материалы\Папка продавца\Презентации\1_04. Обращение граждан\Логотипы клиентов\Для презентации\Администрация г. Нижневартовск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34338" y="5357813"/>
            <a:ext cx="71437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18" descr="C:\Флешка\Мои материалы\Папка продавца\Презентации\1_04. Обращение граждан\Логотипы клиентов\Для презентации\Администрация г. Омск - копия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46875" y="5303838"/>
            <a:ext cx="11144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6" descr="C:\Флешка\Мои материалы\Папка продавца\Презентации\1_04. Обращение граждан\Логотипы клиентов\Для презентации\Администрация г. Красноярска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84863" y="5270500"/>
            <a:ext cx="6191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pload.wikimedia.org/wikipedia/ru/e/e2/%D0%93%D0%BE%D1%85%D1%80%D0%B0%D0%BD_%D1%8D%D0%BC%D0%B1%D0%BB%D0%B5%D0%BC%D0%B0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96269" y="1196752"/>
            <a:ext cx="847731" cy="792088"/>
          </a:xfrm>
          <a:prstGeom prst="rect">
            <a:avLst/>
          </a:prstGeom>
          <a:noFill/>
        </p:spPr>
      </p:pic>
      <p:pic>
        <p:nvPicPr>
          <p:cNvPr id="2052" name="Picture 4" descr="https://sevastopol.gov.ru/images/img/COA_of_Sevastopol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7164288" y="3068960"/>
            <a:ext cx="755576" cy="913869"/>
          </a:xfrm>
          <a:prstGeom prst="rect">
            <a:avLst/>
          </a:prstGeom>
          <a:noFill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24328" y="1124745"/>
            <a:ext cx="83041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http://www.kaluga-gov.ru/images/Gerb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076056" y="5445224"/>
            <a:ext cx="702102" cy="835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326" y="260648"/>
            <a:ext cx="8229348" cy="737546"/>
          </a:xfrm>
        </p:spPr>
        <p:txBody>
          <a:bodyPr/>
          <a:lstStyle/>
          <a:p>
            <a:r>
              <a:rPr lang="ru-RU" dirty="0" smtClean="0"/>
              <a:t>Лучшее мобильное решение!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124680"/>
            <a:ext cx="842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54061"/>
                </a:solidFill>
                <a:latin typeface="+mn-lt"/>
              </a:rPr>
              <a:t>Мобильное рабочее место </a:t>
            </a:r>
            <a:r>
              <a:rPr lang="ru-RU" b="1" dirty="0" err="1">
                <a:solidFill>
                  <a:srgbClr val="254061"/>
                </a:solidFill>
                <a:latin typeface="+mn-lt"/>
              </a:rPr>
              <a:t>CompanyMedia</a:t>
            </a:r>
            <a:r>
              <a:rPr lang="ru-RU" b="1" dirty="0">
                <a:solidFill>
                  <a:srgbClr val="254061"/>
                </a:solidFill>
                <a:latin typeface="+mn-lt"/>
              </a:rPr>
              <a:t> стало победителем премии «Цифровые вершины» 2016 года в номинации «Лучшее мобильное приложение для бизнеса»</a:t>
            </a:r>
          </a:p>
        </p:txBody>
      </p:sp>
      <p:pic>
        <p:nvPicPr>
          <p:cNvPr id="1026" name="Picture 2" descr="http://www.intertrust.ru/files/treecontent/items/attaches/2200/2280/noname.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91" y="2402857"/>
            <a:ext cx="3206089" cy="3474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220486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4061"/>
                </a:solidFill>
                <a:latin typeface="+mn-lt"/>
              </a:rPr>
              <a:t>Премия «Цифровые вершины» — это первая национальная награда в области ИТ, поощряющая лучшие отечественные решения для повышения эффективности</a:t>
            </a:r>
          </a:p>
          <a:p>
            <a:r>
              <a:rPr lang="ru-RU" dirty="0">
                <a:solidFill>
                  <a:srgbClr val="254061"/>
                </a:solidFill>
                <a:latin typeface="+mn-lt"/>
              </a:rPr>
              <a:t>В попечительский совет премии входят представители </a:t>
            </a:r>
            <a:r>
              <a:rPr lang="ru-RU" dirty="0" err="1">
                <a:solidFill>
                  <a:srgbClr val="254061"/>
                </a:solidFill>
                <a:latin typeface="+mn-lt"/>
              </a:rPr>
              <a:t>Минкомсвязи</a:t>
            </a:r>
            <a:r>
              <a:rPr lang="ru-RU" dirty="0">
                <a:solidFill>
                  <a:srgbClr val="254061"/>
                </a:solidFill>
                <a:latin typeface="+mn-lt"/>
              </a:rPr>
              <a:t>, </a:t>
            </a:r>
            <a:r>
              <a:rPr lang="ru-RU" dirty="0" err="1">
                <a:solidFill>
                  <a:srgbClr val="254061"/>
                </a:solidFill>
                <a:latin typeface="+mn-lt"/>
              </a:rPr>
              <a:t>РАНХиГС</a:t>
            </a:r>
            <a:r>
              <a:rPr lang="ru-RU" dirty="0">
                <a:solidFill>
                  <a:srgbClr val="254061"/>
                </a:solidFill>
                <a:latin typeface="+mn-lt"/>
              </a:rPr>
              <a:t>, Общероссийской общественной организации «ОПОРА РОССИИ» и Агентства стратегических инициатив по продвижению новых проектов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301208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985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3"/>
          <p:cNvSpPr>
            <a:spLocks noGrp="1"/>
          </p:cNvSpPr>
          <p:nvPr>
            <p:ph type="title"/>
          </p:nvPr>
        </p:nvSpPr>
        <p:spPr>
          <a:xfrm>
            <a:off x="443798" y="234546"/>
            <a:ext cx="7870825" cy="60216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CompanyMedia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5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победитель </a:t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премии </a:t>
            </a:r>
            <a:r>
              <a:rPr lang="ru-RU" dirty="0" smtClean="0">
                <a:latin typeface="Arial" pitchFamily="34" charset="0"/>
                <a:ea typeface="+mn-ea"/>
                <a:cs typeface="Arial" pitchFamily="34" charset="0"/>
              </a:rPr>
              <a:t>цифровые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вершины 2017 года</a:t>
            </a:r>
            <a:endParaRPr lang="ru-RU" dirty="0"/>
          </a:p>
        </p:txBody>
      </p:sp>
      <p:sp>
        <p:nvSpPr>
          <p:cNvPr id="51206" name="TextBox 1"/>
          <p:cNvSpPr txBox="1">
            <a:spLocks noChangeArrowheads="1"/>
          </p:cNvSpPr>
          <p:nvPr/>
        </p:nvSpPr>
        <p:spPr bwMode="auto">
          <a:xfrm>
            <a:off x="5126038" y="1609725"/>
            <a:ext cx="381158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sz="1900" b="1">
              <a:solidFill>
                <a:srgbClr val="FF0000"/>
              </a:solidFill>
            </a:endParaRPr>
          </a:p>
        </p:txBody>
      </p:sp>
      <p:pic>
        <p:nvPicPr>
          <p:cNvPr id="51207" name="Picture 8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38669" y="1672772"/>
            <a:ext cx="2759291" cy="12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6047" y="985836"/>
            <a:ext cx="8040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 НОМИНАЦИИ «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ЛУЧШАЯ СИСТЕМА ДОКУМЕНТООБОРОТА»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Флешка\Задачи\02. Разработка Материалов\01. Заявки на Цифровые вершины\Дипломы\CM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421556" cy="3417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4038" y="3207366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254061"/>
                </a:solidFill>
                <a:latin typeface="+mn-lt"/>
              </a:rPr>
              <a:t>Цифровые Вершины —  это первая национальная награда в области IT, поощряющая лучшие отечественные решения для повышения эффективности. Вот как организаторы объясняют идею создания этой премии: с популяризацией российских продуктов на внутреннем рынке зачастую возникают сложности. Мы учредили премию, чтобы помочь лучшим отечественным разработчикам рассказать потребителям о своих преимуществах и пользе, которую они могут принести бизнесу и государству.</a:t>
            </a:r>
          </a:p>
        </p:txBody>
      </p:sp>
      <p:pic>
        <p:nvPicPr>
          <p:cNvPr id="1028" name="Picture 4" descr="C:\Флешка\Задачи\02. Разработка Материалов\01. Заявки на Цифровые вершины\кУБОК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1062439" cy="3162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020272" y="5301208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7293988"/>
      </p:ext>
    </p:extLst>
  </p:cSld>
  <p:clrMapOvr>
    <a:masterClrMapping/>
  </p:clrMapOvr>
  <p:transition advTm="101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3"/>
          <p:cNvSpPr txBox="1">
            <a:spLocks/>
          </p:cNvSpPr>
          <p:nvPr/>
        </p:nvSpPr>
        <p:spPr>
          <a:xfrm>
            <a:off x="467544" y="476672"/>
            <a:ext cx="8424936" cy="936104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16000"/>
                </a:solidFill>
                <a:latin typeface="Arial" charset="0"/>
                <a:cs typeface="Arial" charset="0"/>
              </a:defRPr>
            </a:lvl9pPr>
          </a:lstStyle>
          <a:p>
            <a:pPr fontAlgn="ctr">
              <a:lnSpc>
                <a:spcPct val="80000"/>
              </a:lnSpc>
            </a:pPr>
            <a:r>
              <a:rPr lang="ru-RU" dirty="0"/>
              <a:t>СЭДД Новосибирской </a:t>
            </a:r>
            <a:r>
              <a:rPr lang="ru-RU" dirty="0" smtClean="0"/>
              <a:t>области (</a:t>
            </a:r>
            <a:r>
              <a:rPr lang="ru-RU" dirty="0"/>
              <a:t>CompanyMedia</a:t>
            </a:r>
            <a:r>
              <a:rPr lang="ru-RU" dirty="0" smtClean="0"/>
              <a:t>) победила </a:t>
            </a:r>
            <a:r>
              <a:rPr lang="ru-RU" dirty="0"/>
              <a:t>на конкурсе IT-проектов на форуме </a:t>
            </a:r>
            <a:endParaRPr lang="ru-RU" dirty="0" smtClean="0"/>
          </a:p>
          <a:p>
            <a:pPr fontAlgn="ctr">
              <a:lnSpc>
                <a:spcPct val="80000"/>
              </a:lnSpc>
            </a:pPr>
            <a:r>
              <a:rPr lang="ru-RU" dirty="0" smtClean="0"/>
              <a:t>«</a:t>
            </a:r>
            <a:r>
              <a:rPr lang="ru-RU" dirty="0"/>
              <a:t>ПРОФ-IT.2018</a:t>
            </a:r>
            <a:r>
              <a:rPr lang="ru-RU" dirty="0" smtClean="0"/>
              <a:t>» 							</a:t>
            </a:r>
            <a:endParaRPr lang="ru-RU" sz="96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fontAlgn="ctr">
              <a:lnSpc>
                <a:spcPct val="80000"/>
              </a:lnSpc>
            </a:pPr>
            <a:endParaRPr lang="ru-RU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844824"/>
            <a:ext cx="468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 финале за победу боролись четыре проекта.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6"/>
            <a:ext cx="8040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Решение было признано лучшим в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номинации «Работа с обращениями граждан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132856"/>
            <a:ext cx="382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Более 5000 </a:t>
            </a:r>
            <a:r>
              <a:rPr lang="ru-RU" dirty="0"/>
              <a:t>пользователей </a:t>
            </a:r>
            <a:r>
              <a:rPr lang="ru-RU" dirty="0" smtClean="0"/>
              <a:t>СЭДД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86107" y="2492896"/>
            <a:ext cx="51223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едином контуре электронного документооборота:</a:t>
            </a:r>
          </a:p>
          <a:p>
            <a:r>
              <a:rPr lang="ru-RU" sz="1400" dirty="0"/>
              <a:t>- все ОИОГВ, подведомственные учреждения;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управление </a:t>
            </a:r>
            <a:r>
              <a:rPr lang="ru-RU" sz="1400" dirty="0"/>
              <a:t>по работе с обращениями </a:t>
            </a:r>
            <a:r>
              <a:rPr lang="ru-RU" sz="1400" dirty="0" smtClean="0"/>
              <a:t>граждан</a:t>
            </a:r>
            <a:endParaRPr lang="en-US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Общественная</a:t>
            </a:r>
            <a:r>
              <a:rPr lang="en-US" sz="1400" dirty="0" smtClean="0"/>
              <a:t> </a:t>
            </a:r>
            <a:r>
              <a:rPr lang="ru-RU" sz="1400" dirty="0" smtClean="0"/>
              <a:t>приемная </a:t>
            </a:r>
            <a:r>
              <a:rPr lang="ru-RU" sz="1400" dirty="0"/>
              <a:t>Губернатора;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все </a:t>
            </a:r>
            <a:r>
              <a:rPr lang="ru-RU" sz="1400" dirty="0"/>
              <a:t>30 муниципальных районов;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5 </a:t>
            </a:r>
            <a:r>
              <a:rPr lang="ru-RU" sz="1400" dirty="0"/>
              <a:t>городских округов;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30 </a:t>
            </a:r>
            <a:r>
              <a:rPr lang="ru-RU" sz="1400" dirty="0"/>
              <a:t>пилотных сельсоветов;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КСП </a:t>
            </a:r>
            <a:r>
              <a:rPr lang="ru-RU" sz="1400" dirty="0"/>
              <a:t>НСО, Законодательное собрание, члены СФ от</a:t>
            </a:r>
          </a:p>
          <a:p>
            <a:r>
              <a:rPr lang="ru-RU" sz="1400" dirty="0" smtClean="0"/>
              <a:t>НСО</a:t>
            </a:r>
            <a:r>
              <a:rPr lang="en-US" sz="1400" dirty="0" smtClean="0"/>
              <a:t> </a:t>
            </a:r>
            <a:r>
              <a:rPr lang="ru-RU" sz="1400" dirty="0" smtClean="0"/>
              <a:t>и </a:t>
            </a:r>
            <a:r>
              <a:rPr lang="ru-RU" sz="1400" dirty="0"/>
              <a:t>др.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около </a:t>
            </a:r>
            <a:r>
              <a:rPr lang="ru-RU" sz="1400" dirty="0"/>
              <a:t>200 абонентов МЭДО;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внешние </a:t>
            </a:r>
            <a:r>
              <a:rPr lang="ru-RU" sz="1400" dirty="0"/>
              <a:t>организации – Прокуратура, Управление</a:t>
            </a:r>
          </a:p>
          <a:p>
            <a:r>
              <a:rPr lang="ru-RU" sz="1400" dirty="0"/>
              <a:t>юстиции;</a:t>
            </a:r>
          </a:p>
          <a:p>
            <a:r>
              <a:rPr lang="ru-RU" sz="1400" dirty="0"/>
              <a:t>- </a:t>
            </a:r>
            <a:r>
              <a:rPr lang="en-US" sz="1400" dirty="0" smtClean="0"/>
              <a:t>    </a:t>
            </a:r>
            <a:r>
              <a:rPr lang="ru-RU" sz="1400" dirty="0" smtClean="0"/>
              <a:t>прорабатываем </a:t>
            </a:r>
            <a:r>
              <a:rPr lang="ru-RU" sz="1400" dirty="0"/>
              <a:t>подключение организаций с</a:t>
            </a:r>
          </a:p>
          <a:p>
            <a:r>
              <a:rPr lang="ru-RU" sz="1400" dirty="0"/>
              <a:t>наибольшим количеством запросов от ИОГВ,</a:t>
            </a:r>
          </a:p>
          <a:p>
            <a:r>
              <a:rPr lang="ru-RU" sz="1400" dirty="0"/>
              <a:t>ОМСУ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005064"/>
            <a:ext cx="38065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Конкурс ПРОФ-IT - Всероссийский конкурс проектов региональной и муниципальной информатизации, проводится Экспертным центром электронного государства.</a:t>
            </a:r>
          </a:p>
          <a:p>
            <a:r>
              <a:rPr lang="ru-RU" sz="1100" dirty="0"/>
              <a:t>Цель конкурса: Повышение качества проектов региональной и муниципальной информатизации, реализуемых в субъектах Российской Федерации путем распространения информации о лучших практиках региональной и муниципальной информатизации, организация площадки взаимодействия экспертов федерального, регионального и муниципального уровней.</a:t>
            </a:r>
          </a:p>
        </p:txBody>
      </p:sp>
      <p:pic>
        <p:nvPicPr>
          <p:cNvPr id="1028" name="Picture 4" descr="C:\Флешка\Задачи\Мероприятия по инфоповоду_Победа АНО в ПРОФ-IT\prof_it_ejw_76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507" b="13595"/>
          <a:stretch/>
        </p:blipFill>
        <p:spPr bwMode="auto">
          <a:xfrm>
            <a:off x="221184" y="1988840"/>
            <a:ext cx="3198688" cy="1880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308304" y="5445224"/>
            <a:ext cx="1723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2018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5589240"/>
            <a:ext cx="1731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октябрь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21288"/>
            <a:ext cx="71642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accent1"/>
                </a:solidFill>
              </a:rPr>
              <a:t>http://d-russia.ru/novosibirsk-pobedil-na-konkurse-it-proektov-na-forume-prof-it-2018-v-nominatsii-rabota-s-obrashheniyami.html</a:t>
            </a:r>
            <a:endParaRPr lang="ru-RU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1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Флешка\Мои материалы\Папка продавца\Презентации\CompanyMedia 5\Технологически бэкграунд\круговые плитк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2492896"/>
            <a:ext cx="3575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E447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COMPANYMEDIA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7566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8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ИТ2014</Template>
  <TotalTime>29447</TotalTime>
  <Words>1682</Words>
  <Application>Microsoft Office PowerPoint</Application>
  <PresentationFormat>Экран (4:3)</PresentationFormat>
  <Paragraphs>291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8_Тема Office</vt:lpstr>
      <vt:lpstr>Слайд 1</vt:lpstr>
      <vt:lpstr>Слайд 2</vt:lpstr>
      <vt:lpstr>Компания «ИнтерТраст» сегодня</vt:lpstr>
      <vt:lpstr>Слайд 4</vt:lpstr>
      <vt:lpstr>Слайд 5</vt:lpstr>
      <vt:lpstr>Лучшее мобильное решение!</vt:lpstr>
      <vt:lpstr>CompanyMedia 5 – победитель  премии цифровые вершины 2017 года</vt:lpstr>
      <vt:lpstr>Слайд 8</vt:lpstr>
      <vt:lpstr>Слайд 9</vt:lpstr>
      <vt:lpstr>Основные возможности COMPANYMEDIA</vt:lpstr>
      <vt:lpstr>Линейка рабочих мест</vt:lpstr>
      <vt:lpstr>Совместимое ПО CompanyMedia</vt:lpstr>
      <vt:lpstr>Выполнение требований к СЭД для госструктур</vt:lpstr>
      <vt:lpstr>Как перейти на отечественную СЭД</vt:lpstr>
      <vt:lpstr>Особенности перехода на отечественную СЭД в крупных организациях</vt:lpstr>
      <vt:lpstr>Переход на отечественную СЭД</vt:lpstr>
      <vt:lpstr>Слайд 17</vt:lpstr>
      <vt:lpstr>Слайд 18</vt:lpstr>
      <vt:lpstr>Проект в Правительстве Новосибирской области</vt:lpstr>
      <vt:lpstr>Благодарственное письмо от Правительства Новосибирской области</vt:lpstr>
      <vt:lpstr>Проект в Правительстве Севастополя</vt:lpstr>
      <vt:lpstr>Проект в Правительстве Костромской области</vt:lpstr>
      <vt:lpstr>Проект в Федеральном агентстве связи</vt:lpstr>
      <vt:lpstr>Проект в Корпорации Комета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Палитра инструментов для WEB-клиента CompanyMedia</dc:title>
  <dc:creator>savelyev</dc:creator>
  <cp:lastModifiedBy>mkolodin</cp:lastModifiedBy>
  <cp:revision>429</cp:revision>
  <dcterms:created xsi:type="dcterms:W3CDTF">2014-09-16T07:30:17Z</dcterms:created>
  <dcterms:modified xsi:type="dcterms:W3CDTF">2018-10-19T02:51:16Z</dcterms:modified>
</cp:coreProperties>
</file>