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28" r:id="rId2"/>
    <p:sldId id="257" r:id="rId3"/>
    <p:sldId id="313" r:id="rId4"/>
    <p:sldId id="312" r:id="rId5"/>
    <p:sldId id="348" r:id="rId6"/>
    <p:sldId id="324" r:id="rId7"/>
    <p:sldId id="323" r:id="rId8"/>
    <p:sldId id="327" r:id="rId9"/>
    <p:sldId id="318" r:id="rId10"/>
    <p:sldId id="352" r:id="rId11"/>
    <p:sldId id="309" r:id="rId12"/>
    <p:sldId id="310" r:id="rId13"/>
    <p:sldId id="353" r:id="rId14"/>
    <p:sldId id="282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4" autoAdjust="0"/>
    <p:restoredTop sz="79026" autoAdjust="0"/>
  </p:normalViewPr>
  <p:slideViewPr>
    <p:cSldViewPr>
      <p:cViewPr varScale="1">
        <p:scale>
          <a:sx n="78" d="100"/>
          <a:sy n="78" d="100"/>
        </p:scale>
        <p:origin x="-648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BC2B1-15D9-471B-8212-B4289E6A136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1C300-85EF-4DCD-8A99-EECE90F82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5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 сейчас является обеспечивающим фактором,  без него не работает экономика, государственное управление </a:t>
            </a:r>
          </a:p>
          <a:p>
            <a:r>
              <a:rPr lang="ru-RU" dirty="0" smtClean="0"/>
              <a:t>ИТ не только обеспечение условий для повышения эффективности экономики, </a:t>
            </a:r>
            <a:r>
              <a:rPr lang="ru-RU" dirty="0" err="1" smtClean="0"/>
              <a:t>госуправления</a:t>
            </a:r>
            <a:r>
              <a:rPr lang="ru-RU" dirty="0" smtClean="0"/>
              <a:t> и </a:t>
            </a:r>
            <a:r>
              <a:rPr lang="ru-RU" dirty="0" err="1" smtClean="0"/>
              <a:t>общ.жизни</a:t>
            </a:r>
            <a:r>
              <a:rPr lang="ru-RU" dirty="0" smtClean="0"/>
              <a:t>,  но и локомотив, движитель, инициатор, катализатор  высокотехнологичной, инновационной экономики. Развитие ИТ тянет за собой экономику. </a:t>
            </a:r>
          </a:p>
          <a:p>
            <a:r>
              <a:rPr lang="ru-RU" dirty="0" smtClean="0"/>
              <a:t>ИТ сама по себе имеет высокий экспортный потенциал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C300-85EF-4DCD-8A99-EECE90F82E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C300-85EF-4DCD-8A99-EECE90F82E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5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2810-4CF6-427A-A5C3-94B5C0505B4D}" type="datetimeFigureOut">
              <a:rPr lang="en-US"/>
              <a:pPr>
                <a:defRPr/>
              </a:pPr>
              <a:t>10/7/2016</a:t>
            </a:fld>
            <a:endParaRPr lang="en-US" sz="16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8A4D-7B85-45A9-8F25-534330E1E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0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E9F2-77ED-4726-AC5C-022F048EDEF4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C736-05EA-468B-AA79-7C61A1954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0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903A-9050-477C-82D3-1714E26DD4A0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748E-3F24-4718-8524-F9CD13572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9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4746178"/>
            <a:ext cx="2847975" cy="273844"/>
          </a:xfrm>
        </p:spPr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657" y="4746178"/>
            <a:ext cx="561975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95E1-DFB8-4085-A1AA-2D598AD8C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5" descr="Logo-AP-KIT_prozrachnij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13" y="4587974"/>
            <a:ext cx="15017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48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2943225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2943225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4" y="2943225"/>
            <a:ext cx="84137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3B15-1455-4549-9DBA-C454498C33DA}" type="datetimeFigureOut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D66D-FC22-41B7-8C8E-6228D5DF7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55DA6-101B-4DD8-BDD3-8C570A0816EA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8E9F-D326-4030-A2C6-EF0EF88F6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4A6B-700F-4D81-878F-26E0CE223576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F1ED-A63D-408C-AE7A-CD226E1D5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D247-985E-47D2-8608-23ABDEBED8FC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71B6-C689-4E57-8DA3-FE2DCB9CF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6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7E57-CF46-4747-8A7A-83136C66C5DE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5B29-CC40-46ED-A1AC-596460169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737E-95BC-4514-98F9-C67A3206B4CA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31AA-4648-4829-B0C5-7A434CC7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3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17D9-7CBB-428A-B9A4-3A2EB7F35539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CCC0-68D6-48CC-B629-DDCAC7C5B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17DCCA7A-CE04-4E2C-8983-29298C96E0DF}" type="datetimeFigureOut">
              <a:rPr lang="en-US"/>
              <a:pPr>
                <a:defRPr/>
              </a:pPr>
              <a:t>10/7/2016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706788A-7520-46BB-BD02-44937B2355D3}" type="slidenum">
              <a:rPr lang="en-US"/>
              <a:pPr>
                <a:defRPr/>
              </a:pPr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4874419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4" y="4874419"/>
            <a:ext cx="84137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43558"/>
            <a:ext cx="8300219" cy="548878"/>
          </a:xfrm>
        </p:spPr>
        <p:txBody>
          <a:bodyPr/>
          <a:lstStyle/>
          <a:p>
            <a:r>
              <a:rPr lang="ru-RU" sz="3200" b="1" dirty="0" smtClean="0">
                <a:latin typeface="+mj-lt"/>
              </a:rPr>
              <a:t>О </a:t>
            </a:r>
            <a:r>
              <a:rPr lang="ru-RU" sz="3200" b="1" dirty="0">
                <a:latin typeface="+mj-lt"/>
              </a:rPr>
              <a:t>вкладе ИТ-отрасли в развитие экономики. Мнение АПКИТ	</a:t>
            </a:r>
            <a:endParaRPr lang="ru-RU" sz="3200" b="1" dirty="0"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30188" y="1707654"/>
            <a:ext cx="8229600" cy="280831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2500" b="1" dirty="0">
              <a:solidFill>
                <a:schemeClr val="accent3"/>
              </a:solidFill>
            </a:endParaRPr>
          </a:p>
          <a:p>
            <a:r>
              <a:rPr lang="ru-RU" sz="2500" b="1" dirty="0">
                <a:solidFill>
                  <a:schemeClr val="accent3"/>
                </a:solidFill>
              </a:rPr>
              <a:t> </a:t>
            </a:r>
            <a:r>
              <a:rPr lang="ru-RU" sz="2500" b="1" dirty="0" smtClean="0">
                <a:solidFill>
                  <a:schemeClr val="accent3"/>
                </a:solidFill>
              </a:rPr>
              <a:t>КОНФЕРЕНЦИЯ </a:t>
            </a:r>
            <a:endParaRPr lang="ru-RU" sz="2500" b="1" dirty="0">
              <a:solidFill>
                <a:schemeClr val="accent3"/>
              </a:solidFill>
            </a:endParaRPr>
          </a:p>
          <a:p>
            <a:r>
              <a:rPr lang="ru-RU" sz="2500" b="1" dirty="0">
                <a:solidFill>
                  <a:schemeClr val="accent3"/>
                </a:solidFill>
              </a:rPr>
              <a:t> </a:t>
            </a:r>
            <a:r>
              <a:rPr lang="ru-RU" sz="2500" b="1" dirty="0" smtClean="0">
                <a:solidFill>
                  <a:schemeClr val="accent3"/>
                </a:solidFill>
              </a:rPr>
              <a:t>АССОЦИАЦИИ </a:t>
            </a:r>
            <a:r>
              <a:rPr lang="ru-RU" sz="2500" b="1" dirty="0">
                <a:solidFill>
                  <a:schemeClr val="accent3"/>
                </a:solidFill>
              </a:rPr>
              <a:t>СИБИРСКИХ И ДАЛЬНЕВОСТОЧНЫХ </a:t>
            </a:r>
            <a:r>
              <a:rPr lang="ru-RU" sz="2500" b="1" dirty="0" smtClean="0">
                <a:solidFill>
                  <a:schemeClr val="accent3"/>
                </a:solidFill>
              </a:rPr>
              <a:t>ГОРОДОВ</a:t>
            </a:r>
          </a:p>
          <a:p>
            <a:endParaRPr lang="ru-RU" sz="1800" b="1" dirty="0" smtClean="0">
              <a:solidFill>
                <a:schemeClr val="accent3"/>
              </a:solidFill>
            </a:endParaRPr>
          </a:p>
          <a:p>
            <a:r>
              <a:rPr lang="ru-RU" sz="2900" b="1" dirty="0">
                <a:solidFill>
                  <a:schemeClr val="accent3"/>
                </a:solidFill>
              </a:rPr>
              <a:t> </a:t>
            </a:r>
            <a:r>
              <a:rPr lang="ru-RU" sz="2900" b="1" dirty="0">
                <a:solidFill>
                  <a:schemeClr val="accent3"/>
                </a:solidFill>
              </a:rPr>
              <a:t>«Геоинформационные технологии в управлении муниципальными земельными ресурсами и городским строительством как инструмент повышения налоговых поступлений в местный </a:t>
            </a:r>
            <a:r>
              <a:rPr lang="ru-RU" sz="2900" b="1" dirty="0">
                <a:solidFill>
                  <a:schemeClr val="accent3"/>
                </a:solidFill>
              </a:rPr>
              <a:t>бюджет»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/>
                </a:solidFill>
              </a:rPr>
              <a:t> </a:t>
            </a:r>
            <a:r>
              <a:rPr lang="ru-RU" sz="2800" b="1" dirty="0" smtClean="0">
                <a:solidFill>
                  <a:schemeClr val="accent3"/>
                </a:solidFill>
              </a:rPr>
              <a:t>Красноярск, </a:t>
            </a:r>
            <a:r>
              <a:rPr lang="ru-RU" sz="2800" b="1" dirty="0" smtClean="0">
                <a:solidFill>
                  <a:schemeClr val="accent3"/>
                </a:solidFill>
              </a:rPr>
              <a:t>14 </a:t>
            </a:r>
            <a:r>
              <a:rPr lang="ru-RU" sz="2800" b="1" dirty="0" smtClean="0">
                <a:solidFill>
                  <a:schemeClr val="accent3"/>
                </a:solidFill>
              </a:rPr>
              <a:t>октября 2016 года</a:t>
            </a: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Ощепков Сергей,  Координатор Комитета АПКИТ по региональной политике   </a:t>
            </a:r>
          </a:p>
        </p:txBody>
      </p:sp>
      <p:pic>
        <p:nvPicPr>
          <p:cNvPr id="6" name="Picture 5" descr="Logo-AP-KIT_prozrachni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13" y="4670326"/>
            <a:ext cx="15017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4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560840" cy="792088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 smtClean="0"/>
              <a:t>Новый </a:t>
            </a:r>
            <a:r>
              <a:rPr lang="ru-RU" sz="2400" b="1" dirty="0"/>
              <a:t>подход к организации работ в ИТ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/>
              <a:t>в частности для импортозамещения</a:t>
            </a:r>
            <a:r>
              <a:rPr lang="ru-RU" sz="2400" b="1" dirty="0"/>
              <a:t>)</a:t>
            </a:r>
            <a:endParaRPr lang="ru-RU" sz="24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107504" y="915566"/>
            <a:ext cx="8845996" cy="38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Инициирование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проектного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Консорциума,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который включает в себя: 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Компании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занимающиеся разработкой программных продуктов и услугами по проектной разработке для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ИТ-систем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Компании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занимающиеся дизайном или производством аппаратной части ИТ-систем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Компании-системные интеграторы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Заинтересованные компании-потребители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ИТ-систем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(например,  импортозамещение под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угрозой санкций или НСД) 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Поддержку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Консорциумам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оказывает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Государство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лице Министерства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или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Института развития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70" y="3435847"/>
            <a:ext cx="2796050" cy="170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3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560840" cy="720080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 smtClean="0"/>
              <a:t>Примеры </a:t>
            </a:r>
            <a:r>
              <a:rPr lang="ru-RU" sz="2400" b="1" dirty="0"/>
              <a:t>создания проектных Консорциумов.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НП </a:t>
            </a:r>
            <a:r>
              <a:rPr lang="ru-RU" sz="2400" b="1" dirty="0"/>
              <a:t>РУССОФТ (2014-2016</a:t>
            </a:r>
            <a:r>
              <a:rPr lang="ru-RU" sz="2400" b="1" dirty="0"/>
              <a:t>)</a:t>
            </a:r>
            <a:endParaRPr lang="ru-RU" sz="24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07504" y="1275606"/>
            <a:ext cx="8845996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Консорциум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СОЮЗ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для импортозамещения программно-аппаратных комплексов для нефтегазового сектора (2014-н.вр) 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Консорциум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БЕТА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для импортозамещения базового ПО (ОС, СУБД, СХД, средства программирования и миграции ПО) для банковского сектора (2014-н.вр) 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Консорциум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ИТ-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Энерго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для импортозамещения в энергетическом секторе (инициирован в 2016) 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Консорциум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«квантовых коммуникаций»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(проект, 2016) 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55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 bwMode="auto">
          <a:xfrm>
            <a:off x="107504" y="681540"/>
            <a:ext cx="8845996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1800" dirty="0"/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Сокращение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сроков доработки ПО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доработки и производства «железа» (сроки составляли месяцы вместо нескольких лет)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Сокращение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потребности в государственном финансировании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(все работы делались за счет собственных средств участников Консорциумов – при условии наличия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заинтересованного Заказчика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(потребителя замещенной ИТ-системы))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Отсутствие необходимости бюрократической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координации ведомств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вовлечения необходимых производителей в Консорциум (на общем интересе удавалось собирать участников из разных городов и разной ведомственной принадлежности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9110" y="37228"/>
            <a:ext cx="7617668" cy="7343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Доказанные </a:t>
            </a:r>
            <a:r>
              <a:rPr lang="ru-RU" sz="2400" b="1" dirty="0"/>
              <a:t>преимущества проектных </a:t>
            </a:r>
            <a:r>
              <a:rPr lang="ru-RU" sz="2400" b="1" dirty="0"/>
              <a:t>Консорциумов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23478"/>
            <a:ext cx="8496176" cy="558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ru-RU" sz="2000" b="1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2" y="4217"/>
            <a:ext cx="1219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435846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Проекты импортозамещения, </a:t>
            </a:r>
            <a:r>
              <a:rPr lang="ru-RU" b="1" dirty="0">
                <a:solidFill>
                  <a:schemeClr val="tx2"/>
                </a:solidFill>
              </a:rPr>
              <a:t>подготовленные без взаимного интереса производителя и потребителя, имеют целью получение финансирования для разработки ИТ-систем, а не решение </a:t>
            </a:r>
            <a:r>
              <a:rPr lang="ru-RU" b="1" dirty="0" smtClean="0">
                <a:solidFill>
                  <a:schemeClr val="tx2"/>
                </a:solidFill>
              </a:rPr>
              <a:t>проблемы информационной безопасности и технологической независимости …</a:t>
            </a:r>
            <a:endParaRPr lang="ru-RU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88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 bwMode="auto">
          <a:xfrm>
            <a:off x="107504" y="1131590"/>
            <a:ext cx="8845996" cy="284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2000" dirty="0"/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Выявление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взаимного интереса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Повышение координации действий между производителями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ИТ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их потребителями;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повышение координация между производителями ПО и производителями «железа» - двумя составными частями ИТ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задействование предпринимательской инициативы ИТ-бизнеса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700" y="51470"/>
            <a:ext cx="7617668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Возможные задачи для </a:t>
            </a:r>
            <a:r>
              <a:rPr lang="ru-RU" sz="2400" b="1" dirty="0" smtClean="0"/>
              <a:t>отраслевых </a:t>
            </a:r>
            <a:r>
              <a:rPr lang="ru-RU" sz="2400" b="1" dirty="0" smtClean="0"/>
              <a:t>объединений </a:t>
            </a:r>
            <a:r>
              <a:rPr lang="ru-RU" sz="2400" b="1" dirty="0"/>
              <a:t>по </a:t>
            </a:r>
            <a:r>
              <a:rPr lang="ru-RU" sz="2400" b="1" dirty="0" smtClean="0"/>
              <a:t>развитию </a:t>
            </a:r>
            <a:r>
              <a:rPr lang="ru-RU" sz="2400" b="1" dirty="0"/>
              <a:t>ИТ-отрасли. 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23478"/>
            <a:ext cx="8496176" cy="558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ru-RU" sz="2000" b="1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84" y="4230035"/>
            <a:ext cx="3558208" cy="9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03610"/>
            <a:ext cx="8064500" cy="377428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600" b="1" dirty="0">
                <a:latin typeface="+mj-lt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8914" y="3579862"/>
            <a:ext cx="4291358" cy="1476723"/>
          </a:xfrm>
        </p:spPr>
        <p:txBody>
          <a:bodyPr rtlCol="0"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sz="1600" kern="0" dirty="0">
                <a:solidFill>
                  <a:schemeClr val="tx2"/>
                </a:solidFill>
              </a:rPr>
              <a:t>Сергей Ощепков</a:t>
            </a:r>
            <a:endParaRPr lang="ru-RU" sz="1600" kern="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1600" kern="0" dirty="0">
                <a:solidFill>
                  <a:schemeClr val="tx2"/>
                </a:solidFill>
              </a:rPr>
              <a:t>Комитет АПКИТ по региональной политике</a:t>
            </a:r>
            <a:endParaRPr lang="ru-RU" altLang="ru-RU" sz="1600" kern="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sz="1600" kern="0" dirty="0">
                <a:solidFill>
                  <a:schemeClr val="tx2"/>
                </a:solidFill>
              </a:rPr>
              <a:t>тел. </a:t>
            </a:r>
            <a:r>
              <a:rPr lang="en-US" altLang="ru-RU" sz="1600" kern="0" dirty="0">
                <a:solidFill>
                  <a:schemeClr val="tx2"/>
                </a:solidFill>
              </a:rPr>
              <a:t>+ 7 (</a:t>
            </a:r>
            <a:r>
              <a:rPr lang="ru-RU" altLang="ru-RU" sz="1600" kern="0" dirty="0">
                <a:solidFill>
                  <a:schemeClr val="tx2"/>
                </a:solidFill>
              </a:rPr>
              <a:t>902</a:t>
            </a:r>
            <a:r>
              <a:rPr lang="en-US" altLang="ru-RU" sz="1600" kern="0" dirty="0">
                <a:solidFill>
                  <a:schemeClr val="tx2"/>
                </a:solidFill>
              </a:rPr>
              <a:t>) </a:t>
            </a:r>
            <a:r>
              <a:rPr lang="ru-RU" altLang="ru-RU" sz="1600" kern="0" dirty="0">
                <a:solidFill>
                  <a:schemeClr val="tx2"/>
                </a:solidFill>
              </a:rPr>
              <a:t>472-49-16</a:t>
            </a:r>
            <a:r>
              <a:rPr lang="en-US" altLang="ru-RU" sz="1600" kern="0" dirty="0">
                <a:solidFill>
                  <a:schemeClr val="tx2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ru-RU" sz="1600" kern="0" noProof="1">
                <a:solidFill>
                  <a:schemeClr val="tx2"/>
                </a:solidFill>
              </a:rPr>
              <a:t>e-mail: </a:t>
            </a:r>
            <a:r>
              <a:rPr lang="ru-RU" sz="1600" kern="0" dirty="0" smtClean="0">
                <a:solidFill>
                  <a:schemeClr val="tx2"/>
                </a:solidFill>
              </a:rPr>
              <a:t>Sergey.Oschepkov@bcsoft.com</a:t>
            </a:r>
            <a:endParaRPr lang="ru-RU" sz="1600" kern="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ru-RU" sz="1600" kern="0" noProof="1" smtClean="0">
                <a:solidFill>
                  <a:schemeClr val="tx2"/>
                </a:solidFill>
              </a:rPr>
              <a:t>http</a:t>
            </a:r>
            <a:r>
              <a:rPr lang="en-US" altLang="ru-RU" sz="1600" kern="0" noProof="1">
                <a:solidFill>
                  <a:schemeClr val="tx2"/>
                </a:solidFill>
              </a:rPr>
              <a:t>://www.</a:t>
            </a:r>
            <a:r>
              <a:rPr lang="en-US" altLang="ru-RU" sz="1600" kern="0" dirty="0" err="1">
                <a:solidFill>
                  <a:schemeClr val="tx2"/>
                </a:solidFill>
              </a:rPr>
              <a:t>apkit</a:t>
            </a:r>
            <a:r>
              <a:rPr lang="en-US" altLang="ru-RU" sz="1600" kern="0" noProof="1">
                <a:solidFill>
                  <a:schemeClr val="tx2"/>
                </a:solidFill>
              </a:rPr>
              <a:t>.ru</a:t>
            </a:r>
            <a:r>
              <a:rPr lang="ru-RU" altLang="ru-RU" sz="1600" kern="0" noProof="1">
                <a:solidFill>
                  <a:schemeClr val="tx2"/>
                </a:solidFill>
              </a:rPr>
              <a:t> </a:t>
            </a:r>
            <a:r>
              <a:rPr lang="ru-RU" altLang="ru-RU" sz="1600" kern="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82" y="640674"/>
            <a:ext cx="4131042" cy="293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50031"/>
            <a:ext cx="8229600" cy="37742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latin typeface="+mj-lt"/>
              </a:rPr>
              <a:t>О нас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344" y="537468"/>
            <a:ext cx="6985000" cy="405050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Ассоциация предприятий компьютерных и информационных технологий  -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АПКИТ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Создана: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2001 г.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Объединяет: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-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нишевые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ассоциации: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АЗИ, НП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ППП, РУССОФТ,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АРПП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«Отечественный софт»,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МОООП ЯРД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-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ведущие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российские холдинги 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компании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-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представительства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иностранных компаний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Численность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:</a:t>
            </a:r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- прямые члены: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99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- ассоциированные члены: свыше 700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- с снижением ИТ-рынка не растем, но и не сокращаемся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АПКИТ 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– наиболее представительное ИТ-объединение, выражающее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консолидированное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мнение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ИТ-бизнеса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43758"/>
            <a:ext cx="2117548" cy="140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66" y="915566"/>
            <a:ext cx="2479238" cy="130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9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О вкладе ИТ-отрасли в переход к высокотехнологичной экономике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3"/>
            <a:ext cx="8784976" cy="86409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поддержке АПКИТ проведено 12-е ежегодное исследование экспортной индустрии разработки ПО. </a:t>
            </a:r>
            <a:r>
              <a:rPr lang="ru-RU" sz="1600" b="1" dirty="0">
                <a:solidFill>
                  <a:schemeClr val="accent3"/>
                </a:solidFill>
              </a:rPr>
              <a:t>Объем экспорта ПО достиг $6 В, рост экспорта составил 11%. Прогноз роста в 2015 - 16%. </a:t>
            </a:r>
            <a:endParaRPr lang="ru-RU" sz="1400" dirty="0" smtClean="0"/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7239"/>
            <a:ext cx="5913762" cy="28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48" y="2139700"/>
            <a:ext cx="2800452" cy="209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6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75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/>
              <a:t>О вкладе ИТ-отрасли в переход к высокотехнологичной экономике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580" y="938080"/>
            <a:ext cx="8782419" cy="76957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Из материалов общего собрания АПКИТ, Октябрь 2015.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2"/>
                </a:solidFill>
                <a:latin typeface="+mn-lt"/>
              </a:rPr>
              <a:t>Министерство экономического развития РФ. 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Прогноз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социально-экономического развития Российской Федерации на 2016 год и на плановый период 2017-2018 годов. 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7784" y="2859782"/>
            <a:ext cx="28474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</a:pPr>
            <a:r>
              <a:rPr lang="ru-RU" altLang="ru-RU" sz="16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Gulim" panose="020B0600000101010101" pitchFamily="34" charset="-127"/>
              </a:rPr>
              <a:t>Структура экспорта </a:t>
            </a:r>
            <a:r>
              <a:rPr lang="ru-RU" altLang="ru-RU" sz="1600" b="1" dirty="0">
                <a:latin typeface="Times New Roman" panose="02020603050405020304" pitchFamily="18" charset="0"/>
                <a:ea typeface="Gulim" panose="020B0600000101010101" pitchFamily="34" charset="-127"/>
                <a:cs typeface="Gulim" panose="020B0600000101010101" pitchFamily="34" charset="-127"/>
              </a:rPr>
              <a:t>товаров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6460" y="1585124"/>
            <a:ext cx="58128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sz="1600" b="1" dirty="0">
                <a:latin typeface="Times New Roman" panose="02020603050405020304" pitchFamily="18" charset="0"/>
                <a:ea typeface="Gulim" panose="020B0600000101010101" pitchFamily="34" charset="-127"/>
                <a:cs typeface="Gulim" panose="020B0600000101010101" pitchFamily="34" charset="-127"/>
              </a:rPr>
              <a:t>Сравнительная таблица по основным макропоказателям (3)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722698"/>
            <a:ext cx="6624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Программное обеспечение                           </a:t>
            </a:r>
            <a:r>
              <a:rPr lang="en-US" sz="1600" b="1" dirty="0" smtClean="0">
                <a:solidFill>
                  <a:schemeClr val="tx2"/>
                </a:solidFill>
              </a:rPr>
              <a:t>~</a:t>
            </a:r>
            <a:r>
              <a:rPr lang="ru-RU" sz="1600" b="1" dirty="0" smtClean="0">
                <a:solidFill>
                  <a:schemeClr val="tx2"/>
                </a:solidFill>
              </a:rPr>
              <a:t>1,5 - 2,0%</a:t>
            </a:r>
            <a:endParaRPr lang="ru-RU" sz="1600" dirty="0"/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147814"/>
            <a:ext cx="6120679" cy="164045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3" y="1851670"/>
            <a:ext cx="8167355" cy="107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01" y="0"/>
            <a:ext cx="1192531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7" y="333375"/>
            <a:ext cx="6697266" cy="685800"/>
          </a:xfrm>
        </p:spPr>
        <p:txBody>
          <a:bodyPr>
            <a:normAutofit fontScale="90000"/>
          </a:bodyPr>
          <a:lstStyle/>
          <a:p>
            <a:pPr marL="216694" indent="-216694">
              <a:lnSpc>
                <a:spcPct val="90000"/>
              </a:lnSpc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ИТ-индустрия не требует значительных финансовых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инвестиций</a:t>
            </a: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создает множество дополнительных рабочих мест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96770"/>
              </p:ext>
            </p:extLst>
          </p:nvPr>
        </p:nvGraphicFramePr>
        <p:xfrm>
          <a:off x="539552" y="987574"/>
          <a:ext cx="7992365" cy="2760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683"/>
                <a:gridCol w="1369797"/>
                <a:gridCol w="1458295"/>
                <a:gridCol w="1458295"/>
                <a:gridCol w="1458295"/>
              </a:tblGrid>
              <a:tr h="99296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Инвестиции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Число рабочих мест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Инвестиции на одно рабочее место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Время до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начала выпуска продукции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</a:tr>
              <a:tr h="500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Металлургическая отрасль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млрд.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3,5 – 4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</a:tr>
              <a:tr h="500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Высокотехнологичное машиностроение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5,5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млрд.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3,5 – 4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</a:tr>
              <a:tr h="500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Химическая промышленность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 млрд.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 smtClean="0"/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60-70</a:t>
                      </a:r>
                      <a:endParaRPr lang="ru-RU" sz="1400" dirty="0"/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– 17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3,5 – 4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</a:tr>
              <a:tr h="2655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И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Т (разработка ПО)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 – 3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145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35696" y="3704133"/>
            <a:ext cx="718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из материалов АПКИТ: </a:t>
            </a:r>
            <a:r>
              <a:rPr lang="ru-RU" sz="1400" i="1" dirty="0" smtClean="0"/>
              <a:t>Расчеты на примере одного из российских регионов</a:t>
            </a:r>
            <a:r>
              <a:rPr lang="en-US" sz="1400" i="1" dirty="0" smtClean="0"/>
              <a:t>, 201</a:t>
            </a:r>
            <a:r>
              <a:rPr lang="ru-RU" sz="1400" i="1" dirty="0" smtClean="0"/>
              <a:t>2</a:t>
            </a:r>
            <a:endParaRPr lang="ru-RU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01191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Однако часто</a:t>
            </a:r>
            <a:r>
              <a:rPr lang="ru-RU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вместо </a:t>
            </a:r>
            <a:r>
              <a:rPr lang="ru-RU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«локомотива»  </a:t>
            </a:r>
            <a:r>
              <a:rPr lang="ru-RU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- л</a:t>
            </a:r>
            <a:r>
              <a:rPr lang="ru-RU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ишь условия </a:t>
            </a:r>
            <a:r>
              <a:rPr lang="ru-RU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для оттока ресурсов, как минимум самоокупаемость, без заметного долговременного влияния на другие сферы экономики.</a:t>
            </a:r>
          </a:p>
        </p:txBody>
      </p:sp>
    </p:spTree>
    <p:extLst>
      <p:ext uri="{BB962C8B-B14F-4D97-AF65-F5344CB8AC3E}">
        <p14:creationId xmlns:p14="http://schemas.microsoft.com/office/powerpoint/2010/main" val="404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6948263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Как </a:t>
            </a:r>
            <a:r>
              <a:rPr lang="ru-RU" sz="2000" dirty="0" smtClean="0"/>
              <a:t>достичь долговременного влияния на другие сферы экономики? </a:t>
            </a:r>
            <a:endParaRPr lang="ru-RU" sz="2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4038"/>
              </p:ext>
            </p:extLst>
          </p:nvPr>
        </p:nvGraphicFramePr>
        <p:xfrm>
          <a:off x="539462" y="1275606"/>
          <a:ext cx="8064896" cy="2692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847"/>
                <a:gridCol w="3835935"/>
                <a:gridCol w="1195922"/>
                <a:gridCol w="1728192"/>
              </a:tblGrid>
              <a:tr h="68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Уровень производства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Производимые операции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Прибыль-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Влияние на смежные отрасли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68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Производство </a:t>
                      </a:r>
                      <a:r>
                        <a:rPr lang="ru-RU" sz="1400" b="1" u="none" strike="noStrike" dirty="0">
                          <a:effectLst/>
                        </a:rPr>
                        <a:t>полного цикла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Проектирование и разработка оборудования и ПО для построения ИС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Высокое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68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Расширенное </a:t>
                      </a:r>
                      <a:r>
                        <a:rPr lang="ru-RU" sz="1400" b="1" u="none" strike="noStrike" dirty="0">
                          <a:effectLst/>
                        </a:rPr>
                        <a:t>производство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Системная интеграция, проектирование ИС, изготовление вспомогательных элементов (корпусов) и ПО (локализация), обучение.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Средняя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Слабое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58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Базовое </a:t>
                      </a:r>
                      <a:r>
                        <a:rPr lang="ru-RU" sz="1400" b="1" u="none" strike="noStrike" dirty="0">
                          <a:effectLst/>
                        </a:rPr>
                        <a:t>производство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Поставка оборудования (коробок) и ПО, монтаж и пусконаладка, сопровождение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Низкая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Вспомогательное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23" name="Стрелка вверх 22"/>
          <p:cNvSpPr/>
          <p:nvPr/>
        </p:nvSpPr>
        <p:spPr>
          <a:xfrm>
            <a:off x="8676456" y="1419622"/>
            <a:ext cx="432048" cy="24482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41590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Невозможно избежать </a:t>
            </a:r>
            <a:r>
              <a:rPr lang="ru-RU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вечного отставания, занимаясь </a:t>
            </a:r>
            <a:r>
              <a:rPr lang="ru-RU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только «базовым</a:t>
            </a:r>
            <a:r>
              <a:rPr lang="ru-RU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» производством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843558"/>
            <a:ext cx="9180512" cy="4436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Необходимо планомерное углубление «переработки» ИТ-производителями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3990548"/>
            <a:ext cx="1142139" cy="59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0"/>
            <a:ext cx="2214145" cy="84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6419056" cy="105958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3200" dirty="0" smtClean="0"/>
              <a:t>Анализ, поиск точек роста, поиск прорывных проектов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350741"/>
              </p:ext>
            </p:extLst>
          </p:nvPr>
        </p:nvGraphicFramePr>
        <p:xfrm>
          <a:off x="323528" y="1267245"/>
          <a:ext cx="8352927" cy="247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447"/>
                <a:gridCol w="1567132"/>
                <a:gridCol w="1680948"/>
                <a:gridCol w="1773197"/>
                <a:gridCol w="1827203"/>
              </a:tblGrid>
              <a:tr h="4124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Оборудование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Компоненты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Комплектующие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Программное обеспечение</a:t>
                      </a:r>
                      <a:endParaRPr lang="ru-RU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Сервис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24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Системные блоки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Корпуса и Блоки</a:t>
                      </a:r>
                      <a:r>
                        <a:rPr lang="ru-RU" sz="1200" baseline="0" dirty="0" smtClean="0"/>
                        <a:t> питания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Процессоры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Среда разработки, компиляторы</a:t>
                      </a:r>
                      <a:endParaRPr lang="ru-RU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Обучение</a:t>
                      </a:r>
                      <a:r>
                        <a:rPr lang="ru-RU" sz="1200" baseline="0" dirty="0" smtClean="0"/>
                        <a:t> и поддержка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24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Дисплеи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Материнские</a:t>
                      </a:r>
                      <a:r>
                        <a:rPr lang="ru-RU" sz="1200" baseline="0" dirty="0" smtClean="0"/>
                        <a:t> платы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Контроллеры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Низкоуровневое ПО (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BIOS)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Сервисное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обслуживание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23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Клавиатуры,</a:t>
                      </a:r>
                      <a:r>
                        <a:rPr lang="ru-RU" sz="1200" baseline="0" dirty="0" smtClean="0"/>
                        <a:t> мыши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Видеокарты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Интегральные схемы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Ядро ОС, Связующее ПО (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Middleware)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Модернизация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2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Принтеры, Коммутаторы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Жесткие диски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Разъёмы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Кастомизация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3860343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Информационные системы состоят из множества элементов, невозможно всё производить, необходимо найти точки роста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50" y="0"/>
            <a:ext cx="226919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7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38" y="-20996"/>
            <a:ext cx="8229600" cy="696094"/>
          </a:xfrm>
        </p:spPr>
        <p:txBody>
          <a:bodyPr/>
          <a:lstStyle/>
          <a:p>
            <a:r>
              <a:rPr lang="ru-RU" sz="4000" dirty="0" smtClean="0"/>
              <a:t>Примеры  прорывных проектов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49163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Национальная биометрическая платформа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411781"/>
            <a:ext cx="2520280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ru-RU" dirty="0"/>
              <a:t>Создание национальной платформы для хранения, контроля и обмена биометрическими </a:t>
            </a:r>
            <a:r>
              <a:rPr lang="ru-RU" dirty="0" smtClean="0"/>
              <a:t>данными</a:t>
            </a:r>
          </a:p>
          <a:p>
            <a:endParaRPr lang="ru-RU" dirty="0"/>
          </a:p>
          <a:p>
            <a:r>
              <a:rPr lang="ru-RU" b="1" dirty="0"/>
              <a:t>Команда. </a:t>
            </a:r>
            <a:r>
              <a:rPr lang="ru-RU" dirty="0"/>
              <a:t>ПАО «Ростелеком», ООО «Центр Речевых Технологий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97" y="691986"/>
            <a:ext cx="1724699" cy="87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177997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Сеть с применением квантовой криптографии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411781"/>
            <a:ext cx="2857350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Применение квантовой крипто-графии для гарантированно безопасной передачи данных по телекоммуникационной сети от дата-центров</a:t>
            </a:r>
          </a:p>
          <a:p>
            <a:endParaRPr lang="ru-RU" sz="1400" dirty="0" smtClean="0"/>
          </a:p>
          <a:p>
            <a:r>
              <a:rPr lang="ru-RU" sz="1400" b="1" dirty="0" smtClean="0"/>
              <a:t>Команда:  </a:t>
            </a:r>
            <a:r>
              <a:rPr lang="ru-RU" sz="1400" dirty="0"/>
              <a:t>Университет ИТМО, ООО «Квантовые Коммуникации», </a:t>
            </a:r>
            <a:r>
              <a:rPr lang="ru-RU" sz="1400" dirty="0" smtClean="0"/>
              <a:t>Квантовый консорциум </a:t>
            </a:r>
          </a:p>
          <a:p>
            <a:r>
              <a:rPr lang="ru-RU" sz="1400" dirty="0" smtClean="0"/>
              <a:t>(в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НП </a:t>
            </a:r>
            <a:r>
              <a:rPr lang="ru-RU" sz="1400" dirty="0" err="1" smtClean="0"/>
              <a:t>Руссофт</a:t>
            </a:r>
            <a:r>
              <a:rPr lang="ru-RU" sz="1400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4894" y="175703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Эльбрус-Нейтрино</a:t>
            </a:r>
          </a:p>
          <a:p>
            <a:r>
              <a:rPr lang="ru-RU" dirty="0" smtClean="0"/>
              <a:t>для создания АСУ ТП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24894" y="2412361"/>
            <a:ext cx="2903290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ru-RU" dirty="0"/>
              <a:t>Российская программно-аппаратная платформа Эльбрус-Нейтрино для создания систем управления АСУ ТП, энергетике, транспорте, </a:t>
            </a:r>
            <a:r>
              <a:rPr lang="ru-RU" dirty="0" err="1"/>
              <a:t>телекоме</a:t>
            </a:r>
            <a:r>
              <a:rPr lang="ru-RU" dirty="0"/>
              <a:t>, использующая технологию защищенных вычислений</a:t>
            </a:r>
          </a:p>
          <a:p>
            <a:r>
              <a:rPr lang="ru-RU" b="1" dirty="0"/>
              <a:t>Команда. </a:t>
            </a:r>
            <a:r>
              <a:rPr lang="ru-RU" dirty="0"/>
              <a:t>АО «МЦСТ», СВД «Встраиваемые системы», ПАО «ИНЭУМ им. И.С. Брука»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2255"/>
            <a:ext cx="2304256" cy="84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51" y="638600"/>
            <a:ext cx="1760065" cy="92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77" y="1757029"/>
            <a:ext cx="994338" cy="5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7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95430"/>
            <a:ext cx="8064500" cy="59412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000" b="1" dirty="0"/>
              <a:t>Из  поручений </a:t>
            </a:r>
            <a:r>
              <a:rPr lang="ru-RU" sz="2000" b="1" dirty="0"/>
              <a:t>по итогам встречи В.В. </a:t>
            </a:r>
            <a:r>
              <a:rPr lang="ru-RU" sz="2000" b="1" dirty="0"/>
              <a:t>Путина с участниками форума «Интернет экономика» 22 декабря 2015 </a:t>
            </a:r>
            <a:r>
              <a:rPr lang="ru-RU" sz="2000" b="1" dirty="0" smtClean="0"/>
              <a:t>года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9" y="951310"/>
            <a:ext cx="8497191" cy="3924696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30000"/>
              </a:spcBef>
              <a:buNone/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5. </a:t>
            </a:r>
            <a:r>
              <a:rPr lang="ru-RU" sz="2100" dirty="0" smtClean="0">
                <a:solidFill>
                  <a:srgbClr val="000000"/>
                </a:solidFill>
              </a:rPr>
              <a:t>…представить </a:t>
            </a:r>
            <a:r>
              <a:rPr lang="ru-RU" sz="2100" dirty="0" smtClean="0">
                <a:solidFill>
                  <a:srgbClr val="000000"/>
                </a:solidFill>
              </a:rPr>
              <a:t>предложения порядка </a:t>
            </a:r>
            <a:r>
              <a:rPr lang="ru-RU" sz="2100" dirty="0">
                <a:solidFill>
                  <a:srgbClr val="000000"/>
                </a:solidFill>
              </a:rPr>
              <a:t>формирования перечня </a:t>
            </a:r>
            <a:r>
              <a:rPr lang="ru-RU" sz="2100" b="1" dirty="0">
                <a:solidFill>
                  <a:srgbClr val="000000"/>
                </a:solidFill>
              </a:rPr>
              <a:t>перспективных</a:t>
            </a:r>
            <a:r>
              <a:rPr lang="ru-RU" sz="2100" dirty="0">
                <a:solidFill>
                  <a:srgbClr val="000000"/>
                </a:solidFill>
              </a:rPr>
              <a:t> информационно-коммуникационных технологий для отбора </a:t>
            </a:r>
            <a:r>
              <a:rPr lang="ru-RU" sz="2100" b="1" dirty="0">
                <a:solidFill>
                  <a:srgbClr val="000000"/>
                </a:solidFill>
              </a:rPr>
              <a:t>проектов</a:t>
            </a:r>
            <a:r>
              <a:rPr lang="ru-RU" sz="2100" dirty="0">
                <a:solidFill>
                  <a:srgbClr val="000000"/>
                </a:solidFill>
              </a:rPr>
              <a:t> институтами развития.</a:t>
            </a: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ru-RU" sz="2300" dirty="0" smtClean="0">
                <a:solidFill>
                  <a:srgbClr val="000000"/>
                </a:solidFill>
              </a:rPr>
              <a:t>14. </a:t>
            </a:r>
            <a:r>
              <a:rPr lang="ru-RU" sz="2100" dirty="0">
                <a:solidFill>
                  <a:srgbClr val="000000"/>
                </a:solidFill>
              </a:rPr>
              <a:t>… представить </a:t>
            </a:r>
            <a:r>
              <a:rPr lang="ru-RU" sz="2100" dirty="0">
                <a:solidFill>
                  <a:srgbClr val="000000"/>
                </a:solidFill>
              </a:rPr>
              <a:t>предложения по исключению </a:t>
            </a:r>
            <a:r>
              <a:rPr lang="ru-RU" sz="2100" b="1" dirty="0">
                <a:solidFill>
                  <a:srgbClr val="000000"/>
                </a:solidFill>
              </a:rPr>
              <a:t>дублирования</a:t>
            </a:r>
            <a:r>
              <a:rPr lang="ru-RU" sz="2100" dirty="0">
                <a:solidFill>
                  <a:srgbClr val="000000"/>
                </a:solidFill>
              </a:rPr>
              <a:t> расходов органами исполнительной власти, органами местного самоуправления и бюджетными учреждениями при предоставлении услуг в электронном виде</a:t>
            </a:r>
          </a:p>
          <a:p>
            <a:pPr marL="0" indent="0">
              <a:spcBef>
                <a:spcPct val="30000"/>
              </a:spcBef>
              <a:buNone/>
              <a:defRPr/>
            </a:pPr>
            <a:endParaRPr lang="ru-RU" sz="1500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91830"/>
            <a:ext cx="2016224" cy="114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19947</TotalTime>
  <Words>1050</Words>
  <Application>Microsoft Office PowerPoint</Application>
  <PresentationFormat>Экран (16:9)</PresentationFormat>
  <Paragraphs>159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О вкладе ИТ-отрасли в развитие экономики. Мнение АПКИТ </vt:lpstr>
      <vt:lpstr>О нас</vt:lpstr>
      <vt:lpstr>О вкладе ИТ-отрасли в переход к высокотехнологичной экономике</vt:lpstr>
      <vt:lpstr>О вкладе ИТ-отрасли в переход к высокотехнологичной экономике</vt:lpstr>
      <vt:lpstr>ИТ-индустрия не требует значительных финансовых инвестиций и создает множество дополнительных рабочих мест</vt:lpstr>
      <vt:lpstr>Как достичь долговременного влияния на другие сферы экономики? </vt:lpstr>
      <vt:lpstr>Анализ, поиск точек роста, поиск прорывных проектов</vt:lpstr>
      <vt:lpstr>Примеры  прорывных проектов</vt:lpstr>
      <vt:lpstr>Из  поручений по итогам встречи В.В. Путина с участниками форума «Интернет экономика» 22 декабря 2015 года</vt:lpstr>
      <vt:lpstr>Новый подход к организации работ в ИТ  (в частности для импортозамещения)</vt:lpstr>
      <vt:lpstr>Примеры создания проектных Консорциумов.  НП РУССОФТ (2014-2016)</vt:lpstr>
      <vt:lpstr>Доказанные преимущества проектных Консорциумов</vt:lpstr>
      <vt:lpstr>Возможные задачи для отраслевых объединений по развитию ИТ-отрасли.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развитии ИТ-отрасли </dc:title>
  <dc:creator>Oschepkov Sergey</dc:creator>
  <cp:lastModifiedBy>Oschepkov Sergey</cp:lastModifiedBy>
  <cp:revision>45</cp:revision>
  <dcterms:created xsi:type="dcterms:W3CDTF">2013-10-24T16:58:43Z</dcterms:created>
  <dcterms:modified xsi:type="dcterms:W3CDTF">2016-10-07T05:58:23Z</dcterms:modified>
</cp:coreProperties>
</file>