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71" r:id="rId8"/>
    <p:sldId id="270" r:id="rId9"/>
    <p:sldId id="269" r:id="rId10"/>
    <p:sldId id="268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6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8A7BE-4841-4A93-AD71-747B5D00691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E7121-6C2B-41BB-B648-74A865283E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93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E7121-6C2B-41BB-B648-74A865283E6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62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88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05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32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610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19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13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431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41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78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955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F25F1-661D-4A54-8BC0-970A1AFBC2B1}" type="datetimeFigureOut">
              <a:rPr lang="ru-RU" smtClean="0"/>
              <a:t>23.04.2015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4422D-C453-4EE4-B46B-93230497692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8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emf"/><Relationship Id="rId3" Type="http://schemas.openxmlformats.org/officeDocument/2006/relationships/image" Target="../media/image11.png"/><Relationship Id="rId7" Type="http://schemas.openxmlformats.org/officeDocument/2006/relationships/image" Target="../media/image20.png"/><Relationship Id="rId12" Type="http://schemas.openxmlformats.org/officeDocument/2006/relationships/image" Target="../media/image25.e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11" Type="http://schemas.openxmlformats.org/officeDocument/2006/relationships/image" Target="../media/image24.png"/><Relationship Id="rId5" Type="http://schemas.openxmlformats.org/officeDocument/2006/relationships/image" Target="../media/image18.gif"/><Relationship Id="rId10" Type="http://schemas.openxmlformats.org/officeDocument/2006/relationships/image" Target="../media/image23.gif"/><Relationship Id="rId4" Type="http://schemas.openxmlformats.org/officeDocument/2006/relationships/image" Target="../media/image17.png"/><Relationship Id="rId9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18.gif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66228"/>
            <a:ext cx="9144000" cy="23876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+mn-lt"/>
              </a:rPr>
              <a:t>Деятельность регионального оператора Новосибирской области – Фонда модернизации ЖКХ: </a:t>
            </a:r>
            <a:endParaRPr lang="ru-RU" sz="32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27909" y="3448593"/>
            <a:ext cx="9797141" cy="1230199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информационное обеспечение.  </a:t>
            </a:r>
          </a:p>
          <a:p>
            <a:pPr algn="r"/>
            <a:endParaRPr lang="ru-RU" sz="3200" dirty="0" smtClean="0">
              <a:solidFill>
                <a:srgbClr val="0070C0"/>
              </a:solidFill>
            </a:endParaRPr>
          </a:p>
          <a:p>
            <a:pPr algn="r"/>
            <a:endParaRPr lang="ru-RU" sz="3200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4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Абонентская работа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63" y="1797050"/>
            <a:ext cx="11155680" cy="276624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53143" y="4691404"/>
            <a:ext cx="667947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Структура обращений в абонентский отдел (всего 100%):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Некорректные данные лицевых счетов (40%)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Справки о задолженности и накоплениях (30%)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Проверка произведенных оплат (10%)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Доставка уведомлений (5%)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Доступ в личный кабинет (5%)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Прочее (10%)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85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Информационное обеспечение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1277" y="2050089"/>
            <a:ext cx="10490629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</a:rPr>
              <a:t>Личный кабинет</a:t>
            </a:r>
            <a:r>
              <a:rPr lang="ru-RU" sz="1600" b="1" dirty="0">
                <a:solidFill>
                  <a:srgbClr val="0070C0"/>
                </a:solidFill>
              </a:rPr>
              <a:t>:</a:t>
            </a:r>
            <a:r>
              <a:rPr lang="ru-RU" sz="1600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ru-RU" sz="1400" b="1" dirty="0" smtClean="0"/>
              <a:t>- собственник </a:t>
            </a:r>
            <a:r>
              <a:rPr lang="ru-RU" sz="1400" b="1" dirty="0"/>
              <a:t>помещений в многоквартирном доме в любое время имеет возможность:</a:t>
            </a:r>
            <a:endParaRPr lang="ru-RU" sz="1400" dirty="0"/>
          </a:p>
          <a:p>
            <a:r>
              <a:rPr lang="ru-RU" sz="1400" dirty="0"/>
              <a:t>- оплатить взносы на капитальный ремонт;</a:t>
            </a:r>
            <a:br>
              <a:rPr lang="ru-RU" sz="1400" dirty="0"/>
            </a:br>
            <a:r>
              <a:rPr lang="ru-RU" sz="1400" dirty="0"/>
              <a:t>- сформировать платёжные документы на оплату взносов за любой период;</a:t>
            </a:r>
          </a:p>
          <a:p>
            <a:r>
              <a:rPr lang="ru-RU" sz="1400" b="1" dirty="0"/>
              <a:t>- получить информацию:</a:t>
            </a:r>
            <a:endParaRPr lang="ru-RU" sz="1400" dirty="0"/>
          </a:p>
          <a:p>
            <a:pPr marL="285750" indent="-285750">
              <a:buFontTx/>
              <a:buChar char="-"/>
            </a:pPr>
            <a:r>
              <a:rPr lang="ru-RU" sz="1400" dirty="0" smtClean="0"/>
              <a:t>о </a:t>
            </a:r>
            <a:r>
              <a:rPr lang="ru-RU" sz="1400" dirty="0"/>
              <a:t>начисленных и оплаченных взносах по всем адресам собственника, и задолженности за капитальный ремонт за любой период, </a:t>
            </a:r>
            <a:endParaRPr lang="ru-RU" sz="1400" dirty="0" smtClean="0"/>
          </a:p>
          <a:p>
            <a:r>
              <a:rPr lang="ru-RU" sz="1400" dirty="0" smtClean="0"/>
              <a:t>а </a:t>
            </a:r>
            <a:r>
              <a:rPr lang="ru-RU" sz="1400" dirty="0"/>
              <a:t>также возможность контроля произведённых платежей;</a:t>
            </a:r>
            <a:br>
              <a:rPr lang="ru-RU" sz="1400" dirty="0"/>
            </a:br>
            <a:r>
              <a:rPr lang="ru-RU" sz="1400" dirty="0"/>
              <a:t>- о средствах, накопленных на капитальный ремонт в целом по дому всеми собственниками помещений в доме, за любой период, </a:t>
            </a:r>
            <a:endParaRPr lang="ru-RU" sz="1400" dirty="0" smtClean="0"/>
          </a:p>
          <a:p>
            <a:r>
              <a:rPr lang="ru-RU" sz="1400" dirty="0" smtClean="0"/>
              <a:t>а </a:t>
            </a:r>
            <a:r>
              <a:rPr lang="ru-RU" sz="1400" dirty="0"/>
              <a:t>также об «общедомовой» задолженности на капитальный ремонт;</a:t>
            </a:r>
            <a:br>
              <a:rPr lang="ru-RU" sz="1400" dirty="0"/>
            </a:br>
            <a:r>
              <a:rPr lang="ru-RU" sz="1400" dirty="0"/>
              <a:t>- о реквизитах банковского счёта на котором формируется фонд капитального ремонта дома;</a:t>
            </a:r>
            <a:br>
              <a:rPr lang="ru-RU" sz="1400" dirty="0"/>
            </a:br>
            <a:r>
              <a:rPr lang="ru-RU" sz="1400" dirty="0"/>
              <a:t>- о количественных и объёмных показателей дома, технических характеристиках его конструктивных элементов, уровне их износа;</a:t>
            </a:r>
            <a:br>
              <a:rPr lang="ru-RU" sz="1400" dirty="0"/>
            </a:br>
            <a:r>
              <a:rPr lang="ru-RU" sz="1400" dirty="0"/>
              <a:t>- о сроках и объемах капитального ремонта.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1277" y="1711535"/>
            <a:ext cx="232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www.fondgkh-nso.ru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1277" y="4685763"/>
            <a:ext cx="8262839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b="1" dirty="0" err="1" smtClean="0">
                <a:solidFill>
                  <a:srgbClr val="0070C0"/>
                </a:solidFill>
              </a:rPr>
              <a:t>Оборотно</a:t>
            </a:r>
            <a:r>
              <a:rPr lang="ru-RU" sz="1600" b="1" dirty="0" smtClean="0">
                <a:solidFill>
                  <a:srgbClr val="0070C0"/>
                </a:solidFill>
              </a:rPr>
              <a:t>-сальдовая ведомость в режиме 5-ти уровневого </a:t>
            </a:r>
            <a:r>
              <a:rPr lang="en-US" sz="1600" b="1" dirty="0" smtClean="0">
                <a:solidFill>
                  <a:srgbClr val="0070C0"/>
                </a:solidFill>
              </a:rPr>
              <a:t>web-</a:t>
            </a:r>
            <a:r>
              <a:rPr lang="ru-RU" sz="1600" b="1" dirty="0" smtClean="0">
                <a:solidFill>
                  <a:srgbClr val="0070C0"/>
                </a:solidFill>
              </a:rPr>
              <a:t>доступа</a:t>
            </a:r>
            <a:r>
              <a:rPr lang="en-US" sz="1600" b="1" dirty="0" smtClean="0">
                <a:solidFill>
                  <a:srgbClr val="0070C0"/>
                </a:solidFill>
              </a:rPr>
              <a:t> (</a:t>
            </a:r>
            <a:r>
              <a:rPr lang="ru-RU" sz="1600" b="1" dirty="0" smtClean="0">
                <a:solidFill>
                  <a:srgbClr val="0070C0"/>
                </a:solidFill>
              </a:rPr>
              <a:t>с мая 2015г.): 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ГЖИ, Министерство ЖКХ</a:t>
            </a:r>
            <a:r>
              <a:rPr lang="en-US" sz="1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Муниципальный район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pPr marL="285750" indent="-285750">
              <a:buFontTx/>
              <a:buChar char="-"/>
            </a:pPr>
            <a:r>
              <a:rPr lang="ru-RU" sz="1400" dirty="0" smtClean="0"/>
              <a:t>Муниципальное образование</a:t>
            </a:r>
            <a:r>
              <a:rPr lang="en-US" sz="1400" dirty="0" smtClean="0"/>
              <a:t>;</a:t>
            </a:r>
            <a:endParaRPr lang="ru-RU" sz="1400" dirty="0" smtClean="0"/>
          </a:p>
          <a:p>
            <a:pPr marL="285750" indent="-285750">
              <a:buFontTx/>
              <a:buChar char="-"/>
            </a:pPr>
            <a:r>
              <a:rPr lang="ru-RU" sz="1400" dirty="0" smtClean="0"/>
              <a:t>УК, ТСЖ, ЖСК</a:t>
            </a:r>
            <a:r>
              <a:rPr lang="en-US" sz="1400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sz="1400" dirty="0" smtClean="0"/>
              <a:t>Уполномоченный собственник.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54430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Системные проблемы и ближайшие задачи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3394" y="1838425"/>
            <a:ext cx="925945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Качество и полнота базы данных лицевых счетов, отсутствие права востребовать данные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Дефициты бюджетов всех </a:t>
            </a:r>
            <a:r>
              <a:rPr lang="ru-RU" dirty="0" smtClean="0">
                <a:solidFill>
                  <a:srgbClr val="C00000"/>
                </a:solidFill>
              </a:rPr>
              <a:t>уровней, в том числе на деятельность </a:t>
            </a:r>
            <a:r>
              <a:rPr lang="ru-RU" dirty="0" err="1" smtClean="0">
                <a:solidFill>
                  <a:srgbClr val="C00000"/>
                </a:solidFill>
              </a:rPr>
              <a:t>рег.операторов</a:t>
            </a:r>
            <a:endParaRPr lang="ru-RU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Дополнительные издержки на оперирование специальными счетами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Отсутствие опыта взыскания дебиторской задолженности по новому виду платежа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Недостаточная информированность плательщиков по возможностям </a:t>
            </a:r>
            <a:r>
              <a:rPr lang="ru-RU" dirty="0" err="1" smtClean="0">
                <a:solidFill>
                  <a:srgbClr val="C00000"/>
                </a:solidFill>
              </a:rPr>
              <a:t>рег.систем</a:t>
            </a:r>
            <a:endParaRPr lang="ru-RU" dirty="0" smtClean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</a:rPr>
              <a:t>Слишком много политики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24811" y="3714123"/>
            <a:ext cx="95867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Стандарты абонентской 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Расширение сети контакт-центров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Переход на максимальное информирование участников процесса через </a:t>
            </a:r>
            <a:r>
              <a:rPr lang="en-US" dirty="0" smtClean="0">
                <a:solidFill>
                  <a:srgbClr val="0070C0"/>
                </a:solidFill>
              </a:rPr>
              <a:t>web</a:t>
            </a:r>
            <a:r>
              <a:rPr lang="ru-RU" dirty="0" smtClean="0">
                <a:solidFill>
                  <a:srgbClr val="0070C0"/>
                </a:solidFill>
              </a:rPr>
              <a:t>-сервисы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Предъявление штрафных санкций </a:t>
            </a:r>
            <a:r>
              <a:rPr lang="ru-RU" dirty="0" smtClean="0">
                <a:solidFill>
                  <a:srgbClr val="0070C0"/>
                </a:solidFill>
              </a:rPr>
              <a:t>(с 11 </a:t>
            </a:r>
            <a:r>
              <a:rPr lang="ru-RU" dirty="0" smtClean="0">
                <a:solidFill>
                  <a:srgbClr val="0070C0"/>
                </a:solidFill>
              </a:rPr>
              <a:t>июля 2015г.)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Типовые прецеденты взыскания задолженности, перевод взысканий в системный режим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Собираемость от 80% в 2015г. до 95% в 2016г.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Кредитный опыт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Интеграция с ГИС ЖКХ </a:t>
            </a: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18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обеспечение.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83355" y="214218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>
                <a:solidFill>
                  <a:srgbClr val="0070C0"/>
                </a:solidFill>
                <a:latin typeface="+mn-lt"/>
              </a:rPr>
              <a:t>Спасибо за внимание!</a:t>
            </a:r>
            <a:endParaRPr lang="ru-RU" sz="32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7044" y="5330103"/>
            <a:ext cx="41483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Докладчик: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Директор по экономике, финансам и ИТ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Фонда модернизации ЖКХ,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Гончаров Е.В.</a:t>
            </a:r>
          </a:p>
        </p:txBody>
      </p:sp>
    </p:spTree>
    <p:extLst>
      <p:ext uri="{BB962C8B-B14F-4D97-AF65-F5344CB8AC3E}">
        <p14:creationId xmlns:p14="http://schemas.microsoft.com/office/powerpoint/2010/main" val="187203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Региональная программа 2014-2038гг. (25лет)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6505" y="5227377"/>
            <a:ext cx="4825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Ставка взноса на 2015 год = 6,1 </a:t>
            </a:r>
            <a:r>
              <a:rPr lang="ru-RU" dirty="0" err="1" smtClean="0"/>
              <a:t>руб</a:t>
            </a:r>
            <a:r>
              <a:rPr lang="ru-RU" dirty="0" smtClean="0"/>
              <a:t>/м2 в месяц</a:t>
            </a:r>
          </a:p>
          <a:p>
            <a:r>
              <a:rPr lang="ru-RU" dirty="0" smtClean="0"/>
              <a:t>Ставка взноса на 2016 год = 6,1 </a:t>
            </a:r>
            <a:r>
              <a:rPr lang="ru-RU" dirty="0" err="1" smtClean="0"/>
              <a:t>руб</a:t>
            </a:r>
            <a:r>
              <a:rPr lang="ru-RU" dirty="0" smtClean="0"/>
              <a:t>/м2 в месяц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505" y="1854200"/>
            <a:ext cx="11398989" cy="3149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09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Источники финансирования программы в </a:t>
            </a:r>
            <a:r>
              <a:rPr lang="ru-RU" dirty="0" smtClean="0"/>
              <a:t>2014-2016гг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7197" y="4842875"/>
            <a:ext cx="8959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</a:rPr>
              <a:t>Поставьте любое значение </a:t>
            </a:r>
            <a:r>
              <a:rPr lang="ru-RU" sz="2400" dirty="0" smtClean="0"/>
              <a:t>- означает, что нужно собирать </a:t>
            </a:r>
            <a:r>
              <a:rPr lang="ru-RU" sz="2400" dirty="0" smtClean="0">
                <a:solidFill>
                  <a:srgbClr val="C00000"/>
                </a:solidFill>
              </a:rPr>
              <a:t>99,99 % </a:t>
            </a:r>
          </a:p>
          <a:p>
            <a:pPr algn="ctr"/>
            <a:r>
              <a:rPr lang="ru-RU" sz="2400" dirty="0" smtClean="0"/>
              <a:t>обязательств по взносам.</a:t>
            </a:r>
            <a:endParaRPr lang="ru-RU" sz="24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599" y="1904363"/>
            <a:ext cx="915219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7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Структура способа накопления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490" y="1771689"/>
            <a:ext cx="5669771" cy="408467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91689" y="1414914"/>
            <a:ext cx="4793380" cy="496185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96774" y="5453438"/>
            <a:ext cx="65810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84% площади всех МКД: Организация начисления, сбора и учёта</a:t>
            </a:r>
          </a:p>
          <a:p>
            <a:r>
              <a:rPr lang="ru-RU" dirty="0" smtClean="0"/>
              <a:t>средств взносов по специальным счетам – </a:t>
            </a:r>
          </a:p>
          <a:p>
            <a:r>
              <a:rPr lang="ru-RU" dirty="0" smtClean="0"/>
              <a:t>обязанность регионального оператора</a:t>
            </a:r>
          </a:p>
          <a:p>
            <a:r>
              <a:rPr lang="ru-RU" dirty="0" smtClean="0"/>
              <a:t>(Закон Новосибирской области №360-ОЗ от 04.07.13г.)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База лицевых счетов (помещений)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1827" y="1251284"/>
            <a:ext cx="4581625" cy="5047926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356144" y="1270534"/>
            <a:ext cx="1521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619,9 тыс. шт.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95487" y="3082300"/>
            <a:ext cx="218790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Источники данных: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УК, ТСЖ, ЖСК, 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муниципалитеты,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РСО</a:t>
            </a: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(соглашения)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+ </a:t>
            </a:r>
            <a:r>
              <a:rPr lang="ru-RU" dirty="0" err="1" smtClean="0">
                <a:solidFill>
                  <a:srgbClr val="0070C0"/>
                </a:solidFill>
              </a:rPr>
              <a:t>Росреестр</a:t>
            </a:r>
            <a:endParaRPr lang="ru-RU" dirty="0" smtClean="0">
              <a:solidFill>
                <a:srgbClr val="0070C0"/>
              </a:solidFill>
            </a:endParaRPr>
          </a:p>
          <a:p>
            <a:pPr algn="ctr"/>
            <a:r>
              <a:rPr lang="ru-RU" dirty="0" smtClean="0">
                <a:solidFill>
                  <a:srgbClr val="0070C0"/>
                </a:solidFill>
              </a:rPr>
              <a:t> (запросы)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769047"/>
            <a:ext cx="4450466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1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Уровень сбора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599" y="2006248"/>
            <a:ext cx="4907705" cy="28470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3624" y="2006248"/>
            <a:ext cx="4889416" cy="286536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75111" y="4864228"/>
            <a:ext cx="42055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Всего начислено (8 мес.)   908,3 млн.руб.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Всего оплачено   (8 мес.)   588,7 млн.руб.</a:t>
            </a:r>
          </a:p>
          <a:p>
            <a:r>
              <a:rPr lang="ru-RU" dirty="0" smtClean="0"/>
              <a:t>Уровень сбора     (8 мес.)  </a:t>
            </a:r>
            <a:r>
              <a:rPr lang="ru-RU" b="1" dirty="0" smtClean="0"/>
              <a:t>65%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036732" y="4871963"/>
            <a:ext cx="42055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Всего начислено (8 мес.)   468,0 млн.руб.</a:t>
            </a:r>
          </a:p>
          <a:p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Всего оплачено   (8 мес.)   352,7 млн.руб.</a:t>
            </a:r>
          </a:p>
          <a:p>
            <a:r>
              <a:rPr lang="ru-RU" dirty="0" smtClean="0"/>
              <a:t>Уровень сбора     (8 мес.)  </a:t>
            </a:r>
            <a:r>
              <a:rPr lang="ru-RU" b="1" dirty="0" smtClean="0"/>
              <a:t>75% </a:t>
            </a:r>
            <a:endParaRPr lang="ru-RU" b="1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4504622" y="1393600"/>
            <a:ext cx="3724977" cy="612648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Общий уровень сбора (8 мес.) </a:t>
            </a:r>
            <a:r>
              <a:rPr lang="ru-RU" sz="2000" b="1" dirty="0" smtClean="0">
                <a:solidFill>
                  <a:schemeClr val="tx1"/>
                </a:solidFill>
              </a:rPr>
              <a:t>68%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Организация начислений и сбора взносов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9146" y="4716274"/>
            <a:ext cx="1147350" cy="48908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42" y="1853825"/>
            <a:ext cx="2103302" cy="7803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5342" y="2687134"/>
            <a:ext cx="40613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База МКД, тех.паспорта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Лицевые счета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Банковские счета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Счета домов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Начисления и перерасчёты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Платёжные документы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Оплата взносов и пени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Обмен с соцзащитой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Личный кабинет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Открытая </a:t>
            </a:r>
            <a:r>
              <a:rPr lang="ru-RU" dirty="0" smtClean="0"/>
              <a:t>5-ти </a:t>
            </a:r>
            <a:r>
              <a:rPr lang="ru-RU" dirty="0" smtClean="0"/>
              <a:t>уровневая отчётность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25010" y="5463082"/>
            <a:ext cx="34140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2500 пользователей</a:t>
            </a:r>
          </a:p>
          <a:p>
            <a:pPr algn="ctr"/>
            <a:r>
              <a:rPr lang="ru-RU" sz="2000" dirty="0" smtClean="0">
                <a:solidFill>
                  <a:srgbClr val="0070C0"/>
                </a:solidFill>
              </a:rPr>
              <a:t>(без учёта личного кабинета)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278" y="3204391"/>
            <a:ext cx="607086" cy="68339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9841" y="2608389"/>
            <a:ext cx="1206248" cy="46092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90" y="3996140"/>
            <a:ext cx="1145549" cy="492800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9278" y="5373437"/>
            <a:ext cx="661283" cy="666935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7037" y="1715175"/>
            <a:ext cx="763524" cy="763524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5023138" y="1832850"/>
            <a:ext cx="26196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Актуализация данных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и текущие перерасчёты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45707" y="2605737"/>
            <a:ext cx="2295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Закрытие периода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35521" y="3288105"/>
            <a:ext cx="2532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Обмен с соцзащитой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45707" y="4036950"/>
            <a:ext cx="2295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Передача в печать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45707" y="4755696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Доставка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056506" y="5522238"/>
            <a:ext cx="2494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Учёт оплат и фондов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6" name="Штриховая стрелка вправо 35"/>
          <p:cNvSpPr/>
          <p:nvPr/>
        </p:nvSpPr>
        <p:spPr>
          <a:xfrm rot="5400000">
            <a:off x="9247691" y="3635369"/>
            <a:ext cx="4207114" cy="602892"/>
          </a:xfrm>
          <a:prstGeom prst="striped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9061925" y="1950294"/>
            <a:ext cx="1193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-    ВСЕГДА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84343" y="5522238"/>
            <a:ext cx="1140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-   ВСЕГДА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991243" y="1715175"/>
            <a:ext cx="6799704" cy="46615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9078627" y="2653452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-    05 числа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105671" y="3393741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-    10 числа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104897" y="411960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-    12 числа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04279" y="4766286"/>
            <a:ext cx="16203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dirty="0" smtClean="0">
                <a:solidFill>
                  <a:srgbClr val="0070C0"/>
                </a:solidFill>
              </a:rPr>
              <a:t>до 24 числа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 (есть нарушения)</a:t>
            </a:r>
            <a:endParaRPr lang="ru-RU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333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Способы оплаты взносов в Новосибирской области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5643" y="3777281"/>
            <a:ext cx="2412010" cy="86570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5358" y="2017402"/>
            <a:ext cx="1035795" cy="78010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508" y="5161684"/>
            <a:ext cx="710116" cy="646563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5480" y="2691388"/>
            <a:ext cx="1293387" cy="49442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452" y="3571319"/>
            <a:ext cx="708027" cy="708027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508" y="4093852"/>
            <a:ext cx="945700" cy="630467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384" y="3185176"/>
            <a:ext cx="667580" cy="471311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4452" y="4731058"/>
            <a:ext cx="878635" cy="474524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22384" y="5656633"/>
            <a:ext cx="557352" cy="561304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2451" y="1732547"/>
            <a:ext cx="4062001" cy="4906428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874559" y="2232155"/>
            <a:ext cx="3094990" cy="3938146"/>
          </a:xfrm>
          <a:prstGeom prst="rect">
            <a:avLst/>
          </a:prstGeom>
        </p:spPr>
      </p:pic>
      <p:sp>
        <p:nvSpPr>
          <p:cNvPr id="32" name="Выноска со стрелкой влево 31"/>
          <p:cNvSpPr/>
          <p:nvPr/>
        </p:nvSpPr>
        <p:spPr>
          <a:xfrm>
            <a:off x="5362241" y="2221002"/>
            <a:ext cx="527168" cy="3955961"/>
          </a:xfrm>
          <a:prstGeom prst="left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On-line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3" name="Выноска со стрелкой вправо 32"/>
          <p:cNvSpPr/>
          <p:nvPr/>
        </p:nvSpPr>
        <p:spPr>
          <a:xfrm>
            <a:off x="8337653" y="2232155"/>
            <a:ext cx="543371" cy="3955961"/>
          </a:xfrm>
          <a:prstGeom prst="rightArrowCallou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On-line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98021" y="2405921"/>
            <a:ext cx="17171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Адрес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Номер л/с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ФИО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QR-</a:t>
            </a:r>
            <a:r>
              <a:rPr lang="ru-RU" dirty="0" smtClean="0">
                <a:solidFill>
                  <a:srgbClr val="0070C0"/>
                </a:solidFill>
              </a:rPr>
              <a:t>код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699993" y="4768188"/>
            <a:ext cx="29225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Текущее состояние л/с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Исключение ошибок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Точные реквизиты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70C0"/>
                </a:solidFill>
              </a:rPr>
              <a:t>100% контроль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32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8404" y="307374"/>
            <a:ext cx="10173903" cy="48189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Формирование и учёт фондов капитального ремонта, </a:t>
            </a: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информационное </a:t>
            </a:r>
            <a:r>
              <a:rPr lang="ru-RU" sz="2400" dirty="0" smtClean="0">
                <a:solidFill>
                  <a:srgbClr val="0070C0"/>
                </a:solidFill>
              </a:rPr>
              <a:t>обеспечение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284"/>
            <a:ext cx="10515600" cy="4925679"/>
          </a:xfrm>
        </p:spPr>
        <p:txBody>
          <a:bodyPr/>
          <a:lstStyle/>
          <a:p>
            <a:r>
              <a:rPr lang="ru-RU" dirty="0" smtClean="0"/>
              <a:t>Комиссия за приём взносов – на плательщике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49" y="91959"/>
            <a:ext cx="857250" cy="866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041924" y="6376769"/>
            <a:ext cx="215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www.fondgkh-nso.ru</a:t>
            </a:r>
          </a:p>
          <a:p>
            <a:pPr algn="ctr"/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0289" y="1818624"/>
            <a:ext cx="1420799" cy="943275"/>
          </a:xfrm>
          <a:prstGeom prst="rect">
            <a:avLst/>
          </a:prstGeom>
        </p:spPr>
      </p:pic>
      <p:pic>
        <p:nvPicPr>
          <p:cNvPr id="44" name="Рисунок 4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3849" y="1722813"/>
            <a:ext cx="1413747" cy="1224671"/>
          </a:xfrm>
          <a:prstGeom prst="rect">
            <a:avLst/>
          </a:prstGeom>
        </p:spPr>
      </p:pic>
      <p:sp>
        <p:nvSpPr>
          <p:cNvPr id="48" name="Улыбающееся лицо 47"/>
          <p:cNvSpPr/>
          <p:nvPr/>
        </p:nvSpPr>
        <p:spPr>
          <a:xfrm>
            <a:off x="2439845" y="2057345"/>
            <a:ext cx="516901" cy="46583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Улыбающееся лицо 48"/>
          <p:cNvSpPr/>
          <p:nvPr/>
        </p:nvSpPr>
        <p:spPr>
          <a:xfrm>
            <a:off x="2423595" y="5343481"/>
            <a:ext cx="549400" cy="47809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3368688" y="2024251"/>
            <a:ext cx="1094266" cy="53759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0%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913" y="2911658"/>
            <a:ext cx="1190642" cy="771661"/>
          </a:xfrm>
          <a:prstGeom prst="rect">
            <a:avLst/>
          </a:prstGeom>
        </p:spPr>
      </p:pic>
      <p:pic>
        <p:nvPicPr>
          <p:cNvPr id="54" name="Рисунок 5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805" y="2928398"/>
            <a:ext cx="1147578" cy="743751"/>
          </a:xfrm>
          <a:prstGeom prst="rect">
            <a:avLst/>
          </a:prstGeom>
        </p:spPr>
      </p:pic>
      <p:sp>
        <p:nvSpPr>
          <p:cNvPr id="56" name="Стрелка вправо 55"/>
          <p:cNvSpPr/>
          <p:nvPr/>
        </p:nvSpPr>
        <p:spPr>
          <a:xfrm>
            <a:off x="9054918" y="1974926"/>
            <a:ext cx="1124362" cy="548253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1%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9" name="Рисунок 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351" y="1835852"/>
            <a:ext cx="837956" cy="847267"/>
          </a:xfrm>
          <a:prstGeom prst="rect">
            <a:avLst/>
          </a:prstGeom>
        </p:spPr>
      </p:pic>
      <p:sp>
        <p:nvSpPr>
          <p:cNvPr id="18" name="Двойная стрелка влево/вправо 17"/>
          <p:cNvSpPr/>
          <p:nvPr/>
        </p:nvSpPr>
        <p:spPr>
          <a:xfrm>
            <a:off x="6457697" y="201717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Улыбающееся лицо 61"/>
          <p:cNvSpPr/>
          <p:nvPr/>
        </p:nvSpPr>
        <p:spPr>
          <a:xfrm>
            <a:off x="2439845" y="3064572"/>
            <a:ext cx="516901" cy="465834"/>
          </a:xfrm>
          <a:prstGeom prst="smileyFace">
            <a:avLst/>
          </a:prstGeom>
          <a:solidFill>
            <a:srgbClr val="FFFF00"/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Стрелка вправо 62"/>
          <p:cNvSpPr/>
          <p:nvPr/>
        </p:nvSpPr>
        <p:spPr>
          <a:xfrm>
            <a:off x="3368688" y="3031478"/>
            <a:ext cx="1094266" cy="53759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4" name="Стрелка вправо 63"/>
          <p:cNvSpPr/>
          <p:nvPr/>
        </p:nvSpPr>
        <p:spPr>
          <a:xfrm>
            <a:off x="9054918" y="2982153"/>
            <a:ext cx="1124362" cy="548253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5,5%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5" name="Рисунок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4351" y="2843079"/>
            <a:ext cx="837956" cy="847267"/>
          </a:xfrm>
          <a:prstGeom prst="rect">
            <a:avLst/>
          </a:prstGeom>
        </p:spPr>
      </p:pic>
      <p:sp>
        <p:nvSpPr>
          <p:cNvPr id="66" name="Двойная стрелка влево/вправо 65"/>
          <p:cNvSpPr/>
          <p:nvPr/>
        </p:nvSpPr>
        <p:spPr>
          <a:xfrm>
            <a:off x="6457697" y="3024397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Улыбающееся лицо 68"/>
          <p:cNvSpPr/>
          <p:nvPr/>
        </p:nvSpPr>
        <p:spPr>
          <a:xfrm>
            <a:off x="2435032" y="4582767"/>
            <a:ext cx="516901" cy="46583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 вправо 69"/>
          <p:cNvSpPr/>
          <p:nvPr/>
        </p:nvSpPr>
        <p:spPr>
          <a:xfrm>
            <a:off x="3363875" y="4549673"/>
            <a:ext cx="1094266" cy="53759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0%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3" name="Двойная стрелка влево/вправо 72"/>
          <p:cNvSpPr/>
          <p:nvPr/>
        </p:nvSpPr>
        <p:spPr>
          <a:xfrm>
            <a:off x="6452884" y="4475747"/>
            <a:ext cx="1216152" cy="55147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4" name="Рисунок 7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851" y="4162138"/>
            <a:ext cx="1413747" cy="1224671"/>
          </a:xfrm>
          <a:prstGeom prst="rect">
            <a:avLst/>
          </a:prstGeom>
        </p:spPr>
      </p:pic>
      <p:pic>
        <p:nvPicPr>
          <p:cNvPr id="75" name="Рисунок 7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912" y="4222470"/>
            <a:ext cx="1413747" cy="1224671"/>
          </a:xfrm>
          <a:prstGeom prst="rect">
            <a:avLst/>
          </a:prstGeom>
        </p:spPr>
      </p:pic>
      <p:sp>
        <p:nvSpPr>
          <p:cNvPr id="76" name="Стрелка вправо 75"/>
          <p:cNvSpPr/>
          <p:nvPr/>
        </p:nvSpPr>
        <p:spPr>
          <a:xfrm>
            <a:off x="9054918" y="4472812"/>
            <a:ext cx="1124362" cy="548253"/>
          </a:xfrm>
          <a:prstGeom prst="rightArrow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7" name="Улыбающееся лицо 76"/>
          <p:cNvSpPr/>
          <p:nvPr/>
        </p:nvSpPr>
        <p:spPr>
          <a:xfrm>
            <a:off x="10564878" y="4541556"/>
            <a:ext cx="516901" cy="465834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9" name="Стрелка вправо 78"/>
          <p:cNvSpPr/>
          <p:nvPr/>
        </p:nvSpPr>
        <p:spPr>
          <a:xfrm>
            <a:off x="3363875" y="5331688"/>
            <a:ext cx="1094266" cy="53759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15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29967" y="5452239"/>
            <a:ext cx="4104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Все остальные способы оплаты в кассах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48611" y="2200481"/>
            <a:ext cx="1730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Оплата на</a:t>
            </a:r>
          </a:p>
          <a:p>
            <a:pPr algn="ctr"/>
            <a:r>
              <a:rPr lang="ru-RU" sz="2400" dirty="0"/>
              <a:t>О</a:t>
            </a:r>
            <a:r>
              <a:rPr lang="ru-RU" sz="2400" dirty="0" smtClean="0"/>
              <a:t>бщий счёт</a:t>
            </a:r>
            <a:endParaRPr lang="ru-RU" sz="2400" dirty="0"/>
          </a:p>
        </p:txBody>
      </p:sp>
      <p:sp>
        <p:nvSpPr>
          <p:cNvPr id="83" name="TextBox 82"/>
          <p:cNvSpPr txBox="1"/>
          <p:nvPr/>
        </p:nvSpPr>
        <p:spPr>
          <a:xfrm>
            <a:off x="41458" y="4731523"/>
            <a:ext cx="198163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Оплата на</a:t>
            </a:r>
          </a:p>
          <a:p>
            <a:pPr algn="ctr"/>
            <a:r>
              <a:rPr lang="ru-RU" sz="2400" dirty="0" smtClean="0"/>
              <a:t>Специальный</a:t>
            </a:r>
          </a:p>
          <a:p>
            <a:pPr algn="ctr"/>
            <a:r>
              <a:rPr lang="ru-RU" sz="2400" dirty="0" smtClean="0"/>
              <a:t> счёт</a:t>
            </a:r>
            <a:endParaRPr lang="ru-RU" sz="2400" dirty="0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>
            <a:off x="362595" y="4071486"/>
            <a:ext cx="1156310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Стрелка вправо 83"/>
          <p:cNvSpPr/>
          <p:nvPr/>
        </p:nvSpPr>
        <p:spPr>
          <a:xfrm>
            <a:off x="3363875" y="6030015"/>
            <a:ext cx="1094266" cy="53759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1-3%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729967" y="6082948"/>
            <a:ext cx="2615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Сервисы интернет-оплат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86" name="Улыбающееся лицо 85"/>
          <p:cNvSpPr/>
          <p:nvPr/>
        </p:nvSpPr>
        <p:spPr>
          <a:xfrm>
            <a:off x="2438888" y="6041583"/>
            <a:ext cx="549400" cy="47809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671</Words>
  <Application>Microsoft Office PowerPoint</Application>
  <PresentationFormat>Широкоэкранный</PresentationFormat>
  <Paragraphs>155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Деятельность регионального оператора Новосибирской области – Фонда модернизации ЖКХ: 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</vt:lpstr>
      <vt:lpstr>Формирование и учёт фондов капитального ремонта,  информационное обеспечение.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Гончаров Евгений Викторович</dc:creator>
  <cp:lastModifiedBy>Гончаров Евгений Викторович</cp:lastModifiedBy>
  <cp:revision>114</cp:revision>
  <dcterms:created xsi:type="dcterms:W3CDTF">2015-04-21T12:17:17Z</dcterms:created>
  <dcterms:modified xsi:type="dcterms:W3CDTF">2015-04-22T21:30:43Z</dcterms:modified>
</cp:coreProperties>
</file>