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20" r:id="rId3"/>
    <p:sldId id="325" r:id="rId4"/>
    <p:sldId id="300" r:id="rId5"/>
    <p:sldId id="324" r:id="rId6"/>
    <p:sldId id="321" r:id="rId7"/>
    <p:sldId id="326" r:id="rId8"/>
    <p:sldId id="32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Родионов Д.М." initials="РДМ" lastIdx="16" clrIdx="0"/>
  <p:cmAuthor id="1" name="Владислав" initials="В" lastIdx="13" clrIdx="1">
    <p:extLst>
      <p:ext uri="{19B8F6BF-5375-455C-9EA6-DF929625EA0E}">
        <p15:presenceInfo xmlns:p15="http://schemas.microsoft.com/office/powerpoint/2012/main" userId="Владислав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B9"/>
    <a:srgbClr val="5D7430"/>
    <a:srgbClr val="1C48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0" autoAdjust="0"/>
    <p:restoredTop sz="76100" autoAdjust="0"/>
  </p:normalViewPr>
  <p:slideViewPr>
    <p:cSldViewPr>
      <p:cViewPr varScale="1">
        <p:scale>
          <a:sx n="65" d="100"/>
          <a:sy n="65" d="100"/>
        </p:scale>
        <p:origin x="189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8BDBD8-8FE9-4267-91FF-F9EED17A2776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B6EF7-9097-4784-81C7-8A604F271F4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16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EF7-9097-4784-81C7-8A604F271F4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218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29000"/>
          </a:xfrm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Горизонтальная ИС. Решает не задачу конкретного департамента</a:t>
            </a:r>
            <a:r>
              <a:rPr lang="ru-RU" baseline="0" dirty="0" smtClean="0"/>
              <a:t> муниципалитета, а задачу оказания услуг муниципалитета в целом.</a:t>
            </a:r>
            <a:endParaRPr lang="ru-RU" dirty="0" smtClean="0"/>
          </a:p>
          <a:p>
            <a:endParaRPr lang="ru-RU" dirty="0" smtClean="0">
              <a:latin typeface="Arial" charset="0"/>
            </a:endParaRPr>
          </a:p>
          <a:p>
            <a:r>
              <a:rPr lang="ru-RU" dirty="0" smtClean="0">
                <a:latin typeface="Arial" charset="0"/>
              </a:rPr>
              <a:t>Входит в базовый функционал :</a:t>
            </a:r>
          </a:p>
          <a:p>
            <a:pPr>
              <a:buFontTx/>
              <a:buChar char="-"/>
            </a:pPr>
            <a:r>
              <a:rPr lang="ru-RU" baseline="0" dirty="0" smtClean="0">
                <a:latin typeface="Arial" charset="0"/>
              </a:rPr>
              <a:t>СИА</a:t>
            </a:r>
          </a:p>
          <a:p>
            <a:pPr>
              <a:buFontTx/>
              <a:buChar char="-"/>
            </a:pPr>
            <a:r>
              <a:rPr lang="ru-RU" baseline="0" dirty="0" smtClean="0">
                <a:latin typeface="Arial" charset="0"/>
              </a:rPr>
              <a:t> СМЭВ</a:t>
            </a:r>
          </a:p>
          <a:p>
            <a:pPr>
              <a:buFontTx/>
              <a:buChar char="-"/>
            </a:pPr>
            <a:r>
              <a:rPr lang="ru-RU" baseline="0" dirty="0" smtClean="0">
                <a:latin typeface="Arial" charset="0"/>
              </a:rPr>
              <a:t>ВИС</a:t>
            </a:r>
          </a:p>
          <a:p>
            <a:pPr>
              <a:buFontTx/>
              <a:buChar char="-"/>
            </a:pPr>
            <a:r>
              <a:rPr lang="ru-RU" baseline="0" dirty="0" smtClean="0">
                <a:latin typeface="Arial" charset="0"/>
              </a:rPr>
              <a:t>РПГУ</a:t>
            </a:r>
            <a:endParaRPr lang="ru-RU" dirty="0" smtClean="0">
              <a:latin typeface="Arial" charset="0"/>
            </a:endParaRPr>
          </a:p>
          <a:p>
            <a:endParaRPr lang="ru-RU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614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EF7-9097-4784-81C7-8A604F271F4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6636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A8501-B817-4163-880B-422C7A9F3BED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66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0B6EF7-9097-4784-81C7-8A604F271F4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479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5430-8666-43BB-8162-1414C0B895EF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6C9A-C2C6-4B41-ADED-69439C885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5430-8666-43BB-8162-1414C0B895EF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6C9A-C2C6-4B41-ADED-69439C885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5430-8666-43BB-8162-1414C0B895EF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6C9A-C2C6-4B41-ADED-69439C885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5430-8666-43BB-8162-1414C0B895EF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6C9A-C2C6-4B41-ADED-69439C885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5430-8666-43BB-8162-1414C0B895EF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6C9A-C2C6-4B41-ADED-69439C885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5430-8666-43BB-8162-1414C0B895EF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6C9A-C2C6-4B41-ADED-69439C885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5430-8666-43BB-8162-1414C0B895EF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6C9A-C2C6-4B41-ADED-69439C885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5430-8666-43BB-8162-1414C0B895EF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6C9A-C2C6-4B41-ADED-69439C885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5430-8666-43BB-8162-1414C0B895EF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6C9A-C2C6-4B41-ADED-69439C885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5430-8666-43BB-8162-1414C0B895EF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6C9A-C2C6-4B41-ADED-69439C885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55430-8666-43BB-8162-1414C0B895EF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46C9A-C2C6-4B41-ADED-69439C885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55430-8666-43BB-8162-1414C0B895EF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46C9A-C2C6-4B41-ADED-69439C8856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/>
          <p:nvPr/>
        </p:nvSpPr>
        <p:spPr>
          <a:xfrm>
            <a:off x="1" y="5702300"/>
            <a:ext cx="9143999" cy="1155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Рисунок 4" descr="Logo-for-pri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356" y="5929330"/>
            <a:ext cx="2172256" cy="703239"/>
          </a:xfrm>
          <a:prstGeom prst="rect">
            <a:avLst/>
          </a:prstGeom>
        </p:spPr>
      </p:pic>
      <p:sp>
        <p:nvSpPr>
          <p:cNvPr id="6" name="Rectangle 2"/>
          <p:cNvSpPr/>
          <p:nvPr/>
        </p:nvSpPr>
        <p:spPr>
          <a:xfrm>
            <a:off x="1" y="1"/>
            <a:ext cx="9143999" cy="142851"/>
          </a:xfrm>
          <a:prstGeom prst="rect">
            <a:avLst/>
          </a:prstGeom>
          <a:solidFill>
            <a:srgbClr val="1B5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B9BD5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1174608"/>
            <a:ext cx="6840760" cy="175432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Лаборатория Свободных Решений</a:t>
            </a:r>
          </a:p>
        </p:txBody>
      </p:sp>
      <p:pic>
        <p:nvPicPr>
          <p:cNvPr id="8" name="Рисунок 7" descr="shad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5703546"/>
            <a:ext cx="9143998" cy="295275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 rot="5400000">
            <a:off x="1249159" y="4635985"/>
            <a:ext cx="714380" cy="1588"/>
          </a:xfrm>
          <a:prstGeom prst="line">
            <a:avLst/>
          </a:prstGeom>
          <a:ln w="19050">
            <a:solidFill>
              <a:srgbClr val="535F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870441" y="3949411"/>
            <a:ext cx="6634211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ru-RU" dirty="0">
                <a:solidFill>
                  <a:srgbClr val="535F77"/>
                </a:solidFill>
                <a:ea typeface="Tahoma" pitchFamily="34" charset="0"/>
                <a:cs typeface="Tahoma" pitchFamily="34" charset="0"/>
              </a:rPr>
              <a:t>«Информационные технологии в местном самоуправлении</a:t>
            </a:r>
            <a:r>
              <a:rPr lang="ru-RU" dirty="0" smtClean="0">
                <a:solidFill>
                  <a:srgbClr val="535F77"/>
                </a:solidFill>
                <a:ea typeface="Tahoma" pitchFamily="34" charset="0"/>
                <a:cs typeface="Tahoma" pitchFamily="34" charset="0"/>
              </a:rPr>
              <a:t>»</a:t>
            </a:r>
            <a:endParaRPr lang="en-US" dirty="0" smtClean="0">
              <a:solidFill>
                <a:srgbClr val="535F77"/>
              </a:solidFill>
              <a:ea typeface="Tahoma" pitchFamily="34" charset="0"/>
              <a:cs typeface="Tahoma" pitchFamily="34" charset="0"/>
            </a:endParaRPr>
          </a:p>
          <a:p>
            <a:pPr>
              <a:lnSpc>
                <a:spcPts val="2500"/>
              </a:lnSpc>
            </a:pPr>
            <a:r>
              <a:rPr lang="ru-RU" dirty="0" smtClean="0">
                <a:solidFill>
                  <a:srgbClr val="535F77"/>
                </a:solidFill>
                <a:ea typeface="Tahoma" pitchFamily="34" charset="0"/>
                <a:cs typeface="Tahoma" pitchFamily="34" charset="0"/>
              </a:rPr>
              <a:t>Конференция АСДГ, Красноярск, 2014</a:t>
            </a:r>
          </a:p>
          <a:p>
            <a:pPr>
              <a:lnSpc>
                <a:spcPts val="2500"/>
              </a:lnSpc>
            </a:pPr>
            <a:r>
              <a:rPr lang="ru-RU" dirty="0" smtClean="0">
                <a:solidFill>
                  <a:srgbClr val="535F77"/>
                </a:solidFill>
                <a:ea typeface="Tahoma" pitchFamily="34" charset="0"/>
                <a:cs typeface="Tahoma" pitchFamily="34" charset="0"/>
              </a:rPr>
              <a:t>Директор по развитию</a:t>
            </a:r>
          </a:p>
          <a:p>
            <a:pPr>
              <a:lnSpc>
                <a:spcPts val="2500"/>
              </a:lnSpc>
            </a:pPr>
            <a:r>
              <a:rPr lang="ru-RU" dirty="0" smtClean="0">
                <a:solidFill>
                  <a:srgbClr val="535F77"/>
                </a:solidFill>
                <a:ea typeface="Tahoma" pitchFamily="34" charset="0"/>
                <a:cs typeface="Tahoma" pitchFamily="34" charset="0"/>
              </a:rPr>
              <a:t>Котов Алексей Анатольевич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324600" y="5715016"/>
            <a:ext cx="2819400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  </a:t>
            </a:r>
            <a:r>
              <a:rPr lang="ru-RU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тел.: 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+7 (499) 703-39-66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/>
            </a:r>
            <a:b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</a:br>
            <a:r>
              <a:rPr lang="ru-RU" sz="1400" i="1" dirty="0" smtClean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 </a:t>
            </a:r>
            <a:r>
              <a:rPr lang="en-US" sz="1400" i="1" dirty="0" smtClean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            </a:t>
            </a:r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+7 (8482) 554-771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e-mail:  </a:t>
            </a:r>
            <a:r>
              <a:rPr lang="en-US" sz="1400" i="1" u="sng" dirty="0" smtClean="0">
                <a:solidFill>
                  <a:srgbClr val="0070C0"/>
                </a:solidFill>
                <a:latin typeface="Trebuchet MS" pitchFamily="34" charset="0"/>
              </a:rPr>
              <a:t>info@osslabs.ru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  </a:t>
            </a:r>
            <a:r>
              <a:rPr lang="ru-RU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сайт: 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en-US" sz="1400" i="1" u="sng" dirty="0" smtClean="0">
                <a:solidFill>
                  <a:srgbClr val="0070C0"/>
                </a:solidFill>
                <a:latin typeface="Trebuchet MS" pitchFamily="34" charset="0"/>
              </a:rPr>
              <a:t>osslabs.ru</a:t>
            </a:r>
            <a:r>
              <a:rPr lang="ru-RU" dirty="0" smtClean="0">
                <a:latin typeface="Trebuchet MS" pitchFamily="34" charset="0"/>
              </a:rPr>
              <a:t> </a:t>
            </a:r>
            <a:endParaRPr lang="ru-RU" dirty="0">
              <a:latin typeface="Trebuchet MS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40"/>
    </mc:Choice>
    <mc:Fallback xmlns="">
      <p:transition spd="slow" advTm="1154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036" y="357170"/>
            <a:ext cx="7083170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0638" indent="-20638"/>
            <a:r>
              <a:rPr lang="ru-RU" sz="2400" b="1" dirty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О компании</a:t>
            </a:r>
            <a:endParaRPr lang="en-US" sz="2400" b="1" dirty="0">
              <a:solidFill>
                <a:srgbClr val="1C48A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2036" y="1042036"/>
            <a:ext cx="86781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r>
              <a:rPr lang="ru-RU" b="1" i="1" dirty="0">
                <a:solidFill>
                  <a:srgbClr val="333333"/>
                </a:solidFill>
                <a:latin typeface="Arial" panose="020B0604020202020204" pitchFamily="34" charset="0"/>
              </a:rPr>
              <a:t>Лаборатория Свободных Решений</a:t>
            </a: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 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— 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российская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 компания, осуществляющая деятельность в сфере </a:t>
            </a:r>
            <a:r>
              <a:rPr lang="ru-RU" b="1" dirty="0">
                <a:solidFill>
                  <a:srgbClr val="333333"/>
                </a:solidFill>
                <a:latin typeface="Arial" panose="020B0604020202020204" pitchFamily="34" charset="0"/>
              </a:rPr>
              <a:t>информационных технологий 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(ИТ) с использованием </a:t>
            </a: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свободного программного обеспечения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</a:p>
          <a:p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	</a:t>
            </a:r>
            <a:endParaRPr lang="ru-RU" dirty="0"/>
          </a:p>
        </p:txBody>
      </p:sp>
      <p:sp>
        <p:nvSpPr>
          <p:cNvPr id="10" name="Rectangle 2"/>
          <p:cNvSpPr/>
          <p:nvPr/>
        </p:nvSpPr>
        <p:spPr>
          <a:xfrm>
            <a:off x="1" y="1"/>
            <a:ext cx="9143999" cy="142851"/>
          </a:xfrm>
          <a:prstGeom prst="rect">
            <a:avLst/>
          </a:prstGeom>
          <a:solidFill>
            <a:srgbClr val="1B5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B9BD5"/>
              </a:solidFill>
            </a:endParaRPr>
          </a:p>
        </p:txBody>
      </p:sp>
      <p:pic>
        <p:nvPicPr>
          <p:cNvPr id="11" name="Рисунок 10" descr="Logo-for-print.png"/>
          <p:cNvPicPr>
            <a:picLocks noChangeAspect="1"/>
          </p:cNvPicPr>
          <p:nvPr/>
        </p:nvPicPr>
        <p:blipFill>
          <a:blip r:embed="rId3" cstate="print">
            <a:lum bright="50000"/>
          </a:blip>
          <a:stretch>
            <a:fillRect/>
          </a:stretch>
        </p:blipFill>
        <p:spPr>
          <a:xfrm>
            <a:off x="7072330" y="285728"/>
            <a:ext cx="1857388" cy="60130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  <p:pic>
        <p:nvPicPr>
          <p:cNvPr id="1026" name="Picture 2" descr="http://z-valley.cik63.ru/templates/z-valley/images/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709887"/>
            <a:ext cx="2276074" cy="7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russoft.ru/files/t191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401464"/>
            <a:ext cx="1552575" cy="1209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548204"/>
            <a:ext cx="2568037" cy="22451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11364" y="3019467"/>
            <a:ext cx="57504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bg1">
                    <a:lumMod val="50000"/>
                  </a:schemeClr>
                </a:solidFill>
              </a:rPr>
              <a:t>Компания года в сфере информационных технологий по Самарской области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2242365"/>
            <a:ext cx="8534182" cy="29868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78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97"/>
    </mc:Choice>
    <mc:Fallback xmlns="">
      <p:transition spd="slow" advTm="10597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438150" y="385061"/>
            <a:ext cx="7176655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85750" indent="-285750"/>
            <a:r>
              <a:rPr lang="ru-RU" sz="2400" b="1" dirty="0" smtClean="0">
                <a:solidFill>
                  <a:srgbClr val="1C48A0"/>
                </a:solidFill>
                <a:latin typeface="+mj-lt"/>
                <a:ea typeface="Tahoma" pitchFamily="34" charset="0"/>
                <a:cs typeface="Tahoma" pitchFamily="34" charset="0"/>
              </a:rPr>
              <a:t>АИС «ГОСУСЛУГИ» для автоматизации</a:t>
            </a:r>
          </a:p>
          <a:p>
            <a:pPr marL="285750" indent="-285750"/>
            <a:r>
              <a:rPr lang="ru-RU" sz="2400" b="1" dirty="0" smtClean="0">
                <a:solidFill>
                  <a:srgbClr val="1C48A0"/>
                </a:solidFill>
                <a:latin typeface="+mj-lt"/>
                <a:ea typeface="Tahoma" pitchFamily="34" charset="0"/>
                <a:cs typeface="Tahoma" pitchFamily="34" charset="0"/>
              </a:rPr>
              <a:t>муниципальных услуг в ОМСУ.</a:t>
            </a:r>
            <a:endParaRPr lang="en-US" sz="2400" b="1" dirty="0">
              <a:solidFill>
                <a:srgbClr val="1C48A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25" name="Rectangle 2"/>
          <p:cNvSpPr/>
          <p:nvPr/>
        </p:nvSpPr>
        <p:spPr>
          <a:xfrm>
            <a:off x="1" y="1"/>
            <a:ext cx="9143999" cy="142851"/>
          </a:xfrm>
          <a:prstGeom prst="rect">
            <a:avLst/>
          </a:prstGeom>
          <a:solidFill>
            <a:srgbClr val="1B5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B9BD5"/>
              </a:solidFill>
            </a:endParaRPr>
          </a:p>
        </p:txBody>
      </p:sp>
      <p:pic>
        <p:nvPicPr>
          <p:cNvPr id="26" name="Рисунок 25" descr="Logo-for-print.png"/>
          <p:cNvPicPr>
            <a:picLocks noChangeAspect="1"/>
          </p:cNvPicPr>
          <p:nvPr/>
        </p:nvPicPr>
        <p:blipFill>
          <a:blip r:embed="rId3" cstate="print">
            <a:lum bright="50000"/>
          </a:blip>
          <a:stretch>
            <a:fillRect/>
          </a:stretch>
        </p:blipFill>
        <p:spPr>
          <a:xfrm>
            <a:off x="7072330" y="285728"/>
            <a:ext cx="1857388" cy="60130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289" y="3429000"/>
            <a:ext cx="1028700" cy="1266825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55" y="1712700"/>
            <a:ext cx="1032568" cy="1440160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22331" y="2528482"/>
            <a:ext cx="5479146" cy="3582038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2826352" y="1894105"/>
            <a:ext cx="2358965" cy="200515"/>
          </a:xfrm>
          <a:prstGeom prst="rect">
            <a:avLst/>
          </a:prstGeom>
          <a:solidFill>
            <a:srgbClr val="FDFDB9"/>
          </a:solidFill>
          <a:ln w="317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</a:rPr>
              <a:t>Электронная подача обращения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5079168" y="2094620"/>
            <a:ext cx="0" cy="388289"/>
          </a:xfrm>
          <a:prstGeom prst="straightConnector1">
            <a:avLst/>
          </a:prstGeom>
          <a:ln>
            <a:solidFill>
              <a:srgbClr val="FF0000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40" y="5157192"/>
            <a:ext cx="890598" cy="1097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05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036" y="357166"/>
            <a:ext cx="7083170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0638" indent="-20638"/>
            <a:r>
              <a:rPr lang="ru-RU" sz="2400" b="1" dirty="0" smtClean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АИС ГОСУСЛУГИ.МФЦ</a:t>
            </a:r>
            <a:endParaRPr lang="en-US" sz="2400" b="1" dirty="0">
              <a:solidFill>
                <a:srgbClr val="1C48A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ctangle 2"/>
          <p:cNvSpPr/>
          <p:nvPr/>
        </p:nvSpPr>
        <p:spPr>
          <a:xfrm>
            <a:off x="1" y="1"/>
            <a:ext cx="9143999" cy="142851"/>
          </a:xfrm>
          <a:prstGeom prst="rect">
            <a:avLst/>
          </a:prstGeom>
          <a:solidFill>
            <a:srgbClr val="1B5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B9BD5"/>
              </a:solidFill>
            </a:endParaRPr>
          </a:p>
        </p:txBody>
      </p:sp>
      <p:pic>
        <p:nvPicPr>
          <p:cNvPr id="6" name="Рисунок 5" descr="Logo-for-print.png"/>
          <p:cNvPicPr>
            <a:picLocks noChangeAspect="1"/>
          </p:cNvPicPr>
          <p:nvPr/>
        </p:nvPicPr>
        <p:blipFill>
          <a:blip r:embed="rId3" cstate="print">
            <a:lum bright="50000"/>
          </a:blip>
          <a:stretch>
            <a:fillRect/>
          </a:stretch>
        </p:blipFill>
        <p:spPr>
          <a:xfrm>
            <a:off x="7072330" y="285728"/>
            <a:ext cx="1857388" cy="60130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  <p:pic>
        <p:nvPicPr>
          <p:cNvPr id="8" name="Рисунок 7" descr="seachSrv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4508" y="1844824"/>
            <a:ext cx="8860278" cy="4392488"/>
          </a:xfrm>
          <a:prstGeom prst="rect">
            <a:avLst/>
          </a:prstGeom>
          <a:ln w="25400"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144508" y="1073504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Автоматизация сети МФЦ Московской области. 38 действующих МФЦ. Более 100 государственных и муниципальных услуг по принципу «Одного окна».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33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24"/>
    </mc:Choice>
    <mc:Fallback xmlns="">
      <p:transition spd="slow" advTm="10624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(white)-for-pr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91502" y="202280"/>
            <a:ext cx="2195251" cy="710664"/>
          </a:xfrm>
          <a:prstGeom prst="rect">
            <a:avLst/>
          </a:prstGeom>
        </p:spPr>
      </p:pic>
      <p:sp>
        <p:nvSpPr>
          <p:cNvPr id="13" name="Rectangle 2"/>
          <p:cNvSpPr/>
          <p:nvPr/>
        </p:nvSpPr>
        <p:spPr>
          <a:xfrm>
            <a:off x="1" y="1"/>
            <a:ext cx="9143999" cy="142851"/>
          </a:xfrm>
          <a:prstGeom prst="rect">
            <a:avLst/>
          </a:prstGeom>
          <a:solidFill>
            <a:srgbClr val="1B5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B9BD5"/>
              </a:solidFill>
            </a:endParaRPr>
          </a:p>
        </p:txBody>
      </p:sp>
      <p:pic>
        <p:nvPicPr>
          <p:cNvPr id="14" name="Рисунок 13" descr="Logo-for-print.png"/>
          <p:cNvPicPr>
            <a:picLocks noChangeAspect="1"/>
          </p:cNvPicPr>
          <p:nvPr/>
        </p:nvPicPr>
        <p:blipFill>
          <a:blip r:embed="rId4" cstate="print">
            <a:lum bright="50000"/>
          </a:blip>
          <a:stretch>
            <a:fillRect/>
          </a:stretch>
        </p:blipFill>
        <p:spPr>
          <a:xfrm>
            <a:off x="7072330" y="285728"/>
            <a:ext cx="1857388" cy="60130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  <p:sp>
        <p:nvSpPr>
          <p:cNvPr id="9" name="TextBox 8"/>
          <p:cNvSpPr txBox="1"/>
          <p:nvPr/>
        </p:nvSpPr>
        <p:spPr>
          <a:xfrm>
            <a:off x="179512" y="303039"/>
            <a:ext cx="6490677" cy="830997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marL="285750" indent="-285750"/>
            <a:r>
              <a:rPr lang="ru-RU" sz="2400" b="1" dirty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АИС ГУ Московской области</a:t>
            </a:r>
          </a:p>
          <a:p>
            <a:pPr marL="285750" indent="-285750"/>
            <a:r>
              <a:rPr lang="ru-RU" sz="2400" b="1" dirty="0" smtClean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Интеграция с ведомственными системами</a:t>
            </a:r>
            <a:endParaRPr lang="en-US" sz="2400" b="1" dirty="0">
              <a:solidFill>
                <a:srgbClr val="1C48A0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91" y="1677360"/>
            <a:ext cx="8238393" cy="51104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9512" y="1125875"/>
            <a:ext cx="7920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Услуга: Прием заявлений на зачисление в детский сад.</a:t>
            </a:r>
            <a:endParaRPr lang="ru-RU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485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1" y="342368"/>
            <a:ext cx="6324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Автоматизация </a:t>
            </a:r>
            <a:r>
              <a:rPr lang="ru-RU" sz="2400" b="1" dirty="0" err="1" smtClean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госуслуг</a:t>
            </a:r>
            <a:r>
              <a:rPr lang="ru-RU" sz="2400" b="1" dirty="0" smtClean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 Московской области.</a:t>
            </a:r>
          </a:p>
          <a:p>
            <a:r>
              <a:rPr lang="ru-RU" sz="2400" b="1" dirty="0" smtClean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Органы власти, МФЦ, Почта России</a:t>
            </a:r>
            <a:endParaRPr lang="en-US" sz="2400" b="1" dirty="0">
              <a:solidFill>
                <a:srgbClr val="1C48A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87442" y="1350906"/>
            <a:ext cx="11617378" cy="542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69875" indent="-2698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38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МФЦ</a:t>
            </a:r>
          </a:p>
          <a:p>
            <a:pPr marL="269875" indent="-2698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100" b="1" dirty="0">
              <a:solidFill>
                <a:schemeClr val="tx1">
                  <a:lumMod val="85000"/>
                  <a:lumOff val="1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269875" indent="-2698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5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0 </a:t>
            </a: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отделений почтовой связи</a:t>
            </a:r>
          </a:p>
          <a:p>
            <a:pPr marL="269875" indent="-2698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100" b="1" dirty="0">
              <a:solidFill>
                <a:schemeClr val="tx1">
                  <a:lumMod val="85000"/>
                  <a:lumOff val="1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269875" indent="-2698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4 ОИВ:</a:t>
            </a: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Министерство социальной защиты населения</a:t>
            </a: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Главное архивное управление</a:t>
            </a: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Министерство сельского хозяйства и продовольствия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Министерство транспорта</a:t>
            </a:r>
          </a:p>
          <a:p>
            <a:pPr marL="269875" indent="-2698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100" b="1" dirty="0">
              <a:solidFill>
                <a:schemeClr val="tx1">
                  <a:lumMod val="85000"/>
                  <a:lumOff val="1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269875" indent="-26987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b="1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3 ОМСУ:</a:t>
            </a: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Городской округ Долгопрудный</a:t>
            </a: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Клинский муниципальный район</a:t>
            </a:r>
          </a:p>
          <a:p>
            <a:pPr lvl="1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  <a:ea typeface="Tahoma" pitchFamily="34" charset="0"/>
                <a:cs typeface="Tahoma" pitchFamily="34" charset="0"/>
              </a:rPr>
              <a:t>Щёлковский муниципальный район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7443" y="2038666"/>
            <a:ext cx="884227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7443" y="2698230"/>
            <a:ext cx="884227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87442" y="4901780"/>
            <a:ext cx="5808689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авая фигурная скобка 10"/>
          <p:cNvSpPr/>
          <p:nvPr/>
        </p:nvSpPr>
        <p:spPr>
          <a:xfrm>
            <a:off x="5956091" y="1429973"/>
            <a:ext cx="202368" cy="4737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4" name="Правая фигурная скобка 43"/>
          <p:cNvSpPr/>
          <p:nvPr/>
        </p:nvSpPr>
        <p:spPr>
          <a:xfrm>
            <a:off x="5956091" y="2118076"/>
            <a:ext cx="202368" cy="4737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5" name="Правая фигурная скобка 44"/>
          <p:cNvSpPr/>
          <p:nvPr/>
        </p:nvSpPr>
        <p:spPr>
          <a:xfrm>
            <a:off x="5956091" y="2791203"/>
            <a:ext cx="202368" cy="38644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7" name="Rectangle 1"/>
          <p:cNvSpPr>
            <a:spLocks noChangeArrowheads="1"/>
          </p:cNvSpPr>
          <p:nvPr/>
        </p:nvSpPr>
        <p:spPr bwMode="auto">
          <a:xfrm>
            <a:off x="6293369" y="1437230"/>
            <a:ext cx="2766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Порядка </a:t>
            </a:r>
            <a:r>
              <a:rPr lang="ru-RU" sz="2000" b="1" u="sng" dirty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650</a:t>
            </a:r>
            <a:r>
              <a:rPr lang="ru-RU" sz="1600" b="1" dirty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 пользователей</a:t>
            </a:r>
          </a:p>
        </p:txBody>
      </p:sp>
      <p:sp>
        <p:nvSpPr>
          <p:cNvPr id="48" name="Rectangle 1"/>
          <p:cNvSpPr>
            <a:spLocks noChangeArrowheads="1"/>
          </p:cNvSpPr>
          <p:nvPr/>
        </p:nvSpPr>
        <p:spPr bwMode="auto">
          <a:xfrm>
            <a:off x="6293369" y="2111783"/>
            <a:ext cx="2766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Порядка </a:t>
            </a:r>
            <a:r>
              <a:rPr lang="ru-RU" sz="2000" b="1" u="sng" dirty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100</a:t>
            </a:r>
            <a:r>
              <a:rPr lang="ru-RU" sz="1600" b="1" dirty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 пользователей</a:t>
            </a:r>
          </a:p>
        </p:txBody>
      </p:sp>
      <p:sp>
        <p:nvSpPr>
          <p:cNvPr id="49" name="Rectangle 1"/>
          <p:cNvSpPr>
            <a:spLocks noChangeArrowheads="1"/>
          </p:cNvSpPr>
          <p:nvPr/>
        </p:nvSpPr>
        <p:spPr bwMode="auto">
          <a:xfrm>
            <a:off x="6293369" y="4048200"/>
            <a:ext cx="2778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Порядка </a:t>
            </a:r>
            <a:r>
              <a:rPr lang="ru-RU" sz="2000" b="1" u="sng" dirty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100</a:t>
            </a:r>
            <a:r>
              <a:rPr lang="ru-RU" sz="2000" b="1" dirty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пользователей</a:t>
            </a:r>
          </a:p>
        </p:txBody>
      </p: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6293369" y="4937165"/>
            <a:ext cx="285063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планируется подключить в ближайшее время еще</a:t>
            </a:r>
          </a:p>
          <a:p>
            <a:r>
              <a:rPr lang="ru-RU" sz="1600" b="1" dirty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порядка </a:t>
            </a:r>
            <a:r>
              <a:rPr lang="ru-RU" sz="2000" b="1" u="sng" dirty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150</a:t>
            </a:r>
            <a:r>
              <a:rPr lang="ru-RU" sz="2000" b="1" dirty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lang="ru-RU" sz="1600" b="1" dirty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пользователей</a:t>
            </a:r>
          </a:p>
        </p:txBody>
      </p:sp>
      <p:sp>
        <p:nvSpPr>
          <p:cNvPr id="51" name="Rectangle 1"/>
          <p:cNvSpPr>
            <a:spLocks noChangeArrowheads="1"/>
          </p:cNvSpPr>
          <p:nvPr/>
        </p:nvSpPr>
        <p:spPr bwMode="auto">
          <a:xfrm>
            <a:off x="7522039" y="45205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ea typeface="Tahoma" pitchFamily="34" charset="0"/>
                <a:cs typeface="Tahoma" pitchFamily="34" charset="0"/>
              </a:rPr>
              <a:t>+</a:t>
            </a:r>
          </a:p>
        </p:txBody>
      </p:sp>
      <p:sp>
        <p:nvSpPr>
          <p:cNvPr id="54" name="Rectangle 2"/>
          <p:cNvSpPr/>
          <p:nvPr/>
        </p:nvSpPr>
        <p:spPr>
          <a:xfrm>
            <a:off x="1" y="1"/>
            <a:ext cx="9143999" cy="142851"/>
          </a:xfrm>
          <a:prstGeom prst="rect">
            <a:avLst/>
          </a:prstGeom>
          <a:solidFill>
            <a:srgbClr val="1B5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B9BD5"/>
              </a:solidFill>
            </a:endParaRPr>
          </a:p>
        </p:txBody>
      </p:sp>
      <p:pic>
        <p:nvPicPr>
          <p:cNvPr id="55" name="Рисунок 54" descr="Logo-for-print.png"/>
          <p:cNvPicPr>
            <a:picLocks noChangeAspect="1"/>
          </p:cNvPicPr>
          <p:nvPr/>
        </p:nvPicPr>
        <p:blipFill>
          <a:blip r:embed="rId2" cstate="print">
            <a:lum bright="50000"/>
          </a:blip>
          <a:stretch>
            <a:fillRect/>
          </a:stretch>
        </p:blipFill>
        <p:spPr>
          <a:xfrm>
            <a:off x="7072330" y="285728"/>
            <a:ext cx="1857388" cy="60130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336193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80"/>
    </mc:Choice>
    <mc:Fallback xmlns="">
      <p:transition spd="slow" advTm="1058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036" y="357170"/>
            <a:ext cx="7083170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L="20638" indent="-20638"/>
            <a:r>
              <a:rPr lang="ru-RU" sz="2400" b="1" dirty="0" smtClean="0">
                <a:solidFill>
                  <a:srgbClr val="1C48A0"/>
                </a:solidFill>
                <a:ea typeface="Tahoma" pitchFamily="34" charset="0"/>
                <a:cs typeface="Tahoma" pitchFamily="34" charset="0"/>
              </a:rPr>
              <a:t>Наши решения</a:t>
            </a:r>
            <a:endParaRPr lang="en-US" sz="2400" b="1" dirty="0">
              <a:solidFill>
                <a:srgbClr val="1C48A0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2036" y="1916832"/>
            <a:ext cx="867819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i="1" dirty="0" smtClean="0">
                <a:solidFill>
                  <a:srgbClr val="333333"/>
                </a:solidFill>
                <a:latin typeface="Arial" panose="020B0604020202020204" pitchFamily="34" charset="0"/>
              </a:rPr>
              <a:t>CSMS – client service management system </a:t>
            </a:r>
            <a:r>
              <a:rPr lang="ru-RU" i="1" dirty="0" smtClean="0">
                <a:solidFill>
                  <a:srgbClr val="333333"/>
                </a:solidFill>
                <a:latin typeface="Arial" panose="020B0604020202020204" pitchFamily="34" charset="0"/>
              </a:rPr>
              <a:t>(автоматизация управления внутренними и  внешними услугами организации)</a:t>
            </a:r>
          </a:p>
          <a:p>
            <a:pPr marL="800100" lvl="1" indent="-342900">
              <a:buFont typeface="+mj-lt"/>
              <a:buAutoNum type="alphaLcPeriod"/>
            </a:pPr>
            <a:r>
              <a:rPr lang="ru-RU" i="1" dirty="0" smtClean="0">
                <a:solidFill>
                  <a:srgbClr val="333333"/>
                </a:solidFill>
                <a:latin typeface="Arial" panose="020B0604020202020204" pitchFamily="34" charset="0"/>
              </a:rPr>
              <a:t>АИС МФЦ</a:t>
            </a:r>
          </a:p>
          <a:p>
            <a:pPr marL="800100" lvl="1" indent="-342900">
              <a:buFont typeface="+mj-lt"/>
              <a:buAutoNum type="alphaLcPeriod"/>
            </a:pPr>
            <a:r>
              <a:rPr lang="ru-RU" i="1" dirty="0">
                <a:solidFill>
                  <a:srgbClr val="333333"/>
                </a:solidFill>
                <a:latin typeface="Arial" panose="020B0604020202020204" pitchFamily="34" charset="0"/>
              </a:rPr>
              <a:t>АИС ГОСУСЛУГИ (автоматизация предоставления государственных и муниципальных услуг в органах власти и органах местного самоуправления)</a:t>
            </a:r>
          </a:p>
          <a:p>
            <a:pPr marL="342900" indent="-342900">
              <a:buFont typeface="+mj-lt"/>
              <a:buAutoNum type="arabicPeriod"/>
            </a:pPr>
            <a:r>
              <a:rPr lang="ru-RU" i="1" dirty="0" smtClean="0">
                <a:solidFill>
                  <a:srgbClr val="333333"/>
                </a:solidFill>
                <a:latin typeface="Arial" panose="020B0604020202020204" pitchFamily="34" charset="0"/>
              </a:rPr>
              <a:t>НСИ</a:t>
            </a:r>
          </a:p>
          <a:p>
            <a:pPr marL="342900" indent="-342900">
              <a:buFont typeface="+mj-lt"/>
              <a:buAutoNum type="arabicPeriod"/>
            </a:pPr>
            <a:r>
              <a:rPr lang="ru-RU" i="1" dirty="0" smtClean="0">
                <a:solidFill>
                  <a:srgbClr val="333333"/>
                </a:solidFill>
                <a:latin typeface="Arial" panose="020B0604020202020204" pitchFamily="34" charset="0"/>
              </a:rPr>
              <a:t>КХД (корпоративное хранилище данных)</a:t>
            </a:r>
          </a:p>
          <a:p>
            <a:pPr marL="342900" indent="-342900">
              <a:buFont typeface="+mj-lt"/>
              <a:buAutoNum type="arabicPeriod"/>
            </a:pPr>
            <a:r>
              <a:rPr lang="en-US" i="1" dirty="0" smtClean="0">
                <a:solidFill>
                  <a:srgbClr val="333333"/>
                </a:solidFill>
                <a:latin typeface="Arial" panose="020B0604020202020204" pitchFamily="34" charset="0"/>
              </a:rPr>
              <a:t>BI </a:t>
            </a:r>
            <a:r>
              <a:rPr lang="ru-RU" i="1" dirty="0" smtClean="0">
                <a:solidFill>
                  <a:srgbClr val="333333"/>
                </a:solidFill>
                <a:latin typeface="Arial" panose="020B0604020202020204" pitchFamily="34" charset="0"/>
              </a:rPr>
              <a:t>(бизнес аналитика)</a:t>
            </a:r>
          </a:p>
          <a:p>
            <a:pPr marL="342900" indent="-342900">
              <a:buFont typeface="+mj-lt"/>
              <a:buAutoNum type="arabicPeriod"/>
            </a:pPr>
            <a:r>
              <a:rPr lang="ru-RU" i="1" dirty="0" smtClean="0">
                <a:solidFill>
                  <a:srgbClr val="333333"/>
                </a:solidFill>
                <a:latin typeface="Arial" panose="020B0604020202020204" pitchFamily="34" charset="0"/>
              </a:rPr>
              <a:t>Порталы</a:t>
            </a:r>
          </a:p>
          <a:p>
            <a:pPr marL="342900" indent="-342900">
              <a:buFont typeface="+mj-lt"/>
              <a:buAutoNum type="arabicPeriod"/>
            </a:pPr>
            <a:r>
              <a:rPr lang="ru-RU" i="1" dirty="0" smtClean="0">
                <a:solidFill>
                  <a:srgbClr val="333333"/>
                </a:solidFill>
                <a:latin typeface="Arial" panose="020B0604020202020204" pitchFamily="34" charset="0"/>
              </a:rPr>
              <a:t>Решение для мониторинга инфраструктуры</a:t>
            </a:r>
          </a:p>
          <a:p>
            <a:pPr marL="342900" indent="-342900">
              <a:buFont typeface="+mj-lt"/>
              <a:buAutoNum type="arabicPeriod"/>
            </a:pPr>
            <a:r>
              <a:rPr lang="en-US" i="1" dirty="0">
                <a:solidFill>
                  <a:srgbClr val="333333"/>
                </a:solidFill>
                <a:latin typeface="Arial" panose="020B0604020202020204" pitchFamily="34" charset="0"/>
              </a:rPr>
              <a:t>ITAM / ITSM</a:t>
            </a:r>
          </a:p>
          <a:p>
            <a:pPr marL="342900" indent="-342900">
              <a:buFont typeface="+mj-lt"/>
              <a:buAutoNum type="arabicPeriod"/>
            </a:pPr>
            <a:r>
              <a:rPr lang="ru-RU" i="1" dirty="0" smtClean="0">
                <a:solidFill>
                  <a:srgbClr val="333333"/>
                </a:solidFill>
                <a:latin typeface="Arial" panose="020B0604020202020204" pitchFamily="34" charset="0"/>
              </a:rPr>
              <a:t>СЭД</a:t>
            </a:r>
            <a:endParaRPr lang="ru-RU" dirty="0"/>
          </a:p>
        </p:txBody>
      </p:sp>
      <p:sp>
        <p:nvSpPr>
          <p:cNvPr id="10" name="Rectangle 2"/>
          <p:cNvSpPr/>
          <p:nvPr/>
        </p:nvSpPr>
        <p:spPr>
          <a:xfrm>
            <a:off x="1" y="1"/>
            <a:ext cx="9143999" cy="142851"/>
          </a:xfrm>
          <a:prstGeom prst="rect">
            <a:avLst/>
          </a:prstGeom>
          <a:solidFill>
            <a:srgbClr val="1B5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B9BD5"/>
              </a:solidFill>
            </a:endParaRPr>
          </a:p>
        </p:txBody>
      </p:sp>
      <p:pic>
        <p:nvPicPr>
          <p:cNvPr id="11" name="Рисунок 10" descr="Logo-for-print.png"/>
          <p:cNvPicPr>
            <a:picLocks noChangeAspect="1"/>
          </p:cNvPicPr>
          <p:nvPr/>
        </p:nvPicPr>
        <p:blipFill>
          <a:blip r:embed="rId3" cstate="print">
            <a:lum bright="50000"/>
          </a:blip>
          <a:stretch>
            <a:fillRect/>
          </a:stretch>
        </p:blipFill>
        <p:spPr>
          <a:xfrm>
            <a:off x="7072330" y="285728"/>
            <a:ext cx="1857388" cy="601305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330557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7414" y="2744713"/>
            <a:ext cx="8560866" cy="64633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az-Cyrl-AZ" sz="3600" b="1" dirty="0">
                <a:solidFill>
                  <a:srgbClr val="1C48A0"/>
                </a:solidFill>
                <a:ea typeface="Gulim"/>
                <a:cs typeface="Calibri"/>
              </a:rPr>
              <a:t>Спасибо за внимание</a:t>
            </a:r>
            <a:endParaRPr lang="en-US" sz="3600" b="1" dirty="0">
              <a:solidFill>
                <a:srgbClr val="1C48A0"/>
              </a:solidFill>
              <a:ea typeface="Gulim"/>
            </a:endParaRPr>
          </a:p>
        </p:txBody>
      </p:sp>
      <p:sp>
        <p:nvSpPr>
          <p:cNvPr id="9" name="Rectangle 5"/>
          <p:cNvSpPr/>
          <p:nvPr/>
        </p:nvSpPr>
        <p:spPr>
          <a:xfrm>
            <a:off x="0" y="5702300"/>
            <a:ext cx="9144000" cy="1155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Рисунок 9" descr="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703546"/>
            <a:ext cx="9143999" cy="295275"/>
          </a:xfrm>
          <a:prstGeom prst="rect">
            <a:avLst/>
          </a:prstGeom>
        </p:spPr>
      </p:pic>
      <p:pic>
        <p:nvPicPr>
          <p:cNvPr id="12" name="Рисунок 11" descr="Logo-for-pri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355" y="564846"/>
            <a:ext cx="2386571" cy="772621"/>
          </a:xfrm>
          <a:prstGeom prst="rect">
            <a:avLst/>
          </a:prstGeom>
        </p:spPr>
      </p:pic>
      <p:sp>
        <p:nvSpPr>
          <p:cNvPr id="13" name="Rectangle 2"/>
          <p:cNvSpPr/>
          <p:nvPr/>
        </p:nvSpPr>
        <p:spPr>
          <a:xfrm>
            <a:off x="1" y="1"/>
            <a:ext cx="9144000" cy="142852"/>
          </a:xfrm>
          <a:prstGeom prst="rect">
            <a:avLst/>
          </a:prstGeom>
          <a:solidFill>
            <a:srgbClr val="1B51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5B9BD5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24600" y="5715016"/>
            <a:ext cx="2819400" cy="1117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  </a:t>
            </a:r>
            <a:r>
              <a:rPr lang="ru-RU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тел.: 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+7 (499) 703-39-66</a:t>
            </a:r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/>
            </a:r>
            <a:b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</a:br>
            <a:r>
              <a:rPr lang="ru-RU" sz="1400" i="1" dirty="0" smtClean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 </a:t>
            </a:r>
            <a:r>
              <a:rPr lang="en-US" sz="1400" i="1" dirty="0" smtClean="0">
                <a:solidFill>
                  <a:schemeClr val="bg2">
                    <a:lumMod val="25000"/>
                  </a:schemeClr>
                </a:solidFill>
                <a:latin typeface="Trebuchet MS" pitchFamily="34" charset="0"/>
              </a:rPr>
              <a:t>            </a:t>
            </a:r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rebuchet MS" pitchFamily="34" charset="0"/>
              </a:rPr>
              <a:t>+7 (8482) 554-771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e-mail:  </a:t>
            </a:r>
            <a:r>
              <a:rPr lang="en-US" sz="1400" i="1" u="sng" dirty="0" smtClean="0">
                <a:solidFill>
                  <a:srgbClr val="0070C0"/>
                </a:solidFill>
                <a:latin typeface="Trebuchet MS" pitchFamily="34" charset="0"/>
              </a:rPr>
              <a:t>info@osslabs.ru</a:t>
            </a:r>
          </a:p>
          <a:p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  </a:t>
            </a:r>
            <a:r>
              <a:rPr lang="ru-RU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сайт: 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</a:rPr>
              <a:t> </a:t>
            </a:r>
            <a:r>
              <a:rPr lang="en-US" sz="1400" i="1" u="sng" dirty="0" smtClean="0">
                <a:solidFill>
                  <a:srgbClr val="0070C0"/>
                </a:solidFill>
                <a:latin typeface="Trebuchet MS" pitchFamily="34" charset="0"/>
              </a:rPr>
              <a:t>osslabs.ru</a:t>
            </a:r>
            <a:r>
              <a:rPr lang="ru-RU" dirty="0" smtClean="0">
                <a:latin typeface="Trebuchet MS" pitchFamily="34" charset="0"/>
              </a:rPr>
              <a:t> </a:t>
            </a:r>
            <a:endParaRPr lang="ru-RU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38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6756</TotalTime>
  <Words>265</Words>
  <Application>Microsoft Office PowerPoint</Application>
  <PresentationFormat>Экран (4:3)</PresentationFormat>
  <Paragraphs>68</Paragraphs>
  <Slides>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Gulim</vt:lpstr>
      <vt:lpstr>Arial</vt:lpstr>
      <vt:lpstr>Calibri</vt:lpstr>
      <vt:lpstr>Tahoma</vt:lpstr>
      <vt:lpstr>Trebuchet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Алексей Котов</dc:creator>
  <cp:lastModifiedBy>Котов Алексей</cp:lastModifiedBy>
  <cp:revision>261</cp:revision>
  <dcterms:created xsi:type="dcterms:W3CDTF">2013-05-29T07:44:58Z</dcterms:created>
  <dcterms:modified xsi:type="dcterms:W3CDTF">2014-10-13T08:09:15Z</dcterms:modified>
</cp:coreProperties>
</file>