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70" r:id="rId2"/>
    <p:sldId id="267" r:id="rId3"/>
    <p:sldId id="268" r:id="rId4"/>
    <p:sldId id="269" r:id="rId5"/>
    <p:sldId id="271" r:id="rId6"/>
    <p:sldId id="266" r:id="rId7"/>
    <p:sldId id="274" r:id="rId8"/>
    <p:sldId id="272" r:id="rId9"/>
    <p:sldId id="287" r:id="rId10"/>
    <p:sldId id="277" r:id="rId11"/>
    <p:sldId id="279" r:id="rId12"/>
    <p:sldId id="280" r:id="rId13"/>
    <p:sldId id="282" r:id="rId14"/>
    <p:sldId id="283" r:id="rId15"/>
    <p:sldId id="284" r:id="rId16"/>
    <p:sldId id="285" r:id="rId17"/>
    <p:sldId id="288" r:id="rId18"/>
    <p:sldId id="289" r:id="rId19"/>
    <p:sldId id="258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97A31A-7926-486B-BF36-1BC716F9FED8}" type="datetimeFigureOut">
              <a:rPr lang="ru-RU" smtClean="0"/>
              <a:t>17.04.2014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9F24E8-925C-43A4-9992-9F73EA0F06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9043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529644-27C0-4655-9503-40E917BF2C41}" type="slidenum">
              <a:rPr>
                <a:solidFill>
                  <a:prstClr val="black"/>
                </a:solidFill>
              </a:rPr>
              <a:pPr/>
              <a:t>1</a:t>
            </a:fld>
            <a:endParaRPr lang="de-DE" dirty="0">
              <a:solidFill>
                <a:prstClr val="black"/>
              </a:solidFill>
            </a:endParaRPr>
          </a:p>
        </p:txBody>
      </p:sp>
      <p:sp>
        <p:nvSpPr>
          <p:cNvPr id="97283" name="Rectangle 7"/>
          <p:cNvSpPr txBox="1">
            <a:spLocks noGrp="1" noChangeArrowheads="1"/>
          </p:cNvSpPr>
          <p:nvPr/>
        </p:nvSpPr>
        <p:spPr bwMode="auto">
          <a:xfrm>
            <a:off x="3887789" y="8689977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0C7B8A1B-A169-42ED-96E3-CF5B68CF2C7A}" type="slidenum">
              <a:rPr lang="en-GB" sz="1300">
                <a:solidFill>
                  <a:prstClr val="black"/>
                </a:solidFill>
              </a:rPr>
              <a:pPr algn="r" defTabSz="947738"/>
              <a:t>1</a:t>
            </a:fld>
            <a:endParaRPr lang="en-GB" sz="1300" dirty="0">
              <a:solidFill>
                <a:prstClr val="black"/>
              </a:solidFill>
            </a:endParaRPr>
          </a:p>
        </p:txBody>
      </p:sp>
      <p:sp>
        <p:nvSpPr>
          <p:cNvPr id="972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972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1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de-DE" noProof="1" smtClean="0">
              <a:cs typeface="Arial" pitchFamily="34" charset="0"/>
            </a:endParaRPr>
          </a:p>
        </p:txBody>
      </p:sp>
      <p:sp>
        <p:nvSpPr>
          <p:cNvPr id="2" name="Дата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© Центр ГРАНИ</a:t>
            </a:r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529644-27C0-4655-9503-40E917BF2C41}" type="slidenum">
              <a:rPr>
                <a:solidFill>
                  <a:prstClr val="black"/>
                </a:solidFill>
              </a:rPr>
              <a:pPr/>
              <a:t>13</a:t>
            </a:fld>
            <a:endParaRPr lang="de-DE" dirty="0">
              <a:solidFill>
                <a:prstClr val="black"/>
              </a:solidFill>
            </a:endParaRPr>
          </a:p>
        </p:txBody>
      </p:sp>
      <p:sp>
        <p:nvSpPr>
          <p:cNvPr id="97283" name="Rectangle 7"/>
          <p:cNvSpPr txBox="1">
            <a:spLocks noGrp="1" noChangeArrowheads="1"/>
          </p:cNvSpPr>
          <p:nvPr/>
        </p:nvSpPr>
        <p:spPr bwMode="auto">
          <a:xfrm>
            <a:off x="3887789" y="8689977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0C7B8A1B-A169-42ED-96E3-CF5B68CF2C7A}" type="slidenum">
              <a:rPr lang="en-GB" sz="1300">
                <a:solidFill>
                  <a:prstClr val="black"/>
                </a:solidFill>
              </a:rPr>
              <a:pPr algn="r" defTabSz="947738"/>
              <a:t>13</a:t>
            </a:fld>
            <a:endParaRPr lang="en-GB" sz="1300" dirty="0">
              <a:solidFill>
                <a:prstClr val="black"/>
              </a:solidFill>
            </a:endParaRPr>
          </a:p>
        </p:txBody>
      </p:sp>
      <p:sp>
        <p:nvSpPr>
          <p:cNvPr id="972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972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1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de-DE" noProof="1" smtClean="0">
              <a:cs typeface="Arial" pitchFamily="34" charset="0"/>
            </a:endParaRPr>
          </a:p>
        </p:txBody>
      </p:sp>
      <p:sp>
        <p:nvSpPr>
          <p:cNvPr id="2" name="Дата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© Центр ГРАНИ</a:t>
            </a:r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001EEF-2356-4741-B496-B196F50BF18F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529644-27C0-4655-9503-40E917BF2C41}" type="slidenum">
              <a:rPr>
                <a:solidFill>
                  <a:prstClr val="black"/>
                </a:solidFill>
              </a:rPr>
              <a:pPr/>
              <a:t>15</a:t>
            </a:fld>
            <a:endParaRPr lang="de-DE" dirty="0">
              <a:solidFill>
                <a:prstClr val="black"/>
              </a:solidFill>
            </a:endParaRPr>
          </a:p>
        </p:txBody>
      </p:sp>
      <p:sp>
        <p:nvSpPr>
          <p:cNvPr id="97283" name="Rectangle 7"/>
          <p:cNvSpPr txBox="1">
            <a:spLocks noGrp="1" noChangeArrowheads="1"/>
          </p:cNvSpPr>
          <p:nvPr/>
        </p:nvSpPr>
        <p:spPr bwMode="auto">
          <a:xfrm>
            <a:off x="3887789" y="8689977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0C7B8A1B-A169-42ED-96E3-CF5B68CF2C7A}" type="slidenum">
              <a:rPr lang="en-GB" sz="1300">
                <a:solidFill>
                  <a:prstClr val="black"/>
                </a:solidFill>
              </a:rPr>
              <a:pPr algn="r" defTabSz="947738"/>
              <a:t>15</a:t>
            </a:fld>
            <a:endParaRPr lang="en-GB" sz="1300" dirty="0">
              <a:solidFill>
                <a:prstClr val="black"/>
              </a:solidFill>
            </a:endParaRPr>
          </a:p>
        </p:txBody>
      </p:sp>
      <p:sp>
        <p:nvSpPr>
          <p:cNvPr id="972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972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1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de-DE" noProof="1" smtClean="0">
              <a:cs typeface="Arial" pitchFamily="34" charset="0"/>
            </a:endParaRPr>
          </a:p>
        </p:txBody>
      </p:sp>
      <p:sp>
        <p:nvSpPr>
          <p:cNvPr id="2" name="Дата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© Центр ГРАНИ</a:t>
            </a:r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529644-27C0-4655-9503-40E917BF2C41}" type="slidenum">
              <a:rPr>
                <a:solidFill>
                  <a:prstClr val="black"/>
                </a:solidFill>
              </a:rPr>
              <a:pPr/>
              <a:t>2</a:t>
            </a:fld>
            <a:endParaRPr lang="de-DE" dirty="0">
              <a:solidFill>
                <a:prstClr val="black"/>
              </a:solidFill>
            </a:endParaRPr>
          </a:p>
        </p:txBody>
      </p:sp>
      <p:sp>
        <p:nvSpPr>
          <p:cNvPr id="97283" name="Rectangle 7"/>
          <p:cNvSpPr txBox="1">
            <a:spLocks noGrp="1" noChangeArrowheads="1"/>
          </p:cNvSpPr>
          <p:nvPr/>
        </p:nvSpPr>
        <p:spPr bwMode="auto">
          <a:xfrm>
            <a:off x="3887789" y="8689977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0C7B8A1B-A169-42ED-96E3-CF5B68CF2C7A}" type="slidenum">
              <a:rPr lang="en-GB" sz="1300">
                <a:solidFill>
                  <a:prstClr val="black"/>
                </a:solidFill>
              </a:rPr>
              <a:pPr algn="r" defTabSz="947738"/>
              <a:t>2</a:t>
            </a:fld>
            <a:endParaRPr lang="en-GB" sz="1300" dirty="0">
              <a:solidFill>
                <a:prstClr val="black"/>
              </a:solidFill>
            </a:endParaRPr>
          </a:p>
        </p:txBody>
      </p:sp>
      <p:sp>
        <p:nvSpPr>
          <p:cNvPr id="972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972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1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de-DE" noProof="1" smtClean="0">
              <a:cs typeface="Arial" pitchFamily="34" charset="0"/>
            </a:endParaRPr>
          </a:p>
        </p:txBody>
      </p:sp>
      <p:sp>
        <p:nvSpPr>
          <p:cNvPr id="2" name="Дата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© Центр ГРАНИ</a:t>
            </a:r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529644-27C0-4655-9503-40E917BF2C41}" type="slidenum">
              <a:rPr>
                <a:solidFill>
                  <a:prstClr val="black"/>
                </a:solidFill>
              </a:rPr>
              <a:pPr/>
              <a:t>3</a:t>
            </a:fld>
            <a:endParaRPr lang="de-DE" dirty="0">
              <a:solidFill>
                <a:prstClr val="black"/>
              </a:solidFill>
            </a:endParaRPr>
          </a:p>
        </p:txBody>
      </p:sp>
      <p:sp>
        <p:nvSpPr>
          <p:cNvPr id="97283" name="Rectangle 7"/>
          <p:cNvSpPr txBox="1">
            <a:spLocks noGrp="1" noChangeArrowheads="1"/>
          </p:cNvSpPr>
          <p:nvPr/>
        </p:nvSpPr>
        <p:spPr bwMode="auto">
          <a:xfrm>
            <a:off x="3887789" y="8689977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0C7B8A1B-A169-42ED-96E3-CF5B68CF2C7A}" type="slidenum">
              <a:rPr lang="en-GB" sz="1300">
                <a:solidFill>
                  <a:prstClr val="black"/>
                </a:solidFill>
              </a:rPr>
              <a:pPr algn="r" defTabSz="947738"/>
              <a:t>3</a:t>
            </a:fld>
            <a:endParaRPr lang="en-GB" sz="1300" dirty="0">
              <a:solidFill>
                <a:prstClr val="black"/>
              </a:solidFill>
            </a:endParaRPr>
          </a:p>
        </p:txBody>
      </p:sp>
      <p:sp>
        <p:nvSpPr>
          <p:cNvPr id="972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972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1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de-DE" noProof="1" smtClean="0">
              <a:cs typeface="Arial" pitchFamily="34" charset="0"/>
            </a:endParaRPr>
          </a:p>
        </p:txBody>
      </p:sp>
      <p:sp>
        <p:nvSpPr>
          <p:cNvPr id="2" name="Дата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© Центр ГРАНИ</a:t>
            </a:r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529644-27C0-4655-9503-40E917BF2C41}" type="slidenum">
              <a:rPr>
                <a:solidFill>
                  <a:prstClr val="black"/>
                </a:solidFill>
              </a:rPr>
              <a:pPr/>
              <a:t>4</a:t>
            </a:fld>
            <a:endParaRPr lang="de-DE" dirty="0">
              <a:solidFill>
                <a:prstClr val="black"/>
              </a:solidFill>
            </a:endParaRPr>
          </a:p>
        </p:txBody>
      </p:sp>
      <p:sp>
        <p:nvSpPr>
          <p:cNvPr id="97283" name="Rectangle 7"/>
          <p:cNvSpPr txBox="1">
            <a:spLocks noGrp="1" noChangeArrowheads="1"/>
          </p:cNvSpPr>
          <p:nvPr/>
        </p:nvSpPr>
        <p:spPr bwMode="auto">
          <a:xfrm>
            <a:off x="3887789" y="8689977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0C7B8A1B-A169-42ED-96E3-CF5B68CF2C7A}" type="slidenum">
              <a:rPr lang="en-GB" sz="1300">
                <a:solidFill>
                  <a:prstClr val="black"/>
                </a:solidFill>
              </a:rPr>
              <a:pPr algn="r" defTabSz="947738"/>
              <a:t>4</a:t>
            </a:fld>
            <a:endParaRPr lang="en-GB" sz="1300" dirty="0">
              <a:solidFill>
                <a:prstClr val="black"/>
              </a:solidFill>
            </a:endParaRPr>
          </a:p>
        </p:txBody>
      </p:sp>
      <p:sp>
        <p:nvSpPr>
          <p:cNvPr id="972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972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1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de-DE" noProof="1" smtClean="0">
              <a:cs typeface="Arial" pitchFamily="34" charset="0"/>
            </a:endParaRPr>
          </a:p>
        </p:txBody>
      </p:sp>
      <p:sp>
        <p:nvSpPr>
          <p:cNvPr id="2" name="Дата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© Центр ГРАНИ</a:t>
            </a:r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529644-27C0-4655-9503-40E917BF2C41}" type="slidenum">
              <a:rPr>
                <a:solidFill>
                  <a:prstClr val="black"/>
                </a:solidFill>
              </a:rPr>
              <a:pPr/>
              <a:t>5</a:t>
            </a:fld>
            <a:endParaRPr lang="de-DE" dirty="0">
              <a:solidFill>
                <a:prstClr val="black"/>
              </a:solidFill>
            </a:endParaRPr>
          </a:p>
        </p:txBody>
      </p:sp>
      <p:sp>
        <p:nvSpPr>
          <p:cNvPr id="97283" name="Rectangle 7"/>
          <p:cNvSpPr txBox="1">
            <a:spLocks noGrp="1" noChangeArrowheads="1"/>
          </p:cNvSpPr>
          <p:nvPr/>
        </p:nvSpPr>
        <p:spPr bwMode="auto">
          <a:xfrm>
            <a:off x="3887789" y="8689977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0C7B8A1B-A169-42ED-96E3-CF5B68CF2C7A}" type="slidenum">
              <a:rPr lang="en-GB" sz="1300">
                <a:solidFill>
                  <a:prstClr val="black"/>
                </a:solidFill>
              </a:rPr>
              <a:pPr algn="r" defTabSz="947738"/>
              <a:t>5</a:t>
            </a:fld>
            <a:endParaRPr lang="en-GB" sz="1300" dirty="0">
              <a:solidFill>
                <a:prstClr val="black"/>
              </a:solidFill>
            </a:endParaRPr>
          </a:p>
        </p:txBody>
      </p:sp>
      <p:sp>
        <p:nvSpPr>
          <p:cNvPr id="972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972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1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de-DE" noProof="1" smtClean="0">
              <a:cs typeface="Arial" pitchFamily="34" charset="0"/>
            </a:endParaRPr>
          </a:p>
        </p:txBody>
      </p:sp>
      <p:sp>
        <p:nvSpPr>
          <p:cNvPr id="2" name="Дата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© Центр ГРАНИ</a:t>
            </a:r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529644-27C0-4655-9503-40E917BF2C41}" type="slidenum">
              <a:rPr>
                <a:solidFill>
                  <a:prstClr val="black"/>
                </a:solidFill>
              </a:rPr>
              <a:pPr/>
              <a:t>6</a:t>
            </a:fld>
            <a:endParaRPr lang="de-DE" dirty="0">
              <a:solidFill>
                <a:prstClr val="black"/>
              </a:solidFill>
            </a:endParaRPr>
          </a:p>
        </p:txBody>
      </p:sp>
      <p:sp>
        <p:nvSpPr>
          <p:cNvPr id="97283" name="Rectangle 7"/>
          <p:cNvSpPr txBox="1">
            <a:spLocks noGrp="1" noChangeArrowheads="1"/>
          </p:cNvSpPr>
          <p:nvPr/>
        </p:nvSpPr>
        <p:spPr bwMode="auto">
          <a:xfrm>
            <a:off x="3887789" y="8689977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0C7B8A1B-A169-42ED-96E3-CF5B68CF2C7A}" type="slidenum">
              <a:rPr lang="en-GB" sz="1300">
                <a:solidFill>
                  <a:prstClr val="black"/>
                </a:solidFill>
              </a:rPr>
              <a:pPr algn="r" defTabSz="947738"/>
              <a:t>6</a:t>
            </a:fld>
            <a:endParaRPr lang="en-GB" sz="1300" dirty="0">
              <a:solidFill>
                <a:prstClr val="black"/>
              </a:solidFill>
            </a:endParaRPr>
          </a:p>
        </p:txBody>
      </p:sp>
      <p:sp>
        <p:nvSpPr>
          <p:cNvPr id="972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972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1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de-DE" noProof="1" smtClean="0">
              <a:cs typeface="Arial" pitchFamily="34" charset="0"/>
            </a:endParaRPr>
          </a:p>
        </p:txBody>
      </p:sp>
      <p:sp>
        <p:nvSpPr>
          <p:cNvPr id="2" name="Дата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© Центр ГРАНИ</a:t>
            </a:r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529644-27C0-4655-9503-40E917BF2C41}" type="slidenum">
              <a:rPr>
                <a:solidFill>
                  <a:prstClr val="black"/>
                </a:solidFill>
              </a:rPr>
              <a:pPr/>
              <a:t>8</a:t>
            </a:fld>
            <a:endParaRPr lang="de-DE" dirty="0">
              <a:solidFill>
                <a:prstClr val="black"/>
              </a:solidFill>
            </a:endParaRPr>
          </a:p>
        </p:txBody>
      </p:sp>
      <p:sp>
        <p:nvSpPr>
          <p:cNvPr id="97283" name="Rectangle 7"/>
          <p:cNvSpPr txBox="1">
            <a:spLocks noGrp="1" noChangeArrowheads="1"/>
          </p:cNvSpPr>
          <p:nvPr/>
        </p:nvSpPr>
        <p:spPr bwMode="auto">
          <a:xfrm>
            <a:off x="3887789" y="8689977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0C7B8A1B-A169-42ED-96E3-CF5B68CF2C7A}" type="slidenum">
              <a:rPr lang="en-GB" sz="1300">
                <a:solidFill>
                  <a:prstClr val="black"/>
                </a:solidFill>
              </a:rPr>
              <a:pPr algn="r" defTabSz="947738"/>
              <a:t>8</a:t>
            </a:fld>
            <a:endParaRPr lang="en-GB" sz="1300" dirty="0">
              <a:solidFill>
                <a:prstClr val="black"/>
              </a:solidFill>
            </a:endParaRPr>
          </a:p>
        </p:txBody>
      </p:sp>
      <p:sp>
        <p:nvSpPr>
          <p:cNvPr id="972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972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1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de-DE" noProof="1" smtClean="0">
              <a:cs typeface="Arial" pitchFamily="34" charset="0"/>
            </a:endParaRPr>
          </a:p>
        </p:txBody>
      </p:sp>
      <p:sp>
        <p:nvSpPr>
          <p:cNvPr id="2" name="Дата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© Центр ГРАНИ</a:t>
            </a:r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529644-27C0-4655-9503-40E917BF2C41}" type="slidenum">
              <a:rPr>
                <a:solidFill>
                  <a:prstClr val="black"/>
                </a:solidFill>
              </a:rPr>
              <a:pPr/>
              <a:t>9</a:t>
            </a:fld>
            <a:endParaRPr lang="de-DE" dirty="0">
              <a:solidFill>
                <a:prstClr val="black"/>
              </a:solidFill>
            </a:endParaRPr>
          </a:p>
        </p:txBody>
      </p:sp>
      <p:sp>
        <p:nvSpPr>
          <p:cNvPr id="97283" name="Rectangle 7"/>
          <p:cNvSpPr txBox="1">
            <a:spLocks noGrp="1" noChangeArrowheads="1"/>
          </p:cNvSpPr>
          <p:nvPr/>
        </p:nvSpPr>
        <p:spPr bwMode="auto">
          <a:xfrm>
            <a:off x="3887789" y="8689977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0C7B8A1B-A169-42ED-96E3-CF5B68CF2C7A}" type="slidenum">
              <a:rPr lang="en-GB" sz="1300">
                <a:solidFill>
                  <a:prstClr val="black"/>
                </a:solidFill>
              </a:rPr>
              <a:pPr algn="r" defTabSz="947738"/>
              <a:t>9</a:t>
            </a:fld>
            <a:endParaRPr lang="en-GB" sz="1300" dirty="0">
              <a:solidFill>
                <a:prstClr val="black"/>
              </a:solidFill>
            </a:endParaRPr>
          </a:p>
        </p:txBody>
      </p:sp>
      <p:sp>
        <p:nvSpPr>
          <p:cNvPr id="972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972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1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de-DE" noProof="1" smtClean="0">
              <a:cs typeface="Arial" pitchFamily="34" charset="0"/>
            </a:endParaRPr>
          </a:p>
        </p:txBody>
      </p:sp>
      <p:sp>
        <p:nvSpPr>
          <p:cNvPr id="2" name="Дата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© Центр ГРАНИ</a:t>
            </a:r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529644-27C0-4655-9503-40E917BF2C41}" type="slidenum">
              <a:rPr>
                <a:solidFill>
                  <a:prstClr val="black"/>
                </a:solidFill>
              </a:rPr>
              <a:pPr/>
              <a:t>10</a:t>
            </a:fld>
            <a:endParaRPr lang="de-DE" dirty="0">
              <a:solidFill>
                <a:prstClr val="black"/>
              </a:solidFill>
            </a:endParaRPr>
          </a:p>
        </p:txBody>
      </p:sp>
      <p:sp>
        <p:nvSpPr>
          <p:cNvPr id="97283" name="Rectangle 7"/>
          <p:cNvSpPr txBox="1">
            <a:spLocks noGrp="1" noChangeArrowheads="1"/>
          </p:cNvSpPr>
          <p:nvPr/>
        </p:nvSpPr>
        <p:spPr bwMode="auto">
          <a:xfrm>
            <a:off x="3887789" y="8689977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0C7B8A1B-A169-42ED-96E3-CF5B68CF2C7A}" type="slidenum">
              <a:rPr lang="en-GB" sz="1300">
                <a:solidFill>
                  <a:prstClr val="black"/>
                </a:solidFill>
              </a:rPr>
              <a:pPr algn="r" defTabSz="947738"/>
              <a:t>10</a:t>
            </a:fld>
            <a:endParaRPr lang="en-GB" sz="1300" dirty="0">
              <a:solidFill>
                <a:prstClr val="black"/>
              </a:solidFill>
            </a:endParaRPr>
          </a:p>
        </p:txBody>
      </p:sp>
      <p:sp>
        <p:nvSpPr>
          <p:cNvPr id="972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972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1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de-DE" noProof="1" smtClean="0">
              <a:cs typeface="Arial" pitchFamily="34" charset="0"/>
            </a:endParaRPr>
          </a:p>
        </p:txBody>
      </p:sp>
      <p:sp>
        <p:nvSpPr>
          <p:cNvPr id="2" name="Дата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© Центр ГРАНИ</a:t>
            </a:r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04_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850" y="238539"/>
            <a:ext cx="8497092" cy="616455"/>
          </a:xfrm>
        </p:spPr>
        <p:txBody>
          <a:bodyPr anchor="ctr" anchorCtr="0"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D8AB9-B71E-4FE2-B06B-691E66DC9A9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17.04.2014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1E638-3F78-4E0D-883A-B278700C48C0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323850" y="854994"/>
            <a:ext cx="8496300" cy="336244"/>
          </a:xfrm>
        </p:spPr>
        <p:txBody>
          <a:bodyPr lIns="0" tIns="0" rIns="0" bIns="0" anchor="t" anchorCtr="0">
            <a:noAutofit/>
          </a:bodyPr>
          <a:lstStyle>
            <a:lvl1pPr>
              <a:buNone/>
              <a:defRPr sz="2000"/>
            </a:lvl1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9602109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850" y="238539"/>
            <a:ext cx="8497092" cy="616455"/>
          </a:xfrm>
        </p:spPr>
        <p:txBody>
          <a:bodyPr anchor="ctr" anchorCtr="0"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06460-7520-47B1-BAB7-0084B1D3C09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17.04.2014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1E638-3F78-4E0D-883A-B278700C48C0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323850" y="854994"/>
            <a:ext cx="8496300" cy="336244"/>
          </a:xfrm>
        </p:spPr>
        <p:txBody>
          <a:bodyPr lIns="0" tIns="0" rIns="0" bIns="0" anchor="t" anchorCtr="0">
            <a:noAutofit/>
          </a:bodyPr>
          <a:lstStyle>
            <a:lvl1pPr>
              <a:buNone/>
              <a:defRPr sz="2000"/>
            </a:lvl1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639998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gokrk.ru/&#1043;&#1086;&#1089;&#1091;&#1076;&#1072;&#1088;&#1089;&#1090;&#1074;&#1077;&#1085;&#1085;&#1072;&#1103;_&#1087;&#1086;&#1076;&#1076;&#1077;&#1088;&#1078;&#1082;&#1072;_&#1043;&#1054;/&#1043;&#1086;&#1089;&#1091;&#1076;&#1072;&#1088;&#1089;&#1090;&#1074;&#1077;&#1085;&#1085;&#1099;&#1077;_&#1079;&#1072;&#1082;&#1072;&#1079;&#1099;/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aoi24.ru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oi.ru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780928"/>
            <a:ext cx="5905500" cy="3933825"/>
          </a:xfrm>
          <a:prstGeom prst="rect">
            <a:avLst/>
          </a:prstGeom>
          <a:noFill/>
          <a:ln>
            <a:noFill/>
          </a:ln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Rectangle 5"/>
          <p:cNvSpPr>
            <a:spLocks noChangeArrowheads="1"/>
          </p:cNvSpPr>
          <p:nvPr/>
        </p:nvSpPr>
        <p:spPr bwMode="gray">
          <a:xfrm>
            <a:off x="251520" y="413190"/>
            <a:ext cx="8568951" cy="6184162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15000"/>
                </a:srgbClr>
              </a:gs>
              <a:gs pos="100000">
                <a:srgbClr val="FFFFFF">
                  <a:alpha val="0"/>
                </a:srgbClr>
              </a:gs>
            </a:gsLst>
            <a:lin ang="16200000" scaled="1"/>
            <a:tileRect/>
          </a:gradFill>
          <a:ln w="12700">
            <a:noFill/>
            <a:miter lim="800000"/>
            <a:headEnd/>
            <a:tailEnd/>
          </a:ln>
          <a:effectLst/>
        </p:spPr>
        <p:txBody>
          <a:bodyPr lIns="108000" tIns="108000" rIns="144000" bIns="72000"/>
          <a:lstStyle/>
          <a:p>
            <a:pPr marL="285750" indent="-285750" algn="ctr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  <a:buFont typeface="Arial" panose="020B0604020202020204" pitchFamily="34" charset="0"/>
              <a:buChar char="•"/>
              <a:defRPr/>
            </a:pPr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ctr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  <a:buFont typeface="Arial" panose="020B0604020202020204" pitchFamily="34" charset="0"/>
              <a:buChar char="•"/>
              <a:defRPr/>
            </a:pPr>
            <a:endParaRPr lang="ru-RU" b="1" dirty="0">
              <a:latin typeface="Arial" pitchFamily="34" charset="0"/>
              <a:cs typeface="Arial" pitchFamily="34" charset="0"/>
            </a:endParaRPr>
          </a:p>
          <a:p>
            <a:pPr marL="285750" indent="-285750" algn="ctr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  <a:buFont typeface="Arial" panose="020B0604020202020204" pitchFamily="34" charset="0"/>
              <a:buChar char="•"/>
              <a:defRPr/>
            </a:pPr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ctr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  <a:buFont typeface="Arial" panose="020B0604020202020204" pitchFamily="34" charset="0"/>
              <a:buChar char="•"/>
              <a:defRPr/>
            </a:pPr>
            <a:endParaRPr lang="ru-RU" b="1" dirty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  <a:defRPr/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«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Участие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социально-ориентированных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некоммерческих организаций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и общественности Красноярского края в административной реформе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»</a:t>
            </a:r>
          </a:p>
          <a:p>
            <a:pPr algn="ctr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  <a:defRPr/>
            </a:pPr>
            <a:endParaRPr lang="ru-RU" b="1" dirty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  <a:defRPr/>
            </a:pPr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  <a:defRPr/>
            </a:pPr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  <a:defRPr/>
            </a:pPr>
            <a:endParaRPr lang="ru-RU" b="1" dirty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  <a:defRPr/>
            </a:pPr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  <a:defRPr/>
            </a:pPr>
            <a:r>
              <a:rPr lang="ru-RU" dirty="0">
                <a:latin typeface="Arial" pitchFamily="34" charset="0"/>
                <a:cs typeface="Arial" pitchFamily="34" charset="0"/>
              </a:rPr>
              <a:t/>
            </a:r>
            <a:br>
              <a:rPr lang="ru-RU" dirty="0">
                <a:latin typeface="Arial" pitchFamily="34" charset="0"/>
                <a:cs typeface="Arial" pitchFamily="34" charset="0"/>
              </a:rPr>
            </a:br>
            <a:endParaRPr lang="de-DE" noProof="1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8206265" y="6356350"/>
            <a:ext cx="869430" cy="365125"/>
          </a:xfrm>
        </p:spPr>
        <p:txBody>
          <a:bodyPr/>
          <a:lstStyle/>
          <a:p>
            <a:fld id="{9DC1E638-3F78-4E0D-883A-B278700C48C0}" type="slidenum">
              <a:rPr lang="de-DE" b="1" smtClean="0">
                <a:solidFill>
                  <a:schemeClr val="tx1"/>
                </a:solidFill>
              </a:rPr>
              <a:pPr/>
              <a:t>1</a:t>
            </a:fld>
            <a:endParaRPr lang="de-DE" b="1" dirty="0">
              <a:solidFill>
                <a:schemeClr val="tx1"/>
              </a:solidFill>
            </a:endParaRPr>
          </a:p>
        </p:txBody>
      </p:sp>
      <p:pic>
        <p:nvPicPr>
          <p:cNvPr id="6" name="Рисунок 1" descr="АОИ-ЛОГО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413190"/>
            <a:ext cx="1142243" cy="1125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0599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5"/>
          <p:cNvSpPr>
            <a:spLocks noChangeArrowheads="1"/>
          </p:cNvSpPr>
          <p:nvPr/>
        </p:nvSpPr>
        <p:spPr bwMode="gray">
          <a:xfrm>
            <a:off x="0" y="1412776"/>
            <a:ext cx="9143999" cy="5445224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15000"/>
                </a:srgbClr>
              </a:gs>
              <a:gs pos="100000">
                <a:srgbClr val="FFFFFF">
                  <a:alpha val="0"/>
                </a:srgbClr>
              </a:gs>
            </a:gsLst>
            <a:lin ang="16200000" scaled="1"/>
            <a:tileRect/>
          </a:gradFill>
          <a:ln w="12700">
            <a:noFill/>
            <a:miter lim="800000"/>
            <a:headEnd/>
            <a:tailEnd/>
          </a:ln>
          <a:effectLst/>
        </p:spPr>
        <p:txBody>
          <a:bodyPr lIns="108000" tIns="108000" rIns="144000" bIns="72000"/>
          <a:lstStyle/>
          <a:p>
            <a:pPr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  <a:defRPr/>
            </a:pPr>
            <a:endParaRPr lang="de-DE" noProof="1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1E638-3F78-4E0D-883A-B278700C48C0}" type="slidenum">
              <a:rPr lang="de-DE" b="1" smtClean="0">
                <a:solidFill>
                  <a:schemeClr val="tx1"/>
                </a:solidFill>
              </a:rPr>
              <a:pPr/>
              <a:t>10</a:t>
            </a:fld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" name="Текст 1"/>
          <p:cNvSpPr>
            <a:spLocks noGrp="1"/>
          </p:cNvSpPr>
          <p:nvPr>
            <p:ph type="body" sz="quarter" idx="13"/>
          </p:nvPr>
        </p:nvSpPr>
        <p:spPr>
          <a:xfrm>
            <a:off x="323850" y="476672"/>
            <a:ext cx="8424614" cy="4680520"/>
          </a:xfrm>
        </p:spPr>
        <p:txBody>
          <a:bodyPr/>
          <a:lstStyle/>
          <a:p>
            <a:pPr marL="0" indent="0" algn="ctr"/>
            <a:endParaRPr lang="ru-RU" b="1" dirty="0" smtClean="0"/>
          </a:p>
          <a:p>
            <a:pPr marL="0" indent="0" algn="ctr"/>
            <a:r>
              <a:rPr lang="ru-RU" b="1" dirty="0" smtClean="0"/>
              <a:t>Проект «Новая модель эффективного управления муниципальным образованием»</a:t>
            </a:r>
          </a:p>
          <a:p>
            <a:pPr marL="0" indent="0" algn="ctr"/>
            <a:endParaRPr lang="ru-RU" b="1" dirty="0"/>
          </a:p>
          <a:p>
            <a:pPr marL="0" indent="0" algn="ctr"/>
            <a:r>
              <a:rPr lang="ru-RU" b="1" dirty="0" smtClean="0"/>
              <a:t>ОЦЕНКА </a:t>
            </a:r>
            <a:r>
              <a:rPr lang="ru-RU" b="1" dirty="0"/>
              <a:t>КАЧЕСТВА ДЕЯТЕЛЬНОСТИ МБУ «МОЛОДЕЖНЫЙ ЦЕНТР ИЛАНСКОГО РАЙОНА</a:t>
            </a:r>
            <a:r>
              <a:rPr lang="ru-RU" b="1" dirty="0" smtClean="0"/>
              <a:t>»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95536" y="836712"/>
            <a:ext cx="8352928" cy="20162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2" descr="G:\ане\_DSC313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57937" y="3429000"/>
            <a:ext cx="5790527" cy="324812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2560092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Содержимое 10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97022830"/>
              </p:ext>
            </p:extLst>
          </p:nvPr>
        </p:nvGraphicFramePr>
        <p:xfrm>
          <a:off x="1" y="59785"/>
          <a:ext cx="9144000" cy="1101204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71800"/>
                <a:gridCol w="3024336"/>
                <a:gridCol w="1512167"/>
                <a:gridCol w="1835697"/>
              </a:tblGrid>
              <a:tr h="7049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Услуги</a:t>
                      </a:r>
                    </a:p>
                    <a:p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Критерии оценки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Кол-во баллов/мах кол-во по данному пункту</a:t>
                      </a:r>
                    </a:p>
                    <a:p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Источник информации</a:t>
                      </a:r>
                      <a:endParaRPr kumimoji="0" lang="ru-RU" sz="18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</a:endParaRPr>
                    </a:p>
                    <a:p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828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Месторасположение МЦ</a:t>
                      </a:r>
                      <a:endParaRPr lang="ru-RU" sz="14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-доступность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-наличие указателей о местонахождении МЦ</a:t>
                      </a:r>
                      <a:endParaRPr lang="ru-RU" sz="14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0/до </a:t>
                      </a: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4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Опросы</a:t>
                      </a:r>
                      <a:endParaRPr lang="ru-RU" sz="14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9570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Доступность информационных услуг  (наличие информации о деятельности центра)</a:t>
                      </a:r>
                      <a:endParaRPr lang="ru-RU" sz="14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- на сайте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- в </a:t>
                      </a:r>
                      <a:r>
                        <a:rPr lang="ru-RU" sz="1400" b="1" dirty="0" err="1">
                          <a:latin typeface="Arial" pitchFamily="34" charset="0"/>
                          <a:cs typeface="Arial" pitchFamily="34" charset="0"/>
                        </a:rPr>
                        <a:t>Сми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- на стендах(афиши, информационные </a:t>
                      </a:r>
                      <a:r>
                        <a:rPr lang="ru-RU" sz="1400" b="1" dirty="0" err="1">
                          <a:latin typeface="Arial" pitchFamily="34" charset="0"/>
                          <a:cs typeface="Arial" pitchFamily="34" charset="0"/>
                        </a:rPr>
                        <a:t>банеры</a:t>
                      </a: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- в социальных сетях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- наличие своего сайта</a:t>
                      </a:r>
                      <a:endParaRPr lang="ru-RU" sz="14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4/До 5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Опросы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Мониторинг сайтов</a:t>
                      </a:r>
                      <a:endParaRPr lang="ru-RU" sz="14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828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Режим работы</a:t>
                      </a:r>
                      <a:endParaRPr lang="ru-RU" sz="14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- часы и дни работы</a:t>
                      </a:r>
                      <a:endParaRPr lang="ru-RU" sz="14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8/До </a:t>
                      </a: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ru-RU" sz="14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Наличие вывески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Информации на сайте</a:t>
                      </a:r>
                      <a:endParaRPr lang="ru-RU" sz="14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656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Комфортность пребывания в самом МЦ</a:t>
                      </a:r>
                      <a:endParaRPr lang="ru-RU" sz="14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- психологический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климат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- бытовая обстановка( наличие теплого </a:t>
                      </a:r>
                      <a:r>
                        <a:rPr lang="ru-RU" sz="1400" b="1" dirty="0" err="1">
                          <a:latin typeface="Arial" pitchFamily="34" charset="0"/>
                          <a:cs typeface="Arial" pitchFamily="34" charset="0"/>
                        </a:rPr>
                        <a:t>сан.узла</a:t>
                      </a: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,  чистота, уют)</a:t>
                      </a:r>
                      <a:endParaRPr lang="ru-RU" sz="14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3/До 3</a:t>
                      </a:r>
                      <a:endParaRPr lang="ru-RU" sz="14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Опросы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посещение</a:t>
                      </a:r>
                      <a:endParaRPr lang="ru-RU" sz="14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702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Качество проведенных мероприятий</a:t>
                      </a:r>
                      <a:endParaRPr lang="ru-RU" sz="14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количество участников  </a:t>
                      </a: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на начало и конец </a:t>
                      </a:r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мероприятия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-количество </a:t>
                      </a:r>
                      <a:r>
                        <a:rPr lang="ru-RU" sz="1400" b="1" dirty="0" err="1" smtClean="0">
                          <a:latin typeface="Arial" pitchFamily="34" charset="0"/>
                          <a:cs typeface="Arial" pitchFamily="34" charset="0"/>
                        </a:rPr>
                        <a:t>благополучателей</a:t>
                      </a:r>
                      <a:endParaRPr lang="ru-RU" sz="14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-удовлетворенность участников и </a:t>
                      </a:r>
                      <a:r>
                        <a:rPr lang="ru-RU" sz="1400" b="1" dirty="0" err="1" smtClean="0">
                          <a:latin typeface="Arial" pitchFamily="34" charset="0"/>
                          <a:cs typeface="Arial" pitchFamily="34" charset="0"/>
                        </a:rPr>
                        <a:t>благополучателей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- вовлеченность присутствующих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-количество проведенных мероприятий</a:t>
                      </a:r>
                      <a:endParaRPr lang="ru-RU" sz="14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5/До 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(мероприятия оценивались</a:t>
                      </a:r>
                      <a:r>
                        <a:rPr lang="ru-RU" sz="1400" b="1" baseline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за  2013 год</a:t>
                      </a:r>
                      <a:r>
                        <a:rPr lang="ru-RU" sz="14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)</a:t>
                      </a:r>
                      <a:endParaRPr lang="ru-RU" sz="14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Опросы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Непосредственное посещение всех мероприятий</a:t>
                      </a:r>
                      <a:endParaRPr lang="ru-RU" sz="14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742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Возможность обратной связи в работе МЦ</a:t>
                      </a:r>
                      <a:endParaRPr lang="ru-RU" sz="14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- наличие группы МЦ в </a:t>
                      </a:r>
                      <a:r>
                        <a:rPr lang="ru-RU" sz="1400" b="1" dirty="0" err="1">
                          <a:latin typeface="Arial" pitchFamily="34" charset="0"/>
                          <a:cs typeface="Arial" pitchFamily="34" charset="0"/>
                        </a:rPr>
                        <a:t>соц.сетях</a:t>
                      </a:r>
                      <a:endParaRPr lang="ru-RU" sz="14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5/До </a:t>
                      </a: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14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- Анкетирование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- СМС –голосование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- обсуждение в </a:t>
                      </a:r>
                      <a:r>
                        <a:rPr lang="ru-RU" sz="1400" b="1" dirty="0" err="1">
                          <a:latin typeface="Arial" pitchFamily="34" charset="0"/>
                          <a:cs typeface="Arial" pitchFamily="34" charset="0"/>
                        </a:rPr>
                        <a:t>соц.сетях</a:t>
                      </a:r>
                      <a:endParaRPr lang="ru-RU" sz="14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1484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Разнообразие направлений деятельности</a:t>
                      </a:r>
                      <a:endParaRPr lang="ru-RU" sz="14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Наличие направлений: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- патриотизм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- добровольчество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- </a:t>
                      </a:r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танцевальные </a:t>
                      </a: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жанры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- спорт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- пр.</a:t>
                      </a:r>
                      <a:endParaRPr lang="ru-RU" sz="14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7/До 14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(14</a:t>
                      </a:r>
                      <a:r>
                        <a:rPr lang="ru-RU" sz="1400" b="1" baseline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основных направлений в молодежной политике Красноярского края)</a:t>
                      </a:r>
                      <a:endParaRPr lang="ru-RU" sz="14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Анализ </a:t>
                      </a:r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программ,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Количество любительских объединений</a:t>
                      </a:r>
                      <a:endParaRPr lang="ru-RU" sz="14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7029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514179196"/>
              </p:ext>
            </p:extLst>
          </p:nvPr>
        </p:nvGraphicFramePr>
        <p:xfrm>
          <a:off x="0" y="0"/>
          <a:ext cx="9144000" cy="808343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891692"/>
                <a:gridCol w="2904444"/>
                <a:gridCol w="1656184"/>
                <a:gridCol w="1691680"/>
              </a:tblGrid>
              <a:tr h="12977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Услуги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Критерии оценки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Кол-во баллов/мах кол-во баллов по данному пункту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Источник информации</a:t>
                      </a:r>
                      <a:endParaRPr kumimoji="0" lang="ru-RU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1182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Компетентность специалистов центров </a:t>
                      </a:r>
                      <a:endParaRPr lang="ru-RU" sz="14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-грамотность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- речь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- организаторские способности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- лидерские способности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- коммуникабельность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- количество регулярно сотрудничающей (работающей) молодежи с данным специалистом</a:t>
                      </a:r>
                      <a:endParaRPr lang="ru-RU" sz="14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6/До 6</a:t>
                      </a:r>
                      <a:endParaRPr lang="ru-RU" sz="14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Опросы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Личное общение</a:t>
                      </a:r>
                      <a:endParaRPr lang="ru-RU" sz="14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3238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Участие в мероприятиях различных уровней</a:t>
                      </a:r>
                      <a:endParaRPr lang="ru-RU" sz="14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Районных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Межрайонных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Зональных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- </a:t>
                      </a:r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Краевых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- </a:t>
                      </a:r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Федеральных</a:t>
                      </a:r>
                      <a:endParaRPr lang="ru-RU" sz="14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4/До 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ru-RU" sz="1400" b="1" baseline="0" dirty="0" smtClean="0">
                          <a:latin typeface="Arial" pitchFamily="34" charset="0"/>
                          <a:cs typeface="Arial" pitchFamily="34" charset="0"/>
                        </a:rPr>
                        <a:t> 2013 год)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latin typeface="Arial" pitchFamily="34" charset="0"/>
                          <a:cs typeface="Arial" pitchFamily="34" charset="0"/>
                        </a:rPr>
                        <a:t>(0 по федеральным мероприятиям)</a:t>
                      </a:r>
                      <a:endParaRPr lang="ru-RU" sz="14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Наличие информации в СМИ. Интернете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Наличие дипломов. Грамот, сертификатов</a:t>
                      </a:r>
                      <a:endParaRPr lang="ru-RU" sz="14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3238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Охват </a:t>
                      </a:r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территории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(в Иланском районе 9 Муниципальных</a:t>
                      </a:r>
                      <a:r>
                        <a:rPr lang="ru-RU" sz="1400" b="1" baseline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образований)</a:t>
                      </a:r>
                      <a:endParaRPr lang="ru-RU" sz="14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Кол-во МО вовлеченных в деятельность МЦ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endParaRPr lang="ru-RU" sz="14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5/До 9</a:t>
                      </a:r>
                      <a:endParaRPr lang="ru-RU" sz="14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План мероприятий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 Отчеты о деятельности размещенные на информационных ресурсах</a:t>
                      </a:r>
                      <a:endParaRPr lang="ru-RU" sz="14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943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Техническая оснащенность молодежного центра</a:t>
                      </a:r>
                      <a:endParaRPr lang="ru-RU" sz="14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- наличие ПК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- проекторы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И пр. оборудование</a:t>
                      </a:r>
                      <a:endParaRPr lang="ru-RU" sz="14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10/До 10</a:t>
                      </a:r>
                      <a:endParaRPr lang="ru-RU" sz="14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Визуальное наличие</a:t>
                      </a:r>
                      <a:endParaRPr lang="ru-RU" sz="14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Содержимое 8"/>
          <p:cNvSpPr txBox="1">
            <a:spLocks/>
          </p:cNvSpPr>
          <p:nvPr/>
        </p:nvSpPr>
        <p:spPr>
          <a:xfrm>
            <a:off x="4860032" y="4941168"/>
            <a:ext cx="4041775" cy="17610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68804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5"/>
          <p:cNvSpPr>
            <a:spLocks noChangeArrowheads="1"/>
          </p:cNvSpPr>
          <p:nvPr/>
        </p:nvSpPr>
        <p:spPr bwMode="gray">
          <a:xfrm>
            <a:off x="0" y="1412776"/>
            <a:ext cx="9143999" cy="5445224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15000"/>
                </a:srgbClr>
              </a:gs>
              <a:gs pos="100000">
                <a:srgbClr val="FFFFFF">
                  <a:alpha val="0"/>
                </a:srgbClr>
              </a:gs>
            </a:gsLst>
            <a:lin ang="16200000" scaled="1"/>
            <a:tileRect/>
          </a:gradFill>
          <a:ln w="12700">
            <a:noFill/>
            <a:miter lim="800000"/>
            <a:headEnd/>
            <a:tailEnd/>
          </a:ln>
          <a:effectLst/>
        </p:spPr>
        <p:txBody>
          <a:bodyPr lIns="108000" tIns="108000" rIns="144000" bIns="72000"/>
          <a:lstStyle/>
          <a:p>
            <a:pPr algn="ctr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  <a:defRPr/>
            </a:pPr>
            <a:r>
              <a:rPr lang="ru-RU" sz="2400" b="1" dirty="0">
                <a:latin typeface="Arial" pitchFamily="34" charset="0"/>
                <a:cs typeface="Arial" pitchFamily="34" charset="0"/>
              </a:rPr>
              <a:t>ОЦЕНКА КАЧЕСТВА УСЛУГ ДОПОЛНИТЕЛЬНОГО ОБРАЗОВАНИЯ</a:t>
            </a:r>
            <a:endParaRPr lang="de-DE" sz="2400" noProof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1E638-3F78-4E0D-883A-B278700C48C0}" type="slidenum">
              <a:rPr lang="de-DE" b="1" smtClean="0">
                <a:solidFill>
                  <a:schemeClr val="tx1"/>
                </a:solidFill>
              </a:rPr>
              <a:pPr/>
              <a:t>13</a:t>
            </a:fld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95536" y="836712"/>
            <a:ext cx="8352928" cy="20162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 descr="http://cs405127.userapi.com/v405127159/a4e/_eYZZ__O7w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95730" y="2348880"/>
            <a:ext cx="6033429" cy="33843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4908701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480720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0547599"/>
              </p:ext>
            </p:extLst>
          </p:nvPr>
        </p:nvGraphicFramePr>
        <p:xfrm>
          <a:off x="-36512" y="1"/>
          <a:ext cx="9180511" cy="103619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/>
                <a:gridCol w="2016224"/>
                <a:gridCol w="1872208"/>
                <a:gridCol w="1656184"/>
                <a:gridCol w="2123727"/>
              </a:tblGrid>
              <a:tr h="5247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Услуга 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Источник информации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Периодичность 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Критерии оценки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Ответственный 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1989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Наличие доп.образования в районе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Управление образования (телефон, сайт)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Сентябрь.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Декабрь.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1б.-учреждения </a:t>
                      </a:r>
                      <a:r>
                        <a:rPr lang="ru-RU" sz="1400" b="1" dirty="0" err="1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доп.обр</a:t>
                      </a:r>
                      <a:r>
                        <a:rPr lang="ru-RU" sz="14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(1)</a:t>
                      </a:r>
                      <a:endParaRPr lang="ru-RU" sz="14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1б-в </a:t>
                      </a:r>
                      <a:r>
                        <a:rPr lang="ru-RU" sz="14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школах (1)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(2\2)</a:t>
                      </a:r>
                      <a:endParaRPr lang="ru-RU" sz="14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Бобровская Н.А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(спец. </a:t>
                      </a:r>
                      <a:r>
                        <a:rPr lang="ru-RU" sz="14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Рц</a:t>
                      </a:r>
                      <a:r>
                        <a:rPr lang="ru-RU" sz="14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в сфере обр.)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Нефедова Н.В.(зам.директора шк.№41)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9676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Разнообразие предоставляемых услуг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Сайты и администрация школ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Сайт и администрация ЦДОД, ДЮСШ, МКДЦ «Орион»,ДКЖ, </a:t>
                      </a:r>
                      <a:r>
                        <a:rPr lang="ru-RU" sz="14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Муз.школа</a:t>
                      </a:r>
                      <a:r>
                        <a:rPr lang="ru-RU" sz="14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, Молодежный центр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Сентябрь.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Февраль.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1б.-доступность </a:t>
                      </a:r>
                      <a:r>
                        <a:rPr lang="ru-RU" sz="14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информации (1)</a:t>
                      </a:r>
                      <a:endParaRPr lang="ru-RU" sz="14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1б-колличество </a:t>
                      </a:r>
                      <a:r>
                        <a:rPr lang="ru-RU" sz="14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групп  (1)</a:t>
                      </a:r>
                      <a:endParaRPr lang="ru-RU" sz="14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1б-наличие </a:t>
                      </a:r>
                      <a:r>
                        <a:rPr lang="ru-RU" sz="14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мест (1)</a:t>
                      </a:r>
                      <a:endParaRPr lang="ru-RU" sz="14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1б-график </a:t>
                      </a:r>
                      <a:r>
                        <a:rPr lang="ru-RU" sz="14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занятий (0,5)</a:t>
                      </a:r>
                      <a:endParaRPr lang="ru-RU" sz="14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1б-оплата (0,5)</a:t>
                      </a:r>
                      <a:endParaRPr lang="ru-RU" sz="14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1б-возраст (1)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(5\6)</a:t>
                      </a:r>
                      <a:endParaRPr lang="ru-RU" sz="14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-Пантелеева Ю.В.(зам.директора шк.№41)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-Дегтярев М.(учащийся шк.№41)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 </a:t>
                      </a:r>
                      <a:r>
                        <a:rPr lang="ru-RU" sz="1400" b="1" dirty="0" err="1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Ващилов</a:t>
                      </a:r>
                      <a:r>
                        <a:rPr lang="ru-RU" sz="14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ru-RU" sz="14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И.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1989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Достижения, отзывы. Участие в мероприятиях различных уровней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Опрос посещающих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Наличие информации в СМИ. Интернете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Наличие дипломов. Грамот, сертификатов 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Сентябрь.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Апрель.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1б-Районных (1)</a:t>
                      </a:r>
                      <a:endParaRPr lang="ru-RU" sz="14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1б-Межрайонных (),5)</a:t>
                      </a:r>
                      <a:endParaRPr lang="ru-RU" sz="14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1б-Зональных </a:t>
                      </a:r>
                      <a:r>
                        <a:rPr lang="ru-RU" sz="14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(0,5)</a:t>
                      </a:r>
                      <a:endParaRPr lang="ru-RU" sz="14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1б-Краевых </a:t>
                      </a:r>
                      <a:r>
                        <a:rPr lang="ru-RU" sz="14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(0,5)</a:t>
                      </a:r>
                      <a:endParaRPr lang="ru-RU" sz="14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1б-Федеральных </a:t>
                      </a:r>
                      <a:r>
                        <a:rPr lang="ru-RU" sz="14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(0,5)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(3\5)</a:t>
                      </a:r>
                      <a:endParaRPr lang="ru-RU" sz="14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Алексеева М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Рожкова К.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9676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Компетентность специалистов дополнительного образования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Опросы личное общение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Сентябрь.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Май.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1б-грамотность (1)</a:t>
                      </a:r>
                      <a:endParaRPr lang="ru-RU" sz="14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1б- </a:t>
                      </a:r>
                      <a:r>
                        <a:rPr lang="ru-RU" sz="14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речь (1)</a:t>
                      </a:r>
                      <a:endParaRPr lang="ru-RU" sz="14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1б- организаторские </a:t>
                      </a:r>
                      <a:r>
                        <a:rPr lang="ru-RU" sz="14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способности (1)</a:t>
                      </a:r>
                      <a:endParaRPr lang="ru-RU" sz="14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1б- лидерские </a:t>
                      </a:r>
                      <a:r>
                        <a:rPr lang="ru-RU" sz="14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способности (0,5)</a:t>
                      </a:r>
                      <a:endParaRPr lang="ru-RU" sz="14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1б- </a:t>
                      </a:r>
                      <a:r>
                        <a:rPr lang="ru-RU" sz="14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коммуникабельность (1)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(4,5\5)</a:t>
                      </a:r>
                      <a:endParaRPr lang="ru-RU" sz="14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Бобровская Н.А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(спец. </a:t>
                      </a:r>
                      <a:r>
                        <a:rPr lang="ru-RU" sz="14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Рц</a:t>
                      </a:r>
                      <a:r>
                        <a:rPr lang="ru-RU" sz="14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в сфере обр.)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Нефедова Н.В.(зам.директора шк.№41)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131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5"/>
          <p:cNvSpPr>
            <a:spLocks noChangeArrowheads="1"/>
          </p:cNvSpPr>
          <p:nvPr/>
        </p:nvSpPr>
        <p:spPr bwMode="gray">
          <a:xfrm>
            <a:off x="0" y="620688"/>
            <a:ext cx="9143999" cy="6237312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15000"/>
                </a:srgbClr>
              </a:gs>
              <a:gs pos="100000">
                <a:srgbClr val="FFFFFF">
                  <a:alpha val="0"/>
                </a:srgbClr>
              </a:gs>
            </a:gsLst>
            <a:lin ang="16200000" scaled="1"/>
            <a:tileRect/>
          </a:gradFill>
          <a:ln w="12700">
            <a:noFill/>
            <a:miter lim="800000"/>
            <a:headEnd/>
            <a:tailEnd/>
          </a:ln>
          <a:effectLst/>
        </p:spPr>
        <p:txBody>
          <a:bodyPr lIns="108000" tIns="108000" rIns="144000" bIns="72000"/>
          <a:lstStyle/>
          <a:p>
            <a:pPr algn="ctr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  <a:defRPr/>
            </a:pPr>
            <a:endParaRPr lang="ru-RU" sz="2400" b="1" dirty="0" smtClean="0"/>
          </a:p>
          <a:p>
            <a:pPr algn="ctr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  <a:defRPr/>
            </a:pPr>
            <a:endParaRPr lang="ru-RU" sz="2400" b="1" dirty="0"/>
          </a:p>
          <a:p>
            <a:pPr algn="ctr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  <a:defRPr/>
            </a:pPr>
            <a:endParaRPr lang="ru-RU" sz="2400" b="1" dirty="0" smtClean="0"/>
          </a:p>
          <a:p>
            <a:pPr algn="ctr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  <a:defRPr/>
            </a:pPr>
            <a:endParaRPr lang="ru-RU" sz="2400" b="1" dirty="0"/>
          </a:p>
          <a:p>
            <a:pPr algn="ctr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  <a:defRPr/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Оценка качества работы городского  общественного транспорта</a:t>
            </a:r>
          </a:p>
          <a:p>
            <a:pPr algn="ctr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  <a:defRPr/>
            </a:pP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  <a:defRPr/>
            </a:pPr>
            <a:r>
              <a:rPr lang="ru-RU" sz="2400" dirty="0" smtClean="0"/>
              <a:t> </a:t>
            </a:r>
            <a:br>
              <a:rPr lang="ru-RU" sz="2400" dirty="0" smtClean="0"/>
            </a:br>
            <a:endParaRPr lang="de-DE" sz="2400" noProof="1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1E638-3F78-4E0D-883A-B278700C48C0}" type="slidenum">
              <a:rPr lang="de-DE" b="1" smtClean="0">
                <a:solidFill>
                  <a:schemeClr val="tx1"/>
                </a:solidFill>
              </a:rPr>
              <a:pPr/>
              <a:t>15</a:t>
            </a:fld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95536" y="836712"/>
            <a:ext cx="8352928" cy="20162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75374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0706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9226999"/>
              </p:ext>
            </p:extLst>
          </p:nvPr>
        </p:nvGraphicFramePr>
        <p:xfrm>
          <a:off x="-180526" y="-1"/>
          <a:ext cx="9505055" cy="832950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901011"/>
                <a:gridCol w="1901011"/>
                <a:gridCol w="1901011"/>
                <a:gridCol w="1901011"/>
                <a:gridCol w="1901011"/>
              </a:tblGrid>
              <a:tr h="5823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Услуга 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Источник информации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Периодичность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Критерии оценки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Ответственные 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8734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Оценка интенсивности маршрута</a:t>
                      </a:r>
                      <a:endParaRPr lang="ru-RU" sz="14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Пассажиры (согласно регламенту местного образования )</a:t>
                      </a:r>
                      <a:endParaRPr lang="ru-RU" sz="14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1 раз в месяц</a:t>
                      </a:r>
                      <a:endParaRPr lang="ru-RU" sz="14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0 – </a:t>
                      </a:r>
                      <a:r>
                        <a:rPr lang="ru-RU" sz="1400" b="1" dirty="0" err="1">
                          <a:latin typeface="Arial" pitchFamily="34" charset="0"/>
                          <a:cs typeface="Arial" pitchFamily="34" charset="0"/>
                        </a:rPr>
                        <a:t>несоотв-т</a:t>
                      </a: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b="1" dirty="0" err="1">
                          <a:latin typeface="Arial" pitchFamily="34" charset="0"/>
                          <a:cs typeface="Arial" pitchFamily="34" charset="0"/>
                        </a:rPr>
                        <a:t>регл-у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1-соотв-т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 smtClean="0">
                          <a:latin typeface="Arial" pitchFamily="34" charset="0"/>
                          <a:cs typeface="Arial" pitchFamily="34" charset="0"/>
                        </a:rPr>
                        <a:t>регл-у</a:t>
                      </a:r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 (1)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(1\1)</a:t>
                      </a:r>
                      <a:endParaRPr lang="ru-RU" sz="14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-Туров Артем (учащийся ПУ-6)</a:t>
                      </a:r>
                      <a:endParaRPr lang="ru-RU" sz="14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2417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Информированность пассажиров</a:t>
                      </a:r>
                      <a:endParaRPr lang="ru-RU" sz="14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Предприятия «АТП» и ЧП</a:t>
                      </a:r>
                      <a:endParaRPr lang="ru-RU" sz="14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По мере сезонных изменений маршрутов</a:t>
                      </a:r>
                      <a:endParaRPr lang="ru-RU" sz="14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1 </a:t>
                      </a: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– местные </a:t>
                      </a:r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СМИ (0)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1- объявления </a:t>
                      </a: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на </a:t>
                      </a:r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остановках (0)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Мах-2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(0\2)</a:t>
                      </a:r>
                      <a:endParaRPr lang="ru-RU" sz="14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r>
                        <a:rPr lang="ru-RU" sz="1400" b="1" dirty="0" err="1">
                          <a:latin typeface="Arial" pitchFamily="34" charset="0"/>
                          <a:cs typeface="Arial" pitchFamily="34" charset="0"/>
                        </a:rPr>
                        <a:t>Тузова</a:t>
                      </a: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 Оксана (психолог шк.№41)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-Алексеева Марина (учащаяся 10 класса шк.№1)</a:t>
                      </a:r>
                      <a:endParaRPr lang="ru-RU" sz="14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5285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Arial" pitchFamily="34" charset="0"/>
                          <a:cs typeface="Arial" pitchFamily="34" charset="0"/>
                        </a:rPr>
                        <a:t>Состояние общественного транспорта </a:t>
                      </a:r>
                      <a:endParaRPr lang="ru-RU" sz="14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Arial" pitchFamily="34" charset="0"/>
                          <a:cs typeface="Arial" pitchFamily="34" charset="0"/>
                        </a:rPr>
                        <a:t>Пассажиры (согласно регламенту местного образования )</a:t>
                      </a:r>
                      <a:endParaRPr lang="ru-RU" sz="14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1 раз в месяц</a:t>
                      </a:r>
                      <a:endParaRPr lang="ru-RU" sz="14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1б- температурный режим  в </a:t>
                      </a:r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салоне (0) 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1б-комфотные  </a:t>
                      </a:r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кресла (0)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1 б- чистый </a:t>
                      </a:r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салон (1)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Мах-3 </a:t>
                      </a:r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балла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(1\3)</a:t>
                      </a:r>
                      <a:endParaRPr lang="ru-RU" sz="14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r>
                        <a:rPr lang="ru-RU" sz="1400" b="1" dirty="0" err="1">
                          <a:latin typeface="Arial" pitchFamily="34" charset="0"/>
                          <a:cs typeface="Arial" pitchFamily="34" charset="0"/>
                        </a:rPr>
                        <a:t>Качановская</a:t>
                      </a: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 Елена (учитель шк.№1)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 -Соколова Наталья  (учащаяся 10 класса шк.№1)</a:t>
                      </a:r>
                      <a:endParaRPr lang="ru-RU" sz="14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5285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Комфортность во время передвижения в общественном транспорте</a:t>
                      </a:r>
                      <a:endParaRPr lang="ru-RU" sz="14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Arial" pitchFamily="34" charset="0"/>
                          <a:cs typeface="Arial" pitchFamily="34" charset="0"/>
                        </a:rPr>
                        <a:t>Наблюдения, опрос пассажиров</a:t>
                      </a:r>
                      <a:endParaRPr lang="ru-RU" sz="14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Arial" pitchFamily="34" charset="0"/>
                          <a:cs typeface="Arial" pitchFamily="34" charset="0"/>
                        </a:rPr>
                        <a:t>1 раз в месяц</a:t>
                      </a:r>
                      <a:endParaRPr lang="ru-RU" sz="14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1б-соблюдение дорожного режима </a:t>
                      </a:r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водителем (1)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1б-компетентность </a:t>
                      </a:r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кондуктора (1)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Мах -2 </a:t>
                      </a:r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балла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(2\2)</a:t>
                      </a:r>
                      <a:endParaRPr lang="ru-RU" sz="14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3102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Arial" pitchFamily="34" charset="0"/>
                          <a:cs typeface="Arial" pitchFamily="34" charset="0"/>
                        </a:rPr>
                        <a:t>Состояние остановок</a:t>
                      </a:r>
                      <a:endParaRPr lang="ru-RU" sz="14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Arial" pitchFamily="34" charset="0"/>
                          <a:cs typeface="Arial" pitchFamily="34" charset="0"/>
                        </a:rPr>
                        <a:t>Пассажиры (согласно регламенту местного образования )</a:t>
                      </a:r>
                      <a:endParaRPr lang="ru-RU" sz="14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Arial" pitchFamily="34" charset="0"/>
                          <a:cs typeface="Arial" pitchFamily="34" charset="0"/>
                        </a:rPr>
                        <a:t>1 раз в месяц</a:t>
                      </a:r>
                      <a:endParaRPr lang="ru-RU" sz="14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1б-Доступность к </a:t>
                      </a:r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остановке (1)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1б-эстетическое </a:t>
                      </a:r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состояние (1)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Мах-2б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(2\2)</a:t>
                      </a:r>
                      <a:endParaRPr lang="ru-RU" sz="14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cs typeface="Arial" pitchFamily="34" charset="0"/>
                        </a:rPr>
                        <a:t>-Туров Артем (учащийся ПУ-6)</a:t>
                      </a:r>
                      <a:endParaRPr lang="ru-RU" sz="14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4925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Итоги круглого стола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«Участие общественности в формировании подходов к оценке государственных и муниципальных услуг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» 25.10.2013г.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57200" y="1600200"/>
            <a:ext cx="8219256" cy="470912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sz="7200" dirty="0" smtClean="0">
                <a:latin typeface="Arial" pitchFamily="34" charset="0"/>
                <a:cs typeface="Arial" pitchFamily="34" charset="0"/>
              </a:rPr>
              <a:t>1. Совету </a:t>
            </a:r>
            <a:r>
              <a:rPr lang="ru-RU" sz="7200" dirty="0">
                <a:latin typeface="Arial" pitchFamily="34" charset="0"/>
                <a:cs typeface="Arial" pitchFamily="34" charset="0"/>
              </a:rPr>
              <a:t>гражданской ассамблеи обратиться в министерства края, связанные с социальным обслуживанием населения в области образования, культуры, здравоохранения, физической культуры и спорта, социальной защиты, с предложениями разработать формы и процедуры:</a:t>
            </a:r>
          </a:p>
          <a:p>
            <a:pPr marL="0" indent="0">
              <a:buNone/>
            </a:pPr>
            <a:r>
              <a:rPr lang="ru-RU" sz="7200" dirty="0">
                <a:latin typeface="Arial" pitchFamily="34" charset="0"/>
                <a:cs typeface="Arial" pitchFamily="34" charset="0"/>
              </a:rPr>
              <a:t>- участия Гражданской ассамблеи и входящих в нее общественных палат и общественных объединений в осуществлении независимой оценки качества работы государственных организаций, осуществляющих социальное обслуживание населения</a:t>
            </a:r>
          </a:p>
          <a:p>
            <a:pPr marL="0" indent="0">
              <a:buNone/>
            </a:pPr>
            <a:r>
              <a:rPr lang="ru-RU" sz="7200" dirty="0">
                <a:latin typeface="Arial" pitchFamily="34" charset="0"/>
                <a:cs typeface="Arial" pitchFamily="34" charset="0"/>
              </a:rPr>
              <a:t>- участия местных общественных палат в осуществлении независимой оценки работы муниципальных учреждений, оказывающих социальные услуги.</a:t>
            </a:r>
          </a:p>
          <a:p>
            <a:pPr marL="0" indent="0">
              <a:buNone/>
            </a:pPr>
            <a:r>
              <a:rPr lang="ru-RU" sz="7200" dirty="0">
                <a:latin typeface="Arial" pitchFamily="34" charset="0"/>
                <a:cs typeface="Arial" pitchFamily="34" charset="0"/>
              </a:rPr>
              <a:t>2. Совету Гражданской ассамблеи предложить органам государственной власти, вводящим систему независимой  оценки, предусмотреть  включение в эту работу профессиональных экспертов и целевое финансирование данных видов работ. </a:t>
            </a:r>
          </a:p>
          <a:p>
            <a:pPr marL="0" indent="0">
              <a:buNone/>
            </a:pPr>
            <a:r>
              <a:rPr lang="ru-RU" sz="7200" dirty="0">
                <a:latin typeface="Arial" pitchFamily="34" charset="0"/>
                <a:cs typeface="Arial" pitchFamily="34" charset="0"/>
              </a:rPr>
              <a:t>3. Для повышения эффективности независимой оценки и ее системности предложить органам государственной власти, вводящим систему независимой оценки, разработать универсальные методические рекомендации по проведению независимой оценки, которые будут доступны всем общественным советам.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41232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Конкурс 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на предоставление субсидий СО НКО Красноярского края на финансирование части расходов, связанных с оказанием населению Красноярского края инновационных социальных услуг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95536" y="1556792"/>
            <a:ext cx="4104456" cy="4824536"/>
          </a:xfrm>
        </p:spPr>
        <p:txBody>
          <a:bodyPr>
            <a:noAutofit/>
          </a:bodyPr>
          <a:lstStyle/>
          <a:p>
            <a:r>
              <a:rPr lang="ru-RU" sz="1800" dirty="0">
                <a:latin typeface="Arial" pitchFamily="34" charset="0"/>
                <a:cs typeface="Arial" pitchFamily="34" charset="0"/>
              </a:rPr>
              <a:t>Для участия в конкурсе необходимо подать заполненную заявку не позднее 10-00 (местное время) 07 апреля 2014 года по адресу: г. Красноярск, ул. Ленина, д. 123-а, 10-й этаж, </a:t>
            </a:r>
            <a:r>
              <a:rPr lang="ru-RU" sz="1800" dirty="0" err="1">
                <a:latin typeface="Arial" pitchFamily="34" charset="0"/>
                <a:cs typeface="Arial" pitchFamily="34" charset="0"/>
              </a:rPr>
              <a:t>каб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. 10-12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ru-RU" sz="1800" dirty="0">
                <a:latin typeface="Arial" pitchFamily="34" charset="0"/>
                <a:cs typeface="Arial" pitchFamily="34" charset="0"/>
              </a:rPr>
              <a:t>первый этап – отбор конкурсных заданий, представленных органами исполнительной власти Красноярского края, муниципальными районами </a:t>
            </a:r>
            <a:br>
              <a:rPr lang="ru-RU" sz="1800" dirty="0">
                <a:latin typeface="Arial" pitchFamily="34" charset="0"/>
                <a:cs typeface="Arial" pitchFamily="34" charset="0"/>
              </a:rPr>
            </a:br>
            <a:r>
              <a:rPr lang="ru-RU" sz="1800" dirty="0">
                <a:latin typeface="Arial" pitchFamily="34" charset="0"/>
                <a:cs typeface="Arial" pitchFamily="34" charset="0"/>
              </a:rPr>
              <a:t>и городскими округами Красноярского края и СОНКО.</a:t>
            </a:r>
          </a:p>
          <a:p>
            <a:r>
              <a:rPr lang="ru-RU" sz="1800" dirty="0">
                <a:latin typeface="Arial" pitchFamily="34" charset="0"/>
                <a:cs typeface="Arial" pitchFamily="34" charset="0"/>
              </a:rPr>
              <a:t>Первый этап конкурса объявляется 1 раз в год.</a:t>
            </a:r>
          </a:p>
          <a:p>
            <a:endParaRPr lang="ru-RU" sz="1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2276872"/>
            <a:ext cx="4536504" cy="3798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11617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Информация для участия в госзаказах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3712" y="1556792"/>
            <a:ext cx="5760640" cy="4824536"/>
          </a:xfrm>
          <a:prstGeom prst="rect">
            <a:avLst/>
          </a:prstGeom>
          <a:noFill/>
          <a:ln>
            <a:noFill/>
          </a:ln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http://gokrk.ru/</a:t>
            </a:r>
            <a:r>
              <a:rPr lang="ru-RU" dirty="0" err="1">
                <a:hlinkClick r:id="rId3"/>
              </a:rPr>
              <a:t>Государственная_поддержка_ГО</a:t>
            </a:r>
            <a:r>
              <a:rPr lang="ru-RU" dirty="0">
                <a:hlinkClick r:id="rId3"/>
              </a:rPr>
              <a:t>/</a:t>
            </a:r>
            <a:r>
              <a:rPr lang="ru-RU" dirty="0" err="1">
                <a:hlinkClick r:id="rId3"/>
              </a:rPr>
              <a:t>Государственные_заказы</a:t>
            </a:r>
            <a:r>
              <a:rPr lang="ru-RU" dirty="0" smtClean="0">
                <a:hlinkClick r:id="rId3"/>
              </a:rPr>
              <a:t>/</a:t>
            </a:r>
            <a:endParaRPr lang="ru-RU" dirty="0" smtClean="0"/>
          </a:p>
          <a:p>
            <a:r>
              <a:rPr lang="en-US" dirty="0">
                <a:hlinkClick r:id="rId4"/>
              </a:rPr>
              <a:t>http://aoi24.ru</a:t>
            </a:r>
            <a:r>
              <a:rPr lang="en-US" dirty="0" smtClean="0">
                <a:hlinkClick r:id="rId4"/>
              </a:rPr>
              <a:t>/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6976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5"/>
          <p:cNvSpPr>
            <a:spLocks noChangeArrowheads="1"/>
          </p:cNvSpPr>
          <p:nvPr/>
        </p:nvSpPr>
        <p:spPr bwMode="gray">
          <a:xfrm>
            <a:off x="0" y="1412776"/>
            <a:ext cx="9143999" cy="5445224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15000"/>
                </a:srgbClr>
              </a:gs>
              <a:gs pos="100000">
                <a:srgbClr val="FFFFFF">
                  <a:alpha val="0"/>
                </a:srgbClr>
              </a:gs>
            </a:gsLst>
            <a:lin ang="16200000" scaled="1"/>
            <a:tileRect/>
          </a:gradFill>
          <a:ln w="12700">
            <a:noFill/>
            <a:miter lim="800000"/>
            <a:headEnd/>
            <a:tailEnd/>
          </a:ln>
          <a:effectLst/>
        </p:spPr>
        <p:txBody>
          <a:bodyPr lIns="108000" tIns="108000" rIns="144000" bIns="72000"/>
          <a:lstStyle/>
          <a:p>
            <a:pPr marL="190500" indent="-190500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  <a:buFont typeface="Wingdings" pitchFamily="2" charset="2"/>
              <a:buChar char="§"/>
              <a:defRPr/>
            </a:pPr>
            <a:endParaRPr lang="de-DE" noProof="1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0963" name="_h1"/>
          <p:cNvSpPr>
            <a:spLocks noGrp="1" noChangeArrowheads="1"/>
          </p:cNvSpPr>
          <p:nvPr>
            <p:ph type="title"/>
          </p:nvPr>
        </p:nvSpPr>
        <p:spPr bwMode="gray">
          <a:xfrm>
            <a:off x="323850" y="332656"/>
            <a:ext cx="8497092" cy="792088"/>
          </a:xfrm>
        </p:spPr>
        <p:txBody>
          <a:bodyPr>
            <a:noAutofit/>
          </a:bodyPr>
          <a:lstStyle/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СТАРТ БЮДЖЕТНОЙ РЕФОРМЫ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sz="2400" noProof="1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Gruppieren 24"/>
          <p:cNvGrpSpPr/>
          <p:nvPr/>
        </p:nvGrpSpPr>
        <p:grpSpPr>
          <a:xfrm>
            <a:off x="253295" y="981361"/>
            <a:ext cx="8701105" cy="5687998"/>
            <a:chOff x="429440" y="1148326"/>
            <a:chExt cx="8429304" cy="3723359"/>
          </a:xfrm>
          <a:solidFill>
            <a:schemeClr val="accent2">
              <a:lumMod val="40000"/>
              <a:lumOff val="60000"/>
            </a:schemeClr>
          </a:solidFill>
        </p:grpSpPr>
        <p:grpSp>
          <p:nvGrpSpPr>
            <p:cNvPr id="3" name="Gruppieren 31"/>
            <p:cNvGrpSpPr/>
            <p:nvPr/>
          </p:nvGrpSpPr>
          <p:grpSpPr bwMode="gray">
            <a:xfrm>
              <a:off x="756783" y="2468889"/>
              <a:ext cx="8101961" cy="1238558"/>
              <a:chOff x="756783" y="2468889"/>
              <a:chExt cx="8101961" cy="1238558"/>
            </a:xfrm>
            <a:grpFill/>
          </p:grpSpPr>
          <p:grpSp>
            <p:nvGrpSpPr>
              <p:cNvPr id="4" name="Group 6"/>
              <p:cNvGrpSpPr>
                <a:grpSpLocks/>
              </p:cNvGrpSpPr>
              <p:nvPr/>
            </p:nvGrpSpPr>
            <p:grpSpPr bwMode="gray">
              <a:xfrm>
                <a:off x="756783" y="2560787"/>
                <a:ext cx="316243" cy="642415"/>
                <a:chOff x="553" y="1792"/>
                <a:chExt cx="187" cy="349"/>
              </a:xfrm>
              <a:grpFill/>
            </p:grpSpPr>
            <p:sp>
              <p:nvSpPr>
                <p:cNvPr id="12" name="Line 7"/>
                <p:cNvSpPr>
                  <a:spLocks noChangeShapeType="1"/>
                </p:cNvSpPr>
                <p:nvPr/>
              </p:nvSpPr>
              <p:spPr bwMode="gray">
                <a:xfrm>
                  <a:off x="553" y="2136"/>
                  <a:ext cx="187" cy="0"/>
                </a:xfrm>
                <a:prstGeom prst="line">
                  <a:avLst/>
                </a:prstGeom>
                <a:grpFill/>
                <a:ln w="19050">
                  <a:solidFill>
                    <a:schemeClr val="tx1">
                      <a:lumMod val="50000"/>
                      <a:lumOff val="50000"/>
                    </a:schemeClr>
                  </a:solidFill>
                  <a:prstDash val="sysDot"/>
                  <a:miter lim="800000"/>
                  <a:headEnd/>
                  <a:tailEnd type="triangle"/>
                </a:ln>
                <a:effectLst>
                  <a:outerShdw blurRad="127000" dist="635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wrap="none" anchor="ctr"/>
                <a:lstStyle/>
                <a:p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3" name="Line 8"/>
                <p:cNvSpPr>
                  <a:spLocks noChangeShapeType="1"/>
                </p:cNvSpPr>
                <p:nvPr/>
              </p:nvSpPr>
              <p:spPr bwMode="gray">
                <a:xfrm>
                  <a:off x="553" y="1792"/>
                  <a:ext cx="0" cy="349"/>
                </a:xfrm>
                <a:prstGeom prst="line">
                  <a:avLst/>
                </a:prstGeom>
                <a:grpFill/>
                <a:ln w="19050">
                  <a:solidFill>
                    <a:schemeClr val="tx1">
                      <a:lumMod val="50000"/>
                      <a:lumOff val="50000"/>
                    </a:schemeClr>
                  </a:solidFill>
                  <a:prstDash val="sysDot"/>
                  <a:miter lim="800000"/>
                  <a:headEnd/>
                  <a:tailEnd/>
                </a:ln>
                <a:effectLst>
                  <a:outerShdw blurRad="127000" dist="635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wrap="none" anchor="ctr"/>
                <a:lstStyle/>
                <a:p>
                  <a:endParaRPr lang="en-GB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15" name="AutoShape 13"/>
              <p:cNvSpPr>
                <a:spLocks noChangeArrowheads="1"/>
              </p:cNvSpPr>
              <p:nvPr/>
            </p:nvSpPr>
            <p:spPr bwMode="gray">
              <a:xfrm>
                <a:off x="1376712" y="2468889"/>
                <a:ext cx="7482032" cy="1238558"/>
              </a:xfrm>
              <a:prstGeom prst="homePlate">
                <a:avLst>
                  <a:gd name="adj" fmla="val 48981"/>
                </a:avLst>
              </a:prstGeom>
              <a:grpFill/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>
                <a:outerShdw blurRad="127000" dist="635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lIns="324000" tIns="0" rIns="0" bIns="0" anchor="ctr"/>
              <a:lstStyle/>
              <a:p>
                <a:r>
                  <a:rPr lang="ru-RU" b="1" dirty="0"/>
                  <a:t>7 мая 2013 года Федеральный закон № 104-ФЗ «О внесении изменений в Бюджетный кодекс Российской Федерации и отдельные законодательные акты Российской Федерации в связи с совершенствованием бюджетного процесса» установлена правовая основа для разработки и реализации государственных (муниципальных) программ, а также утверждения программного бюджета Российской Федерации.</a:t>
                </a:r>
              </a:p>
            </p:txBody>
          </p:sp>
          <p:sp>
            <p:nvSpPr>
              <p:cNvPr id="20" name="Oval 18"/>
              <p:cNvSpPr>
                <a:spLocks noChangeArrowheads="1"/>
              </p:cNvSpPr>
              <p:nvPr/>
            </p:nvSpPr>
            <p:spPr bwMode="gray">
              <a:xfrm>
                <a:off x="756783" y="2638098"/>
                <a:ext cx="527422" cy="360000"/>
              </a:xfrm>
              <a:prstGeom prst="ellipse">
                <a:avLst/>
              </a:prstGeom>
              <a:grpFill/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>
                <a:outerShdw blurRad="127000" dist="635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lIns="0" tIns="0" rIns="0" bIns="0" anchor="ctr"/>
              <a:lstStyle/>
              <a:p>
                <a:pPr algn="ctr" defTabSz="801688" eaLnBrk="0" hangingPunct="0">
                  <a:defRPr/>
                </a:pPr>
                <a:r>
                  <a:rPr lang="en-GB" sz="2400" b="1" noProof="1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cs typeface="Arial" charset="0"/>
                  </a:rPr>
                  <a:t>2</a:t>
                </a:r>
              </a:p>
            </p:txBody>
          </p:sp>
        </p:grpSp>
        <p:grpSp>
          <p:nvGrpSpPr>
            <p:cNvPr id="5" name="Gruppieren 30"/>
            <p:cNvGrpSpPr/>
            <p:nvPr/>
          </p:nvGrpSpPr>
          <p:grpSpPr bwMode="gray">
            <a:xfrm>
              <a:off x="429440" y="1148326"/>
              <a:ext cx="8263024" cy="1174845"/>
              <a:chOff x="429440" y="1148326"/>
              <a:chExt cx="8263024" cy="1174845"/>
            </a:xfrm>
            <a:grpFill/>
          </p:grpSpPr>
          <p:sp>
            <p:nvSpPr>
              <p:cNvPr id="14" name="AutoShape 12"/>
              <p:cNvSpPr>
                <a:spLocks noChangeArrowheads="1"/>
              </p:cNvSpPr>
              <p:nvPr/>
            </p:nvSpPr>
            <p:spPr bwMode="gray">
              <a:xfrm>
                <a:off x="756783" y="1148326"/>
                <a:ext cx="7935681" cy="1174845"/>
              </a:xfrm>
              <a:prstGeom prst="homePlate">
                <a:avLst>
                  <a:gd name="adj" fmla="val 48981"/>
                </a:avLst>
              </a:prstGeom>
              <a:grpFill/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>
                <a:outerShdw blurRad="127000" dist="635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lIns="324000" tIns="0" rIns="0" bIns="0" anchor="ctr"/>
              <a:lstStyle/>
              <a:p>
                <a:pPr defTabSz="801688" eaLnBrk="0" hangingPunct="0">
                  <a:lnSpc>
                    <a:spcPct val="95000"/>
                  </a:lnSpc>
                  <a:spcAft>
                    <a:spcPts val="800"/>
                  </a:spcAft>
                  <a:buClr>
                    <a:srgbClr val="969696"/>
                  </a:buClr>
                  <a:defRPr/>
                </a:pPr>
                <a:endParaRPr lang="ru-RU" sz="1600" b="1" noProof="1">
                  <a:solidFill>
                    <a:srgbClr val="FFFFFF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cs typeface="Arial" charset="0"/>
                </a:endParaRPr>
              </a:p>
            </p:txBody>
          </p:sp>
          <p:sp>
            <p:nvSpPr>
              <p:cNvPr id="21" name="Oval 19"/>
              <p:cNvSpPr>
                <a:spLocks noChangeArrowheads="1"/>
              </p:cNvSpPr>
              <p:nvPr/>
            </p:nvSpPr>
            <p:spPr bwMode="gray">
              <a:xfrm>
                <a:off x="429440" y="1148326"/>
                <a:ext cx="591054" cy="360000"/>
              </a:xfrm>
              <a:prstGeom prst="ellipse">
                <a:avLst/>
              </a:prstGeom>
              <a:grpFill/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>
                <a:outerShdw blurRad="127000" dist="635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lIns="0" tIns="0" rIns="0" bIns="0" anchor="ctr"/>
              <a:lstStyle/>
              <a:p>
                <a:pPr algn="ctr" defTabSz="801688" eaLnBrk="0" hangingPunct="0">
                  <a:defRPr/>
                </a:pPr>
                <a:r>
                  <a:rPr lang="en-GB" sz="2400" b="1" noProof="1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cs typeface="Arial" charset="0"/>
                  </a:rPr>
                  <a:t>1</a:t>
                </a:r>
              </a:p>
            </p:txBody>
          </p:sp>
        </p:grpSp>
        <p:grpSp>
          <p:nvGrpSpPr>
            <p:cNvPr id="6" name="Gruppieren 32"/>
            <p:cNvGrpSpPr/>
            <p:nvPr/>
          </p:nvGrpSpPr>
          <p:grpSpPr bwMode="gray">
            <a:xfrm>
              <a:off x="1379124" y="3637615"/>
              <a:ext cx="7419634" cy="1234070"/>
              <a:chOff x="1379124" y="3637615"/>
              <a:chExt cx="7419634" cy="1234070"/>
            </a:xfrm>
            <a:grpFill/>
          </p:grpSpPr>
          <p:sp>
            <p:nvSpPr>
              <p:cNvPr id="16" name="AutoShape 14"/>
              <p:cNvSpPr>
                <a:spLocks noChangeArrowheads="1"/>
              </p:cNvSpPr>
              <p:nvPr/>
            </p:nvSpPr>
            <p:spPr bwMode="gray">
              <a:xfrm>
                <a:off x="1686912" y="3808801"/>
                <a:ext cx="7111846" cy="1062884"/>
              </a:xfrm>
              <a:prstGeom prst="homePlate">
                <a:avLst>
                  <a:gd name="adj" fmla="val 48981"/>
                </a:avLst>
              </a:prstGeom>
              <a:grpFill/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>
                <a:outerShdw blurRad="127000" dist="635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lIns="324000" tIns="0" rIns="0" bIns="0" anchor="ctr"/>
              <a:lstStyle/>
              <a:p>
                <a:pPr indent="-190500" defTabSz="801688" eaLnBrk="0" hangingPunct="0">
                  <a:lnSpc>
                    <a:spcPct val="95000"/>
                  </a:lnSpc>
                  <a:spcAft>
                    <a:spcPts val="800"/>
                  </a:spcAft>
                  <a:buClr>
                    <a:srgbClr val="969696"/>
                  </a:buClr>
                  <a:defRPr/>
                </a:pPr>
                <a:r>
                  <a:rPr lang="ru-RU" sz="1600" b="1" dirty="0">
                    <a:solidFill>
                      <a:schemeClr val="bg1"/>
                    </a:solidFill>
                  </a:rPr>
                  <a:t> </a:t>
                </a:r>
                <a:r>
                  <a:rPr lang="ru-RU" b="1" dirty="0"/>
                  <a:t>Начиная с бюджетов на 2014 год и на плановый период 2015 и 2016 годов, вносятся существенные изменения в процесс формирования и исполнения краевого бюджета, в том числе в порядок разработки, утверждения и реализации ведомственных целевых программ</a:t>
                </a:r>
                <a:endParaRPr lang="ru-RU" b="1" noProof="1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cs typeface="Arial" charset="0"/>
                </a:endParaRPr>
              </a:p>
            </p:txBody>
          </p:sp>
          <p:sp>
            <p:nvSpPr>
              <p:cNvPr id="19" name="Oval 17"/>
              <p:cNvSpPr>
                <a:spLocks noChangeArrowheads="1"/>
              </p:cNvSpPr>
              <p:nvPr/>
            </p:nvSpPr>
            <p:spPr bwMode="gray">
              <a:xfrm>
                <a:off x="1379124" y="3722288"/>
                <a:ext cx="518966" cy="360000"/>
              </a:xfrm>
              <a:prstGeom prst="ellipse">
                <a:avLst/>
              </a:prstGeom>
              <a:grpFill/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>
                <a:outerShdw blurRad="127000" dist="635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lIns="0" tIns="0" rIns="0" bIns="0" anchor="ctr"/>
              <a:lstStyle/>
              <a:p>
                <a:pPr algn="ctr" defTabSz="801688" eaLnBrk="0" hangingPunct="0">
                  <a:defRPr/>
                </a:pPr>
                <a:r>
                  <a:rPr lang="en-GB" sz="2400" b="1" noProof="1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cs typeface="Arial" charset="0"/>
                  </a:rPr>
                  <a:t>3</a:t>
                </a:r>
              </a:p>
            </p:txBody>
          </p:sp>
          <p:grpSp>
            <p:nvGrpSpPr>
              <p:cNvPr id="7" name="Group 20"/>
              <p:cNvGrpSpPr>
                <a:grpSpLocks/>
              </p:cNvGrpSpPr>
              <p:nvPr/>
            </p:nvGrpSpPr>
            <p:grpSpPr bwMode="gray">
              <a:xfrm>
                <a:off x="1379124" y="3637615"/>
                <a:ext cx="316243" cy="642414"/>
                <a:chOff x="553" y="1792"/>
                <a:chExt cx="187" cy="349"/>
              </a:xfrm>
              <a:grpFill/>
            </p:grpSpPr>
            <p:sp>
              <p:nvSpPr>
                <p:cNvPr id="23" name="Line 21"/>
                <p:cNvSpPr>
                  <a:spLocks noChangeShapeType="1"/>
                </p:cNvSpPr>
                <p:nvPr/>
              </p:nvSpPr>
              <p:spPr bwMode="gray">
                <a:xfrm>
                  <a:off x="553" y="2136"/>
                  <a:ext cx="187" cy="0"/>
                </a:xfrm>
                <a:prstGeom prst="line">
                  <a:avLst/>
                </a:prstGeom>
                <a:grpFill/>
                <a:ln w="19050">
                  <a:solidFill>
                    <a:schemeClr val="tx1">
                      <a:lumMod val="50000"/>
                      <a:lumOff val="50000"/>
                    </a:schemeClr>
                  </a:solidFill>
                  <a:prstDash val="sysDot"/>
                  <a:miter lim="800000"/>
                  <a:headEnd/>
                  <a:tailEnd type="triangle"/>
                </a:ln>
                <a:effectLst>
                  <a:outerShdw blurRad="127000" dist="635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wrap="none" anchor="ctr"/>
                <a:lstStyle/>
                <a:p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4" name="Line 22"/>
                <p:cNvSpPr>
                  <a:spLocks noChangeShapeType="1"/>
                </p:cNvSpPr>
                <p:nvPr/>
              </p:nvSpPr>
              <p:spPr bwMode="gray">
                <a:xfrm>
                  <a:off x="553" y="1792"/>
                  <a:ext cx="0" cy="349"/>
                </a:xfrm>
                <a:prstGeom prst="line">
                  <a:avLst/>
                </a:prstGeom>
                <a:grpFill/>
                <a:ln w="19050">
                  <a:solidFill>
                    <a:schemeClr val="tx1">
                      <a:lumMod val="50000"/>
                      <a:lumOff val="50000"/>
                    </a:schemeClr>
                  </a:solidFill>
                  <a:prstDash val="sysDot"/>
                  <a:miter lim="800000"/>
                  <a:headEnd/>
                  <a:tailEnd/>
                </a:ln>
                <a:effectLst>
                  <a:outerShdw blurRad="127000" dist="635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wrap="none" anchor="ctr"/>
                <a:lstStyle/>
                <a:p>
                  <a:endParaRPr lang="en-GB">
                    <a:solidFill>
                      <a:prstClr val="black"/>
                    </a:solidFill>
                  </a:endParaRPr>
                </a:p>
              </p:txBody>
            </p:sp>
          </p:grpSp>
        </p:grpSp>
        <p:sp>
          <p:nvSpPr>
            <p:cNvPr id="26" name="Line 24"/>
            <p:cNvSpPr>
              <a:spLocks noChangeShapeType="1"/>
            </p:cNvSpPr>
            <p:nvPr/>
          </p:nvSpPr>
          <p:spPr bwMode="gray">
            <a:xfrm>
              <a:off x="1984553" y="1427197"/>
              <a:ext cx="316243" cy="0"/>
            </a:xfrm>
            <a:prstGeom prst="line">
              <a:avLst/>
            </a:prstGeom>
            <a:grpFill/>
            <a:ln w="19050">
              <a:solidFill>
                <a:schemeClr val="tx1">
                  <a:lumMod val="50000"/>
                  <a:lumOff val="50000"/>
                </a:schemeClr>
              </a:solidFill>
              <a:prstDash val="sysDot"/>
              <a:miter lim="800000"/>
              <a:headEnd/>
              <a:tailEnd type="triangle"/>
            </a:ln>
            <a:effectLst>
              <a:outerShdw blurRad="127000" dist="635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</p:grp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8206265" y="6356350"/>
            <a:ext cx="869430" cy="365125"/>
          </a:xfrm>
        </p:spPr>
        <p:txBody>
          <a:bodyPr/>
          <a:lstStyle/>
          <a:p>
            <a:fld id="{9DC1E638-3F78-4E0D-883A-B278700C48C0}" type="slidenum">
              <a:rPr lang="de-DE" b="1" smtClean="0">
                <a:solidFill>
                  <a:schemeClr val="tx1"/>
                </a:solidFill>
              </a:rPr>
              <a:pPr/>
              <a:t>2</a:t>
            </a:fld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933964" y="1124744"/>
            <a:ext cx="716642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7 мая </a:t>
            </a:r>
            <a:r>
              <a:rPr lang="ru-RU" b="1" dirty="0" smtClean="0"/>
              <a:t>2012 года </a:t>
            </a:r>
            <a:r>
              <a:rPr lang="ru-RU" b="1" dirty="0"/>
              <a:t>№ 596 Указ Президента Российской Федерации «О долгосрочной государственной экономической политике</a:t>
            </a:r>
            <a:r>
              <a:rPr lang="ru-RU" b="1" dirty="0" smtClean="0"/>
              <a:t>» -  </a:t>
            </a:r>
            <a:r>
              <a:rPr lang="ru-RU" b="1" dirty="0"/>
              <a:t>поставлены задачи по внедрению в деятельность органов исполнительной власти программно-целевых методов управления и переходу к программному бюджету на основе государственных программ.</a:t>
            </a:r>
          </a:p>
          <a:p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4006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5"/>
          <p:cNvSpPr>
            <a:spLocks noChangeArrowheads="1"/>
          </p:cNvSpPr>
          <p:nvPr/>
        </p:nvSpPr>
        <p:spPr bwMode="gray">
          <a:xfrm>
            <a:off x="0" y="1412776"/>
            <a:ext cx="9143999" cy="5445224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15000"/>
                </a:srgbClr>
              </a:gs>
              <a:gs pos="100000">
                <a:srgbClr val="FFFFFF">
                  <a:alpha val="0"/>
                </a:srgbClr>
              </a:gs>
            </a:gsLst>
            <a:lin ang="16200000" scaled="1"/>
            <a:tileRect/>
          </a:gradFill>
          <a:ln w="12700">
            <a:noFill/>
            <a:miter lim="800000"/>
            <a:headEnd/>
            <a:tailEnd/>
          </a:ln>
          <a:effectLst/>
        </p:spPr>
        <p:txBody>
          <a:bodyPr lIns="108000" tIns="108000" rIns="144000" bIns="72000"/>
          <a:lstStyle/>
          <a:p>
            <a:pPr marL="285750" indent="-285750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  <a:buFont typeface="Arial" panose="020B0604020202020204" pitchFamily="34" charset="0"/>
              <a:buChar char="•"/>
              <a:defRPr/>
            </a:pPr>
            <a:endParaRPr lang="de-DE" noProof="1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0963" name="_h1"/>
          <p:cNvSpPr>
            <a:spLocks noGrp="1" noChangeArrowheads="1"/>
          </p:cNvSpPr>
          <p:nvPr>
            <p:ph type="title"/>
          </p:nvPr>
        </p:nvSpPr>
        <p:spPr bwMode="gray">
          <a:xfrm>
            <a:off x="323850" y="332656"/>
            <a:ext cx="8497092" cy="792088"/>
          </a:xfrm>
        </p:spPr>
        <p:txBody>
          <a:bodyPr>
            <a:noAutofit/>
          </a:bodyPr>
          <a:lstStyle/>
          <a:p>
            <a:r>
              <a:rPr lang="ru-RU" sz="2400" b="1" dirty="0"/>
              <a:t>Направления реформы государственного </a:t>
            </a:r>
            <a:r>
              <a:rPr lang="ru-RU" sz="2400" b="1" dirty="0" smtClean="0"/>
              <a:t>управления (включение общественности)</a:t>
            </a:r>
            <a:endParaRPr lang="de-DE" sz="2400" noProof="1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8206265" y="6356350"/>
            <a:ext cx="869430" cy="365125"/>
          </a:xfrm>
        </p:spPr>
        <p:txBody>
          <a:bodyPr/>
          <a:lstStyle/>
          <a:p>
            <a:fld id="{9DC1E638-3F78-4E0D-883A-B278700C48C0}" type="slidenum">
              <a:rPr lang="de-DE" b="1" smtClean="0">
                <a:solidFill>
                  <a:schemeClr val="tx1"/>
                </a:solidFill>
              </a:rPr>
              <a:pPr/>
              <a:t>3</a:t>
            </a:fld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11560" y="1412776"/>
            <a:ext cx="806489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Общественный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контроль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Участие родителей и учащихся в управлении образовательными организациями и разрешении конфликтов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Привлечение представителей общественности к контролю за финансово-хозяйственной деятельностью автономных учреждений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Внедрение механизмов оценки деятельности автономных учреждений гражданами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Внедрение механизмов независимой оценки качества работы организаций, оказывающих социальные услуги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Возможность для граждан внесения предложений через специальный ИНТЕРНЕТ- ресурс Российская общественная инициатива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://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www.roi.ru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/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Создание «Открытого правительства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06404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5"/>
          <p:cNvSpPr>
            <a:spLocks noChangeArrowheads="1"/>
          </p:cNvSpPr>
          <p:nvPr/>
        </p:nvSpPr>
        <p:spPr bwMode="gray">
          <a:xfrm>
            <a:off x="0" y="1412776"/>
            <a:ext cx="9143999" cy="5445224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15000"/>
                </a:srgbClr>
              </a:gs>
              <a:gs pos="100000">
                <a:srgbClr val="FFFFFF">
                  <a:alpha val="0"/>
                </a:srgbClr>
              </a:gs>
            </a:gsLst>
            <a:lin ang="16200000" scaled="1"/>
            <a:tileRect/>
          </a:gradFill>
          <a:ln w="12700">
            <a:noFill/>
            <a:miter lim="800000"/>
            <a:headEnd/>
            <a:tailEnd/>
          </a:ln>
          <a:effectLst/>
        </p:spPr>
        <p:txBody>
          <a:bodyPr lIns="108000" tIns="108000" rIns="144000" bIns="72000"/>
          <a:lstStyle/>
          <a:p>
            <a:pPr marL="285750" indent="-285750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  <a:buFont typeface="Arial" panose="020B0604020202020204" pitchFamily="34" charset="0"/>
              <a:buChar char="•"/>
              <a:defRPr/>
            </a:pPr>
            <a:endParaRPr lang="de-DE" noProof="1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0963" name="_h1"/>
          <p:cNvSpPr>
            <a:spLocks noGrp="1" noChangeArrowheads="1"/>
          </p:cNvSpPr>
          <p:nvPr>
            <p:ph type="title"/>
          </p:nvPr>
        </p:nvSpPr>
        <p:spPr bwMode="gray">
          <a:xfrm>
            <a:off x="323850" y="332656"/>
            <a:ext cx="8352606" cy="1008112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Механизмы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вовлечения общественности в процессы взаимодействия с органами власти</a:t>
            </a:r>
            <a:b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(особенно активизировались в 2012-2013г.г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sz="2400" noProof="1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8206265" y="6356350"/>
            <a:ext cx="869430" cy="365125"/>
          </a:xfrm>
        </p:spPr>
        <p:txBody>
          <a:bodyPr/>
          <a:lstStyle/>
          <a:p>
            <a:fld id="{9DC1E638-3F78-4E0D-883A-B278700C48C0}" type="slidenum">
              <a:rPr lang="de-DE" b="1" smtClean="0">
                <a:solidFill>
                  <a:schemeClr val="tx1"/>
                </a:solidFill>
              </a:rPr>
              <a:pPr/>
              <a:t>4</a:t>
            </a:fld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67544" y="2132856"/>
            <a:ext cx="835292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Формирование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общественных советов при органах власти всех уровней</a:t>
            </a:r>
            <a:b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Привлечение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общественных советов к обсуждению нормативных актов</a:t>
            </a:r>
            <a:b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Создание попечительских советов при учреждениях социальной сферы</a:t>
            </a:r>
            <a:b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95137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5"/>
          <p:cNvSpPr>
            <a:spLocks noChangeArrowheads="1"/>
          </p:cNvSpPr>
          <p:nvPr/>
        </p:nvSpPr>
        <p:spPr bwMode="gray">
          <a:xfrm>
            <a:off x="0" y="1412776"/>
            <a:ext cx="9143999" cy="5445224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15000"/>
                </a:srgbClr>
              </a:gs>
              <a:gs pos="100000">
                <a:srgbClr val="FFFFFF">
                  <a:alpha val="0"/>
                </a:srgbClr>
              </a:gs>
            </a:gsLst>
            <a:lin ang="16200000" scaled="1"/>
            <a:tileRect/>
          </a:gradFill>
          <a:ln w="12700">
            <a:noFill/>
            <a:miter lim="800000"/>
            <a:headEnd/>
            <a:tailEnd/>
          </a:ln>
          <a:effectLst/>
        </p:spPr>
        <p:txBody>
          <a:bodyPr lIns="108000" tIns="108000" rIns="144000" bIns="72000"/>
          <a:lstStyle/>
          <a:p>
            <a:pPr marL="285750" indent="-285750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  <a:buFont typeface="Arial" panose="020B0604020202020204" pitchFamily="34" charset="0"/>
              <a:buChar char="•"/>
              <a:defRPr/>
            </a:pPr>
            <a:endParaRPr lang="de-DE" noProof="1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0963" name="_h1"/>
          <p:cNvSpPr>
            <a:spLocks noGrp="1" noChangeArrowheads="1"/>
          </p:cNvSpPr>
          <p:nvPr>
            <p:ph type="title"/>
          </p:nvPr>
        </p:nvSpPr>
        <p:spPr bwMode="gray">
          <a:xfrm>
            <a:off x="323850" y="332656"/>
            <a:ext cx="8352606" cy="1008112"/>
          </a:xfrm>
        </p:spPr>
        <p:txBody>
          <a:bodyPr>
            <a:noAutofit/>
          </a:bodyPr>
          <a:lstStyle/>
          <a:p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Основные задачи и функции Общественного совета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sz="2400" noProof="1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8206265" y="6356350"/>
            <a:ext cx="869430" cy="365125"/>
          </a:xfrm>
        </p:spPr>
        <p:txBody>
          <a:bodyPr/>
          <a:lstStyle/>
          <a:p>
            <a:fld id="{9DC1E638-3F78-4E0D-883A-B278700C48C0}" type="slidenum">
              <a:rPr lang="de-DE" b="1" smtClean="0">
                <a:solidFill>
                  <a:schemeClr val="tx1"/>
                </a:solidFill>
              </a:rPr>
              <a:pPr/>
              <a:t>5</a:t>
            </a:fld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95536" y="836713"/>
            <a:ext cx="784887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Инициирование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предложений по совершенствованию государственной политики в сфере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деятельности органа исполнительной власти (ОИВ),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рассмотрение и поддержка инициатив общественных организаций в указанной сфере;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Проведение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обязательной общественной экспертизы законодательных инициатив, проектов правовых актов и государственных программ,  разрабатываемых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ОИВ;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Повышение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информированности общественности по основным направлениям деятельности ОИВ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Общественный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совет осуществляет следующие функции: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Выработка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предложений по организации сотрудничества ОИВ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 органами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местного самоуправления, общественными объединениями, научными, некоммерческими организациями и средствами массовой информации по вопросам, отнесенным к компетенции ОИВ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Подготовка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предложений и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рекомендаций по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совершенствованию федерального и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регионального законодательства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разрабатываемым государственным программам и региональным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проектам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Осуществление  независимой оценки деятельности муниципальных и государственных учреждений </a:t>
            </a:r>
            <a:endParaRPr lang="ru-RU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60759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5"/>
          <p:cNvSpPr>
            <a:spLocks noChangeArrowheads="1"/>
          </p:cNvSpPr>
          <p:nvPr/>
        </p:nvSpPr>
        <p:spPr bwMode="gray">
          <a:xfrm>
            <a:off x="0" y="1412776"/>
            <a:ext cx="9143999" cy="5445224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15000"/>
                </a:srgbClr>
              </a:gs>
              <a:gs pos="100000">
                <a:srgbClr val="FFFFFF">
                  <a:alpha val="0"/>
                </a:srgbClr>
              </a:gs>
            </a:gsLst>
            <a:lin ang="16200000" scaled="1"/>
            <a:tileRect/>
          </a:gradFill>
          <a:ln w="12700">
            <a:noFill/>
            <a:miter lim="800000"/>
            <a:headEnd/>
            <a:tailEnd/>
          </a:ln>
          <a:effectLst/>
        </p:spPr>
        <p:txBody>
          <a:bodyPr lIns="108000" tIns="108000" rIns="144000" bIns="72000"/>
          <a:lstStyle/>
          <a:p>
            <a:pPr marL="190500" indent="-190500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  <a:buFont typeface="Wingdings" pitchFamily="2" charset="2"/>
              <a:buChar char="§"/>
              <a:defRPr/>
            </a:pPr>
            <a:endParaRPr lang="de-DE" noProof="1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0963" name="_h1"/>
          <p:cNvSpPr>
            <a:spLocks noGrp="1" noChangeArrowheads="1"/>
          </p:cNvSpPr>
          <p:nvPr>
            <p:ph type="title"/>
          </p:nvPr>
        </p:nvSpPr>
        <p:spPr bwMode="gray">
          <a:xfrm>
            <a:off x="323850" y="238539"/>
            <a:ext cx="8497092" cy="1030221"/>
          </a:xfrm>
        </p:spPr>
        <p:txBody>
          <a:bodyPr>
            <a:noAutofit/>
          </a:bodyPr>
          <a:lstStyle/>
          <a:p>
            <a:r>
              <a:rPr lang="ru-RU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Основания </a:t>
            </a:r>
            <a:r>
              <a:rPr lang="ru-RU" sz="2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создания и обязательность проведения</a:t>
            </a:r>
            <a:r>
              <a:rPr lang="ru-RU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независимой системы оценки качества работы организаций, </a:t>
            </a:r>
            <a:br>
              <a:rPr lang="ru-RU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оказывающих социальные услуги</a:t>
            </a:r>
            <a:endParaRPr lang="de-DE" sz="2000" b="1" noProof="1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Gruppieren 24"/>
          <p:cNvGrpSpPr/>
          <p:nvPr/>
        </p:nvGrpSpPr>
        <p:grpSpPr>
          <a:xfrm>
            <a:off x="323850" y="1402046"/>
            <a:ext cx="8496300" cy="4246564"/>
            <a:chOff x="323850" y="1555749"/>
            <a:chExt cx="8496300" cy="4246564"/>
          </a:xfrm>
        </p:grpSpPr>
        <p:grpSp>
          <p:nvGrpSpPr>
            <p:cNvPr id="3" name="Gruppieren 31"/>
            <p:cNvGrpSpPr/>
            <p:nvPr/>
          </p:nvGrpSpPr>
          <p:grpSpPr bwMode="gray">
            <a:xfrm>
              <a:off x="756783" y="2560787"/>
              <a:ext cx="6835598" cy="1076828"/>
              <a:chOff x="756783" y="2560787"/>
              <a:chExt cx="6835598" cy="1076828"/>
            </a:xfrm>
          </p:grpSpPr>
          <p:grpSp>
            <p:nvGrpSpPr>
              <p:cNvPr id="4" name="Group 6"/>
              <p:cNvGrpSpPr>
                <a:grpSpLocks/>
              </p:cNvGrpSpPr>
              <p:nvPr/>
            </p:nvGrpSpPr>
            <p:grpSpPr bwMode="gray">
              <a:xfrm>
                <a:off x="756783" y="2560787"/>
                <a:ext cx="316243" cy="642415"/>
                <a:chOff x="553" y="1792"/>
                <a:chExt cx="187" cy="349"/>
              </a:xfrm>
            </p:grpSpPr>
            <p:sp>
              <p:nvSpPr>
                <p:cNvPr id="12" name="Line 7"/>
                <p:cNvSpPr>
                  <a:spLocks noChangeShapeType="1"/>
                </p:cNvSpPr>
                <p:nvPr/>
              </p:nvSpPr>
              <p:spPr bwMode="gray">
                <a:xfrm>
                  <a:off x="553" y="2136"/>
                  <a:ext cx="187" cy="0"/>
                </a:xfrm>
                <a:prstGeom prst="line">
                  <a:avLst/>
                </a:prstGeom>
                <a:solidFill>
                  <a:srgbClr val="FFFFFF"/>
                </a:solidFill>
                <a:ln w="19050">
                  <a:solidFill>
                    <a:schemeClr val="tx1">
                      <a:lumMod val="50000"/>
                      <a:lumOff val="50000"/>
                    </a:schemeClr>
                  </a:solidFill>
                  <a:prstDash val="sysDot"/>
                  <a:miter lim="800000"/>
                  <a:headEnd/>
                  <a:tailEnd type="triangle"/>
                </a:ln>
                <a:effectLst>
                  <a:outerShdw blurRad="127000" dist="635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wrap="none" anchor="ctr"/>
                <a:lstStyle/>
                <a:p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3" name="Line 8"/>
                <p:cNvSpPr>
                  <a:spLocks noChangeShapeType="1"/>
                </p:cNvSpPr>
                <p:nvPr/>
              </p:nvSpPr>
              <p:spPr bwMode="gray">
                <a:xfrm>
                  <a:off x="553" y="1792"/>
                  <a:ext cx="0" cy="349"/>
                </a:xfrm>
                <a:prstGeom prst="line">
                  <a:avLst/>
                </a:prstGeom>
                <a:solidFill>
                  <a:srgbClr val="FFFFFF"/>
                </a:solidFill>
                <a:ln w="19050">
                  <a:solidFill>
                    <a:schemeClr val="tx1">
                      <a:lumMod val="50000"/>
                      <a:lumOff val="50000"/>
                    </a:schemeClr>
                  </a:solidFill>
                  <a:prstDash val="sysDot"/>
                  <a:miter lim="800000"/>
                  <a:headEnd/>
                  <a:tailEnd/>
                </a:ln>
                <a:effectLst>
                  <a:outerShdw blurRad="127000" dist="635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wrap="none" anchor="ctr"/>
                <a:lstStyle/>
                <a:p>
                  <a:endParaRPr lang="en-GB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15" name="AutoShape 13"/>
              <p:cNvSpPr>
                <a:spLocks noChangeArrowheads="1"/>
              </p:cNvSpPr>
              <p:nvPr/>
            </p:nvSpPr>
            <p:spPr bwMode="gray">
              <a:xfrm>
                <a:off x="1073027" y="2722772"/>
                <a:ext cx="6519354" cy="914843"/>
              </a:xfrm>
              <a:prstGeom prst="homePlate">
                <a:avLst>
                  <a:gd name="adj" fmla="val 48981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>
                <a:outerShdw blurRad="127000" dist="635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lIns="324000" tIns="0" rIns="0" bIns="0" anchor="ctr"/>
              <a:lstStyle/>
              <a:p>
                <a:pPr defTabSz="801688" eaLnBrk="0" hangingPunct="0">
                  <a:lnSpc>
                    <a:spcPct val="95000"/>
                  </a:lnSpc>
                  <a:spcAft>
                    <a:spcPts val="800"/>
                  </a:spcAft>
                  <a:buClr>
                    <a:srgbClr val="969696"/>
                  </a:buClr>
                  <a:defRPr/>
                </a:pPr>
                <a:r>
                  <a:rPr lang="ru-RU" sz="1600" b="1" noProof="1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cs typeface="Arial" charset="0"/>
                  </a:rPr>
                  <a:t>Послание Президента Российской Федерации Федеральному Собранию Российской Федерации от 12 декабря 2012 года</a:t>
                </a:r>
                <a:endParaRPr lang="de-DE" sz="1600" b="1" noProof="1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cs typeface="Arial" charset="0"/>
                </a:endParaRPr>
              </a:p>
            </p:txBody>
          </p:sp>
          <p:sp>
            <p:nvSpPr>
              <p:cNvPr id="20" name="Oval 18"/>
              <p:cNvSpPr>
                <a:spLocks noChangeArrowheads="1"/>
              </p:cNvSpPr>
              <p:nvPr/>
            </p:nvSpPr>
            <p:spPr bwMode="gray">
              <a:xfrm>
                <a:off x="924205" y="2638098"/>
                <a:ext cx="360000" cy="360000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>
                <a:outerShdw blurRad="127000" dist="635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lIns="0" tIns="0" rIns="0" bIns="0" anchor="ctr"/>
              <a:lstStyle/>
              <a:p>
                <a:pPr algn="ctr" defTabSz="801688" eaLnBrk="0" hangingPunct="0">
                  <a:defRPr/>
                </a:pPr>
                <a:r>
                  <a:rPr lang="en-GB" sz="2400" b="1" noProof="1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cs typeface="Arial" charset="0"/>
                  </a:rPr>
                  <a:t>2</a:t>
                </a:r>
              </a:p>
            </p:txBody>
          </p:sp>
        </p:grpSp>
        <p:grpSp>
          <p:nvGrpSpPr>
            <p:cNvPr id="5" name="Gruppieren 30"/>
            <p:cNvGrpSpPr/>
            <p:nvPr/>
          </p:nvGrpSpPr>
          <p:grpSpPr bwMode="gray">
            <a:xfrm>
              <a:off x="323850" y="1555749"/>
              <a:ext cx="6668175" cy="995835"/>
              <a:chOff x="323850" y="1555749"/>
              <a:chExt cx="6668175" cy="995835"/>
            </a:xfrm>
          </p:grpSpPr>
          <p:sp>
            <p:nvSpPr>
              <p:cNvPr id="14" name="AutoShape 12"/>
              <p:cNvSpPr>
                <a:spLocks noChangeArrowheads="1"/>
              </p:cNvSpPr>
              <p:nvPr/>
            </p:nvSpPr>
            <p:spPr bwMode="gray">
              <a:xfrm>
                <a:off x="472672" y="1636741"/>
                <a:ext cx="6519353" cy="914843"/>
              </a:xfrm>
              <a:prstGeom prst="homePlate">
                <a:avLst>
                  <a:gd name="adj" fmla="val 48981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>
                <a:outerShdw blurRad="127000" dist="635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lIns="324000" tIns="0" rIns="0" bIns="0" anchor="ctr"/>
              <a:lstStyle/>
              <a:p>
                <a:pPr defTabSz="801688" eaLnBrk="0" hangingPunct="0">
                  <a:lnSpc>
                    <a:spcPct val="95000"/>
                  </a:lnSpc>
                  <a:spcAft>
                    <a:spcPts val="800"/>
                  </a:spcAft>
                  <a:buClr>
                    <a:srgbClr val="969696"/>
                  </a:buClr>
                  <a:defRPr/>
                </a:pPr>
                <a:r>
                  <a:rPr lang="ru-RU" sz="1600" b="1" noProof="1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cs typeface="Arial" charset="0"/>
                  </a:rPr>
                  <a:t>Указ Президента Российской Федерации от 7 мая 2012 года       № 597 «О мероприятиях по реализации государственной социальной политики» (подпункт«к» пункта 1</a:t>
                </a:r>
                <a:r>
                  <a:rPr lang="ru-RU" sz="1600" b="1" noProof="1" smtClean="0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cs typeface="Arial" charset="0"/>
                  </a:rPr>
                  <a:t>)</a:t>
                </a:r>
                <a:endParaRPr lang="ru-RU" sz="1600" b="1" noProof="1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cs typeface="Arial" charset="0"/>
                </a:endParaRPr>
              </a:p>
            </p:txBody>
          </p:sp>
          <p:sp>
            <p:nvSpPr>
              <p:cNvPr id="21" name="Oval 19"/>
              <p:cNvSpPr>
                <a:spLocks noChangeArrowheads="1"/>
              </p:cNvSpPr>
              <p:nvPr/>
            </p:nvSpPr>
            <p:spPr bwMode="gray">
              <a:xfrm>
                <a:off x="323850" y="1555749"/>
                <a:ext cx="360000" cy="360000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>
                <a:outerShdw blurRad="127000" dist="635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lIns="0" tIns="0" rIns="0" bIns="0" anchor="ctr"/>
              <a:lstStyle/>
              <a:p>
                <a:pPr algn="ctr" defTabSz="801688" eaLnBrk="0" hangingPunct="0">
                  <a:defRPr/>
                </a:pPr>
                <a:r>
                  <a:rPr lang="en-GB" sz="2400" b="1" noProof="1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cs typeface="Arial" charset="0"/>
                  </a:rPr>
                  <a:t>1</a:t>
                </a:r>
              </a:p>
            </p:txBody>
          </p:sp>
        </p:grpSp>
        <p:grpSp>
          <p:nvGrpSpPr>
            <p:cNvPr id="6" name="Gruppieren 32"/>
            <p:cNvGrpSpPr/>
            <p:nvPr/>
          </p:nvGrpSpPr>
          <p:grpSpPr bwMode="gray">
            <a:xfrm>
              <a:off x="1379124" y="3637615"/>
              <a:ext cx="6827141" cy="1086030"/>
              <a:chOff x="1379124" y="3637615"/>
              <a:chExt cx="6827141" cy="1086030"/>
            </a:xfrm>
          </p:grpSpPr>
          <p:sp>
            <p:nvSpPr>
              <p:cNvPr id="16" name="AutoShape 14"/>
              <p:cNvSpPr>
                <a:spLocks noChangeArrowheads="1"/>
              </p:cNvSpPr>
              <p:nvPr/>
            </p:nvSpPr>
            <p:spPr bwMode="gray">
              <a:xfrm>
                <a:off x="1686912" y="3808802"/>
                <a:ext cx="6519353" cy="914843"/>
              </a:xfrm>
              <a:prstGeom prst="homePlate">
                <a:avLst>
                  <a:gd name="adj" fmla="val 48981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>
                <a:outerShdw blurRad="127000" dist="635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lIns="324000" tIns="0" rIns="0" bIns="0" anchor="ctr"/>
              <a:lstStyle/>
              <a:p>
                <a:pPr indent="-190500" defTabSz="801688" eaLnBrk="0" hangingPunct="0">
                  <a:lnSpc>
                    <a:spcPct val="95000"/>
                  </a:lnSpc>
                  <a:spcAft>
                    <a:spcPts val="800"/>
                  </a:spcAft>
                  <a:buClr>
                    <a:srgbClr val="969696"/>
                  </a:buClr>
                  <a:defRPr/>
                </a:pPr>
                <a:r>
                  <a:rPr lang="ru-RU" sz="1600" b="1" noProof="1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cs typeface="Arial" charset="0"/>
                  </a:rPr>
                  <a:t>Постановление Правительства РФ от 30 марта 2013 года №286 «О формировании независимой системы оценки качества работы организаций, оказывающих социальные услуги»</a:t>
                </a:r>
              </a:p>
            </p:txBody>
          </p:sp>
          <p:sp>
            <p:nvSpPr>
              <p:cNvPr id="19" name="Oval 17"/>
              <p:cNvSpPr>
                <a:spLocks noChangeArrowheads="1"/>
              </p:cNvSpPr>
              <p:nvPr/>
            </p:nvSpPr>
            <p:spPr bwMode="gray">
              <a:xfrm>
                <a:off x="1538090" y="3722288"/>
                <a:ext cx="360000" cy="360000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>
                <a:outerShdw blurRad="127000" dist="635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lIns="0" tIns="0" rIns="0" bIns="0" anchor="ctr"/>
              <a:lstStyle/>
              <a:p>
                <a:pPr algn="ctr" defTabSz="801688" eaLnBrk="0" hangingPunct="0">
                  <a:defRPr/>
                </a:pPr>
                <a:r>
                  <a:rPr lang="en-GB" sz="2400" b="1" noProof="1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cs typeface="Arial" charset="0"/>
                  </a:rPr>
                  <a:t>3</a:t>
                </a:r>
              </a:p>
            </p:txBody>
          </p:sp>
          <p:grpSp>
            <p:nvGrpSpPr>
              <p:cNvPr id="7" name="Group 20"/>
              <p:cNvGrpSpPr>
                <a:grpSpLocks/>
              </p:cNvGrpSpPr>
              <p:nvPr/>
            </p:nvGrpSpPr>
            <p:grpSpPr bwMode="gray">
              <a:xfrm>
                <a:off x="1379124" y="3637615"/>
                <a:ext cx="316243" cy="642414"/>
                <a:chOff x="553" y="1792"/>
                <a:chExt cx="187" cy="349"/>
              </a:xfrm>
            </p:grpSpPr>
            <p:sp>
              <p:nvSpPr>
                <p:cNvPr id="23" name="Line 21"/>
                <p:cNvSpPr>
                  <a:spLocks noChangeShapeType="1"/>
                </p:cNvSpPr>
                <p:nvPr/>
              </p:nvSpPr>
              <p:spPr bwMode="gray">
                <a:xfrm>
                  <a:off x="553" y="2136"/>
                  <a:ext cx="187" cy="0"/>
                </a:xfrm>
                <a:prstGeom prst="line">
                  <a:avLst/>
                </a:prstGeom>
                <a:solidFill>
                  <a:srgbClr val="FFFFFF"/>
                </a:solidFill>
                <a:ln w="19050">
                  <a:solidFill>
                    <a:schemeClr val="tx1">
                      <a:lumMod val="50000"/>
                      <a:lumOff val="50000"/>
                    </a:schemeClr>
                  </a:solidFill>
                  <a:prstDash val="sysDot"/>
                  <a:miter lim="800000"/>
                  <a:headEnd/>
                  <a:tailEnd type="triangle"/>
                </a:ln>
                <a:effectLst>
                  <a:outerShdw blurRad="127000" dist="635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wrap="none" anchor="ctr"/>
                <a:lstStyle/>
                <a:p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4" name="Line 22"/>
                <p:cNvSpPr>
                  <a:spLocks noChangeShapeType="1"/>
                </p:cNvSpPr>
                <p:nvPr/>
              </p:nvSpPr>
              <p:spPr bwMode="gray">
                <a:xfrm>
                  <a:off x="553" y="1792"/>
                  <a:ext cx="0" cy="349"/>
                </a:xfrm>
                <a:prstGeom prst="line">
                  <a:avLst/>
                </a:prstGeom>
                <a:solidFill>
                  <a:srgbClr val="FFFFFF"/>
                </a:solidFill>
                <a:ln w="19050">
                  <a:solidFill>
                    <a:schemeClr val="tx1">
                      <a:lumMod val="50000"/>
                      <a:lumOff val="50000"/>
                    </a:schemeClr>
                  </a:solidFill>
                  <a:prstDash val="sysDot"/>
                  <a:miter lim="800000"/>
                  <a:headEnd/>
                  <a:tailEnd/>
                </a:ln>
                <a:effectLst>
                  <a:outerShdw blurRad="127000" dist="635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wrap="none" anchor="ctr"/>
                <a:lstStyle/>
                <a:p>
                  <a:endParaRPr lang="en-GB">
                    <a:solidFill>
                      <a:prstClr val="black"/>
                    </a:solidFill>
                  </a:endParaRPr>
                </a:p>
              </p:txBody>
            </p:sp>
          </p:grpSp>
        </p:grpSp>
        <p:grpSp>
          <p:nvGrpSpPr>
            <p:cNvPr id="8" name="Gruppieren 33"/>
            <p:cNvGrpSpPr/>
            <p:nvPr/>
          </p:nvGrpSpPr>
          <p:grpSpPr bwMode="gray">
            <a:xfrm>
              <a:off x="1984553" y="4723645"/>
              <a:ext cx="6835597" cy="1078668"/>
              <a:chOff x="1984553" y="4723645"/>
              <a:chExt cx="6835597" cy="1078668"/>
            </a:xfrm>
          </p:grpSpPr>
          <p:sp>
            <p:nvSpPr>
              <p:cNvPr id="17" name="AutoShape 15"/>
              <p:cNvSpPr>
                <a:spLocks noChangeArrowheads="1"/>
              </p:cNvSpPr>
              <p:nvPr/>
            </p:nvSpPr>
            <p:spPr bwMode="gray">
              <a:xfrm>
                <a:off x="2300796" y="4887470"/>
                <a:ext cx="6519354" cy="914843"/>
              </a:xfrm>
              <a:prstGeom prst="homePlate">
                <a:avLst>
                  <a:gd name="adj" fmla="val 48981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>
                <a:outerShdw blurRad="127000" dist="635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lIns="324000" tIns="0" rIns="0" bIns="0" anchor="ctr"/>
              <a:lstStyle/>
              <a:p>
                <a:pPr indent="-190500" defTabSz="801688" eaLnBrk="0" hangingPunct="0">
                  <a:lnSpc>
                    <a:spcPct val="95000"/>
                  </a:lnSpc>
                  <a:spcAft>
                    <a:spcPts val="800"/>
                  </a:spcAft>
                  <a:buClr>
                    <a:srgbClr val="969696"/>
                  </a:buClr>
                  <a:defRPr/>
                </a:pPr>
                <a:r>
                  <a:rPr lang="ru-RU" sz="1600" b="1" noProof="1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cs typeface="Arial" charset="0"/>
                  </a:rPr>
                  <a:t>Распоряжение Правительства РФ от 30 марта 2013 № 487-р </a:t>
                </a:r>
                <a:endParaRPr lang="ru-RU" sz="1600" b="1" noProof="1" smtClean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cs typeface="Arial" charset="0"/>
                </a:endParaRPr>
              </a:p>
              <a:p>
                <a:pPr indent="-190500" defTabSz="801688" eaLnBrk="0" hangingPunct="0">
                  <a:lnSpc>
                    <a:spcPct val="95000"/>
                  </a:lnSpc>
                  <a:spcAft>
                    <a:spcPts val="800"/>
                  </a:spcAft>
                  <a:buClr>
                    <a:srgbClr val="969696"/>
                  </a:buClr>
                  <a:defRPr/>
                </a:pPr>
                <a:r>
                  <a:rPr lang="ru-RU" sz="1600" b="1" i="1" dirty="0"/>
                  <a:t>Утверждает План мероприятий по формированию независимой системы оценки качества работы организаций, оказывающих социальные услуги, на </a:t>
                </a:r>
                <a:r>
                  <a:rPr lang="ru-RU" sz="1600" b="1" i="1" dirty="0" smtClean="0"/>
                  <a:t>2013-2015</a:t>
                </a:r>
                <a:endParaRPr lang="ru-RU" sz="1600" b="1" noProof="1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cs typeface="Arial" charset="0"/>
                </a:endParaRPr>
              </a:p>
            </p:txBody>
          </p:sp>
          <p:sp>
            <p:nvSpPr>
              <p:cNvPr id="18" name="Oval 16"/>
              <p:cNvSpPr>
                <a:spLocks noChangeArrowheads="1"/>
              </p:cNvSpPr>
              <p:nvPr/>
            </p:nvSpPr>
            <p:spPr bwMode="gray">
              <a:xfrm>
                <a:off x="1984553" y="4806478"/>
                <a:ext cx="360000" cy="360000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>
                <a:outerShdw blurRad="127000" dist="635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lIns="0" tIns="0" rIns="0" bIns="0" anchor="ctr"/>
              <a:lstStyle/>
              <a:p>
                <a:pPr algn="ctr" defTabSz="801688" eaLnBrk="0" hangingPunct="0">
                  <a:defRPr/>
                </a:pPr>
                <a:r>
                  <a:rPr lang="en-GB" sz="2400" b="1" noProof="1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cs typeface="Arial" charset="0"/>
                  </a:rPr>
                  <a:t>4</a:t>
                </a:r>
              </a:p>
            </p:txBody>
          </p:sp>
          <p:grpSp>
            <p:nvGrpSpPr>
              <p:cNvPr id="9" name="Group 23"/>
              <p:cNvGrpSpPr>
                <a:grpSpLocks/>
              </p:cNvGrpSpPr>
              <p:nvPr/>
            </p:nvGrpSpPr>
            <p:grpSpPr bwMode="gray">
              <a:xfrm>
                <a:off x="1984553" y="4723645"/>
                <a:ext cx="316243" cy="642414"/>
                <a:chOff x="553" y="1792"/>
                <a:chExt cx="187" cy="349"/>
              </a:xfrm>
            </p:grpSpPr>
            <p:sp>
              <p:nvSpPr>
                <p:cNvPr id="26" name="Line 24"/>
                <p:cNvSpPr>
                  <a:spLocks noChangeShapeType="1"/>
                </p:cNvSpPr>
                <p:nvPr/>
              </p:nvSpPr>
              <p:spPr bwMode="gray">
                <a:xfrm>
                  <a:off x="553" y="2136"/>
                  <a:ext cx="187" cy="0"/>
                </a:xfrm>
                <a:prstGeom prst="line">
                  <a:avLst/>
                </a:prstGeom>
                <a:solidFill>
                  <a:srgbClr val="FFFFFF"/>
                </a:solidFill>
                <a:ln w="19050">
                  <a:solidFill>
                    <a:schemeClr val="tx1">
                      <a:lumMod val="50000"/>
                      <a:lumOff val="50000"/>
                    </a:schemeClr>
                  </a:solidFill>
                  <a:prstDash val="sysDot"/>
                  <a:miter lim="800000"/>
                  <a:headEnd/>
                  <a:tailEnd type="triangle"/>
                </a:ln>
                <a:effectLst>
                  <a:outerShdw blurRad="127000" dist="635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wrap="none" anchor="ctr"/>
                <a:lstStyle/>
                <a:p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7" name="Line 25"/>
                <p:cNvSpPr>
                  <a:spLocks noChangeShapeType="1"/>
                </p:cNvSpPr>
                <p:nvPr/>
              </p:nvSpPr>
              <p:spPr bwMode="gray">
                <a:xfrm>
                  <a:off x="553" y="1792"/>
                  <a:ext cx="0" cy="349"/>
                </a:xfrm>
                <a:prstGeom prst="line">
                  <a:avLst/>
                </a:prstGeom>
                <a:solidFill>
                  <a:srgbClr val="FFFFFF"/>
                </a:solidFill>
                <a:ln w="19050">
                  <a:solidFill>
                    <a:schemeClr val="tx1">
                      <a:lumMod val="50000"/>
                      <a:lumOff val="50000"/>
                    </a:schemeClr>
                  </a:solidFill>
                  <a:prstDash val="sysDot"/>
                  <a:miter lim="800000"/>
                  <a:headEnd/>
                  <a:tailEnd/>
                </a:ln>
                <a:effectLst>
                  <a:outerShdw blurRad="127000" dist="635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wrap="none" anchor="ctr"/>
                <a:lstStyle/>
                <a:p>
                  <a:endParaRPr lang="en-GB">
                    <a:solidFill>
                      <a:prstClr val="black"/>
                    </a:solidFill>
                  </a:endParaRPr>
                </a:p>
              </p:txBody>
            </p:sp>
          </p:grpSp>
        </p:grpSp>
      </p:grpSp>
      <p:sp>
        <p:nvSpPr>
          <p:cNvPr id="29" name="AutoShape 15"/>
          <p:cNvSpPr>
            <a:spLocks noChangeArrowheads="1"/>
          </p:cNvSpPr>
          <p:nvPr/>
        </p:nvSpPr>
        <p:spPr bwMode="gray">
          <a:xfrm>
            <a:off x="2844374" y="5802313"/>
            <a:ext cx="6231322" cy="855199"/>
          </a:xfrm>
          <a:prstGeom prst="homePlate">
            <a:avLst>
              <a:gd name="adj" fmla="val 48981"/>
            </a:avLst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rgbClr val="C0C0C0"/>
            </a:solidFill>
            <a:miter lim="800000"/>
            <a:headEnd/>
            <a:tailEnd/>
          </a:ln>
          <a:effectLst>
            <a:outerShdw blurRad="127000" dist="63500" dir="2700000" algn="tl" rotWithShape="0">
              <a:prstClr val="black">
                <a:alpha val="40000"/>
              </a:prstClr>
            </a:outerShdw>
          </a:effectLst>
        </p:spPr>
        <p:txBody>
          <a:bodyPr lIns="324000" tIns="0" rIns="0" bIns="0" anchor="ctr"/>
          <a:lstStyle/>
          <a:p>
            <a:pPr indent="-190500" defTabSz="801688" eaLnBrk="0" hangingPunct="0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  <a:defRPr/>
            </a:pPr>
            <a:r>
              <a:rPr lang="ru-RU" sz="1600" b="1" noProof="1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Методики независимой оценки, утвержденные социальными ведомствами</a:t>
            </a:r>
            <a:endParaRPr lang="ru-RU" sz="1600" b="1" noProof="1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cs typeface="Arial" charset="0"/>
            </a:endParaRPr>
          </a:p>
        </p:txBody>
      </p:sp>
      <p:sp>
        <p:nvSpPr>
          <p:cNvPr id="30" name="Line 25"/>
          <p:cNvSpPr>
            <a:spLocks noChangeShapeType="1"/>
          </p:cNvSpPr>
          <p:nvPr/>
        </p:nvSpPr>
        <p:spPr bwMode="gray">
          <a:xfrm>
            <a:off x="2411760" y="5648610"/>
            <a:ext cx="0" cy="642414"/>
          </a:xfrm>
          <a:prstGeom prst="line">
            <a:avLst/>
          </a:prstGeom>
          <a:solidFill>
            <a:srgbClr val="FFFFFF"/>
          </a:solidFill>
          <a:ln w="19050">
            <a:solidFill>
              <a:schemeClr val="tx1">
                <a:lumMod val="50000"/>
                <a:lumOff val="50000"/>
              </a:schemeClr>
            </a:solidFill>
            <a:prstDash val="sysDot"/>
            <a:miter lim="800000"/>
            <a:headEnd/>
            <a:tailEnd/>
          </a:ln>
          <a:effectLst>
            <a:outerShdw blurRad="127000" dist="635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31" name="Line 24"/>
          <p:cNvSpPr>
            <a:spLocks noChangeShapeType="1"/>
          </p:cNvSpPr>
          <p:nvPr/>
        </p:nvSpPr>
        <p:spPr bwMode="gray">
          <a:xfrm>
            <a:off x="2418523" y="6291024"/>
            <a:ext cx="316243" cy="0"/>
          </a:xfrm>
          <a:prstGeom prst="line">
            <a:avLst/>
          </a:prstGeom>
          <a:solidFill>
            <a:srgbClr val="FFFFFF"/>
          </a:solidFill>
          <a:ln w="19050">
            <a:solidFill>
              <a:schemeClr val="tx1">
                <a:lumMod val="50000"/>
                <a:lumOff val="50000"/>
              </a:schemeClr>
            </a:solidFill>
            <a:prstDash val="sysDot"/>
            <a:miter lim="800000"/>
            <a:headEnd/>
            <a:tailEnd type="triangle"/>
          </a:ln>
          <a:effectLst>
            <a:outerShdw blurRad="127000" dist="635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32" name="Oval 16"/>
          <p:cNvSpPr>
            <a:spLocks noChangeArrowheads="1"/>
          </p:cNvSpPr>
          <p:nvPr/>
        </p:nvSpPr>
        <p:spPr bwMode="gray">
          <a:xfrm>
            <a:off x="2554766" y="5763440"/>
            <a:ext cx="360000" cy="3600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rgbClr val="C0C0C0"/>
            </a:solidFill>
            <a:miter lim="800000"/>
            <a:headEnd/>
            <a:tailEnd/>
          </a:ln>
          <a:effectLst>
            <a:outerShdw blurRad="127000" dist="635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>
              <a:defRPr/>
            </a:pPr>
            <a:r>
              <a:rPr lang="ru-RU" sz="2400" b="1" noProof="1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charset="0"/>
              </a:rPr>
              <a:t>5</a:t>
            </a:r>
            <a:endParaRPr lang="en-GB" sz="2400" b="1" noProof="1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cs typeface="Arial" charset="0"/>
            </a:endParaRPr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8206265" y="6356350"/>
            <a:ext cx="869430" cy="365125"/>
          </a:xfrm>
        </p:spPr>
        <p:txBody>
          <a:bodyPr/>
          <a:lstStyle/>
          <a:p>
            <a:fld id="{9DC1E638-3F78-4E0D-883A-B278700C48C0}" type="slidenum">
              <a:rPr lang="de-DE" b="1" smtClean="0">
                <a:solidFill>
                  <a:schemeClr val="tx1"/>
                </a:solidFill>
              </a:rPr>
              <a:pPr/>
              <a:t>6</a:t>
            </a:fld>
            <a:endParaRPr lang="de-DE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52747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323850" y="238539"/>
            <a:ext cx="8497092" cy="1246245"/>
          </a:xfrm>
        </p:spPr>
        <p:txBody>
          <a:bodyPr/>
          <a:lstStyle/>
          <a:p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Цели </a:t>
            </a:r>
            <a:b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независимой системы оценки </a:t>
            </a:r>
            <a:r>
              <a:rPr lang="ru-RU" sz="2400" b="1" dirty="0">
                <a:solidFill>
                  <a:prstClr val="black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качества работы организаций, оказывающих социальные услуги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Gruppieren 37"/>
          <p:cNvGrpSpPr/>
          <p:nvPr/>
        </p:nvGrpSpPr>
        <p:grpSpPr bwMode="gray">
          <a:xfrm>
            <a:off x="0" y="2579091"/>
            <a:ext cx="9144000" cy="922412"/>
            <a:chOff x="0" y="4221088"/>
            <a:chExt cx="9144000" cy="922412"/>
          </a:xfrm>
        </p:grpSpPr>
        <p:sp>
          <p:nvSpPr>
            <p:cNvPr id="39" name="Rechteck 38"/>
            <p:cNvSpPr/>
            <p:nvPr/>
          </p:nvSpPr>
          <p:spPr bwMode="gray">
            <a:xfrm flipV="1">
              <a:off x="0" y="4221088"/>
              <a:ext cx="9144000" cy="107070"/>
            </a:xfrm>
            <a:prstGeom prst="rect">
              <a:avLst/>
            </a:prstGeom>
            <a:gradFill flip="none" rotWithShape="1">
              <a:gsLst>
                <a:gs pos="0">
                  <a:srgbClr val="262626">
                    <a:alpha val="44706"/>
                  </a:srgbClr>
                </a:gs>
                <a:gs pos="100000">
                  <a:srgbClr val="C00000">
                    <a:alpha val="0"/>
                  </a:srgbClr>
                </a:gs>
              </a:gsLst>
              <a:lin ang="5400000" scaled="1"/>
              <a:tileRect/>
            </a:gradFill>
            <a:ln w="12700">
              <a:noFill/>
              <a:round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0" name="Rechteck 39"/>
            <p:cNvSpPr/>
            <p:nvPr/>
          </p:nvSpPr>
          <p:spPr bwMode="gray">
            <a:xfrm>
              <a:off x="0" y="4328160"/>
              <a:ext cx="9144000" cy="815340"/>
            </a:xfrm>
            <a:prstGeom prst="rect">
              <a:avLst/>
            </a:prstGeom>
            <a:gradFill flip="none" rotWithShape="1">
              <a:gsLst>
                <a:gs pos="0">
                  <a:srgbClr val="262626">
                    <a:alpha val="44706"/>
                  </a:srgbClr>
                </a:gs>
                <a:gs pos="100000">
                  <a:srgbClr val="C00000">
                    <a:alpha val="0"/>
                  </a:srgbClr>
                </a:gs>
              </a:gsLst>
              <a:lin ang="5400000" scaled="1"/>
              <a:tileRect/>
            </a:gradFill>
            <a:ln w="12700">
              <a:noFill/>
              <a:round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9" name="Скругленный прямоугольник 8"/>
          <p:cNvSpPr/>
          <p:nvPr/>
        </p:nvSpPr>
        <p:spPr>
          <a:xfrm>
            <a:off x="738256" y="2175426"/>
            <a:ext cx="3648324" cy="9144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38257" y="3315872"/>
            <a:ext cx="3648324" cy="9144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38258" y="4407485"/>
            <a:ext cx="3648326" cy="9144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38256" y="5391874"/>
            <a:ext cx="3673608" cy="106146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5" name="Gruppieren 48"/>
          <p:cNvGrpSpPr/>
          <p:nvPr/>
        </p:nvGrpSpPr>
        <p:grpSpPr bwMode="gray">
          <a:xfrm>
            <a:off x="738256" y="2371982"/>
            <a:ext cx="7906307" cy="3946238"/>
            <a:chOff x="1144447" y="2724858"/>
            <a:chExt cx="8129361" cy="3762982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25" name="Textfeld 24"/>
            <p:cNvSpPr txBox="1"/>
            <p:nvPr/>
          </p:nvSpPr>
          <p:spPr bwMode="gray">
            <a:xfrm>
              <a:off x="1755127" y="2724858"/>
              <a:ext cx="1579984" cy="430887"/>
            </a:xfrm>
            <a:prstGeom prst="rect">
              <a:avLst/>
            </a:prstGeom>
            <a:grpFill/>
            <a:effectLst>
              <a:reflection blurRad="6350" stA="52000" endA="300" endPos="35000" dir="5400000" sy="-100000" algn="bl" rotWithShape="0"/>
            </a:effectLst>
          </p:spPr>
          <p:txBody>
            <a:bodyPr wrap="none" tIns="0" bIns="0" rtlCol="0">
              <a:spAutoFit/>
            </a:bodyPr>
            <a:lstStyle/>
            <a:p>
              <a:pPr algn="ctr"/>
              <a:r>
                <a:rPr lang="ru-RU" sz="2800" b="1" dirty="0" smtClean="0">
                  <a:solidFill>
                    <a:prstClr val="black"/>
                  </a:solidFill>
                  <a:effectLst>
                    <a:reflection blurRad="6350" stA="55000" endA="300" endPos="45500" dir="5400000" sy="-100000" algn="bl" rotWithShape="0"/>
                  </a:effectLst>
                </a:rPr>
                <a:t>Качество</a:t>
              </a:r>
            </a:p>
          </p:txBody>
        </p:sp>
        <p:sp>
          <p:nvSpPr>
            <p:cNvPr id="26" name="Textfeld 25"/>
            <p:cNvSpPr txBox="1"/>
            <p:nvPr/>
          </p:nvSpPr>
          <p:spPr bwMode="gray">
            <a:xfrm>
              <a:off x="1156753" y="3625060"/>
              <a:ext cx="3723445" cy="410877"/>
            </a:xfrm>
            <a:prstGeom prst="rect">
              <a:avLst/>
            </a:prstGeom>
            <a:grpFill/>
            <a:effectLst>
              <a:reflection blurRad="6350" stA="52000" endA="300" endPos="35000" dir="5400000" sy="-100000" algn="bl" rotWithShape="0"/>
            </a:effectLst>
          </p:spPr>
          <p:txBody>
            <a:bodyPr wrap="square" tIns="0" bIns="0" rtlCol="0">
              <a:spAutoFit/>
            </a:bodyPr>
            <a:lstStyle/>
            <a:p>
              <a:pPr algn="ctr"/>
              <a:r>
                <a:rPr lang="ru-RU" sz="2800" b="1" dirty="0" smtClean="0">
                  <a:solidFill>
                    <a:prstClr val="black"/>
                  </a:solidFill>
                  <a:effectLst>
                    <a:reflection blurRad="6350" stA="55000" endA="300" endPos="45500" dir="5400000" sy="-100000" algn="bl" rotWithShape="0"/>
                  </a:effectLst>
                </a:rPr>
                <a:t>Информированность </a:t>
              </a:r>
              <a:endParaRPr lang="en-US" sz="2800" b="1" dirty="0">
                <a:solidFill>
                  <a:prstClr val="black"/>
                </a:solidFill>
                <a:effectLst>
                  <a:reflection blurRad="6350" stA="55000" endA="300" endPos="45500" dir="5400000" sy="-100000" algn="bl" rotWithShape="0"/>
                </a:effectLst>
              </a:endParaRPr>
            </a:p>
          </p:txBody>
        </p:sp>
        <p:sp>
          <p:nvSpPr>
            <p:cNvPr id="27" name="Textfeld 26"/>
            <p:cNvSpPr txBox="1"/>
            <p:nvPr/>
          </p:nvSpPr>
          <p:spPr bwMode="gray">
            <a:xfrm>
              <a:off x="1209351" y="4671737"/>
              <a:ext cx="2833596" cy="430887"/>
            </a:xfrm>
            <a:prstGeom prst="rect">
              <a:avLst/>
            </a:prstGeom>
            <a:grpFill/>
            <a:effectLst>
              <a:reflection blurRad="6350" stA="52000" endA="300" endPos="35000" dir="5400000" sy="-100000" algn="bl" rotWithShape="0"/>
            </a:effectLst>
          </p:spPr>
          <p:txBody>
            <a:bodyPr wrap="none" tIns="0" bIns="0" rtlCol="0">
              <a:spAutoFit/>
            </a:bodyPr>
            <a:lstStyle/>
            <a:p>
              <a:pPr algn="ctr"/>
              <a:r>
                <a:rPr lang="ru-RU" sz="2800" b="1" dirty="0" smtClean="0">
                  <a:solidFill>
                    <a:prstClr val="black"/>
                  </a:solidFill>
                  <a:effectLst>
                    <a:reflection blurRad="6350" stA="55000" endA="300" endPos="45500" dir="5400000" sy="-100000" algn="bl" rotWithShape="0"/>
                  </a:effectLst>
                </a:rPr>
                <a:t>Стимулирование</a:t>
              </a:r>
              <a:endParaRPr lang="en-US" sz="2800" b="1" dirty="0">
                <a:solidFill>
                  <a:prstClr val="black"/>
                </a:solidFill>
                <a:effectLst>
                  <a:reflection blurRad="6350" stA="55000" endA="300" endPos="45500" dir="5400000" sy="-100000" algn="bl" rotWithShape="0"/>
                </a:effectLst>
              </a:endParaRPr>
            </a:p>
          </p:txBody>
        </p:sp>
        <p:sp>
          <p:nvSpPr>
            <p:cNvPr id="28" name="Textfeld 27"/>
            <p:cNvSpPr txBox="1"/>
            <p:nvPr/>
          </p:nvSpPr>
          <p:spPr bwMode="gray">
            <a:xfrm>
              <a:off x="1144447" y="5666085"/>
              <a:ext cx="3735751" cy="821755"/>
            </a:xfrm>
            <a:prstGeom prst="rect">
              <a:avLst/>
            </a:prstGeom>
            <a:grpFill/>
            <a:effectLst>
              <a:reflection blurRad="6350" stA="52000" endA="300" endPos="35000" dir="5400000" sy="-100000" algn="bl" rotWithShape="0"/>
            </a:effectLst>
          </p:spPr>
          <p:txBody>
            <a:bodyPr wrap="square" tIns="0" bIns="0" rtlCol="0">
              <a:spAutoFit/>
            </a:bodyPr>
            <a:lstStyle/>
            <a:p>
              <a:pPr algn="ctr"/>
              <a:r>
                <a:rPr lang="ru-RU" sz="2800" b="1" dirty="0" smtClean="0">
                  <a:solidFill>
                    <a:prstClr val="black"/>
                  </a:solidFill>
                  <a:effectLst>
                    <a:reflection blurRad="6350" stA="55000" endA="300" endPos="45500" dir="5400000" sy="-100000" algn="bl" rotWithShape="0"/>
                  </a:effectLst>
                </a:rPr>
                <a:t>Общественная активность</a:t>
              </a:r>
              <a:endParaRPr lang="en-US" sz="2800" b="1" dirty="0">
                <a:solidFill>
                  <a:prstClr val="black"/>
                </a:solidFill>
                <a:effectLst>
                  <a:reflection blurRad="6350" stA="55000" endA="300" endPos="45500" dir="5400000" sy="-100000" algn="bl" rotWithShape="0"/>
                </a:effectLst>
              </a:endParaRPr>
            </a:p>
          </p:txBody>
        </p:sp>
        <p:cxnSp>
          <p:nvCxnSpPr>
            <p:cNvPr id="41" name="Gerade Verbindung 40"/>
            <p:cNvCxnSpPr/>
            <p:nvPr/>
          </p:nvCxnSpPr>
          <p:spPr bwMode="gray">
            <a:xfrm>
              <a:off x="4218940" y="2940302"/>
              <a:ext cx="1379220" cy="0"/>
            </a:xfrm>
            <a:prstGeom prst="line">
              <a:avLst/>
            </a:prstGeom>
            <a:grpFill/>
            <a:ln>
              <a:solidFill>
                <a:srgbClr val="595959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Gerade Verbindung 41"/>
            <p:cNvCxnSpPr/>
            <p:nvPr/>
          </p:nvCxnSpPr>
          <p:spPr bwMode="gray">
            <a:xfrm>
              <a:off x="4386580" y="3625060"/>
              <a:ext cx="1379220" cy="0"/>
            </a:xfrm>
            <a:prstGeom prst="line">
              <a:avLst/>
            </a:prstGeom>
            <a:grpFill/>
            <a:ln>
              <a:solidFill>
                <a:srgbClr val="595959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Gerade Verbindung 42"/>
            <p:cNvCxnSpPr/>
            <p:nvPr/>
          </p:nvCxnSpPr>
          <p:spPr bwMode="gray">
            <a:xfrm>
              <a:off x="4678303" y="4658073"/>
              <a:ext cx="1379220" cy="0"/>
            </a:xfrm>
            <a:prstGeom prst="line">
              <a:avLst/>
            </a:prstGeom>
            <a:grpFill/>
            <a:ln>
              <a:solidFill>
                <a:srgbClr val="595959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Gerade Verbindung 43"/>
            <p:cNvCxnSpPr/>
            <p:nvPr/>
          </p:nvCxnSpPr>
          <p:spPr bwMode="gray">
            <a:xfrm>
              <a:off x="4880198" y="5588458"/>
              <a:ext cx="1379220" cy="0"/>
            </a:xfrm>
            <a:prstGeom prst="line">
              <a:avLst/>
            </a:prstGeom>
            <a:grpFill/>
            <a:ln>
              <a:solidFill>
                <a:srgbClr val="595959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feld 44"/>
            <p:cNvSpPr txBox="1"/>
            <p:nvPr/>
          </p:nvSpPr>
          <p:spPr bwMode="gray">
            <a:xfrm>
              <a:off x="5598159" y="2746761"/>
              <a:ext cx="3675645" cy="55761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повышение </a:t>
              </a:r>
              <a:r>
                <a:rPr lang="ru-RU" sz="1600" dirty="0">
                  <a:latin typeface="Arial" panose="020B0604020202020204" pitchFamily="34" charset="0"/>
                  <a:cs typeface="Arial" panose="020B0604020202020204" pitchFamily="34" charset="0"/>
                </a:rPr>
                <a:t>качества и доступности </a:t>
              </a:r>
              <a:endParaRPr lang="ru-RU" sz="16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ru-RU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социальных </a:t>
              </a:r>
              <a:r>
                <a:rPr lang="ru-RU" sz="1600" dirty="0">
                  <a:latin typeface="Arial" panose="020B0604020202020204" pitchFamily="34" charset="0"/>
                  <a:cs typeface="Arial" panose="020B0604020202020204" pitchFamily="34" charset="0"/>
                </a:rPr>
                <a:t>услуг для населения</a:t>
              </a:r>
              <a:endParaRPr lang="en-US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" name="Textfeld 45"/>
            <p:cNvSpPr txBox="1"/>
            <p:nvPr/>
          </p:nvSpPr>
          <p:spPr bwMode="gray">
            <a:xfrm>
              <a:off x="5598160" y="3471171"/>
              <a:ext cx="3675647" cy="79240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улучшение </a:t>
              </a:r>
              <a:r>
                <a:rPr lang="ru-RU" sz="1600" dirty="0">
                  <a:latin typeface="Arial" panose="020B0604020202020204" pitchFamily="34" charset="0"/>
                  <a:cs typeface="Arial" panose="020B0604020202020204" pitchFamily="34" charset="0"/>
                </a:rPr>
                <a:t>информированности </a:t>
              </a:r>
              <a:endParaRPr lang="ru-RU" sz="16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ru-RU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потребителей </a:t>
              </a:r>
              <a:r>
                <a:rPr lang="ru-RU" sz="1600" dirty="0">
                  <a:latin typeface="Arial" panose="020B0604020202020204" pitchFamily="34" charset="0"/>
                  <a:cs typeface="Arial" panose="020B0604020202020204" pitchFamily="34" charset="0"/>
                </a:rPr>
                <a:t>о качестве работы </a:t>
              </a:r>
              <a:endParaRPr lang="ru-RU" sz="16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ru-RU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социальных учреждений</a:t>
              </a:r>
              <a:endParaRPr lang="en-US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" name="Textfeld 46"/>
            <p:cNvSpPr txBox="1"/>
            <p:nvPr/>
          </p:nvSpPr>
          <p:spPr bwMode="gray">
            <a:xfrm>
              <a:off x="5598160" y="4317494"/>
              <a:ext cx="3675647" cy="102719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стимулирование организаций</a:t>
              </a:r>
            </a:p>
            <a:p>
              <a:r>
                <a:rPr lang="ru-RU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к </a:t>
              </a:r>
              <a:r>
                <a:rPr lang="ru-RU" sz="1600" dirty="0">
                  <a:latin typeface="Arial" panose="020B0604020202020204" pitchFamily="34" charset="0"/>
                  <a:cs typeface="Arial" panose="020B0604020202020204" pitchFamily="34" charset="0"/>
                </a:rPr>
                <a:t>принятию мер по повышению </a:t>
              </a:r>
              <a:endParaRPr lang="ru-RU" sz="16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ru-RU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качества </a:t>
              </a:r>
              <a:r>
                <a:rPr lang="ru-RU" sz="1600" dirty="0">
                  <a:latin typeface="Arial" panose="020B0604020202020204" pitchFamily="34" charset="0"/>
                  <a:cs typeface="Arial" panose="020B0604020202020204" pitchFamily="34" charset="0"/>
                </a:rPr>
                <a:t>и удовлетворенности </a:t>
              </a:r>
              <a:endParaRPr lang="ru-RU" sz="16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ru-RU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потребителей</a:t>
              </a:r>
              <a:endParaRPr lang="en-US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" name="Textfeld 47"/>
            <p:cNvSpPr txBox="1"/>
            <p:nvPr/>
          </p:nvSpPr>
          <p:spPr bwMode="gray">
            <a:xfrm>
              <a:off x="5598162" y="5466032"/>
              <a:ext cx="3675646" cy="79240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16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Воспитание ответственного</a:t>
              </a:r>
            </a:p>
            <a:p>
              <a:r>
                <a:rPr lang="ru-RU" sz="16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потребителя, заинтересованного</a:t>
              </a:r>
            </a:p>
            <a:p>
              <a:r>
                <a:rPr lang="ru-RU" sz="16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в настройке качества услуг</a:t>
              </a:r>
              <a:endPara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1E638-3F78-4E0D-883A-B278700C48C0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855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5"/>
          <p:cNvSpPr>
            <a:spLocks noChangeArrowheads="1"/>
          </p:cNvSpPr>
          <p:nvPr/>
        </p:nvSpPr>
        <p:spPr bwMode="gray">
          <a:xfrm>
            <a:off x="0" y="1412776"/>
            <a:ext cx="9143999" cy="5445224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15000"/>
                </a:srgbClr>
              </a:gs>
              <a:gs pos="100000">
                <a:srgbClr val="FFFFFF">
                  <a:alpha val="0"/>
                </a:srgbClr>
              </a:gs>
            </a:gsLst>
            <a:lin ang="16200000" scaled="1"/>
            <a:tileRect/>
          </a:gradFill>
          <a:ln w="12700">
            <a:noFill/>
            <a:miter lim="800000"/>
            <a:headEnd/>
            <a:tailEnd/>
          </a:ln>
          <a:effectLst/>
        </p:spPr>
        <p:txBody>
          <a:bodyPr lIns="108000" tIns="108000" rIns="144000" bIns="72000"/>
          <a:lstStyle/>
          <a:p>
            <a:pPr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  <a:defRPr/>
            </a:pPr>
            <a:endParaRPr lang="de-DE" noProof="1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0963" name="_h1"/>
          <p:cNvSpPr>
            <a:spLocks noGrp="1" noChangeArrowheads="1"/>
          </p:cNvSpPr>
          <p:nvPr>
            <p:ph type="title"/>
          </p:nvPr>
        </p:nvSpPr>
        <p:spPr bwMode="gray"/>
        <p:txBody>
          <a:bodyPr>
            <a:noAutofit/>
          </a:bodyPr>
          <a:lstStyle/>
          <a:p>
            <a:r>
              <a:rPr lang="ru-RU" sz="2400" b="1" noProof="1" smtClean="0">
                <a:latin typeface="Arial" panose="020B0604020202020204" pitchFamily="34" charset="0"/>
                <a:cs typeface="Arial" panose="020B0604020202020204" pitchFamily="34" charset="0"/>
              </a:rPr>
              <a:t>Примеры независимой ценки</a:t>
            </a:r>
            <a:endParaRPr lang="de-DE" sz="2400" b="1" noProof="1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1E638-3F78-4E0D-883A-B278700C48C0}" type="slidenum">
              <a:rPr lang="de-DE" b="1" smtClean="0">
                <a:solidFill>
                  <a:schemeClr val="tx1"/>
                </a:solidFill>
              </a:rPr>
              <a:pPr/>
              <a:t>8</a:t>
            </a:fld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" name="Текст 1"/>
          <p:cNvSpPr>
            <a:spLocks noGrp="1"/>
          </p:cNvSpPr>
          <p:nvPr>
            <p:ph type="body" sz="quarter" idx="13"/>
          </p:nvPr>
        </p:nvSpPr>
        <p:spPr>
          <a:xfrm>
            <a:off x="395536" y="1412776"/>
            <a:ext cx="8352928" cy="460851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ru-RU" sz="2400" dirty="0" smtClean="0"/>
              <a:t>Общественный совет при министерстве социальной политики Красноярского края: независимая оценка качества оказания услуг учреждениями социального обслуживания населения (посещение учреждений, анкетирование, </a:t>
            </a:r>
            <a:r>
              <a:rPr lang="ru-RU" sz="2400" dirty="0" err="1" smtClean="0"/>
              <a:t>рейтингование</a:t>
            </a:r>
            <a:r>
              <a:rPr lang="ru-RU" sz="2400" dirty="0" smtClean="0"/>
              <a:t> – </a:t>
            </a:r>
            <a:r>
              <a:rPr lang="ru-RU" sz="2400" b="1" dirty="0" smtClean="0"/>
              <a:t>отчеты на сайте министерства</a:t>
            </a:r>
            <a:r>
              <a:rPr lang="ru-RU" sz="240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/>
              <a:t>Общественный совет при </a:t>
            </a:r>
            <a:r>
              <a:rPr lang="ru-RU" sz="2400" dirty="0" smtClean="0"/>
              <a:t>министерстве здравоохранения Красноярского края - </a:t>
            </a:r>
            <a:r>
              <a:rPr lang="ru-RU" sz="2400" dirty="0"/>
              <a:t>независимая оценка качества оказания услуг </a:t>
            </a:r>
            <a:r>
              <a:rPr lang="ru-RU" sz="2400" dirty="0" smtClean="0"/>
              <a:t>медицинских учреждений (анкетирование специалистов и пациентов- </a:t>
            </a:r>
            <a:r>
              <a:rPr lang="ru-RU" sz="2400" b="1" dirty="0" smtClean="0"/>
              <a:t>отчета нет</a:t>
            </a:r>
            <a:r>
              <a:rPr lang="ru-RU" sz="240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 smtClean="0"/>
              <a:t>Общественный </a:t>
            </a:r>
            <a:r>
              <a:rPr lang="ru-RU" sz="2400" dirty="0"/>
              <a:t>совет при министерстве </a:t>
            </a:r>
            <a:r>
              <a:rPr lang="ru-RU" sz="2400" dirty="0" smtClean="0"/>
              <a:t>образования и науки  </a:t>
            </a:r>
            <a:r>
              <a:rPr lang="ru-RU" sz="2400" dirty="0"/>
              <a:t>Красноярского </a:t>
            </a:r>
            <a:r>
              <a:rPr lang="ru-RU" sz="2400" dirty="0" smtClean="0"/>
              <a:t>края – </a:t>
            </a:r>
            <a:r>
              <a:rPr lang="ru-RU" sz="2400" dirty="0"/>
              <a:t>Независимая общественная оценка качества работы образовательных </a:t>
            </a:r>
            <a:r>
              <a:rPr lang="ru-RU" sz="2400" dirty="0" smtClean="0"/>
              <a:t>организаций </a:t>
            </a:r>
            <a:r>
              <a:rPr lang="ru-RU" sz="2400" b="1" dirty="0"/>
              <a:t>отчета нет</a:t>
            </a:r>
            <a:r>
              <a:rPr lang="ru-RU" sz="2400" dirty="0" smtClean="0"/>
              <a:t> </a:t>
            </a:r>
            <a:r>
              <a:rPr lang="ru-RU" sz="2400" dirty="0" smtClean="0"/>
              <a:t>.</a:t>
            </a:r>
            <a:endParaRPr lang="ru-RU" sz="2400" dirty="0"/>
          </a:p>
          <a:p>
            <a:pPr>
              <a:buFont typeface="Arial" panose="020B0604020202020204" pitchFamily="34" charset="0"/>
              <a:buChar char="•"/>
            </a:pP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95536" y="836712"/>
            <a:ext cx="8352928" cy="20162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75627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5"/>
          <p:cNvSpPr>
            <a:spLocks noChangeArrowheads="1"/>
          </p:cNvSpPr>
          <p:nvPr/>
        </p:nvSpPr>
        <p:spPr bwMode="gray">
          <a:xfrm>
            <a:off x="0" y="1412776"/>
            <a:ext cx="9143999" cy="5445224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15000"/>
                </a:srgbClr>
              </a:gs>
              <a:gs pos="100000">
                <a:srgbClr val="FFFFFF">
                  <a:alpha val="0"/>
                </a:srgbClr>
              </a:gs>
            </a:gsLst>
            <a:lin ang="16200000" scaled="1"/>
            <a:tileRect/>
          </a:gradFill>
          <a:ln w="12700">
            <a:noFill/>
            <a:miter lim="800000"/>
            <a:headEnd/>
            <a:tailEnd/>
          </a:ln>
          <a:effectLst/>
        </p:spPr>
        <p:txBody>
          <a:bodyPr lIns="108000" tIns="108000" rIns="144000" bIns="72000"/>
          <a:lstStyle/>
          <a:p>
            <a:pPr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  <a:defRPr/>
            </a:pPr>
            <a:endParaRPr lang="de-DE" noProof="1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1143000"/>
          </a:xfrm>
        </p:spPr>
        <p:txBody>
          <a:bodyPr>
            <a:noAutofit/>
          </a:bodyPr>
          <a:lstStyle/>
          <a:p>
            <a:r>
              <a:rPr lang="ru-RU" altLang="ru-RU" sz="2400" b="1" dirty="0"/>
              <a:t>«Открытый регион. Открытый </a:t>
            </a:r>
            <a:r>
              <a:rPr lang="ru-RU" altLang="ru-RU" sz="2400" b="1" dirty="0" smtClean="0"/>
              <a:t> муниципалитет</a:t>
            </a:r>
            <a:r>
              <a:rPr lang="ru-RU" altLang="ru-RU" sz="2400" b="1" dirty="0"/>
              <a:t>»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1E638-3F78-4E0D-883A-B278700C48C0}" type="slidenum">
              <a:rPr lang="de-DE" b="1" smtClean="0">
                <a:solidFill>
                  <a:schemeClr val="tx1"/>
                </a:solidFill>
              </a:rPr>
              <a:pPr/>
              <a:t>9</a:t>
            </a:fld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" name="Текст 1"/>
          <p:cNvSpPr>
            <a:spLocks noGrp="1"/>
          </p:cNvSpPr>
          <p:nvPr>
            <p:ph type="body" sz="quarter" idx="4294967295"/>
          </p:nvPr>
        </p:nvSpPr>
        <p:spPr>
          <a:xfrm>
            <a:off x="0" y="855663"/>
            <a:ext cx="8748464" cy="4949601"/>
          </a:xfrm>
        </p:spPr>
        <p:txBody>
          <a:bodyPr>
            <a:normAutofit fontScale="25000" lnSpcReduction="20000"/>
          </a:bodyPr>
          <a:lstStyle/>
          <a:p>
            <a:pPr marL="0" indent="0" algn="ctr"/>
            <a:endParaRPr lang="ru-RU" altLang="ru-RU" b="1" dirty="0" smtClean="0"/>
          </a:p>
          <a:p>
            <a:r>
              <a:rPr lang="ru-RU" altLang="ru-RU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Интернет-портал </a:t>
            </a:r>
            <a:r>
              <a:rPr lang="ru-RU" altLang="ru-RU" sz="8000" dirty="0">
                <a:latin typeface="Arial" panose="020B0604020202020204" pitchFamily="34" charset="0"/>
                <a:cs typeface="Arial" panose="020B0604020202020204" pitchFamily="34" charset="0"/>
              </a:rPr>
              <a:t>«Открытый край</a:t>
            </a:r>
            <a:r>
              <a:rPr lang="ru-RU" altLang="ru-RU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ru-RU" sz="8000" u="sng" dirty="0">
                <a:latin typeface="Arial" pitchFamily="34" charset="0"/>
                <a:cs typeface="Arial" pitchFamily="34" charset="0"/>
              </a:rPr>
              <a:t>http://openkray24.ru/</a:t>
            </a:r>
            <a:r>
              <a:rPr lang="ru-RU" sz="8000" dirty="0">
                <a:latin typeface="Arial" pitchFamily="34" charset="0"/>
                <a:cs typeface="Arial" pitchFamily="34" charset="0"/>
              </a:rPr>
              <a:t>. </a:t>
            </a:r>
            <a:endParaRPr lang="ru-RU" sz="80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altLang="ru-RU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Предоставление </a:t>
            </a:r>
            <a:r>
              <a:rPr lang="ru-RU" altLang="ru-RU" sz="8000" dirty="0">
                <a:latin typeface="Arial" panose="020B0604020202020204" pitchFamily="34" charset="0"/>
                <a:cs typeface="Arial" panose="020B0604020202020204" pitchFamily="34" charset="0"/>
              </a:rPr>
              <a:t>субсидий муниципальным районам и городским округам на создание ресурсных центров «Открытое пространство»;</a:t>
            </a:r>
          </a:p>
          <a:p>
            <a:r>
              <a:rPr lang="ru-RU" altLang="ru-RU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Создание </a:t>
            </a:r>
            <a:r>
              <a:rPr lang="ru-RU" altLang="ru-RU" sz="8000" dirty="0">
                <a:latin typeface="Arial" panose="020B0604020202020204" pitchFamily="34" charset="0"/>
                <a:cs typeface="Arial" panose="020B0604020202020204" pitchFamily="34" charset="0"/>
              </a:rPr>
              <a:t>материалов в СМИ, направленных на взаимодействие власти и </a:t>
            </a:r>
            <a:r>
              <a:rPr lang="ru-RU" altLang="ru-RU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граждан</a:t>
            </a:r>
          </a:p>
          <a:p>
            <a:r>
              <a:rPr lang="ru-RU" altLang="ru-RU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Комплекс </a:t>
            </a:r>
            <a:r>
              <a:rPr lang="ru-RU" altLang="ru-RU" sz="8000" dirty="0">
                <a:latin typeface="Arial" panose="020B0604020202020204" pitchFamily="34" charset="0"/>
                <a:cs typeface="Arial" panose="020B0604020202020204" pitchFamily="34" charset="0"/>
              </a:rPr>
              <a:t>лекций «Гражданское участие и гражданский диалог»;</a:t>
            </a:r>
          </a:p>
          <a:p>
            <a:r>
              <a:rPr lang="ru-RU" altLang="ru-RU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Ознакомление </a:t>
            </a:r>
            <a:r>
              <a:rPr lang="ru-RU" altLang="ru-RU" sz="8000" dirty="0">
                <a:latin typeface="Arial" panose="020B0604020202020204" pitchFamily="34" charset="0"/>
                <a:cs typeface="Arial" panose="020B0604020202020204" pitchFamily="34" charset="0"/>
              </a:rPr>
              <a:t>с деятельностью ЗС края для представителей общественности из территорий края;</a:t>
            </a:r>
          </a:p>
          <a:p>
            <a:r>
              <a:rPr lang="ru-RU" altLang="ru-RU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Сборник </a:t>
            </a:r>
            <a:r>
              <a:rPr lang="ru-RU" altLang="ru-RU" sz="8000" dirty="0">
                <a:latin typeface="Arial" panose="020B0604020202020204" pitchFamily="34" charset="0"/>
                <a:cs typeface="Arial" panose="020B0604020202020204" pitchFamily="34" charset="0"/>
              </a:rPr>
              <a:t>«Актуальное законодательство»;</a:t>
            </a:r>
          </a:p>
          <a:p>
            <a:r>
              <a:rPr lang="ru-RU" altLang="ru-RU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Атласы </a:t>
            </a:r>
            <a:r>
              <a:rPr lang="ru-RU" altLang="ru-RU" sz="8000" dirty="0">
                <a:latin typeface="Arial" panose="020B0604020202020204" pitchFamily="34" charset="0"/>
                <a:cs typeface="Arial" panose="020B0604020202020204" pitchFamily="34" charset="0"/>
              </a:rPr>
              <a:t>жизненных ситуаций для граждан</a:t>
            </a:r>
            <a:r>
              <a:rPr lang="ru-RU" altLang="ru-RU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sz="8000" dirty="0"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ортал </a:t>
            </a:r>
            <a:r>
              <a:rPr lang="ru-RU" sz="8000" dirty="0">
                <a:latin typeface="Arial" panose="020B0604020202020204" pitchFamily="34" charset="0"/>
                <a:cs typeface="Arial" panose="020B0604020202020204" pitchFamily="34" charset="0"/>
              </a:rPr>
              <a:t>общественного контроля г. Красноярска «Наш Красноярск» (прямой адрес: </a:t>
            </a:r>
            <a:r>
              <a:rPr lang="ru-RU" sz="8000" u="sng" dirty="0">
                <a:latin typeface="Arial" panose="020B0604020202020204" pitchFamily="34" charset="0"/>
                <a:cs typeface="Arial" panose="020B0604020202020204" pitchFamily="34" charset="0"/>
              </a:rPr>
              <a:t>http://НашКрасноярск.рф</a:t>
            </a:r>
            <a:r>
              <a:rPr lang="ru-RU" sz="8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altLang="ru-RU" sz="8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altLang="ru-RU" sz="8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altLang="ru-RU" sz="80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8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На сегодняшний день система порталов общественного кон-</a:t>
            </a:r>
            <a:r>
              <a:rPr lang="ru-RU" sz="80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троля</a:t>
            </a:r>
            <a:r>
              <a:rPr lang="ru-RU" sz="8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действует уже в восьми городах Красноярского края: Красноярск, Минусинск, Ачинск, Назарово, Канск, Сосновоборск, </a:t>
            </a:r>
            <a:r>
              <a:rPr lang="ru-RU" sz="80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Лесосибирск</a:t>
            </a:r>
            <a:r>
              <a:rPr lang="ru-RU" sz="8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и ЗАТО Железногорск</a:t>
            </a:r>
            <a:endParaRPr lang="ru-RU" altLang="ru-RU" sz="80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/>
            <a:endParaRPr lang="ru-RU" altLang="ru-RU" b="1" dirty="0">
              <a:solidFill>
                <a:srgbClr val="FF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95536" y="836712"/>
            <a:ext cx="8352928" cy="20162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46866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1780</Words>
  <Application>Microsoft Office PowerPoint</Application>
  <PresentationFormat>Экран (4:3)</PresentationFormat>
  <Paragraphs>350</Paragraphs>
  <Slides>19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Презентация PowerPoint</vt:lpstr>
      <vt:lpstr>СТАРТ БЮДЖЕТНОЙ РЕФОРМЫ </vt:lpstr>
      <vt:lpstr>Направления реформы государственного управления (включение общественности)</vt:lpstr>
      <vt:lpstr> Механизмы вовлечения общественности в процессы взаимодействия с органами власти (особенно активизировались в 2012-2013г.г.) </vt:lpstr>
      <vt:lpstr>Основные задачи и функции Общественного совета  </vt:lpstr>
      <vt:lpstr>Основания создания и обязательность проведения независимой системы оценки качества работы организаций,  оказывающих социальные услуги</vt:lpstr>
      <vt:lpstr>Цели  независимой системы оценки качества работы организаций, оказывающих социальные услуги</vt:lpstr>
      <vt:lpstr>Примеры независимой ценки</vt:lpstr>
      <vt:lpstr>«Открытый регион. Открытый  муниципалитет»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Итоги круглого стола «Участие общественности в формировании подходов к оценке государственных и муниципальных услуг» 25.10.2013г.</vt:lpstr>
      <vt:lpstr>Конкурс на предоставление субсидий СО НКО Красноярского края на финансирование части расходов, связанных с оказанием населению Красноярского края инновационных социальных услуг</vt:lpstr>
      <vt:lpstr>Информация для участия в госзаказах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Круглый стол «Работа НКО в условиях изменения законодательства в части разгосударствления государственного сектора производства социальных услуг» </dc:title>
  <cp:lastModifiedBy>Владимир</cp:lastModifiedBy>
  <cp:revision>59</cp:revision>
  <dcterms:modified xsi:type="dcterms:W3CDTF">2014-04-17T05:56:33Z</dcterms:modified>
</cp:coreProperties>
</file>