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78" r:id="rId4"/>
    <p:sldId id="273" r:id="rId5"/>
    <p:sldId id="279" r:id="rId6"/>
  </p:sldIdLst>
  <p:sldSz cx="9144000" cy="5143500" type="screen16x9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250"/>
    <a:srgbClr val="08558A"/>
    <a:srgbClr val="FF5050"/>
    <a:srgbClr val="FF6600"/>
    <a:srgbClr val="FF9966"/>
    <a:srgbClr val="CC99FF"/>
    <a:srgbClr val="CC66FF"/>
    <a:srgbClr val="99FF66"/>
    <a:srgbClr val="FF7C8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7" d="100"/>
          <a:sy n="157" d="100"/>
        </p:scale>
        <p:origin x="-342" y="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fs1\HOME\USER\Sorokina\&#1040;&#1057;&#1044;&#1043;%20&#1087;&#1086;%20&#1076;&#1086;&#1083;&#1075;&#1091;\&#1076;&#1080;&#1072;&#1075;&#1088;&#1072;&#1084;&#1084;&#1099;0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372243585838151E-2"/>
          <c:y val="2.6682967125516523E-2"/>
          <c:w val="0.88937844271783417"/>
          <c:h val="0.84231545957259224"/>
        </c:manualLayout>
      </c:layout>
      <c:bar3DChart>
        <c:barDir val="col"/>
        <c:grouping val="clustered"/>
        <c:varyColors val="0"/>
        <c:ser>
          <c:idx val="2"/>
          <c:order val="0"/>
          <c:tx>
            <c:strRef>
              <c:f>[диаграммы0.xlsx]Лист3!$A$3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-5.6893320097050146E-3"/>
                  <c:y val="0.14569637190070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223330024262537E-3"/>
                  <c:y val="0.181481445700880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892200149804145E-3"/>
                  <c:y val="0.199373982600967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534232755500285E-3"/>
                  <c:y val="0.189734755719573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4915529098906892E-4"/>
                  <c:y val="0.174398496785381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[диаграммы0.xlsx]Лист3!$B$2:$F$2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[диаграммы0.xlsx]Лист3!$B$3:$F$3</c:f>
              <c:numCache>
                <c:formatCode>_-* #,##0.0\ _₽_-;\-* #,##0.0\ _₽_-;_-* "-"??\ _₽_-;_-@_-</c:formatCode>
                <c:ptCount val="5"/>
                <c:pt idx="0">
                  <c:v>992.13699999999994</c:v>
                </c:pt>
                <c:pt idx="1">
                  <c:v>1070.4369999999999</c:v>
                </c:pt>
                <c:pt idx="2">
                  <c:v>1355.6791000000001</c:v>
                </c:pt>
                <c:pt idx="3">
                  <c:v>1392.837</c:v>
                </c:pt>
                <c:pt idx="4">
                  <c:v>1602.837</c:v>
                </c:pt>
              </c:numCache>
            </c:numRef>
          </c:val>
        </c:ser>
        <c:ser>
          <c:idx val="0"/>
          <c:order val="1"/>
          <c:tx>
            <c:strRef>
              <c:f>[диаграммы0.xlsx]Лист3!$A$4</c:f>
              <c:strCache>
                <c:ptCount val="1"/>
                <c:pt idx="0">
                  <c:v>Факт 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1.1378664019410029E-2"/>
                  <c:y val="0.242827085235295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223330024262537E-2"/>
                  <c:y val="0.222378672901078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645663026688791E-2"/>
                  <c:y val="0.24793943990120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378664019410029E-2"/>
                  <c:y val="0.278612360301351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645663026688791E-2"/>
                  <c:y val="0.20448613600099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[диаграммы0.xlsx]Лист3!$B$2:$F$2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[диаграммы0.xlsx]Лист3!$B$4:$F$4</c:f>
              <c:numCache>
                <c:formatCode>_-* #,##0.0\ _₽_-;\-* #,##0.0\ _₽_-;_-* "-"??\ _₽_-;_-@_-</c:formatCode>
                <c:ptCount val="5"/>
                <c:pt idx="0">
                  <c:v>983.21960000000001</c:v>
                </c:pt>
                <c:pt idx="1">
                  <c:v>976.3827</c:v>
                </c:pt>
                <c:pt idx="2">
                  <c:v>1183.5938000000001</c:v>
                </c:pt>
                <c:pt idx="3">
                  <c:v>1342.0803000000001</c:v>
                </c:pt>
                <c:pt idx="4">
                  <c:v>1239.9069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883264"/>
        <c:axId val="37897344"/>
        <c:axId val="0"/>
      </c:bar3DChart>
      <c:catAx>
        <c:axId val="37883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+mj-lt"/>
              </a:defRPr>
            </a:pPr>
            <a:endParaRPr lang="ru-RU"/>
          </a:p>
        </c:txPr>
        <c:crossAx val="37897344"/>
        <c:crosses val="autoZero"/>
        <c:auto val="1"/>
        <c:lblAlgn val="ctr"/>
        <c:lblOffset val="100"/>
        <c:noMultiLvlLbl val="0"/>
      </c:catAx>
      <c:valAx>
        <c:axId val="37897344"/>
        <c:scaling>
          <c:orientation val="minMax"/>
          <c:max val="1800"/>
          <c:min val="0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+mj-lt"/>
              </a:defRPr>
            </a:pPr>
            <a:endParaRPr lang="ru-RU"/>
          </a:p>
        </c:txPr>
        <c:crossAx val="37883264"/>
        <c:crosses val="autoZero"/>
        <c:crossBetween val="between"/>
        <c:majorUnit val="400"/>
      </c:valAx>
    </c:plotArea>
    <c:legend>
      <c:legendPos val="r"/>
      <c:layout>
        <c:manualLayout>
          <c:xMode val="edge"/>
          <c:yMode val="edge"/>
          <c:x val="0.28164679730925957"/>
          <c:y val="0.93624812296841564"/>
          <c:w val="0.412378351330139"/>
          <c:h val="6.3751877031584303E-2"/>
        </c:manualLayout>
      </c:layout>
      <c:overlay val="0"/>
      <c:txPr>
        <a:bodyPr/>
        <a:lstStyle/>
        <a:p>
          <a:pPr>
            <a:defRPr sz="1800"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[диаграммы0.xlsx]Лист1!$A$13</c:f>
              <c:strCache>
                <c:ptCount val="1"/>
                <c:pt idx="0">
                  <c:v>Муниципальный долг</c:v>
                </c:pt>
              </c:strCache>
            </c:strRef>
          </c:tx>
          <c:spPr>
            <a:ln w="60325">
              <a:solidFill>
                <a:srgbClr val="C6E7FC">
                  <a:lumMod val="50000"/>
                </a:srgbClr>
              </a:solidFill>
            </a:ln>
          </c:spPr>
          <c:marker>
            <c:symbol val="diamond"/>
            <c:size val="13"/>
            <c:spPr>
              <a:solidFill>
                <a:srgbClr val="C6E7FC">
                  <a:lumMod val="50000"/>
                </a:srgbClr>
              </a:solidFill>
              <a:ln>
                <a:solidFill>
                  <a:srgbClr val="C6E7FC">
                    <a:lumMod val="50000"/>
                  </a:srgbClr>
                </a:solidFill>
              </a:ln>
            </c:spPr>
          </c:marker>
          <c:dLbls>
            <c:txPr>
              <a:bodyPr/>
              <a:lstStyle/>
              <a:p>
                <a:pPr>
                  <a:defRPr sz="2400">
                    <a:latin typeface="+mj-lt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[диаграммы0.xlsx]Лист1!$A$3:$E$3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[диаграммы0.xlsx]Лист1!$B$13:$F$13</c:f>
              <c:numCache>
                <c:formatCode>_-* #,##0.0\ _₽_-;\-* #,##0.0\ _₽_-;_-* "-"??\ _₽_-;_-@_-</c:formatCode>
                <c:ptCount val="5"/>
                <c:pt idx="0">
                  <c:v>14347.658599999999</c:v>
                </c:pt>
                <c:pt idx="1">
                  <c:v>15958.210800000001</c:v>
                </c:pt>
                <c:pt idx="2">
                  <c:v>17465.356299999999</c:v>
                </c:pt>
                <c:pt idx="3">
                  <c:v>19229.672500000001</c:v>
                </c:pt>
                <c:pt idx="4">
                  <c:v>20579.807000000001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[диаграммы0.xlsx]Лист1!$A$14</c:f>
              <c:strCache>
                <c:ptCount val="1"/>
                <c:pt idx="0">
                  <c:v>Расходы на обслуживание муниципального долга</c:v>
                </c:pt>
              </c:strCache>
            </c:strRef>
          </c:tx>
          <c:spPr>
            <a:ln w="60325">
              <a:solidFill>
                <a:srgbClr val="FF5050"/>
              </a:solidFill>
            </a:ln>
          </c:spPr>
          <c:marker>
            <c:symbol val="square"/>
            <c:size val="10"/>
            <c:spPr>
              <a:solidFill>
                <a:srgbClr val="FF5050"/>
              </a:solidFill>
              <a:ln>
                <a:solidFill>
                  <a:srgbClr val="FF5050"/>
                </a:solidFill>
              </a:ln>
            </c:spPr>
          </c:marker>
          <c:dLbls>
            <c:txPr>
              <a:bodyPr/>
              <a:lstStyle/>
              <a:p>
                <a:pPr>
                  <a:defRPr sz="2400">
                    <a:latin typeface="+mj-lt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[диаграммы0.xlsx]Лист1!$A$3:$E$3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[диаграммы0.xlsx]Лист1!$B$14:$F$14</c:f>
              <c:numCache>
                <c:formatCode>_-* #,##0.0\ _₽_-;\-* #,##0.0\ _₽_-;_-* "-"??\ _₽_-;_-@_-</c:formatCode>
                <c:ptCount val="5"/>
                <c:pt idx="0">
                  <c:v>983.21960000000001</c:v>
                </c:pt>
                <c:pt idx="1">
                  <c:v>976.3827</c:v>
                </c:pt>
                <c:pt idx="2">
                  <c:v>1183.5938000000001</c:v>
                </c:pt>
                <c:pt idx="3">
                  <c:v>1342.0803000000001</c:v>
                </c:pt>
                <c:pt idx="4">
                  <c:v>1239.9069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6269952"/>
        <c:axId val="66271488"/>
      </c:lineChart>
      <c:catAx>
        <c:axId val="662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+mj-lt"/>
              </a:defRPr>
            </a:pPr>
            <a:endParaRPr lang="ru-RU"/>
          </a:p>
        </c:txPr>
        <c:crossAx val="66271488"/>
        <c:crosses val="autoZero"/>
        <c:auto val="1"/>
        <c:lblAlgn val="ctr"/>
        <c:lblOffset val="100"/>
        <c:noMultiLvlLbl val="0"/>
      </c:catAx>
      <c:valAx>
        <c:axId val="66271488"/>
        <c:scaling>
          <c:orientation val="minMax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>
                <a:latin typeface="+mj-lt"/>
              </a:defRPr>
            </a:pPr>
            <a:endParaRPr lang="ru-RU"/>
          </a:p>
        </c:txPr>
        <c:crossAx val="662699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5586456970002426E-2"/>
          <c:y val="0.90914802449619103"/>
          <c:w val="0.97456255989623553"/>
          <c:h val="7.3021758480584717E-2"/>
        </c:manualLayout>
      </c:layout>
      <c:overlay val="0"/>
      <c:txPr>
        <a:bodyPr/>
        <a:lstStyle/>
        <a:p>
          <a:pPr>
            <a:defRPr sz="1600"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6C7340-E26E-4909-93F3-6D1D5E60B109}" type="doc">
      <dgm:prSet loTypeId="urn:microsoft.com/office/officeart/2005/8/layout/list1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23C0504-9A04-4EB0-AED3-3B257AD6E600}">
      <dgm:prSet/>
      <dgm:spPr>
        <a:gradFill rotWithShape="0">
          <a:gsLst>
            <a:gs pos="0">
              <a:srgbClr val="B7B7FF"/>
            </a:gs>
            <a:gs pos="68000">
              <a:srgbClr val="CC99FF"/>
            </a:gs>
            <a:gs pos="100000">
              <a:srgbClr val="C071FB"/>
            </a:gs>
          </a:gsLst>
        </a:gradFill>
        <a:ln>
          <a:solidFill>
            <a:srgbClr val="C285FF"/>
          </a:solidFill>
        </a:ln>
      </dgm:spPr>
      <dgm:t>
        <a:bodyPr/>
        <a:lstStyle/>
        <a:p>
          <a:pPr rtl="0"/>
          <a:endParaRPr lang="ru-RU" dirty="0"/>
        </a:p>
      </dgm:t>
    </dgm:pt>
    <dgm:pt modelId="{A4F52FC6-87BD-4F85-9607-761EDFB1B479}" type="parTrans" cxnId="{ED26C387-704B-44F8-920A-85AB0EEC9F7D}">
      <dgm:prSet/>
      <dgm:spPr/>
      <dgm:t>
        <a:bodyPr/>
        <a:lstStyle/>
        <a:p>
          <a:endParaRPr lang="ru-RU"/>
        </a:p>
      </dgm:t>
    </dgm:pt>
    <dgm:pt modelId="{14020DCB-BBFC-435F-8177-28A4708D8F30}" type="sibTrans" cxnId="{ED26C387-704B-44F8-920A-85AB0EEC9F7D}">
      <dgm:prSet/>
      <dgm:spPr/>
      <dgm:t>
        <a:bodyPr/>
        <a:lstStyle/>
        <a:p>
          <a:endParaRPr lang="ru-RU"/>
        </a:p>
      </dgm:t>
    </dgm:pt>
    <dgm:pt modelId="{D9A0BD82-1A8A-4B17-B652-557DB9CAF777}">
      <dgm:prSet custT="1"/>
      <dgm:spPr>
        <a:solidFill>
          <a:schemeClr val="accent4">
            <a:lumMod val="20000"/>
            <a:lumOff val="80000"/>
          </a:schemeClr>
        </a:solidFill>
        <a:ln w="19050">
          <a:solidFill>
            <a:srgbClr val="7030A0"/>
          </a:solidFill>
        </a:ln>
      </dgm:spPr>
      <dgm:t>
        <a:bodyPr lIns="252000" tIns="108000" rIns="360000" bIns="72000"/>
        <a:lstStyle/>
        <a:p>
          <a:pPr algn="just" rtl="0"/>
          <a:r>
            <a:rPr lang="ru-RU" sz="1700" b="1" dirty="0" smtClean="0"/>
            <a:t>Ведется непрерывная работа, направленная на поступление в бюджет города дополнительных межбюджетных трансфертов из федерального и областного бюджетов</a:t>
          </a:r>
          <a:endParaRPr lang="ru-RU" sz="1700" b="1" dirty="0"/>
        </a:p>
      </dgm:t>
    </dgm:pt>
    <dgm:pt modelId="{0FDB50CB-D39E-45FD-9D79-08456E15C361}" type="parTrans" cxnId="{AD6A9852-EBAF-467E-A0FE-BE3224D3ED73}">
      <dgm:prSet/>
      <dgm:spPr/>
      <dgm:t>
        <a:bodyPr/>
        <a:lstStyle/>
        <a:p>
          <a:endParaRPr lang="ru-RU"/>
        </a:p>
      </dgm:t>
    </dgm:pt>
    <dgm:pt modelId="{4AD136C4-CC8A-4AA6-BD49-CB8EC4942EAD}" type="sibTrans" cxnId="{AD6A9852-EBAF-467E-A0FE-BE3224D3ED73}">
      <dgm:prSet/>
      <dgm:spPr/>
      <dgm:t>
        <a:bodyPr/>
        <a:lstStyle/>
        <a:p>
          <a:endParaRPr lang="ru-RU"/>
        </a:p>
      </dgm:t>
    </dgm:pt>
    <dgm:pt modelId="{A9E4C380-EEE5-4EA4-9573-2D99D3BF6E65}">
      <dgm:prSet custT="1"/>
      <dgm:spPr>
        <a:solidFill>
          <a:schemeClr val="accent4">
            <a:lumMod val="20000"/>
            <a:lumOff val="80000"/>
          </a:schemeClr>
        </a:solidFill>
        <a:ln w="19050">
          <a:solidFill>
            <a:schemeClr val="bg2">
              <a:lumMod val="50000"/>
            </a:schemeClr>
          </a:solidFill>
        </a:ln>
      </dgm:spPr>
      <dgm:t>
        <a:bodyPr lIns="252000" tIns="108000" rIns="360000" bIns="72000"/>
        <a:lstStyle/>
        <a:p>
          <a:pPr algn="just"/>
          <a:r>
            <a:rPr lang="ru-RU" sz="1700" b="1" dirty="0" smtClean="0">
              <a:solidFill>
                <a:schemeClr val="tx1"/>
              </a:solidFill>
              <a:latin typeface="+mn-lt"/>
            </a:rPr>
            <a:t>Ежегодно разрабатывается и реализуется план мероприятий, направленных на увеличение доходной базы бюджета города и сокращение недоимки по платежам в бюджет города</a:t>
          </a:r>
          <a:endParaRPr lang="ru-RU" sz="1700" b="1" dirty="0">
            <a:solidFill>
              <a:schemeClr val="tx1"/>
            </a:solidFill>
            <a:latin typeface="+mn-lt"/>
          </a:endParaRPr>
        </a:p>
      </dgm:t>
    </dgm:pt>
    <dgm:pt modelId="{FFCCB3F9-D82C-415E-BD32-A8D59A70547D}" type="parTrans" cxnId="{2B755385-F56D-44B9-802E-465843F8AB08}">
      <dgm:prSet/>
      <dgm:spPr/>
      <dgm:t>
        <a:bodyPr/>
        <a:lstStyle/>
        <a:p>
          <a:endParaRPr lang="ru-RU"/>
        </a:p>
      </dgm:t>
    </dgm:pt>
    <dgm:pt modelId="{3DF68728-E3A0-45BC-AB14-D9FC23B9900A}" type="sibTrans" cxnId="{2B755385-F56D-44B9-802E-465843F8AB08}">
      <dgm:prSet/>
      <dgm:spPr/>
      <dgm:t>
        <a:bodyPr/>
        <a:lstStyle/>
        <a:p>
          <a:endParaRPr lang="ru-RU"/>
        </a:p>
      </dgm:t>
    </dgm:pt>
    <dgm:pt modelId="{F249D251-F570-4C59-BD0B-B86DE0CEA139}">
      <dgm:prSet/>
      <dgm:spPr/>
      <dgm:t>
        <a:bodyPr/>
        <a:lstStyle/>
        <a:p>
          <a:pPr rtl="0"/>
          <a:endParaRPr lang="ru-RU" dirty="0"/>
        </a:p>
      </dgm:t>
    </dgm:pt>
    <dgm:pt modelId="{76FE1253-77CA-4CF2-95E1-5C0BC77D4D79}" type="sibTrans" cxnId="{B8B26A79-4ED0-4108-922D-2ABF23370A95}">
      <dgm:prSet/>
      <dgm:spPr/>
      <dgm:t>
        <a:bodyPr/>
        <a:lstStyle/>
        <a:p>
          <a:endParaRPr lang="ru-RU"/>
        </a:p>
      </dgm:t>
    </dgm:pt>
    <dgm:pt modelId="{51553764-266B-4D9B-AABF-563C4CEAE73A}" type="parTrans" cxnId="{B8B26A79-4ED0-4108-922D-2ABF23370A95}">
      <dgm:prSet/>
      <dgm:spPr/>
      <dgm:t>
        <a:bodyPr/>
        <a:lstStyle/>
        <a:p>
          <a:endParaRPr lang="ru-RU"/>
        </a:p>
      </dgm:t>
    </dgm:pt>
    <dgm:pt modelId="{E0AF84C0-56C0-49FD-BADF-4F8D84F234D1}">
      <dgm:prSet/>
      <dgm:spPr/>
      <dgm:t>
        <a:bodyPr/>
        <a:lstStyle/>
        <a:p>
          <a:endParaRPr lang="ru-RU" dirty="0"/>
        </a:p>
      </dgm:t>
    </dgm:pt>
    <dgm:pt modelId="{170F6431-EC56-45EB-828F-66C008CA243C}" type="sibTrans" cxnId="{EDF82A42-784E-4FC0-ABC1-EFD729B221ED}">
      <dgm:prSet/>
      <dgm:spPr/>
      <dgm:t>
        <a:bodyPr/>
        <a:lstStyle/>
        <a:p>
          <a:endParaRPr lang="ru-RU"/>
        </a:p>
      </dgm:t>
    </dgm:pt>
    <dgm:pt modelId="{1C1A4612-B64B-4D3B-8615-571A0D163113}" type="parTrans" cxnId="{EDF82A42-784E-4FC0-ABC1-EFD729B221ED}">
      <dgm:prSet/>
      <dgm:spPr/>
      <dgm:t>
        <a:bodyPr/>
        <a:lstStyle/>
        <a:p>
          <a:endParaRPr lang="ru-RU"/>
        </a:p>
      </dgm:t>
    </dgm:pt>
    <dgm:pt modelId="{B69421A7-E6AB-4D56-901C-582135DE1938}">
      <dgm:prSet/>
      <dgm:spPr/>
      <dgm:t>
        <a:bodyPr/>
        <a:lstStyle/>
        <a:p>
          <a:endParaRPr lang="ru-RU" dirty="0"/>
        </a:p>
      </dgm:t>
    </dgm:pt>
    <dgm:pt modelId="{290F50EB-F75D-41FB-989D-C26FA90B9D4C}" type="parTrans" cxnId="{D1460230-1D89-4436-8142-F93B63199F8C}">
      <dgm:prSet/>
      <dgm:spPr/>
      <dgm:t>
        <a:bodyPr/>
        <a:lstStyle/>
        <a:p>
          <a:endParaRPr lang="ru-RU"/>
        </a:p>
      </dgm:t>
    </dgm:pt>
    <dgm:pt modelId="{719BC306-6EE5-443C-A46A-D3B92CC732EF}" type="sibTrans" cxnId="{D1460230-1D89-4436-8142-F93B63199F8C}">
      <dgm:prSet/>
      <dgm:spPr/>
      <dgm:t>
        <a:bodyPr/>
        <a:lstStyle/>
        <a:p>
          <a:endParaRPr lang="ru-RU"/>
        </a:p>
      </dgm:t>
    </dgm:pt>
    <dgm:pt modelId="{BF52B08A-099A-42B7-B1AE-AAE7BCE930EB}">
      <dgm:prSet custT="1"/>
      <dgm:spPr>
        <a:solidFill>
          <a:schemeClr val="accent4">
            <a:lumMod val="20000"/>
            <a:lumOff val="80000"/>
          </a:schemeClr>
        </a:solidFill>
        <a:ln w="19050">
          <a:solidFill>
            <a:schemeClr val="accent5">
              <a:lumMod val="50000"/>
            </a:schemeClr>
          </a:solidFill>
        </a:ln>
      </dgm:spPr>
      <dgm:t>
        <a:bodyPr lIns="252000" tIns="108000" rIns="360000" bIns="72000"/>
        <a:lstStyle/>
        <a:p>
          <a:pPr algn="just"/>
          <a:r>
            <a:rPr lang="ru-RU" sz="1700" b="1" dirty="0" smtClean="0"/>
            <a:t>Проводится постоянная работа в отношении увеличения поступлений по неналоговым доходам</a:t>
          </a:r>
          <a:endParaRPr lang="ru-RU" sz="1700" b="1" dirty="0"/>
        </a:p>
      </dgm:t>
    </dgm:pt>
    <dgm:pt modelId="{E7DB47A4-5BBA-45F6-9909-BF3A661CF465}" type="parTrans" cxnId="{35D75535-A8B7-4162-9E18-75F9DED46736}">
      <dgm:prSet/>
      <dgm:spPr/>
      <dgm:t>
        <a:bodyPr/>
        <a:lstStyle/>
        <a:p>
          <a:endParaRPr lang="ru-RU"/>
        </a:p>
      </dgm:t>
    </dgm:pt>
    <dgm:pt modelId="{56BC6E97-DCA4-446B-A21A-18B2FF78285D}" type="sibTrans" cxnId="{35D75535-A8B7-4162-9E18-75F9DED46736}">
      <dgm:prSet/>
      <dgm:spPr/>
      <dgm:t>
        <a:bodyPr/>
        <a:lstStyle/>
        <a:p>
          <a:endParaRPr lang="ru-RU"/>
        </a:p>
      </dgm:t>
    </dgm:pt>
    <dgm:pt modelId="{DFB52AA1-C7B7-4FEA-8822-3490FBC9B23A}">
      <dgm:prSet/>
      <dgm:spPr/>
      <dgm:t>
        <a:bodyPr/>
        <a:lstStyle/>
        <a:p>
          <a:endParaRPr lang="ru-RU" dirty="0"/>
        </a:p>
      </dgm:t>
    </dgm:pt>
    <dgm:pt modelId="{DFEED607-712A-4CE6-815A-9FADAA9B6660}" type="parTrans" cxnId="{A19955A7-52B7-4C93-BBA0-87A6EF1CEF89}">
      <dgm:prSet/>
      <dgm:spPr/>
      <dgm:t>
        <a:bodyPr/>
        <a:lstStyle/>
        <a:p>
          <a:endParaRPr lang="ru-RU"/>
        </a:p>
      </dgm:t>
    </dgm:pt>
    <dgm:pt modelId="{562B5875-CD42-4183-AEC9-1B409D8D166A}" type="sibTrans" cxnId="{A19955A7-52B7-4C93-BBA0-87A6EF1CEF89}">
      <dgm:prSet/>
      <dgm:spPr/>
      <dgm:t>
        <a:bodyPr/>
        <a:lstStyle/>
        <a:p>
          <a:endParaRPr lang="ru-RU"/>
        </a:p>
      </dgm:t>
    </dgm:pt>
    <dgm:pt modelId="{83A5A0B2-C5B9-4F53-8492-501532610EE9}">
      <dgm:prSet custT="1"/>
      <dgm:spPr>
        <a:solidFill>
          <a:schemeClr val="accent4">
            <a:lumMod val="20000"/>
            <a:lumOff val="80000"/>
          </a:schemeClr>
        </a:solidFill>
        <a:ln w="19050">
          <a:solidFill>
            <a:schemeClr val="accent3">
              <a:lumMod val="50000"/>
            </a:schemeClr>
          </a:solidFill>
        </a:ln>
      </dgm:spPr>
      <dgm:t>
        <a:bodyPr lIns="252000" tIns="108000" rIns="360000" bIns="72000"/>
        <a:lstStyle/>
        <a:p>
          <a:pPr algn="just"/>
          <a:r>
            <a:rPr lang="ru-RU" sz="1700" b="1" dirty="0" smtClean="0"/>
            <a:t>На постоянной основе осуществляется работа комиссий по вопросам погашения задолженности по платежам в бюджет города в администрациях районов города</a:t>
          </a:r>
          <a:endParaRPr lang="ru-RU" sz="1700" b="1" dirty="0"/>
        </a:p>
      </dgm:t>
    </dgm:pt>
    <dgm:pt modelId="{317169FE-6079-4318-A23D-1746C7365200}" type="parTrans" cxnId="{A658EB24-9691-4F45-9CB5-491FA7DC50F5}">
      <dgm:prSet/>
      <dgm:spPr/>
      <dgm:t>
        <a:bodyPr/>
        <a:lstStyle/>
        <a:p>
          <a:endParaRPr lang="ru-RU"/>
        </a:p>
      </dgm:t>
    </dgm:pt>
    <dgm:pt modelId="{5BE33111-7FFD-4DED-8E16-17F5102EA446}" type="sibTrans" cxnId="{A658EB24-9691-4F45-9CB5-491FA7DC50F5}">
      <dgm:prSet/>
      <dgm:spPr/>
      <dgm:t>
        <a:bodyPr/>
        <a:lstStyle/>
        <a:p>
          <a:endParaRPr lang="ru-RU"/>
        </a:p>
      </dgm:t>
    </dgm:pt>
    <dgm:pt modelId="{D0871522-0E26-4537-90E0-59B9EB267B08}">
      <dgm:prSet custT="1"/>
      <dgm:spPr>
        <a:solidFill>
          <a:schemeClr val="accent4">
            <a:lumMod val="20000"/>
            <a:lumOff val="80000"/>
          </a:schemeClr>
        </a:solidFill>
        <a:ln w="19050">
          <a:solidFill>
            <a:schemeClr val="accent4">
              <a:lumMod val="50000"/>
            </a:schemeClr>
          </a:solidFill>
        </a:ln>
      </dgm:spPr>
      <dgm:t>
        <a:bodyPr lIns="252000" tIns="108000" rIns="360000" bIns="72000"/>
        <a:lstStyle/>
        <a:p>
          <a:pPr algn="just" rtl="0"/>
          <a:r>
            <a:rPr lang="ru-RU" sz="1700" b="1" dirty="0" smtClean="0"/>
            <a:t>Совместно с налоговыми органами проводится информационная компания, направленная на информирование граждан о порядке и сроках уплаты имущественных налогов</a:t>
          </a:r>
          <a:endParaRPr lang="ru-RU" sz="1700" b="1" dirty="0"/>
        </a:p>
      </dgm:t>
    </dgm:pt>
    <dgm:pt modelId="{F9F4F53C-1146-490A-85DB-9143DE8C1778}" type="sibTrans" cxnId="{BF67C415-1055-4F3D-8A4A-9C40DC329EB2}">
      <dgm:prSet/>
      <dgm:spPr/>
      <dgm:t>
        <a:bodyPr/>
        <a:lstStyle/>
        <a:p>
          <a:endParaRPr lang="ru-RU"/>
        </a:p>
      </dgm:t>
    </dgm:pt>
    <dgm:pt modelId="{4AB602F9-3591-49AE-8CA9-22EF510C06BF}" type="parTrans" cxnId="{BF67C415-1055-4F3D-8A4A-9C40DC329EB2}">
      <dgm:prSet/>
      <dgm:spPr/>
      <dgm:t>
        <a:bodyPr/>
        <a:lstStyle/>
        <a:p>
          <a:endParaRPr lang="ru-RU"/>
        </a:p>
      </dgm:t>
    </dgm:pt>
    <dgm:pt modelId="{9E8963FC-9DC4-49DB-A928-2C322C65B37E}" type="pres">
      <dgm:prSet presAssocID="{B96C7340-E26E-4909-93F3-6D1D5E60B10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FE82F4-C862-4CEE-9ADE-728EC479BA60}" type="pres">
      <dgm:prSet presAssocID="{E0AF84C0-56C0-49FD-BADF-4F8D84F234D1}" presName="parentLin" presStyleCnt="0"/>
      <dgm:spPr/>
    </dgm:pt>
    <dgm:pt modelId="{C94EF5BE-C64E-4338-A917-C5B55665C448}" type="pres">
      <dgm:prSet presAssocID="{E0AF84C0-56C0-49FD-BADF-4F8D84F234D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68BE0A83-0D68-4BB1-AD16-552E62F88E83}" type="pres">
      <dgm:prSet presAssocID="{E0AF84C0-56C0-49FD-BADF-4F8D84F234D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D070E7-CB27-41DD-9D9F-72A2CE02996A}" type="pres">
      <dgm:prSet presAssocID="{E0AF84C0-56C0-49FD-BADF-4F8D84F234D1}" presName="negativeSpace" presStyleCnt="0"/>
      <dgm:spPr/>
    </dgm:pt>
    <dgm:pt modelId="{D3280F22-6ADE-42FF-8C57-C006C08DA30B}" type="pres">
      <dgm:prSet presAssocID="{E0AF84C0-56C0-49FD-BADF-4F8D84F234D1}" presName="childText" presStyleLbl="conFgAcc1" presStyleIdx="0" presStyleCnt="5" custAng="10800000" custFlipVert="1" custScaleX="100000" custScaleY="105350" custLinFactNeighborX="-308" custLinFactNeighborY="55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AFC8C6-0544-4809-9FB3-6D0459C407C0}" type="pres">
      <dgm:prSet presAssocID="{170F6431-EC56-45EB-828F-66C008CA243C}" presName="spaceBetweenRectangles" presStyleCnt="0"/>
      <dgm:spPr/>
    </dgm:pt>
    <dgm:pt modelId="{FA8D68F1-CE8E-497A-AA49-E9AA714D78AC}" type="pres">
      <dgm:prSet presAssocID="{DFB52AA1-C7B7-4FEA-8822-3490FBC9B23A}" presName="parentLin" presStyleCnt="0"/>
      <dgm:spPr/>
    </dgm:pt>
    <dgm:pt modelId="{3A6358ED-6F6F-42F2-A0BB-B82371C7C31A}" type="pres">
      <dgm:prSet presAssocID="{DFB52AA1-C7B7-4FEA-8822-3490FBC9B23A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E0B9735-174F-4670-B027-DB96DE6F0149}" type="pres">
      <dgm:prSet presAssocID="{DFB52AA1-C7B7-4FEA-8822-3490FBC9B23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0C7FF3-C607-4502-864C-51248BE32061}" type="pres">
      <dgm:prSet presAssocID="{DFB52AA1-C7B7-4FEA-8822-3490FBC9B23A}" presName="negativeSpace" presStyleCnt="0"/>
      <dgm:spPr/>
    </dgm:pt>
    <dgm:pt modelId="{E3A5CC89-ECBF-48BD-98E1-1BE3D7E51962}" type="pres">
      <dgm:prSet presAssocID="{DFB52AA1-C7B7-4FEA-8822-3490FBC9B23A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F079F9-FF7C-43B6-B98F-0FE8A059E648}" type="pres">
      <dgm:prSet presAssocID="{562B5875-CD42-4183-AEC9-1B409D8D166A}" presName="spaceBetweenRectangles" presStyleCnt="0"/>
      <dgm:spPr/>
    </dgm:pt>
    <dgm:pt modelId="{918F98EE-D8AE-4ACB-A3F8-4E4C6098A85F}" type="pres">
      <dgm:prSet presAssocID="{F249D251-F570-4C59-BD0B-B86DE0CEA139}" presName="parentLin" presStyleCnt="0"/>
      <dgm:spPr/>
    </dgm:pt>
    <dgm:pt modelId="{155BAC9D-D1E8-4970-9AD2-E73049458DB4}" type="pres">
      <dgm:prSet presAssocID="{F249D251-F570-4C59-BD0B-B86DE0CEA139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D59590EB-6BF4-4F70-808A-C5CEE7EAAEBC}" type="pres">
      <dgm:prSet presAssocID="{F249D251-F570-4C59-BD0B-B86DE0CEA13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F05EED-7546-494E-B6A6-B7D36E012562}" type="pres">
      <dgm:prSet presAssocID="{F249D251-F570-4C59-BD0B-B86DE0CEA139}" presName="negativeSpace" presStyleCnt="0"/>
      <dgm:spPr/>
    </dgm:pt>
    <dgm:pt modelId="{8E37851D-AAC8-40BA-8910-3070DD48AE47}" type="pres">
      <dgm:prSet presAssocID="{F249D251-F570-4C59-BD0B-B86DE0CEA139}" presName="childText" presStyleLbl="conFgAcc1" presStyleIdx="2" presStyleCnt="5" custScaleY="1062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C13C33-70C2-47E8-ADC4-2FC6B3EF6688}" type="pres">
      <dgm:prSet presAssocID="{76FE1253-77CA-4CF2-95E1-5C0BC77D4D79}" presName="spaceBetweenRectangles" presStyleCnt="0"/>
      <dgm:spPr/>
    </dgm:pt>
    <dgm:pt modelId="{BAA64C91-1723-4670-B91A-9DBC02DDCCF7}" type="pres">
      <dgm:prSet presAssocID="{B69421A7-E6AB-4D56-901C-582135DE1938}" presName="parentLin" presStyleCnt="0"/>
      <dgm:spPr/>
    </dgm:pt>
    <dgm:pt modelId="{E21B6FC1-90EA-4B30-A6B8-68E02EE5D5F8}" type="pres">
      <dgm:prSet presAssocID="{B69421A7-E6AB-4D56-901C-582135DE1938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C1170509-BE0E-4360-A4E7-AFEBE66C5942}" type="pres">
      <dgm:prSet presAssocID="{B69421A7-E6AB-4D56-901C-582135DE1938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0BA9EE-84E7-4A9C-ABCB-FA666266E520}" type="pres">
      <dgm:prSet presAssocID="{B69421A7-E6AB-4D56-901C-582135DE1938}" presName="negativeSpace" presStyleCnt="0"/>
      <dgm:spPr/>
    </dgm:pt>
    <dgm:pt modelId="{5613966D-7BE6-4386-A7BB-CEF79882FF81}" type="pres">
      <dgm:prSet presAssocID="{B69421A7-E6AB-4D56-901C-582135DE1938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47C51E-D2C6-49AC-ABED-062D104EE7D7}" type="pres">
      <dgm:prSet presAssocID="{719BC306-6EE5-443C-A46A-D3B92CC732EF}" presName="spaceBetweenRectangles" presStyleCnt="0"/>
      <dgm:spPr/>
    </dgm:pt>
    <dgm:pt modelId="{4494B8FD-F0EF-48DB-BC3D-03EBF4C1C86C}" type="pres">
      <dgm:prSet presAssocID="{C23C0504-9A04-4EB0-AED3-3B257AD6E600}" presName="parentLin" presStyleCnt="0"/>
      <dgm:spPr/>
    </dgm:pt>
    <dgm:pt modelId="{9E8BE031-C055-4558-91FC-647471B54D59}" type="pres">
      <dgm:prSet presAssocID="{C23C0504-9A04-4EB0-AED3-3B257AD6E600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3440DE6B-64FE-4171-BE66-88DED534DE97}" type="pres">
      <dgm:prSet presAssocID="{C23C0504-9A04-4EB0-AED3-3B257AD6E60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F3299D-A780-4447-B202-4548B39BCADC}" type="pres">
      <dgm:prSet presAssocID="{C23C0504-9A04-4EB0-AED3-3B257AD6E600}" presName="negativeSpace" presStyleCnt="0"/>
      <dgm:spPr/>
    </dgm:pt>
    <dgm:pt modelId="{964B0548-361C-4DF0-AE58-70EE1B3DB24A}" type="pres">
      <dgm:prSet presAssocID="{C23C0504-9A04-4EB0-AED3-3B257AD6E600}" presName="childText" presStyleLbl="conFgAcc1" presStyleIdx="4" presStyleCnt="5" custScaleY="102216" custLinFactNeighborX="-713" custLinFactNeighborY="-36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6A9852-EBAF-467E-A0FE-BE3224D3ED73}" srcId="{C23C0504-9A04-4EB0-AED3-3B257AD6E600}" destId="{D9A0BD82-1A8A-4B17-B652-557DB9CAF777}" srcOrd="0" destOrd="0" parTransId="{0FDB50CB-D39E-45FD-9D79-08456E15C361}" sibTransId="{4AD136C4-CC8A-4AA6-BD49-CB8EC4942EAD}"/>
    <dgm:cxn modelId="{85B2B4CE-F44C-440B-9E0E-385CDB19A772}" type="presOf" srcId="{F249D251-F570-4C59-BD0B-B86DE0CEA139}" destId="{155BAC9D-D1E8-4970-9AD2-E73049458DB4}" srcOrd="0" destOrd="0" presId="urn:microsoft.com/office/officeart/2005/8/layout/list1"/>
    <dgm:cxn modelId="{F47C1278-98A7-4F01-8A08-D57662B1DABD}" type="presOf" srcId="{E0AF84C0-56C0-49FD-BADF-4F8D84F234D1}" destId="{C94EF5BE-C64E-4338-A917-C5B55665C448}" srcOrd="0" destOrd="0" presId="urn:microsoft.com/office/officeart/2005/8/layout/list1"/>
    <dgm:cxn modelId="{A658EB24-9691-4F45-9CB5-491FA7DC50F5}" srcId="{DFB52AA1-C7B7-4FEA-8822-3490FBC9B23A}" destId="{83A5A0B2-C5B9-4F53-8492-501532610EE9}" srcOrd="0" destOrd="0" parTransId="{317169FE-6079-4318-A23D-1746C7365200}" sibTransId="{5BE33111-7FFD-4DED-8E16-17F5102EA446}"/>
    <dgm:cxn modelId="{2B755385-F56D-44B9-802E-465843F8AB08}" srcId="{E0AF84C0-56C0-49FD-BADF-4F8D84F234D1}" destId="{A9E4C380-EEE5-4EA4-9573-2D99D3BF6E65}" srcOrd="0" destOrd="0" parTransId="{FFCCB3F9-D82C-415E-BD32-A8D59A70547D}" sibTransId="{3DF68728-E3A0-45BC-AB14-D9FC23B9900A}"/>
    <dgm:cxn modelId="{ED26C387-704B-44F8-920A-85AB0EEC9F7D}" srcId="{B96C7340-E26E-4909-93F3-6D1D5E60B109}" destId="{C23C0504-9A04-4EB0-AED3-3B257AD6E600}" srcOrd="4" destOrd="0" parTransId="{A4F52FC6-87BD-4F85-9607-761EDFB1B479}" sibTransId="{14020DCB-BBFC-435F-8177-28A4708D8F30}"/>
    <dgm:cxn modelId="{75FC9CFA-D117-44B1-A36E-085CEC1FF0D8}" type="presOf" srcId="{E0AF84C0-56C0-49FD-BADF-4F8D84F234D1}" destId="{68BE0A83-0D68-4BB1-AD16-552E62F88E83}" srcOrd="1" destOrd="0" presId="urn:microsoft.com/office/officeart/2005/8/layout/list1"/>
    <dgm:cxn modelId="{BACF6C11-8A3C-40EE-A9DA-FA126422B6DB}" type="presOf" srcId="{DFB52AA1-C7B7-4FEA-8822-3490FBC9B23A}" destId="{1E0B9735-174F-4670-B027-DB96DE6F0149}" srcOrd="1" destOrd="0" presId="urn:microsoft.com/office/officeart/2005/8/layout/list1"/>
    <dgm:cxn modelId="{3C20F2F5-9F77-43DA-8293-3FB5D6263E9C}" type="presOf" srcId="{BF52B08A-099A-42B7-B1AE-AAE7BCE930EB}" destId="{5613966D-7BE6-4386-A7BB-CEF79882FF81}" srcOrd="0" destOrd="0" presId="urn:microsoft.com/office/officeart/2005/8/layout/list1"/>
    <dgm:cxn modelId="{BF67C415-1055-4F3D-8A4A-9C40DC329EB2}" srcId="{F249D251-F570-4C59-BD0B-B86DE0CEA139}" destId="{D0871522-0E26-4537-90E0-59B9EB267B08}" srcOrd="0" destOrd="0" parTransId="{4AB602F9-3591-49AE-8CA9-22EF510C06BF}" sibTransId="{F9F4F53C-1146-490A-85DB-9143DE8C1778}"/>
    <dgm:cxn modelId="{EDF82A42-784E-4FC0-ABC1-EFD729B221ED}" srcId="{B96C7340-E26E-4909-93F3-6D1D5E60B109}" destId="{E0AF84C0-56C0-49FD-BADF-4F8D84F234D1}" srcOrd="0" destOrd="0" parTransId="{1C1A4612-B64B-4D3B-8615-571A0D163113}" sibTransId="{170F6431-EC56-45EB-828F-66C008CA243C}"/>
    <dgm:cxn modelId="{1F0432C0-6373-4352-BEB6-70AC54D3080F}" type="presOf" srcId="{DFB52AA1-C7B7-4FEA-8822-3490FBC9B23A}" destId="{3A6358ED-6F6F-42F2-A0BB-B82371C7C31A}" srcOrd="0" destOrd="0" presId="urn:microsoft.com/office/officeart/2005/8/layout/list1"/>
    <dgm:cxn modelId="{D1460230-1D89-4436-8142-F93B63199F8C}" srcId="{B96C7340-E26E-4909-93F3-6D1D5E60B109}" destId="{B69421A7-E6AB-4D56-901C-582135DE1938}" srcOrd="3" destOrd="0" parTransId="{290F50EB-F75D-41FB-989D-C26FA90B9D4C}" sibTransId="{719BC306-6EE5-443C-A46A-D3B92CC732EF}"/>
    <dgm:cxn modelId="{35D75535-A8B7-4162-9E18-75F9DED46736}" srcId="{B69421A7-E6AB-4D56-901C-582135DE1938}" destId="{BF52B08A-099A-42B7-B1AE-AAE7BCE930EB}" srcOrd="0" destOrd="0" parTransId="{E7DB47A4-5BBA-45F6-9909-BF3A661CF465}" sibTransId="{56BC6E97-DCA4-446B-A21A-18B2FF78285D}"/>
    <dgm:cxn modelId="{853A99D2-5C69-4190-935C-6621ADC5BA44}" type="presOf" srcId="{A9E4C380-EEE5-4EA4-9573-2D99D3BF6E65}" destId="{D3280F22-6ADE-42FF-8C57-C006C08DA30B}" srcOrd="0" destOrd="0" presId="urn:microsoft.com/office/officeart/2005/8/layout/list1"/>
    <dgm:cxn modelId="{B8B26A79-4ED0-4108-922D-2ABF23370A95}" srcId="{B96C7340-E26E-4909-93F3-6D1D5E60B109}" destId="{F249D251-F570-4C59-BD0B-B86DE0CEA139}" srcOrd="2" destOrd="0" parTransId="{51553764-266B-4D9B-AABF-563C4CEAE73A}" sibTransId="{76FE1253-77CA-4CF2-95E1-5C0BC77D4D79}"/>
    <dgm:cxn modelId="{E8556B82-7B35-489E-B63A-2AAFB3B20D64}" type="presOf" srcId="{F249D251-F570-4C59-BD0B-B86DE0CEA139}" destId="{D59590EB-6BF4-4F70-808A-C5CEE7EAAEBC}" srcOrd="1" destOrd="0" presId="urn:microsoft.com/office/officeart/2005/8/layout/list1"/>
    <dgm:cxn modelId="{94B1F665-EFC3-4A64-BF4F-CA8236C26BBC}" type="presOf" srcId="{D0871522-0E26-4537-90E0-59B9EB267B08}" destId="{8E37851D-AAC8-40BA-8910-3070DD48AE47}" srcOrd="0" destOrd="0" presId="urn:microsoft.com/office/officeart/2005/8/layout/list1"/>
    <dgm:cxn modelId="{A19955A7-52B7-4C93-BBA0-87A6EF1CEF89}" srcId="{B96C7340-E26E-4909-93F3-6D1D5E60B109}" destId="{DFB52AA1-C7B7-4FEA-8822-3490FBC9B23A}" srcOrd="1" destOrd="0" parTransId="{DFEED607-712A-4CE6-815A-9FADAA9B6660}" sibTransId="{562B5875-CD42-4183-AEC9-1B409D8D166A}"/>
    <dgm:cxn modelId="{5725000E-D070-44A5-AF30-9FE8B8BB9FE9}" type="presOf" srcId="{B69421A7-E6AB-4D56-901C-582135DE1938}" destId="{C1170509-BE0E-4360-A4E7-AFEBE66C5942}" srcOrd="1" destOrd="0" presId="urn:microsoft.com/office/officeart/2005/8/layout/list1"/>
    <dgm:cxn modelId="{2E24FC4F-B9D6-486F-B325-A3FC185A74C4}" type="presOf" srcId="{C23C0504-9A04-4EB0-AED3-3B257AD6E600}" destId="{9E8BE031-C055-4558-91FC-647471B54D59}" srcOrd="0" destOrd="0" presId="urn:microsoft.com/office/officeart/2005/8/layout/list1"/>
    <dgm:cxn modelId="{449F0719-6D42-4BB1-A250-9C9D859BAB6D}" type="presOf" srcId="{B69421A7-E6AB-4D56-901C-582135DE1938}" destId="{E21B6FC1-90EA-4B30-A6B8-68E02EE5D5F8}" srcOrd="0" destOrd="0" presId="urn:microsoft.com/office/officeart/2005/8/layout/list1"/>
    <dgm:cxn modelId="{E31A8A37-880A-41D4-A8B8-A2F5C8092545}" type="presOf" srcId="{D9A0BD82-1A8A-4B17-B652-557DB9CAF777}" destId="{964B0548-361C-4DF0-AE58-70EE1B3DB24A}" srcOrd="0" destOrd="0" presId="urn:microsoft.com/office/officeart/2005/8/layout/list1"/>
    <dgm:cxn modelId="{74AF5B2C-A4DF-45C0-86C6-787503E6BFDD}" type="presOf" srcId="{83A5A0B2-C5B9-4F53-8492-501532610EE9}" destId="{E3A5CC89-ECBF-48BD-98E1-1BE3D7E51962}" srcOrd="0" destOrd="0" presId="urn:microsoft.com/office/officeart/2005/8/layout/list1"/>
    <dgm:cxn modelId="{B13D6F6D-949A-4440-B287-2D80983D0EF4}" type="presOf" srcId="{B96C7340-E26E-4909-93F3-6D1D5E60B109}" destId="{9E8963FC-9DC4-49DB-A928-2C322C65B37E}" srcOrd="0" destOrd="0" presId="urn:microsoft.com/office/officeart/2005/8/layout/list1"/>
    <dgm:cxn modelId="{4507D17C-6122-4180-9D39-FE327C0F3FB6}" type="presOf" srcId="{C23C0504-9A04-4EB0-AED3-3B257AD6E600}" destId="{3440DE6B-64FE-4171-BE66-88DED534DE97}" srcOrd="1" destOrd="0" presId="urn:microsoft.com/office/officeart/2005/8/layout/list1"/>
    <dgm:cxn modelId="{AAFA1566-0EC3-4655-A8D5-CE254CB5E893}" type="presParOf" srcId="{9E8963FC-9DC4-49DB-A928-2C322C65B37E}" destId="{0DFE82F4-C862-4CEE-9ADE-728EC479BA60}" srcOrd="0" destOrd="0" presId="urn:microsoft.com/office/officeart/2005/8/layout/list1"/>
    <dgm:cxn modelId="{17E1B825-A1BF-4754-A685-0800509790E1}" type="presParOf" srcId="{0DFE82F4-C862-4CEE-9ADE-728EC479BA60}" destId="{C94EF5BE-C64E-4338-A917-C5B55665C448}" srcOrd="0" destOrd="0" presId="urn:microsoft.com/office/officeart/2005/8/layout/list1"/>
    <dgm:cxn modelId="{D2F2B69B-3A43-46CB-BAAF-7C1F874F611E}" type="presParOf" srcId="{0DFE82F4-C862-4CEE-9ADE-728EC479BA60}" destId="{68BE0A83-0D68-4BB1-AD16-552E62F88E83}" srcOrd="1" destOrd="0" presId="urn:microsoft.com/office/officeart/2005/8/layout/list1"/>
    <dgm:cxn modelId="{F693D4A1-4AC7-461E-B6AB-18BA6163C647}" type="presParOf" srcId="{9E8963FC-9DC4-49DB-A928-2C322C65B37E}" destId="{B4D070E7-CB27-41DD-9D9F-72A2CE02996A}" srcOrd="1" destOrd="0" presId="urn:microsoft.com/office/officeart/2005/8/layout/list1"/>
    <dgm:cxn modelId="{82CBC762-CE8C-4556-A93B-A2CC38C18A3B}" type="presParOf" srcId="{9E8963FC-9DC4-49DB-A928-2C322C65B37E}" destId="{D3280F22-6ADE-42FF-8C57-C006C08DA30B}" srcOrd="2" destOrd="0" presId="urn:microsoft.com/office/officeart/2005/8/layout/list1"/>
    <dgm:cxn modelId="{627CF7C0-DC49-4C02-871C-D98F5887CEEC}" type="presParOf" srcId="{9E8963FC-9DC4-49DB-A928-2C322C65B37E}" destId="{30AFC8C6-0544-4809-9FB3-6D0459C407C0}" srcOrd="3" destOrd="0" presId="urn:microsoft.com/office/officeart/2005/8/layout/list1"/>
    <dgm:cxn modelId="{E9BDF23B-8992-4722-B280-6B35B3EBAEFC}" type="presParOf" srcId="{9E8963FC-9DC4-49DB-A928-2C322C65B37E}" destId="{FA8D68F1-CE8E-497A-AA49-E9AA714D78AC}" srcOrd="4" destOrd="0" presId="urn:microsoft.com/office/officeart/2005/8/layout/list1"/>
    <dgm:cxn modelId="{97FF2BDC-E45A-4BBA-A1DA-3347898F1A9E}" type="presParOf" srcId="{FA8D68F1-CE8E-497A-AA49-E9AA714D78AC}" destId="{3A6358ED-6F6F-42F2-A0BB-B82371C7C31A}" srcOrd="0" destOrd="0" presId="urn:microsoft.com/office/officeart/2005/8/layout/list1"/>
    <dgm:cxn modelId="{8D08E382-FA9C-47F1-8A44-1EF3BBCAA7E8}" type="presParOf" srcId="{FA8D68F1-CE8E-497A-AA49-E9AA714D78AC}" destId="{1E0B9735-174F-4670-B027-DB96DE6F0149}" srcOrd="1" destOrd="0" presId="urn:microsoft.com/office/officeart/2005/8/layout/list1"/>
    <dgm:cxn modelId="{6835719A-58BF-4C0F-AD04-59889D9C0186}" type="presParOf" srcId="{9E8963FC-9DC4-49DB-A928-2C322C65B37E}" destId="{790C7FF3-C607-4502-864C-51248BE32061}" srcOrd="5" destOrd="0" presId="urn:microsoft.com/office/officeart/2005/8/layout/list1"/>
    <dgm:cxn modelId="{A92C5A97-A0A7-467D-9A96-B7F5DE543D5D}" type="presParOf" srcId="{9E8963FC-9DC4-49DB-A928-2C322C65B37E}" destId="{E3A5CC89-ECBF-48BD-98E1-1BE3D7E51962}" srcOrd="6" destOrd="0" presId="urn:microsoft.com/office/officeart/2005/8/layout/list1"/>
    <dgm:cxn modelId="{B21DFB29-6B4B-43F7-82F1-CA48A04A0533}" type="presParOf" srcId="{9E8963FC-9DC4-49DB-A928-2C322C65B37E}" destId="{74F079F9-FF7C-43B6-B98F-0FE8A059E648}" srcOrd="7" destOrd="0" presId="urn:microsoft.com/office/officeart/2005/8/layout/list1"/>
    <dgm:cxn modelId="{6A214E3D-894E-417D-AA30-522AD8FE34BA}" type="presParOf" srcId="{9E8963FC-9DC4-49DB-A928-2C322C65B37E}" destId="{918F98EE-D8AE-4ACB-A3F8-4E4C6098A85F}" srcOrd="8" destOrd="0" presId="urn:microsoft.com/office/officeart/2005/8/layout/list1"/>
    <dgm:cxn modelId="{A582B3E0-E1A5-4FDD-AA85-7C415FA282C4}" type="presParOf" srcId="{918F98EE-D8AE-4ACB-A3F8-4E4C6098A85F}" destId="{155BAC9D-D1E8-4970-9AD2-E73049458DB4}" srcOrd="0" destOrd="0" presId="urn:microsoft.com/office/officeart/2005/8/layout/list1"/>
    <dgm:cxn modelId="{7683CB10-2BBD-46D3-8D99-287FBED8BE4B}" type="presParOf" srcId="{918F98EE-D8AE-4ACB-A3F8-4E4C6098A85F}" destId="{D59590EB-6BF4-4F70-808A-C5CEE7EAAEBC}" srcOrd="1" destOrd="0" presId="urn:microsoft.com/office/officeart/2005/8/layout/list1"/>
    <dgm:cxn modelId="{41BC189C-11DF-4933-86C9-D4354F26FB07}" type="presParOf" srcId="{9E8963FC-9DC4-49DB-A928-2C322C65B37E}" destId="{21F05EED-7546-494E-B6A6-B7D36E012562}" srcOrd="9" destOrd="0" presId="urn:microsoft.com/office/officeart/2005/8/layout/list1"/>
    <dgm:cxn modelId="{2C3BF7E8-F02A-4A3C-B256-63BF641DA2E0}" type="presParOf" srcId="{9E8963FC-9DC4-49DB-A928-2C322C65B37E}" destId="{8E37851D-AAC8-40BA-8910-3070DD48AE47}" srcOrd="10" destOrd="0" presId="urn:microsoft.com/office/officeart/2005/8/layout/list1"/>
    <dgm:cxn modelId="{620EFADA-5BF1-4473-A511-E3F065AB3FF2}" type="presParOf" srcId="{9E8963FC-9DC4-49DB-A928-2C322C65B37E}" destId="{73C13C33-70C2-47E8-ADC4-2FC6B3EF6688}" srcOrd="11" destOrd="0" presId="urn:microsoft.com/office/officeart/2005/8/layout/list1"/>
    <dgm:cxn modelId="{E56FFA86-4B8C-4EEC-8198-DA4C8B60B1AF}" type="presParOf" srcId="{9E8963FC-9DC4-49DB-A928-2C322C65B37E}" destId="{BAA64C91-1723-4670-B91A-9DBC02DDCCF7}" srcOrd="12" destOrd="0" presId="urn:microsoft.com/office/officeart/2005/8/layout/list1"/>
    <dgm:cxn modelId="{47E91B54-946E-4BD4-8536-E24C26396A40}" type="presParOf" srcId="{BAA64C91-1723-4670-B91A-9DBC02DDCCF7}" destId="{E21B6FC1-90EA-4B30-A6B8-68E02EE5D5F8}" srcOrd="0" destOrd="0" presId="urn:microsoft.com/office/officeart/2005/8/layout/list1"/>
    <dgm:cxn modelId="{0E240640-4BB4-47F7-8FE8-AF5DDEB254E6}" type="presParOf" srcId="{BAA64C91-1723-4670-B91A-9DBC02DDCCF7}" destId="{C1170509-BE0E-4360-A4E7-AFEBE66C5942}" srcOrd="1" destOrd="0" presId="urn:microsoft.com/office/officeart/2005/8/layout/list1"/>
    <dgm:cxn modelId="{9D801B1C-5D63-450F-A080-B28882601721}" type="presParOf" srcId="{9E8963FC-9DC4-49DB-A928-2C322C65B37E}" destId="{650BA9EE-84E7-4A9C-ABCB-FA666266E520}" srcOrd="13" destOrd="0" presId="urn:microsoft.com/office/officeart/2005/8/layout/list1"/>
    <dgm:cxn modelId="{92A6601F-C4BB-4951-91C0-42B18E463EF8}" type="presParOf" srcId="{9E8963FC-9DC4-49DB-A928-2C322C65B37E}" destId="{5613966D-7BE6-4386-A7BB-CEF79882FF81}" srcOrd="14" destOrd="0" presId="urn:microsoft.com/office/officeart/2005/8/layout/list1"/>
    <dgm:cxn modelId="{94B55761-1328-4BFF-A1F7-E6E9B1E11954}" type="presParOf" srcId="{9E8963FC-9DC4-49DB-A928-2C322C65B37E}" destId="{7047C51E-D2C6-49AC-ABED-062D104EE7D7}" srcOrd="15" destOrd="0" presId="urn:microsoft.com/office/officeart/2005/8/layout/list1"/>
    <dgm:cxn modelId="{742D7309-9C5A-430D-84F2-2B21648E6B66}" type="presParOf" srcId="{9E8963FC-9DC4-49DB-A928-2C322C65B37E}" destId="{4494B8FD-F0EF-48DB-BC3D-03EBF4C1C86C}" srcOrd="16" destOrd="0" presId="urn:microsoft.com/office/officeart/2005/8/layout/list1"/>
    <dgm:cxn modelId="{17372F1E-57AE-4E64-8D19-003EFCE8D415}" type="presParOf" srcId="{4494B8FD-F0EF-48DB-BC3D-03EBF4C1C86C}" destId="{9E8BE031-C055-4558-91FC-647471B54D59}" srcOrd="0" destOrd="0" presId="urn:microsoft.com/office/officeart/2005/8/layout/list1"/>
    <dgm:cxn modelId="{A58DDDEA-00FD-419E-91E8-83D3299442F3}" type="presParOf" srcId="{4494B8FD-F0EF-48DB-BC3D-03EBF4C1C86C}" destId="{3440DE6B-64FE-4171-BE66-88DED534DE97}" srcOrd="1" destOrd="0" presId="urn:microsoft.com/office/officeart/2005/8/layout/list1"/>
    <dgm:cxn modelId="{1060BA98-D813-41D4-A835-3EA5C4E22697}" type="presParOf" srcId="{9E8963FC-9DC4-49DB-A928-2C322C65B37E}" destId="{D6F3299D-A780-4447-B202-4548B39BCADC}" srcOrd="17" destOrd="0" presId="urn:microsoft.com/office/officeart/2005/8/layout/list1"/>
    <dgm:cxn modelId="{C8A26526-E8CB-4A10-9CA2-000BE47E387C}" type="presParOf" srcId="{9E8963FC-9DC4-49DB-A928-2C322C65B37E}" destId="{964B0548-361C-4DF0-AE58-70EE1B3DB24A}" srcOrd="18" destOrd="0" presId="urn:microsoft.com/office/officeart/2005/8/layout/list1"/>
  </dgm:cxnLst>
  <dgm:bg/>
  <dgm:whole>
    <a:ln cap="rnd">
      <a:beve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80F22-6ADE-42FF-8C57-C006C08DA30B}">
      <dsp:nvSpPr>
        <dsp:cNvPr id="0" name=""/>
        <dsp:cNvSpPr/>
      </dsp:nvSpPr>
      <dsp:spPr>
        <a:xfrm rot="10800000" flipV="1">
          <a:off x="0" y="70591"/>
          <a:ext cx="9001000" cy="841512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9050" cap="flat" cmpd="sng" algn="ctr">
          <a:solidFill>
            <a:schemeClr val="bg2">
              <a:lumMod val="5000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2000" tIns="108000" rIns="360000" bIns="72000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solidFill>
                <a:schemeClr val="tx1"/>
              </a:solidFill>
              <a:latin typeface="+mn-lt"/>
            </a:rPr>
            <a:t>Ежегодно разрабатывается и реализуется план мероприятий, направленных на увеличение доходной базы бюджета города и сокращение недоимки по платежам в бюджет города</a:t>
          </a:r>
          <a:endParaRPr lang="ru-RU" sz="1700" b="1" kern="1200" dirty="0">
            <a:solidFill>
              <a:schemeClr val="tx1"/>
            </a:solidFill>
            <a:latin typeface="+mn-lt"/>
          </a:endParaRPr>
        </a:p>
      </dsp:txBody>
      <dsp:txXfrm rot="-10800000">
        <a:off x="0" y="70591"/>
        <a:ext cx="9001000" cy="841512"/>
      </dsp:txXfrm>
    </dsp:sp>
    <dsp:sp modelId="{68BE0A83-0D68-4BB1-AD16-552E62F88E83}">
      <dsp:nvSpPr>
        <dsp:cNvPr id="0" name=""/>
        <dsp:cNvSpPr/>
      </dsp:nvSpPr>
      <dsp:spPr>
        <a:xfrm>
          <a:off x="450050" y="3603"/>
          <a:ext cx="6300700" cy="13132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151" tIns="0" rIns="238151" bIns="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456461" y="10014"/>
        <a:ext cx="6287878" cy="118505"/>
      </dsp:txXfrm>
    </dsp:sp>
    <dsp:sp modelId="{E3A5CC89-ECBF-48BD-98E1-1BE3D7E51962}">
      <dsp:nvSpPr>
        <dsp:cNvPr id="0" name=""/>
        <dsp:cNvSpPr/>
      </dsp:nvSpPr>
      <dsp:spPr>
        <a:xfrm>
          <a:off x="0" y="1000467"/>
          <a:ext cx="9001000" cy="79877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9050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2000" tIns="108000" rIns="360000" bIns="72000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/>
            <a:t>На постоянной основе осуществляется работа комиссий по вопросам погашения задолженности по платежам в бюджет города в администрациях районов города</a:t>
          </a:r>
          <a:endParaRPr lang="ru-RU" sz="1700" b="1" kern="1200" dirty="0"/>
        </a:p>
      </dsp:txBody>
      <dsp:txXfrm>
        <a:off x="0" y="1000467"/>
        <a:ext cx="9001000" cy="798777"/>
      </dsp:txXfrm>
    </dsp:sp>
    <dsp:sp modelId="{1E0B9735-174F-4670-B027-DB96DE6F0149}">
      <dsp:nvSpPr>
        <dsp:cNvPr id="0" name=""/>
        <dsp:cNvSpPr/>
      </dsp:nvSpPr>
      <dsp:spPr>
        <a:xfrm>
          <a:off x="450050" y="934803"/>
          <a:ext cx="6300700" cy="13132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151" tIns="0" rIns="238151" bIns="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456461" y="941214"/>
        <a:ext cx="6287878" cy="118505"/>
      </dsp:txXfrm>
    </dsp:sp>
    <dsp:sp modelId="{8E37851D-AAC8-40BA-8910-3070DD48AE47}">
      <dsp:nvSpPr>
        <dsp:cNvPr id="0" name=""/>
        <dsp:cNvSpPr/>
      </dsp:nvSpPr>
      <dsp:spPr>
        <a:xfrm>
          <a:off x="0" y="1888932"/>
          <a:ext cx="9001000" cy="848309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9050" cap="flat" cmpd="sng" algn="ctr">
          <a:solidFill>
            <a:schemeClr val="accent4">
              <a:lumMod val="5000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2000" tIns="108000" rIns="360000" bIns="72000" numCol="1" spcCol="1270" anchor="t" anchorCtr="0">
          <a:noAutofit/>
        </a:bodyPr>
        <a:lstStyle/>
        <a:p>
          <a:pPr marL="171450" lvl="1" indent="-171450" algn="just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/>
            <a:t>Совместно с налоговыми органами проводится информационная компания, направленная на информирование граждан о порядке и сроках уплаты имущественных налогов</a:t>
          </a:r>
          <a:endParaRPr lang="ru-RU" sz="1700" b="1" kern="1200" dirty="0"/>
        </a:p>
      </dsp:txBody>
      <dsp:txXfrm>
        <a:off x="0" y="1888932"/>
        <a:ext cx="9001000" cy="848309"/>
      </dsp:txXfrm>
    </dsp:sp>
    <dsp:sp modelId="{D59590EB-6BF4-4F70-808A-C5CEE7EAAEBC}">
      <dsp:nvSpPr>
        <dsp:cNvPr id="0" name=""/>
        <dsp:cNvSpPr/>
      </dsp:nvSpPr>
      <dsp:spPr>
        <a:xfrm>
          <a:off x="450050" y="1823268"/>
          <a:ext cx="6300700" cy="13132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151" tIns="0" rIns="238151" bIns="0" numCol="1" spcCol="1270" anchor="ctr" anchorCtr="0">
          <a:noAutofit/>
        </a:bodyPr>
        <a:lstStyle/>
        <a:p>
          <a:pPr lvl="0" algn="l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456461" y="1829679"/>
        <a:ext cx="6287878" cy="118505"/>
      </dsp:txXfrm>
    </dsp:sp>
    <dsp:sp modelId="{5613966D-7BE6-4386-A7BB-CEF79882FF81}">
      <dsp:nvSpPr>
        <dsp:cNvPr id="0" name=""/>
        <dsp:cNvSpPr/>
      </dsp:nvSpPr>
      <dsp:spPr>
        <a:xfrm>
          <a:off x="0" y="2826929"/>
          <a:ext cx="9001000" cy="588573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9050" cap="flat" cmpd="sng" algn="ctr">
          <a:solidFill>
            <a:schemeClr val="accent5">
              <a:lumMod val="5000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2000" tIns="108000" rIns="360000" bIns="72000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/>
            <a:t>Проводится постоянная работа в отношении увеличения поступлений по неналоговым доходам</a:t>
          </a:r>
          <a:endParaRPr lang="ru-RU" sz="1700" b="1" kern="1200" dirty="0"/>
        </a:p>
      </dsp:txBody>
      <dsp:txXfrm>
        <a:off x="0" y="2826929"/>
        <a:ext cx="9001000" cy="588573"/>
      </dsp:txXfrm>
    </dsp:sp>
    <dsp:sp modelId="{C1170509-BE0E-4360-A4E7-AFEBE66C5942}">
      <dsp:nvSpPr>
        <dsp:cNvPr id="0" name=""/>
        <dsp:cNvSpPr/>
      </dsp:nvSpPr>
      <dsp:spPr>
        <a:xfrm>
          <a:off x="450050" y="2761266"/>
          <a:ext cx="6300700" cy="13132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151" tIns="0" rIns="238151" bIns="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456461" y="2767677"/>
        <a:ext cx="6287878" cy="118505"/>
      </dsp:txXfrm>
    </dsp:sp>
    <dsp:sp modelId="{964B0548-361C-4DF0-AE58-70EE1B3DB24A}">
      <dsp:nvSpPr>
        <dsp:cNvPr id="0" name=""/>
        <dsp:cNvSpPr/>
      </dsp:nvSpPr>
      <dsp:spPr>
        <a:xfrm>
          <a:off x="0" y="3481506"/>
          <a:ext cx="9001000" cy="816478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9050" cap="flat" cmpd="sng" algn="ctr">
          <a:solidFill>
            <a:srgbClr val="7030A0"/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2000" tIns="108000" rIns="360000" bIns="72000" numCol="1" spcCol="1270" anchor="t" anchorCtr="0">
          <a:noAutofit/>
        </a:bodyPr>
        <a:lstStyle/>
        <a:p>
          <a:pPr marL="171450" lvl="1" indent="-171450" algn="just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/>
            <a:t>Ведется непрерывная работа, направленная на поступление в бюджет города дополнительных межбюджетных трансфертов из федерального и областного бюджетов</a:t>
          </a:r>
          <a:endParaRPr lang="ru-RU" sz="1700" b="1" kern="1200" dirty="0"/>
        </a:p>
      </dsp:txBody>
      <dsp:txXfrm>
        <a:off x="0" y="3481506"/>
        <a:ext cx="9001000" cy="816478"/>
      </dsp:txXfrm>
    </dsp:sp>
    <dsp:sp modelId="{3440DE6B-64FE-4171-BE66-88DED534DE97}">
      <dsp:nvSpPr>
        <dsp:cNvPr id="0" name=""/>
        <dsp:cNvSpPr/>
      </dsp:nvSpPr>
      <dsp:spPr>
        <a:xfrm>
          <a:off x="450050" y="3439526"/>
          <a:ext cx="6300700" cy="131327"/>
        </a:xfrm>
        <a:prstGeom prst="roundRect">
          <a:avLst/>
        </a:prstGeom>
        <a:gradFill rotWithShape="0">
          <a:gsLst>
            <a:gs pos="0">
              <a:srgbClr val="B7B7FF"/>
            </a:gs>
            <a:gs pos="68000">
              <a:srgbClr val="CC99FF"/>
            </a:gs>
            <a:gs pos="100000">
              <a:srgbClr val="C071FB"/>
            </a:gs>
          </a:gsLst>
          <a:path path="circle">
            <a:fillToRect l="50000" t="130000" r="50000" b="-30000"/>
          </a:path>
        </a:gradFill>
        <a:ln>
          <a:solidFill>
            <a:srgbClr val="C285FF"/>
          </a:solidFill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151" tIns="0" rIns="238151" bIns="0" numCol="1" spcCol="1270" anchor="ctr" anchorCtr="0">
          <a:noAutofit/>
        </a:bodyPr>
        <a:lstStyle/>
        <a:p>
          <a:pPr lvl="0" algn="l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456461" y="3445937"/>
        <a:ext cx="6287878" cy="1185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68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183" y="0"/>
            <a:ext cx="2949841" cy="49768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75E681B7-2905-428C-9591-A7355556ABD5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828"/>
            <a:ext cx="2949841" cy="49768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183" y="9444828"/>
            <a:ext cx="2949841" cy="49768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7B7C5BE2-4C30-4040-BE5B-C3CE5D9B6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917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68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3" y="0"/>
            <a:ext cx="2949841" cy="49768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D3520913-689E-4C3E-8E00-BC2C77CB72AC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4005"/>
            <a:ext cx="5445126" cy="4474368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828"/>
            <a:ext cx="2949841" cy="49768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3" y="9444828"/>
            <a:ext cx="2949841" cy="49768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FA5B7F03-F288-4114-9355-10BE646413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402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7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059582"/>
            <a:ext cx="8928992" cy="3600400"/>
          </a:xfrm>
        </p:spPr>
        <p:txBody>
          <a:bodyPr>
            <a:noAutofit/>
          </a:bodyPr>
          <a:lstStyle/>
          <a:p>
            <a:pPr algn="ctr"/>
            <a:r>
              <a:rPr lang="ru-RU" sz="4500" i="1" dirty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Совершенствование бюджетной политики и финансовой устойчивости муниципальных образований на примере </a:t>
            </a:r>
            <a:r>
              <a:rPr lang="ru-RU" sz="4500" i="1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500" i="1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500" i="1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города </a:t>
            </a:r>
            <a:r>
              <a:rPr lang="ru-RU" sz="4500" i="1" dirty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Новосибирска</a:t>
            </a:r>
            <a:endParaRPr lang="ru-RU" sz="4500" i="1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1026" name="Picture 2" descr="C:\Users\sorokina_au\Desktop\Gerb_Novosibirs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23478"/>
            <a:ext cx="1175641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17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8856984" cy="720080"/>
          </a:xfrm>
        </p:spPr>
        <p:txBody>
          <a:bodyPr>
            <a:noAutofit/>
          </a:bodyPr>
          <a:lstStyle/>
          <a:p>
            <a:pPr algn="ctr"/>
            <a:r>
              <a:rPr lang="ru-RU" sz="2700" b="1" dirty="0">
                <a:solidFill>
                  <a:srgbClr val="0252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Информация об основных параметрах бюджета города </a:t>
            </a:r>
            <a:r>
              <a:rPr lang="ru-RU" sz="2700" b="1" dirty="0" smtClean="0">
                <a:solidFill>
                  <a:srgbClr val="0252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solidFill>
                  <a:srgbClr val="0252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solidFill>
                  <a:srgbClr val="0252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2014 </a:t>
            </a:r>
            <a:r>
              <a:rPr lang="ru-RU" sz="2700" b="1" dirty="0">
                <a:solidFill>
                  <a:srgbClr val="0252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2700" b="1" dirty="0" smtClean="0">
                <a:solidFill>
                  <a:srgbClr val="0252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 </a:t>
            </a:r>
            <a:r>
              <a:rPr lang="ru-RU" sz="2700" b="1" dirty="0">
                <a:solidFill>
                  <a:srgbClr val="0252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годы, млн. рублей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30062"/>
              </p:ext>
            </p:extLst>
          </p:nvPr>
        </p:nvGraphicFramePr>
        <p:xfrm>
          <a:off x="107505" y="915566"/>
          <a:ext cx="8928993" cy="4104456"/>
        </p:xfrm>
        <a:graphic>
          <a:graphicData uri="http://schemas.openxmlformats.org/drawingml/2006/table">
            <a:tbl>
              <a:tblPr/>
              <a:tblGrid>
                <a:gridCol w="1520121"/>
                <a:gridCol w="944268"/>
                <a:gridCol w="508452"/>
                <a:gridCol w="1016905"/>
                <a:gridCol w="508452"/>
                <a:gridCol w="1047657"/>
                <a:gridCol w="503943"/>
                <a:gridCol w="870980"/>
                <a:gridCol w="498601"/>
                <a:gridCol w="992540"/>
                <a:gridCol w="517074"/>
              </a:tblGrid>
              <a:tr h="88299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 год </a:t>
                      </a:r>
                      <a:b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 </a:t>
                      </a:r>
                      <a:b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 </a:t>
                      </a:r>
                      <a:b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ФАКТ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   ФАКТ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4426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</a:t>
                      </a:r>
                      <a:b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36000" marR="36000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37 982,2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34 408,4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34 751,1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95,3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36 742,6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41 400,7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8725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собственные </a:t>
                      </a:r>
                    </a:p>
                  </a:txBody>
                  <a:tcPr marL="36000" marR="36000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24 604,6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D70B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20 534,8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D70B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20 730,5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D70B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21 585,7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D70B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22 835,8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rgbClr val="0D70B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54213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36000" marR="36000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13 377,6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13 873,6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14 020,6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15 156,9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18 564,9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43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                     в том числе</a:t>
                      </a:r>
                    </a:p>
                  </a:txBody>
                  <a:tcPr marL="36000" marR="36000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39 349,0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36 453,3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35 550,5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39 286,0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42 627,1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3968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капитальные вложения 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7 032,6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D70B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600" b="1" i="1" u="none" strike="noStrike" dirty="0">
                        <a:solidFill>
                          <a:srgbClr val="0D70BB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4 787,7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D70B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  <a:endParaRPr lang="ru-RU" sz="1600" b="1" i="1" u="none" strike="noStrike" dirty="0">
                        <a:solidFill>
                          <a:srgbClr val="0D70BB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2 072,1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D70B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  <a:endParaRPr lang="ru-RU" sz="1600" b="1" i="1" u="none" strike="noStrike" dirty="0">
                        <a:solidFill>
                          <a:srgbClr val="0D70BB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1 834,2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D70B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ru-RU" sz="1600" b="1" i="1" u="none" strike="noStrike" dirty="0">
                        <a:solidFill>
                          <a:srgbClr val="0D70BB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2 230,3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D70B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88,3</a:t>
                      </a:r>
                      <a:endParaRPr lang="ru-RU" sz="1600" b="1" i="1" u="none" strike="noStrike" dirty="0">
                        <a:solidFill>
                          <a:srgbClr val="0D70BB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211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</a:p>
                  </a:txBody>
                  <a:tcPr marL="36000" marR="36000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-1 366,8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-2 044,9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-799,4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-2 543,4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-1 226,4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77" marR="3777" marT="3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04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720080"/>
          </a:xfrm>
        </p:spPr>
        <p:txBody>
          <a:bodyPr>
            <a:noAutofit/>
          </a:bodyPr>
          <a:lstStyle/>
          <a:p>
            <a:pPr algn="ctr"/>
            <a:r>
              <a:rPr lang="ru-RU" sz="2500" b="1" dirty="0">
                <a:solidFill>
                  <a:srgbClr val="0252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  <a:r>
              <a:rPr lang="ru-RU" sz="2500" b="1" dirty="0" smtClean="0">
                <a:solidFill>
                  <a:srgbClr val="0252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еханизмы наращивания собственной доходной базы и привлечения межбюджетных трансфертов</a:t>
            </a:r>
            <a:endParaRPr lang="ru-RU" sz="2500" b="1" dirty="0">
              <a:solidFill>
                <a:srgbClr val="0252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25288510"/>
              </p:ext>
            </p:extLst>
          </p:nvPr>
        </p:nvGraphicFramePr>
        <p:xfrm>
          <a:off x="62125" y="771549"/>
          <a:ext cx="9001000" cy="4325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6225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46495" y="1707654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8558A"/>
                </a:solidFill>
                <a:latin typeface="+mj-lt"/>
              </a:rPr>
              <a:t>8,9</a:t>
            </a:r>
            <a:endParaRPr lang="ru-RU" sz="2800" b="1" dirty="0">
              <a:solidFill>
                <a:srgbClr val="08558A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840" y="1552820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8558A"/>
                </a:solidFill>
                <a:latin typeface="+mj-lt"/>
              </a:rPr>
              <a:t>94,0</a:t>
            </a:r>
            <a:endParaRPr lang="ru-RU" sz="2800" b="1" dirty="0">
              <a:solidFill>
                <a:srgbClr val="08558A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9992" y="98757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8558A"/>
                </a:solidFill>
                <a:latin typeface="+mj-lt"/>
              </a:rPr>
              <a:t>172,1</a:t>
            </a:r>
            <a:endParaRPr lang="ru-RU" sz="2800" b="1" dirty="0">
              <a:solidFill>
                <a:srgbClr val="08558A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54885" y="89867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8558A"/>
                </a:solidFill>
                <a:latin typeface="+mj-lt"/>
              </a:rPr>
              <a:t>50,7</a:t>
            </a:r>
            <a:endParaRPr lang="ru-RU" sz="2800" b="1" dirty="0">
              <a:solidFill>
                <a:srgbClr val="08558A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40352" y="55552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8558A"/>
                </a:solidFill>
                <a:latin typeface="+mj-lt"/>
              </a:rPr>
              <a:t>362,9</a:t>
            </a:r>
            <a:endParaRPr lang="ru-RU" sz="2800" b="1" dirty="0">
              <a:solidFill>
                <a:srgbClr val="08558A"/>
              </a:solidFill>
              <a:latin typeface="+mj-lt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79512" y="51470"/>
            <a:ext cx="8856984" cy="432048"/>
          </a:xfrm>
        </p:spPr>
        <p:txBody>
          <a:bodyPr>
            <a:noAutofit/>
          </a:bodyPr>
          <a:lstStyle/>
          <a:p>
            <a:pPr algn="ctr"/>
            <a:r>
              <a:rPr lang="ru-RU" sz="2700" b="1" dirty="0" smtClean="0">
                <a:solidFill>
                  <a:srgbClr val="0252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Экономия расходов на обслуживание долга, млн. рублей</a:t>
            </a:r>
            <a:endParaRPr lang="ru-RU" sz="2700" b="1" dirty="0">
              <a:solidFill>
                <a:srgbClr val="0252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4449310"/>
              </p:ext>
            </p:extLst>
          </p:nvPr>
        </p:nvGraphicFramePr>
        <p:xfrm>
          <a:off x="107504" y="339502"/>
          <a:ext cx="892899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1039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546213"/>
              </p:ext>
            </p:extLst>
          </p:nvPr>
        </p:nvGraphicFramePr>
        <p:xfrm>
          <a:off x="107504" y="674370"/>
          <a:ext cx="8928992" cy="4345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720080"/>
          </a:xfrm>
        </p:spPr>
        <p:txBody>
          <a:bodyPr>
            <a:noAutofit/>
          </a:bodyPr>
          <a:lstStyle/>
          <a:p>
            <a:pPr algn="ctr"/>
            <a:r>
              <a:rPr lang="ru-RU" sz="2500" b="1" dirty="0" smtClean="0">
                <a:solidFill>
                  <a:srgbClr val="0252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Динамика объема муниципального долга и расходов на его обслуживание в 2014 – 2018 годах, млн. рублей</a:t>
            </a:r>
            <a:endParaRPr lang="ru-RU" sz="2500" b="1" dirty="0">
              <a:solidFill>
                <a:srgbClr val="0252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33213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3317</TotalTime>
  <Words>296</Words>
  <Application>Microsoft Office PowerPoint</Application>
  <PresentationFormat>Экран (16:9)</PresentationFormat>
  <Paragraphs>102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Совершенствование бюджетной политики и финансовой устойчивости муниципальных образований на примере  города Новосибирска</vt:lpstr>
      <vt:lpstr>Информация об основных параметрах бюджета города  за 2014 – 2018 годы, млн. рублей</vt:lpstr>
      <vt:lpstr>Механизмы наращивания собственной доходной базы и привлечения межбюджетных трансфертов</vt:lpstr>
      <vt:lpstr>Экономия расходов на обслуживание долга, млн. рублей</vt:lpstr>
      <vt:lpstr>Динамика объема муниципального долга и расходов на его обслуживание в 2014 – 2018 годах, млн. рублей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города Новосибирска за 2014 год</dc:title>
  <dc:creator>Чернова Дарья Александровна</dc:creator>
  <cp:lastModifiedBy>Бахарева Юлия Петровна</cp:lastModifiedBy>
  <cp:revision>241</cp:revision>
  <cp:lastPrinted>2019-04-09T03:16:48Z</cp:lastPrinted>
  <dcterms:created xsi:type="dcterms:W3CDTF">2015-03-26T04:59:35Z</dcterms:created>
  <dcterms:modified xsi:type="dcterms:W3CDTF">2019-04-16T03:26:21Z</dcterms:modified>
</cp:coreProperties>
</file>