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9"/>
  </p:notesMasterIdLst>
  <p:sldIdLst>
    <p:sldId id="256" r:id="rId2"/>
    <p:sldId id="257" r:id="rId3"/>
    <p:sldId id="258" r:id="rId4"/>
    <p:sldId id="273" r:id="rId5"/>
    <p:sldId id="260" r:id="rId6"/>
    <p:sldId id="261" r:id="rId7"/>
    <p:sldId id="262" r:id="rId8"/>
    <p:sldId id="263" r:id="rId9"/>
    <p:sldId id="264" r:id="rId10"/>
    <p:sldId id="274" r:id="rId11"/>
    <p:sldId id="266" r:id="rId12"/>
    <p:sldId id="267" r:id="rId13"/>
    <p:sldId id="275" r:id="rId14"/>
    <p:sldId id="268" r:id="rId15"/>
    <p:sldId id="269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2;&#1042;\Google%20&#1044;&#1080;&#1089;&#1082;\&#1055;&#1088;&#1086;&#1077;&#1082;&#1090;%20AirNode%20(my)\&#1072;&#1089;&#1076;&#1075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2;&#1042;\Google%20&#1044;&#1080;&#1089;&#1082;\&#1055;&#1088;&#1086;&#1077;&#1082;&#1090;%20AirNode%20(my)\&#1072;&#1089;&#1076;&#1075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spPr>
            <a:solidFill>
              <a:srgbClr val="FF0000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</c:spPr>
          <c:explosion val="25"/>
          <c:dPt>
            <c:idx val="1"/>
            <c:bubble3D val="0"/>
            <c:spPr>
              <a:noFill/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</c:spPr>
          </c:dPt>
          <c:dLbls>
            <c:dLbl>
              <c:idx val="0"/>
              <c:layout>
                <c:manualLayout>
                  <c:x val="0.18139419694108053"/>
                  <c:y val="-0.11104562099937614"/>
                </c:manualLayout>
              </c:layout>
              <c:spPr>
                <a:scene3d>
                  <a:camera prst="orthographicFront"/>
                  <a:lightRig rig="threePt" dir="t"/>
                </a:scene3d>
                <a:sp3d>
                  <a:bevelT/>
                </a:sp3d>
              </c:spPr>
              <c:txPr>
                <a:bodyPr/>
                <a:lstStyle/>
                <a:p>
                  <a:pPr>
                    <a:defRPr sz="36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22927019861041081"/>
                  <c:y val="8.016786013675247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Лист2!$A$8:$A$9</c:f>
              <c:strCache>
                <c:ptCount val="2"/>
                <c:pt idx="0">
                  <c:v>Использовано</c:v>
                </c:pt>
                <c:pt idx="1">
                  <c:v>Свободно</c:v>
                </c:pt>
              </c:strCache>
            </c:strRef>
          </c:cat>
          <c:val>
            <c:numRef>
              <c:f>Лист2!$B$8:$B$9</c:f>
              <c:numCache>
                <c:formatCode>0%</c:formatCode>
                <c:ptCount val="2"/>
                <c:pt idx="0">
                  <c:v>0.18</c:v>
                </c:pt>
                <c:pt idx="1">
                  <c:v>0.82000000000000006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explosion val="25"/>
          <c:dPt>
            <c:idx val="1"/>
            <c:bubble3D val="0"/>
            <c:spPr>
              <a:noFill/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0.18939783170240823"/>
                  <c:y val="4.2385324717238188E-2"/>
                </c:manualLayout>
              </c:layout>
              <c:spPr/>
              <c:txPr>
                <a:bodyPr/>
                <a:lstStyle/>
                <a:p>
                  <a:pPr>
                    <a:defRPr sz="36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0.12529530801078634"/>
                  <c:y val="-0.13817050457370778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1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Лист2!$A$15:$A$16</c:f>
              <c:strCache>
                <c:ptCount val="2"/>
                <c:pt idx="0">
                  <c:v>Использовано</c:v>
                </c:pt>
                <c:pt idx="1">
                  <c:v>Свободно</c:v>
                </c:pt>
              </c:strCache>
            </c:strRef>
          </c:cat>
          <c:val>
            <c:numRef>
              <c:f>Лист2!$B$15:$B$16</c:f>
              <c:numCache>
                <c:formatCode>0%</c:formatCode>
                <c:ptCount val="2"/>
                <c:pt idx="0">
                  <c:v>0.8</c:v>
                </c:pt>
                <c:pt idx="1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8DCE8-F41E-44CE-982F-FA340F30EAF2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7BF7C-C28D-4882-98AE-D0F20700D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998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П.8.4.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7BF7C-C28D-4882-98AE-D0F20700D98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90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 9.3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7BF7C-C28D-4882-98AE-D0F20700D98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178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 9.3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7BF7C-C28D-4882-98AE-D0F20700D98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178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 10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7BF7C-C28D-4882-98AE-D0F20700D98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284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237A34BB-62C1-4990-89BE-EE8FAE0221C4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00E70CF9-66A9-4F34-A75B-FBAA75D94C0B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A34BB-62C1-4990-89BE-EE8FAE0221C4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E70CF9-66A9-4F34-A75B-FBAA75D94C0B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A34BB-62C1-4990-89BE-EE8FAE0221C4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E70CF9-66A9-4F34-A75B-FBAA75D94C0B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A34BB-62C1-4990-89BE-EE8FAE0221C4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E70CF9-66A9-4F34-A75B-FBAA75D94C0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237A34BB-62C1-4990-89BE-EE8FAE0221C4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00E70CF9-66A9-4F34-A75B-FBAA75D94C0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A34BB-62C1-4990-89BE-EE8FAE0221C4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E70CF9-66A9-4F34-A75B-FBAA75D94C0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A34BB-62C1-4990-89BE-EE8FAE0221C4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E70CF9-66A9-4F34-A75B-FBAA75D94C0B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A34BB-62C1-4990-89BE-EE8FAE0221C4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E70CF9-66A9-4F34-A75B-FBAA75D94C0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A34BB-62C1-4990-89BE-EE8FAE0221C4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E70CF9-66A9-4F34-A75B-FBAA75D94C0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A34BB-62C1-4990-89BE-EE8FAE0221C4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E70CF9-66A9-4F34-A75B-FBAA75D94C0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A34BB-62C1-4990-89BE-EE8FAE0221C4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E70CF9-66A9-4F34-A75B-FBAA75D94C0B}" type="slidenum">
              <a:rPr lang="ru-RU" smtClean="0"/>
              <a:t>‹#›</a:t>
            </a:fld>
            <a:endParaRPr 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E70CF9-66A9-4F34-A75B-FBAA75D94C0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37A34BB-62C1-4990-89BE-EE8FAE0221C4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airnode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38400" y="4437112"/>
            <a:ext cx="3962400" cy="1277888"/>
          </a:xfrm>
        </p:spPr>
        <p:txBody>
          <a:bodyPr>
            <a:normAutofit/>
          </a:bodyPr>
          <a:lstStyle/>
          <a:p>
            <a:r>
              <a:rPr lang="ru-RU" dirty="0" smtClean="0"/>
              <a:t>Алексей ЩЕРБАКОВ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ИМПОРТОЗАМЕЩЕНИЕ СРЕД ВИРТУАЛИЗАЦИИ</a:t>
            </a:r>
            <a:endParaRPr lang="ru-RU" dirty="0"/>
          </a:p>
        </p:txBody>
      </p:sp>
      <p:pic>
        <p:nvPicPr>
          <p:cNvPr id="1026" name="Picture 2" descr="C:\Users\МВ\Downloads\Airnode.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37112"/>
            <a:ext cx="1971034" cy="139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98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6" descr="C:\Users\МВ\Downloads\kv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67823"/>
            <a:ext cx="3636305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МВ\Downloads\OpenStack-Logo-Sized-Right-620x31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546" y="1844824"/>
            <a:ext cx="691276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1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Лего</a:t>
            </a:r>
            <a:r>
              <a:rPr lang="ru-RU" dirty="0" smtClean="0"/>
              <a:t> в среде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МВ\Downloads\f4865a9bc3ae_lego-688154_1280-m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2832"/>
            <a:ext cx="7644295" cy="5058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4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МВ\Downloads\leonard-2-1024x6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7848872" cy="522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29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МВ\Downloads\leonard-2-1024x6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7848872" cy="522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МВ\Downloads\SetWidth138-huawei-s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6018159"/>
            <a:ext cx="13144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МВ\Downloads\SetWidth138-ibm-ne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763" y="6137221"/>
            <a:ext cx="131445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МВ\Downloads\SetWidth138-intel-sm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080070"/>
            <a:ext cx="131445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МВ\Downloads\SetWidth138-redhat-sponsor-sm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530" y="6018159"/>
            <a:ext cx="13144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73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МВ\Downloads\1-2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18299"/>
            <a:ext cx="7416824" cy="560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17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548680"/>
            <a:ext cx="4536504" cy="5714999"/>
          </a:xfrm>
        </p:spPr>
        <p:txBody>
          <a:bodyPr>
            <a:noAutofit/>
          </a:bodyPr>
          <a:lstStyle/>
          <a:p>
            <a:r>
              <a:rPr lang="ru-RU" sz="2800" dirty="0" smtClean="0"/>
              <a:t>Частное облако на собственной площадке</a:t>
            </a:r>
          </a:p>
          <a:p>
            <a:endParaRPr lang="ru-RU" sz="2800" dirty="0" smtClean="0"/>
          </a:p>
          <a:p>
            <a:endParaRPr lang="ru-RU" sz="2800" dirty="0"/>
          </a:p>
          <a:p>
            <a:r>
              <a:rPr lang="ru-RU" sz="2800" dirty="0" smtClean="0"/>
              <a:t>Частное или публичное облако на площадке провайдера</a:t>
            </a:r>
          </a:p>
          <a:p>
            <a:endParaRPr lang="ru-RU" sz="2800" dirty="0" smtClean="0"/>
          </a:p>
          <a:p>
            <a:endParaRPr lang="ru-RU" sz="2800" dirty="0"/>
          </a:p>
          <a:p>
            <a:r>
              <a:rPr lang="ru-RU" sz="2800" dirty="0" smtClean="0"/>
              <a:t>Гибридное облако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580112" y="476672"/>
            <a:ext cx="2819400" cy="571500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Что делать?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92620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57200"/>
            <a:ext cx="5554960" cy="592412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Альтернатива </a:t>
            </a:r>
            <a:r>
              <a:rPr lang="ru-RU" sz="2000" dirty="0" err="1" smtClean="0"/>
              <a:t>проприетарным</a:t>
            </a:r>
            <a:r>
              <a:rPr lang="ru-RU" sz="2000" dirty="0" smtClean="0"/>
              <a:t> средам </a:t>
            </a:r>
            <a:r>
              <a:rPr lang="ru-RU" sz="2000" dirty="0"/>
              <a:t>виртуализации </a:t>
            </a:r>
            <a:r>
              <a:rPr lang="ru-RU" sz="2000" dirty="0" smtClean="0"/>
              <a:t>существует</a:t>
            </a:r>
            <a:endParaRPr lang="ru-RU" sz="2000" dirty="0"/>
          </a:p>
          <a:p>
            <a:endParaRPr lang="ru-RU" sz="2000" dirty="0"/>
          </a:p>
          <a:p>
            <a:r>
              <a:rPr lang="ru-RU" sz="2000" dirty="0"/>
              <a:t>Серебряной пули не существует. </a:t>
            </a:r>
          </a:p>
          <a:p>
            <a:endParaRPr lang="ru-RU" sz="2000" dirty="0" smtClean="0"/>
          </a:p>
          <a:p>
            <a:r>
              <a:rPr lang="ru-RU" sz="2000" dirty="0" smtClean="0"/>
              <a:t>Свободно </a:t>
            </a:r>
            <a:r>
              <a:rPr lang="ru-RU" sz="2000" dirty="0"/>
              <a:t>распространяемое ПО, не требует лицензионных отчислений, но оно не бесплатно - издержки лежат скорее в плоскости трудоемкости внедрения и более сложной эксплуатации систем.</a:t>
            </a:r>
          </a:p>
          <a:p>
            <a:endParaRPr lang="ru-RU" sz="2000" dirty="0" smtClean="0"/>
          </a:p>
          <a:p>
            <a:r>
              <a:rPr lang="ru-RU" sz="2000" dirty="0" smtClean="0"/>
              <a:t>Внедрение может быть проведено своими силами, либо может быть делегировано, либо пользоваться облаком </a:t>
            </a:r>
            <a:r>
              <a:rPr lang="ru-RU" sz="2000" dirty="0"/>
              <a:t>как сервисом.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876800" y="457200"/>
            <a:ext cx="3439616" cy="5715000"/>
          </a:xfrm>
        </p:spPr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569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4000" dirty="0" smtClean="0"/>
              <a:t>СПАСИБО!</a:t>
            </a:r>
            <a:br>
              <a:rPr lang="ru-RU" sz="40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2000" dirty="0" smtClean="0"/>
              <a:t>Алексей Щербаков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en-US" sz="1800" dirty="0" smtClean="0">
                <a:hlinkClick r:id="rId2"/>
              </a:rPr>
              <a:t>www.airnode.ru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+7 914 8 999 127</a:t>
            </a:r>
            <a:endParaRPr lang="ru-RU" sz="1800" dirty="0"/>
          </a:p>
        </p:txBody>
      </p:sp>
      <p:pic>
        <p:nvPicPr>
          <p:cNvPr id="4" name="Picture 2" descr="C:\Users\МВ\Downloads\Airnode.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501008"/>
            <a:ext cx="1971034" cy="139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76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75856" y="457200"/>
            <a:ext cx="4420344" cy="5715000"/>
          </a:xfrm>
        </p:spPr>
        <p:txBody>
          <a:bodyPr/>
          <a:lstStyle/>
          <a:p>
            <a:r>
              <a:rPr lang="ru-RU" dirty="0" smtClean="0"/>
              <a:t>ИМПОРТОЗАМЕЩЕНИЕ – это вызов.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46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1479590"/>
              </p:ext>
            </p:extLst>
          </p:nvPr>
        </p:nvGraphicFramePr>
        <p:xfrm>
          <a:off x="611560" y="476672"/>
          <a:ext cx="4752528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6711195"/>
              </p:ext>
            </p:extLst>
          </p:nvPr>
        </p:nvGraphicFramePr>
        <p:xfrm>
          <a:off x="3203848" y="2924944"/>
          <a:ext cx="5076056" cy="3247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0219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МВ\Downloads\carling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7567248" cy="441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75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МВ\Downloads\300px-Hw-mar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980728"/>
            <a:ext cx="4077149" cy="467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МВ\Downloads\2686930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7093325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91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3968" y="457200"/>
            <a:ext cx="3412232" cy="5715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МВ\Downloads\Без названия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125" y="777236"/>
            <a:ext cx="2614934" cy="116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МВ\Downloads\Без названия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536" y="829680"/>
            <a:ext cx="3390800" cy="105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МВ\Downloads\Без названия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852936"/>
            <a:ext cx="5162550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МВ\Downloads\Без названия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581128"/>
            <a:ext cx="32004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80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457201"/>
            <a:ext cx="7632848" cy="73955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Торговая марка		Операционная система	Виртуализация</a:t>
            </a:r>
            <a:endParaRPr lang="ru-RU" dirty="0"/>
          </a:p>
        </p:txBody>
      </p:sp>
      <p:pic>
        <p:nvPicPr>
          <p:cNvPr id="7170" name="Picture 2" descr="C:\Users\МВ\Downloads\Без названия (4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377" y="2204865"/>
            <a:ext cx="1140126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МВ\Downloads\Без назван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98771"/>
            <a:ext cx="2080604" cy="81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МВ\Downloads\kv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695861"/>
            <a:ext cx="936104" cy="29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МВ\Downloads\Как-защитить-Linux-от-вирусов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868" y="4312918"/>
            <a:ext cx="1064118" cy="587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МВ\Downloads\kv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458361"/>
            <a:ext cx="936104" cy="29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МВ\Downloads\Без названия (5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26" y="1366243"/>
            <a:ext cx="3117677" cy="92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МВ\Downloads\Без названия (6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525422"/>
            <a:ext cx="1885950" cy="60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98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C:\Users\МВ\Downloads\kv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57062"/>
            <a:ext cx="5227188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77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оставная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Состав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тав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2628</TotalTime>
  <Words>106</Words>
  <Application>Microsoft Office PowerPoint</Application>
  <PresentationFormat>Экран (4:3)</PresentationFormat>
  <Paragraphs>34</Paragraphs>
  <Slides>17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Составная</vt:lpstr>
      <vt:lpstr>ИМПОРТОЗАМЕЩЕНИЕ СРЕД ВИРТУАЛИЗАЦИИ</vt:lpstr>
      <vt:lpstr>ИМПОРТОЗАМЕЩЕНИЕ – это вызов.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Что делать?</vt:lpstr>
      <vt:lpstr>ВЫВОДЫ</vt:lpstr>
      <vt:lpstr>   СПАСИБО!  Алексей Щербаков    www.airnode.ru  +7 914 8 999 127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Импортозамещение сред виртуализации</dc:title>
  <dc:creator>Al Shch</dc:creator>
  <cp:lastModifiedBy>Al Shch</cp:lastModifiedBy>
  <cp:revision>21</cp:revision>
  <dcterms:created xsi:type="dcterms:W3CDTF">2017-10-09T06:17:29Z</dcterms:created>
  <dcterms:modified xsi:type="dcterms:W3CDTF">2017-10-12T07:25:47Z</dcterms:modified>
</cp:coreProperties>
</file>