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64" r:id="rId4"/>
    <p:sldId id="304" r:id="rId5"/>
    <p:sldId id="365" r:id="rId6"/>
    <p:sldId id="373" r:id="rId7"/>
    <p:sldId id="366" r:id="rId8"/>
    <p:sldId id="376" r:id="rId9"/>
    <p:sldId id="367" r:id="rId10"/>
    <p:sldId id="377" r:id="rId11"/>
    <p:sldId id="381" r:id="rId12"/>
    <p:sldId id="382" r:id="rId13"/>
    <p:sldId id="380" r:id="rId14"/>
  </p:sldIdLst>
  <p:sldSz cx="9144000" cy="6858000" type="screen4x3"/>
  <p:notesSz cx="6858000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73737"/>
    <a:srgbClr val="393939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04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oo\Desktop\&#1051;&#1080;&#1094;&#1077;&#1081;%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6531058617671E-2"/>
          <c:y val="0.15397827653725707"/>
          <c:w val="0.96604938271604934"/>
          <c:h val="0.77497319355019112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 по 4 критериям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90-4454-B51B-2FF8654434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90-4454-B51B-2FF8654434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90-4454-B51B-2FF8654434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90-4454-B51B-2FF8654434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90-4454-B51B-2FF86544342D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7DA307C6-F5E8-4D55-B88B-2FB1CC05C42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90-4454-B51B-2FF8654434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D8766A7-F883-451B-B932-A64B1758F9C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190-4454-B51B-2FF86544342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DD9D998-BCE8-4BDC-8425-A8D5B6BF9ED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190-4454-B51B-2FF8654434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53,3%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90-4454-B51B-2FF865443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Показатели выше среднего</c:v>
                </c:pt>
                <c:pt idx="1">
                  <c:v>Показатели ниже среднего </c:v>
                </c:pt>
                <c:pt idx="2">
                  <c:v>Первая лига</c:v>
                </c:pt>
                <c:pt idx="3">
                  <c:v>Вторая лига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0.46700000000000008</c:v>
                </c:pt>
                <c:pt idx="2">
                  <c:v>0.24000000000000007</c:v>
                </c:pt>
                <c:pt idx="3">
                  <c:v>0.29300000000000015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90-4454-B51B-2FF8654434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9174776843099623"/>
          <c:h val="0.7969187327978852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'Лицей 6'!$B$11</c:f>
              <c:strCache>
                <c:ptCount val="1"/>
                <c:pt idx="0">
                  <c:v>пустота</c:v>
                </c:pt>
              </c:strCache>
            </c:strRef>
          </c:tx>
          <c:spPr>
            <a:solidFill>
              <a:schemeClr val="tx1">
                <a:alpha val="0"/>
              </a:schemeClr>
            </a:solidFill>
          </c:spPr>
          <c:invertIfNegative val="0"/>
          <c:cat>
            <c:multiLvlStrRef>
              <c:f>'Гимназия 9'!#REF!</c:f>
            </c:multiLvlStrRef>
          </c:cat>
          <c:val>
            <c:numRef>
              <c:f>'Лицей 6'!$C$11:$G$11</c:f>
              <c:numCache>
                <c:formatCode>0.0</c:formatCode>
                <c:ptCount val="5"/>
                <c:pt idx="0">
                  <c:v>0.22500000000000001</c:v>
                </c:pt>
                <c:pt idx="1">
                  <c:v>0.22857142857142856</c:v>
                </c:pt>
                <c:pt idx="2">
                  <c:v>0.77</c:v>
                </c:pt>
                <c:pt idx="3">
                  <c:v>0.63</c:v>
                </c:pt>
                <c:pt idx="4">
                  <c:v>0.49176470588235288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8-4D69-9649-96F7E5A5B9D0}"/>
            </c:ext>
          </c:extLst>
        </c:ser>
        <c:ser>
          <c:idx val="2"/>
          <c:order val="1"/>
          <c:tx>
            <c:strRef>
              <c:f>'Лицей 6'!$B$10</c:f>
              <c:strCache>
                <c:ptCount val="1"/>
                <c:pt idx="0">
                  <c:v>Лига III</c:v>
                </c:pt>
              </c:strCache>
            </c:strRef>
          </c:tx>
          <c:invertIfNegative val="0"/>
          <c:cat>
            <c:strRef>
              <c:f>'Лицей 6'!$C$7:$G$7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'Лицей 6'!$C$10:$G$10</c:f>
              <c:numCache>
                <c:formatCode>General</c:formatCode>
                <c:ptCount val="5"/>
                <c:pt idx="0">
                  <c:v>0.32427574500483036</c:v>
                </c:pt>
                <c:pt idx="1">
                  <c:v>0.29586073893175446</c:v>
                </c:pt>
                <c:pt idx="2">
                  <c:v>8.1561922519547192E-2</c:v>
                </c:pt>
                <c:pt idx="3">
                  <c:v>0.1461647682319013</c:v>
                </c:pt>
                <c:pt idx="4">
                  <c:v>0.16121754394508706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A-4443-8FFE-3F2FE58F5D72}"/>
            </c:ext>
          </c:extLst>
        </c:ser>
        <c:ser>
          <c:idx val="0"/>
          <c:order val="2"/>
          <c:tx>
            <c:strRef>
              <c:f>'Лицей 6'!$B$9</c:f>
              <c:strCache>
                <c:ptCount val="1"/>
                <c:pt idx="0">
                  <c:v>Лига II</c:v>
                </c:pt>
              </c:strCache>
            </c:strRef>
          </c:tx>
          <c:invertIfNegative val="0"/>
          <c:cat>
            <c:strRef>
              <c:f>'Лицей 6'!$C$7:$G$7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'Лицей 6'!$C$9:$G$9</c:f>
              <c:numCache>
                <c:formatCode>General</c:formatCode>
                <c:ptCount val="5"/>
                <c:pt idx="0">
                  <c:v>0.2287989373407667</c:v>
                </c:pt>
                <c:pt idx="1">
                  <c:v>0.19997571383368284</c:v>
                </c:pt>
                <c:pt idx="2">
                  <c:v>9.6192394277145613E-2</c:v>
                </c:pt>
                <c:pt idx="3">
                  <c:v>0.14314054900628337</c:v>
                </c:pt>
                <c:pt idx="4">
                  <c:v>0.13119990456834826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A-4443-8FFE-3F2FE58F5D72}"/>
            </c:ext>
          </c:extLst>
        </c:ser>
        <c:ser>
          <c:idx val="1"/>
          <c:order val="3"/>
          <c:tx>
            <c:strRef>
              <c:f>'Лицей 6'!$B$8</c:f>
              <c:strCache>
                <c:ptCount val="1"/>
                <c:pt idx="0">
                  <c:v>Лига I</c:v>
                </c:pt>
              </c:strCache>
            </c:strRef>
          </c:tx>
          <c:invertIfNegative val="0"/>
          <c:cat>
            <c:strRef>
              <c:f>'Лицей 6'!$C$7:$G$7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'Лицей 6'!$C$8:$G$8</c:f>
              <c:numCache>
                <c:formatCode>General</c:formatCode>
                <c:ptCount val="5"/>
                <c:pt idx="0">
                  <c:v>0.22192531765440293</c:v>
                </c:pt>
                <c:pt idx="1">
                  <c:v>0.27559211866313416</c:v>
                </c:pt>
                <c:pt idx="2">
                  <c:v>5.2245683203307178E-2</c:v>
                </c:pt>
                <c:pt idx="3">
                  <c:v>8.0694682761815351E-2</c:v>
                </c:pt>
                <c:pt idx="4">
                  <c:v>0.21581784560421177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1A-4443-8FFE-3F2FE58F5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97184"/>
        <c:axId val="73064448"/>
      </c:barChart>
      <c:scatterChart>
        <c:scatterStyle val="smoothMarker"/>
        <c:varyColors val="0"/>
        <c:ser>
          <c:idx val="3"/>
          <c:order val="4"/>
          <c:tx>
            <c:strRef>
              <c:f>'Лицей 6'!$B$12</c:f>
              <c:strCache>
                <c:ptCount val="1"/>
                <c:pt idx="0">
                  <c:v> МАОУ</c:v>
                </c:pt>
              </c:strCache>
            </c:strRef>
          </c:tx>
          <c:marker>
            <c:symbol val="diamond"/>
            <c:size val="6"/>
            <c:spPr>
              <a:solidFill>
                <a:srgbClr val="FFFF00"/>
              </a:solidFill>
            </c:spPr>
          </c:marker>
          <c:xVal>
            <c:strRef>
              <c:f>'Лицей 6'!$C$7:$G$7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xVal>
          <c:yVal>
            <c:numRef>
              <c:f>'Лицей 6'!$C$12:$G$12</c:f>
              <c:numCache>
                <c:formatCode>General</c:formatCode>
                <c:ptCount val="5"/>
                <c:pt idx="0">
                  <c:v>0.875</c:v>
                </c:pt>
                <c:pt idx="1">
                  <c:v>0.74285714285714288</c:v>
                </c:pt>
                <c:pt idx="2">
                  <c:v>0.90999999999999992</c:v>
                </c:pt>
                <c:pt idx="3">
                  <c:v>0.87249999999999994</c:v>
                </c:pt>
                <c:pt idx="4">
                  <c:v>0.82411764705882351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E1A-4443-8FFE-3F2FE58F5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97184"/>
        <c:axId val="73064448"/>
      </c:scatterChart>
      <c:catAx>
        <c:axId val="359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64448"/>
        <c:crosses val="autoZero"/>
        <c:auto val="1"/>
        <c:lblAlgn val="ctr"/>
        <c:lblOffset val="100"/>
        <c:noMultiLvlLbl val="0"/>
      </c:catAx>
      <c:valAx>
        <c:axId val="73064448"/>
        <c:scaling>
          <c:orientation val="minMax"/>
        </c:scaling>
        <c:delete val="1"/>
        <c:axPos val="l"/>
        <c:majorGridlines/>
        <c:numFmt formatCode="0.0" sourceLinked="1"/>
        <c:majorTickMark val="none"/>
        <c:minorTickMark val="none"/>
        <c:tickLblPos val="nextTo"/>
        <c:crossAx val="359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2.7972665148063784E-2"/>
          <c:y val="0.90604592676865958"/>
          <c:w val="0.92905723099460524"/>
          <c:h val="4.1375795292966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tx1">
        <a:lumMod val="50000"/>
        <a:lumOff val="50000"/>
      </a:schemeClr>
    </a:solidFill>
    <a:ln>
      <a:noFill/>
    </a:ln>
    <a:effectLst>
      <a:outerShdw blurRad="57150" dist="19050" dir="5400000" algn="ctr" rotWithShape="0">
        <a:srgbClr val="000000">
          <a:alpha val="63000"/>
        </a:srgbClr>
      </a:outerShdw>
    </a:effectLst>
  </c:spPr>
  <c:txPr>
    <a:bodyPr anchor="t" anchorCtr="0"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0.12848</cdr:x>
      <cdr:y>0.17977</cdr:y>
    </cdr:from>
    <cdr:to>
      <cdr:x>0.20128</cdr:x>
      <cdr:y>0.80524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" y="457199"/>
          <a:ext cx="323850" cy="159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0.0401</cdr:x>
      <cdr:y>0.6486</cdr:y>
    </cdr:from>
    <cdr:to>
      <cdr:x>0.25632</cdr:x>
      <cdr:y>0.84676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59" y="1886731"/>
          <a:ext cx="944880" cy="576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>
              <a:solidFill>
                <a:schemeClr val="bg1"/>
              </a:solidFill>
            </a:rPr>
            <a:t>Открытость, доступность информации </a:t>
          </a:r>
        </a:p>
      </cdr:txBody>
    </cdr:sp>
  </cdr:relSizeAnchor>
  <cdr:relSizeAnchor xmlns:cdr="http://schemas.openxmlformats.org/drawingml/2006/chartDrawing">
    <cdr:from>
      <cdr:x>0.54926</cdr:x>
      <cdr:y>0.47434</cdr:y>
    </cdr:from>
    <cdr:to>
      <cdr:x>0.82302</cdr:x>
      <cdr:y>0.70531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00299" y="1379827"/>
          <a:ext cx="1196340" cy="671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>
              <a:solidFill>
                <a:schemeClr val="bg1"/>
              </a:solidFill>
            </a:rPr>
            <a:t>Удовлетворённость качеством образовательной деятельности </a:t>
          </a:r>
        </a:p>
      </cdr:txBody>
    </cdr:sp>
  </cdr:relSizeAnchor>
  <cdr:relSizeAnchor xmlns:cdr="http://schemas.openxmlformats.org/drawingml/2006/chartDrawing">
    <cdr:from>
      <cdr:x>0.23155</cdr:x>
      <cdr:y>0.64723</cdr:y>
    </cdr:from>
    <cdr:to>
      <cdr:x>0.44464</cdr:x>
      <cdr:y>0.77603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11870" y="1882747"/>
          <a:ext cx="931229" cy="37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>
              <a:solidFill>
                <a:schemeClr val="bg1"/>
              </a:solidFill>
            </a:rPr>
            <a:t>Комфортность условий</a:t>
          </a:r>
        </a:p>
      </cdr:txBody>
    </cdr:sp>
  </cdr:relSizeAnchor>
  <cdr:relSizeAnchor xmlns:cdr="http://schemas.openxmlformats.org/drawingml/2006/chartDrawing">
    <cdr:from>
      <cdr:x>0.12848</cdr:x>
      <cdr:y>0.17977</cdr:y>
    </cdr:from>
    <cdr:to>
      <cdr:x>0.20128</cdr:x>
      <cdr:y>0.80524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1500" y="457199"/>
          <a:ext cx="323850" cy="159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0.36703</cdr:x>
      <cdr:y>0.28836</cdr:y>
    </cdr:from>
    <cdr:to>
      <cdr:x>0.67132</cdr:x>
      <cdr:y>0.36739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603950" y="838807"/>
          <a:ext cx="1329749" cy="229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>
              <a:solidFill>
                <a:schemeClr val="bg1"/>
              </a:solidFill>
            </a:rPr>
            <a:t>Доброжелательность, вежливость, компетентность</a:t>
          </a:r>
        </a:p>
      </cdr:txBody>
    </cdr:sp>
  </cdr:relSizeAnchor>
  <cdr:relSizeAnchor xmlns:cdr="http://schemas.openxmlformats.org/drawingml/2006/chartDrawing">
    <cdr:from>
      <cdr:x>0.80035</cdr:x>
      <cdr:y>0.50098</cdr:y>
    </cdr:from>
    <cdr:to>
      <cdr:x>0.93461</cdr:x>
      <cdr:y>0.60838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497579" y="1457326"/>
          <a:ext cx="5867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>
              <a:solidFill>
                <a:schemeClr val="bg1"/>
              </a:solidFill>
            </a:rPr>
            <a:t>ИТОГ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5488"/>
            <a:ext cx="4829175" cy="3621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589225"/>
            <a:ext cx="5486400" cy="43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71800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6772"/>
            <a:ext cx="2971800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5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9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999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625"/>
            <a:ext cx="6357982" cy="12241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31" y="148627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Открытость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образования и качество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1571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Круглый стол в рамках конференции Ассоциации сибирских и дальневосточных городов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Апрель 2018г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Красноярск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76872"/>
            <a:ext cx="6885408" cy="43204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733" y="670566"/>
            <a:ext cx="8568952" cy="478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открытых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ответов</a:t>
            </a:r>
            <a:endParaRPr lang="ru-RU" sz="2400" dirty="0"/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716474"/>
            <a:ext cx="8280920" cy="780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31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6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0" y="11890"/>
            <a:ext cx="9144000" cy="692695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87438"/>
              </p:ext>
            </p:extLst>
          </p:nvPr>
        </p:nvGraphicFramePr>
        <p:xfrm>
          <a:off x="136883" y="1121160"/>
          <a:ext cx="8352929" cy="214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9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Целевая 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Конструктивные предложения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Критика и недовольство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Родители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Ученики 9 </a:t>
                      </a:r>
                      <a:r>
                        <a:rPr lang="ru-RU" sz="1800" dirty="0" err="1" smtClean="0">
                          <a:effectLst/>
                        </a:rPr>
                        <a:t>кл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Ученики 11 </a:t>
                      </a:r>
                      <a:r>
                        <a:rPr lang="ru-RU" sz="1800" dirty="0" err="1" smtClean="0">
                          <a:effectLst/>
                        </a:rPr>
                        <a:t>кл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285" y="3245926"/>
            <a:ext cx="8106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/>
              <a:t>благодарности и пожелания удачи школе</a:t>
            </a:r>
            <a:endParaRPr lang="ru-RU" dirty="0"/>
          </a:p>
          <a:p>
            <a:pPr lvl="0"/>
            <a:r>
              <a:rPr lang="ru-RU" b="1" i="1" dirty="0"/>
              <a:t>конструктивные предложения </a:t>
            </a:r>
            <a:r>
              <a:rPr lang="ru-RU" dirty="0"/>
              <a:t>по следующим направлениям: режим работы школы, организация образовательного процесса и содержание учебной деятельности, оценивание, индивидуальный подход к ребенку, объем домашних заданий, электронный журнал и дневник, организация дополнительного образования в школе, организация воспитательной работы, квалификация административно-педагогического персонала, работа с родителями, информирование родителей.</a:t>
            </a:r>
          </a:p>
          <a:p>
            <a:pPr lvl="0"/>
            <a:r>
              <a:rPr lang="ru-RU" b="1" i="1" dirty="0"/>
              <a:t> критика и недовольство</a:t>
            </a:r>
            <a:r>
              <a:rPr lang="ru-RU" dirty="0"/>
              <a:t> по следующим направлениям: финансовые вопросы, хозяйственные вопросы (мебель, ремонт, территория), организация и качество питания, квалификация работников МОП, безопасность.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43274"/>
            <a:ext cx="5737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Из опыта проведения НОК ОД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99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1563"/>
            <a:ext cx="9144000" cy="4464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62382" y="131085"/>
            <a:ext cx="568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Формат представления данных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92018"/>
              </p:ext>
            </p:extLst>
          </p:nvPr>
        </p:nvGraphicFramePr>
        <p:xfrm>
          <a:off x="506388" y="692696"/>
          <a:ext cx="8064894" cy="5390501"/>
        </p:xfrm>
        <a:graphic>
          <a:graphicData uri="http://schemas.openxmlformats.org/drawingml/2006/table">
            <a:tbl>
              <a:tblPr/>
              <a:tblGrid>
                <a:gridCol w="199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1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03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36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Распределение по лигам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Результаты НОК ОД представлены по трём лигам: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I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группа образовательных организаций с показателями выше нормы.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пустота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МАОУ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Макс.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II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группа образовательных организаций с показателями в пределах нормы.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Граница Лиг I и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Граница Лиг II и 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Минимальное значение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МАОУ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Лига III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группа образовательных организаций с показателями ниже нормы.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5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Норма - область значений показателя от M-S  до M+S, где M - среднее значение показателя, S - стандартное отклонение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Максимальный результат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Граница Лиг I и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Граница Лиг II и 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результат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МАОУ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121069"/>
              </p:ext>
            </p:extLst>
          </p:nvPr>
        </p:nvGraphicFramePr>
        <p:xfrm>
          <a:off x="395536" y="1004668"/>
          <a:ext cx="4864348" cy="355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87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51385"/>
              </p:ext>
            </p:extLst>
          </p:nvPr>
        </p:nvGraphicFramePr>
        <p:xfrm>
          <a:off x="539552" y="841302"/>
          <a:ext cx="8280921" cy="5612034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5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74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1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Актуальность,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обновляемость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сайтов ОО: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ноябрь 2016 г. размещено 6 новостей, это ниже среднего показателя по городу за тот же период.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показатель по городу равен 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2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Результаты анкетирования родителей, обучающихся 9 и 11 классов: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2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4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получателей образовательных услуг, удовлетворенных доброжелательностью, вежливостью и компетентностью работников организации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05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получателей образовательных услуг, удовлетворенных качеством образовательной деятельности организаций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0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Информация об участниках анкетирования: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анкет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Приняли участие в анкетировании,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Дали открытые ответы, чел.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Дали открытые ответы,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40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 результатам проведения независимой оценки качества образовательной деятельности образовательных организаций  МАОУ _______________ набрал 140,1 баллов и вошел в Лигу I.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79912" y="244831"/>
            <a:ext cx="536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Формат представления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12041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999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625"/>
            <a:ext cx="6357982" cy="12241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31" y="148627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Открытость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образования и качество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1571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Круглый стол в рамках конференции Ассоциации сибирских и дальневосточных городов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Апрель 2018г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Красноярск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4510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Вопросы круглого стола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065315"/>
          </a:xfrm>
        </p:spPr>
        <p:txBody>
          <a:bodyPr>
            <a:normAutofit/>
          </a:bodyPr>
          <a:lstStyle/>
          <a:p>
            <a:pPr lvl="0"/>
            <a:r>
              <a:rPr lang="ru-RU" i="1" dirty="0"/>
              <a:t>Независимая оценка качества деятельности образовательных организаций как складывающаяся практика</a:t>
            </a:r>
          </a:p>
          <a:p>
            <a:pPr marL="0" lvl="0" indent="0">
              <a:buNone/>
            </a:pPr>
            <a:endParaRPr lang="ru-RU" dirty="0"/>
          </a:p>
          <a:p>
            <a:r>
              <a:rPr lang="ru-RU" i="1" dirty="0"/>
              <a:t>Родитель в системе оценки качества образования.</a:t>
            </a: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1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59"/>
            <a:ext cx="8229600" cy="3826141"/>
          </a:xfrm>
        </p:spPr>
        <p:txBody>
          <a:bodyPr>
            <a:normAutofit/>
          </a:bodyPr>
          <a:lstStyle/>
          <a:p>
            <a:pPr lvl="0"/>
            <a:r>
              <a:rPr lang="ru-RU" sz="4000" i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Независимая оценка качества 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образовательной деятельности 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образовательных организаций как складывающаяся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0653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517232"/>
            <a:ext cx="851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опыта организации и проведения НОК ОД в г. Красноярске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4510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Организация НОК ОД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365 образовательных организаций:</a:t>
            </a:r>
          </a:p>
          <a:p>
            <a:pPr marL="0" indent="0">
              <a:buNone/>
            </a:pPr>
            <a:r>
              <a:rPr lang="ru-RU" i="1" dirty="0" smtClean="0"/>
              <a:t>117 школ</a:t>
            </a:r>
          </a:p>
          <a:p>
            <a:pPr marL="0" indent="0">
              <a:buNone/>
            </a:pPr>
            <a:r>
              <a:rPr lang="ru-RU" i="1" dirty="0" smtClean="0"/>
              <a:t>220 детских садов, 9 групп в школах</a:t>
            </a:r>
          </a:p>
          <a:p>
            <a:pPr marL="0" indent="0">
              <a:buNone/>
            </a:pPr>
            <a:r>
              <a:rPr lang="ru-RU" i="1" dirty="0" smtClean="0"/>
              <a:t>19 учреждений дополнительного образования</a:t>
            </a:r>
            <a:endParaRPr lang="ru-RU" i="1" dirty="0"/>
          </a:p>
          <a:p>
            <a:r>
              <a:rPr lang="ru-RU" i="1" dirty="0" smtClean="0"/>
              <a:t>Октябрь 2016 – март 2017 (4 этапа)</a:t>
            </a:r>
            <a:endParaRPr lang="ru-RU" i="1" dirty="0"/>
          </a:p>
          <a:p>
            <a:r>
              <a:rPr lang="ru-RU" i="1" dirty="0" smtClean="0"/>
              <a:t>МКУ КИМЦ - оператор проведения НОК ОД</a:t>
            </a:r>
          </a:p>
          <a:p>
            <a:r>
              <a:rPr lang="ru-RU" i="1" dirty="0" smtClean="0"/>
              <a:t>Формирование культуры принятия НОК ОД (руководители, родители, общественность; использование </a:t>
            </a:r>
            <a:r>
              <a:rPr lang="ru-RU" i="1" dirty="0"/>
              <a:t>СМИ </a:t>
            </a:r>
            <a:r>
              <a:rPr lang="ru-RU" i="1" dirty="0" smtClean="0"/>
              <a:t>)</a:t>
            </a:r>
          </a:p>
          <a:p>
            <a:pPr marL="0" lvl="0" indent="0">
              <a:buNone/>
            </a:pPr>
            <a:endParaRPr lang="ru-RU" dirty="0"/>
          </a:p>
          <a:p>
            <a:endParaRPr lang="ru-RU" i="1" dirty="0" smtClean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4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4401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 подходах к проведению НОК ОД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Методические рекомендации МО РФ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-468560" y="2183550"/>
            <a:ext cx="611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Техническое </a:t>
            </a:r>
            <a:r>
              <a:rPr lang="ru-RU" sz="2800" dirty="0" smtClean="0"/>
              <a:t>задание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72227" y="233595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60232" y="189551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8144" y="21672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Критерии НОК 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2988214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Специфика </a:t>
            </a:r>
            <a:r>
              <a:rPr lang="ru-RU" sz="2800" dirty="0" smtClean="0"/>
              <a:t>МСО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Результаты НОК должны стать основанием для принятия управленческих решений как на уровне муниципалитета, так и на уровне </a:t>
            </a:r>
            <a:r>
              <a:rPr lang="ru-RU" sz="2800" dirty="0" smtClean="0"/>
              <a:t>школ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Максимальная открытость и информированность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8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9382"/>
            <a:ext cx="8229600" cy="51436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Реальность о подходах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94" y="2492896"/>
            <a:ext cx="9030412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Из 52 индикаторов: 20% не регламентированы форматом сайта и самоотчета; 10% по ОВЗ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64703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4" y="2907635"/>
            <a:ext cx="8907478" cy="34129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934" y="6240717"/>
            <a:ext cx="9897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80</a:t>
            </a:r>
            <a:r>
              <a:rPr lang="ru-RU" sz="1400" dirty="0"/>
              <a:t>% совпадение </a:t>
            </a:r>
            <a:r>
              <a:rPr lang="ru-RU" sz="1400" dirty="0" smtClean="0"/>
              <a:t>в </a:t>
            </a:r>
            <a:r>
              <a:rPr lang="ru-RU" sz="1400" dirty="0"/>
              <a:t>1 десятке, 90% </a:t>
            </a:r>
            <a:r>
              <a:rPr lang="ru-RU" sz="1400" dirty="0" smtClean="0"/>
              <a:t>совпадение </a:t>
            </a:r>
            <a:r>
              <a:rPr lang="ru-RU" sz="1400" dirty="0"/>
              <a:t>в последней десятке и 75% совпадения в соседних десятках выборки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934" y="1417638"/>
            <a:ext cx="8907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Методические рекомендации </a:t>
            </a:r>
            <a:r>
              <a:rPr lang="ru-RU" sz="2000" b="1" dirty="0" smtClean="0"/>
              <a:t>не учитывают типы и специфику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Методические рекомендации по факту носят статус приказа (100% критериев на сайте </a:t>
            </a:r>
            <a:r>
              <a:rPr lang="en-US" sz="2000" dirty="0" smtClean="0"/>
              <a:t>bus.gov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498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4401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Специфика МСО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 способа организации проведения НОК ОД: </a:t>
            </a:r>
          </a:p>
          <a:p>
            <a:pPr marL="0" indent="0">
              <a:buNone/>
            </a:pPr>
            <a:r>
              <a:rPr lang="ru-RU" sz="2800" dirty="0" smtClean="0"/>
              <a:t>работа операторов и анкетирование</a:t>
            </a:r>
          </a:p>
          <a:p>
            <a:r>
              <a:rPr lang="ru-RU" sz="2800" dirty="0" smtClean="0"/>
              <a:t>Специальные вопросы: </a:t>
            </a:r>
          </a:p>
          <a:p>
            <a:pPr marL="0" indent="0">
              <a:buNone/>
            </a:pPr>
            <a:r>
              <a:rPr lang="ru-RU" sz="2800" dirty="0" smtClean="0"/>
              <a:t>по запросу учредителя, по </a:t>
            </a:r>
            <a:r>
              <a:rPr lang="ru-RU" sz="2800" dirty="0" err="1" smtClean="0"/>
              <a:t>обновляемости</a:t>
            </a:r>
            <a:r>
              <a:rPr lang="ru-RU" sz="2800" dirty="0" smtClean="0"/>
              <a:t> сайтов</a:t>
            </a:r>
          </a:p>
          <a:p>
            <a:r>
              <a:rPr lang="ru-RU" sz="2800" dirty="0" smtClean="0"/>
              <a:t>Открытые ответы респондентов </a:t>
            </a:r>
          </a:p>
          <a:p>
            <a:r>
              <a:rPr lang="ru-RU" sz="2800" dirty="0" smtClean="0"/>
              <a:t>Нормальное распределение Гаусса </a:t>
            </a:r>
          </a:p>
          <a:p>
            <a:r>
              <a:rPr lang="ru-RU" sz="2800" dirty="0" smtClean="0"/>
              <a:t>Не </a:t>
            </a:r>
            <a:r>
              <a:rPr lang="ru-RU" sz="2800" dirty="0" err="1" smtClean="0"/>
              <a:t>рейтингование</a:t>
            </a:r>
            <a:r>
              <a:rPr lang="ru-RU" sz="2800" dirty="0" smtClean="0"/>
              <a:t> лучших и худших, а выделение объектов управления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024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79208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Управленческие решения</a:t>
            </a: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131460"/>
            <a:ext cx="8229600" cy="43533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Выбор способа оценки</a:t>
            </a:r>
          </a:p>
          <a:p>
            <a:endParaRPr lang="ru-RU" sz="2800" dirty="0" smtClean="0"/>
          </a:p>
        </p:txBody>
      </p:sp>
      <p:graphicFrame>
        <p:nvGraphicFramePr>
          <p:cNvPr id="6" name="Объект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60484"/>
              </p:ext>
            </p:extLst>
          </p:nvPr>
        </p:nvGraphicFramePr>
        <p:xfrm>
          <a:off x="-396552" y="1732574"/>
          <a:ext cx="5292080" cy="26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810374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27672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Открытые ответы респондентов – основания для постановки отраслевых задач (четверть безопасности, четверть организации питания, переход на </a:t>
            </a:r>
            <a:r>
              <a:rPr lang="ru-RU" sz="2400" dirty="0" err="1" smtClean="0"/>
              <a:t>клининговые</a:t>
            </a:r>
            <a:r>
              <a:rPr lang="ru-RU" sz="2400" dirty="0" smtClean="0"/>
              <a:t> компании)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Роль ОО в работе с результатами НОК (самоанализ, планирование, согласование с учредителем, публикация на сайте)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63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56365"/>
            <a:ext cx="6885408" cy="14525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0957"/>
            <a:ext cx="8568952" cy="4788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Определиться относительно критериев оценки:</a:t>
            </a:r>
          </a:p>
          <a:p>
            <a:pPr lvl="1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 ли критерии брать (если все, то корректировать требования к структуре сайтов ОО)</a:t>
            </a:r>
          </a:p>
          <a:p>
            <a:pPr lvl="1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огласовать количество баллов с приоритетностью направления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Включать  в ТЗ «специальные» вопросы от учредителя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Предоставлять возможность для открытых ответов, считать показатели по данному вопросу критериями открытости и партнерского взаимодействия респондентов и  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старте обсуждать способ верификации при анкетировании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форматов предоставления результатов для руководителей ОО, родителей и общественности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716474"/>
            <a:ext cx="8280920" cy="780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Фиксации на будущее</a:t>
            </a:r>
            <a:endParaRPr lang="ru-RU" sz="3100" i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6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15679</TotalTime>
  <Words>902</Words>
  <Application>Microsoft Office PowerPoint</Application>
  <PresentationFormat>Экран (4:3)</PresentationFormat>
  <Paragraphs>484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PT Sans</vt:lpstr>
      <vt:lpstr>Times New Roman</vt:lpstr>
      <vt:lpstr>Wingdings</vt:lpstr>
      <vt:lpstr>Тема Office</vt:lpstr>
      <vt:lpstr>Презентация PowerPoint</vt:lpstr>
      <vt:lpstr>Вопросы круглого стола</vt:lpstr>
      <vt:lpstr>Независимая оценка качества образовательной деятельности образовательных организаций как складывающаяся практика</vt:lpstr>
      <vt:lpstr>Организация НОК ОД</vt:lpstr>
      <vt:lpstr> О подходах к проведению НОК ОД</vt:lpstr>
      <vt:lpstr>Реальность о подходах</vt:lpstr>
      <vt:lpstr> Специфика МСО</vt:lpstr>
      <vt:lpstr>Управленческие решения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Director</cp:lastModifiedBy>
  <cp:revision>291</cp:revision>
  <cp:lastPrinted>2017-03-30T08:36:43Z</cp:lastPrinted>
  <dcterms:created xsi:type="dcterms:W3CDTF">2015-08-19T06:37:14Z</dcterms:created>
  <dcterms:modified xsi:type="dcterms:W3CDTF">2018-04-23T08:39:26Z</dcterms:modified>
</cp:coreProperties>
</file>