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303" r:id="rId3"/>
    <p:sldId id="260" r:id="rId4"/>
    <p:sldId id="317" r:id="rId5"/>
    <p:sldId id="307" r:id="rId6"/>
    <p:sldId id="305" r:id="rId7"/>
    <p:sldId id="310" r:id="rId8"/>
    <p:sldId id="308" r:id="rId9"/>
    <p:sldId id="309" r:id="rId10"/>
    <p:sldId id="315" r:id="rId11"/>
    <p:sldId id="314" r:id="rId12"/>
    <p:sldId id="316" r:id="rId13"/>
    <p:sldId id="292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>
            <p14:sldId id="259"/>
          </p14:sldIdLst>
        </p14:section>
        <p14:section name="тело презентации" id="{BE8F38CE-5F2F-E44E-89B9-41F31378D9A8}">
          <p14:sldIdLst>
            <p14:sldId id="303"/>
            <p14:sldId id="260"/>
            <p14:sldId id="317"/>
            <p14:sldId id="307"/>
            <p14:sldId id="305"/>
            <p14:sldId id="310"/>
            <p14:sldId id="308"/>
            <p14:sldId id="309"/>
            <p14:sldId id="315"/>
            <p14:sldId id="314"/>
            <p14:sldId id="316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ашний" initials="д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8A0"/>
    <a:srgbClr val="D39549"/>
    <a:srgbClr val="2B2222"/>
    <a:srgbClr val="6D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3614" autoAdjust="0"/>
  </p:normalViewPr>
  <p:slideViewPr>
    <p:cSldViewPr snapToGrid="0" snapToObjects="1">
      <p:cViewPr varScale="1">
        <p:scale>
          <a:sx n="63" d="100"/>
          <a:sy n="63" d="100"/>
        </p:scale>
        <p:origin x="1308" y="48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2120"/>
        <c:axId val="15609768"/>
      </c:lineChart>
      <c:catAx>
        <c:axId val="1561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09768"/>
        <c:crosses val="autoZero"/>
        <c:auto val="1"/>
        <c:lblAlgn val="ctr"/>
        <c:lblOffset val="100"/>
        <c:noMultiLvlLbl val="0"/>
      </c:catAx>
      <c:valAx>
        <c:axId val="15609768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12120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364"/>
          <c:y val="0.35254724409448801"/>
          <c:w val="0.12976321182635209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2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установили размер минимального взноса на капитальный ремонт –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субъекта: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Москва, Республика Крым, г. Севастополь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зарегистрировали регионального оператора- 3 субъекта: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Москва, Республика Крым, г. Севастополь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утвердили региональную программу капитального ремонта общего имущества многоквартирных домов – 7 субъектов: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Москва;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Карелия;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Калининградская область;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Ямало-Ненецкий АО;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Чукотский АО;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Крым;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Севастополь.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Хабаровский край, Мурманская обл.: 1.00 руб. 2014 год - дифференцирован по муниципальным образованиям и инженерным сетям МКД, для деревянных МКД трех и менее этажей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Амурская область:</a:t>
            </a:r>
            <a:r>
              <a:rPr lang="ru-RU" baseline="0" dirty="0" smtClean="0"/>
              <a:t> </a:t>
            </a:r>
            <a:r>
              <a:rPr lang="ru-RU" dirty="0" smtClean="0"/>
              <a:t>20,85 руб.</a:t>
            </a:r>
            <a:r>
              <a:rPr lang="ru-RU" baseline="0" dirty="0" smtClean="0"/>
              <a:t> - в не жилых помещениях дифференцируется по муниципальным образованиям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9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Пересмотр стоимости работ по РПКР</a:t>
            </a:r>
          </a:p>
          <a:p>
            <a:r>
              <a:rPr lang="ru-RU" dirty="0" smtClean="0"/>
              <a:t>Перенос работ на более поздние периоды.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Не менее чем за шесть месяцев (если иной срок не установлен нормативным правовым актом субъекта Российской Федерации) до наступления года, в течение которого должен быть проведен капитальный ремонт общего имущества в многоквартирном доме в соответствии с региональной программой капитального ремонта, лицо, осуществляющее управление многоквартирным домом или оказание услуг и (или) выполнение работ по содержанию и ремонту общего имущества в многоквартирном доме, либо региональный оператор (в случае, если собственники помещений в многоквартирном доме формируют фонд капитального ремонта на счете регионального оператора) представляет таким собственникам предложения о сроке начала капитального ремонта, необходимом перечне и об объеме услуг и (или) работ, их стоимости, о порядке и об источниках финансирования капитального ремонта общего имущества в многоквартирном доме и другие предложения, связанные с проведением такого капитального ремонта.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6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pPr defTabSz="454960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br>
              <a:rPr lang="ru-RU" dirty="0" smtClean="0"/>
            </a:b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первый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24)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второй уровень списка</a:t>
            </a:r>
            <a:r>
              <a:rPr lang="en-US" dirty="0" smtClean="0"/>
              <a:t> (</a:t>
            </a:r>
            <a:r>
              <a:rPr lang="ru-RU" dirty="0" smtClean="0"/>
              <a:t>шрифт </a:t>
            </a:r>
            <a:r>
              <a:rPr lang="en-US" dirty="0" err="1" smtClean="0"/>
              <a:t>Trebushet</a:t>
            </a:r>
            <a:r>
              <a:rPr lang="en-US" dirty="0" smtClean="0"/>
              <a:t> 20);</a:t>
            </a:r>
            <a:endParaRPr lang="ru-RU" dirty="0" smtClean="0"/>
          </a:p>
          <a:p>
            <a:pPr lvl="2"/>
            <a:r>
              <a:rPr lang="ru-RU" dirty="0" smtClean="0"/>
              <a:t>третий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18);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16);</a:t>
            </a:r>
            <a:endParaRPr lang="ru-RU" dirty="0" smtClean="0"/>
          </a:p>
          <a:p>
            <a:pPr lvl="4"/>
            <a:r>
              <a:rPr lang="ru-RU" dirty="0" smtClean="0"/>
              <a:t>пятый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861872217"/>
              </p:ext>
            </p:extLst>
          </p:nvPr>
        </p:nvGraphicFramePr>
        <p:xfrm>
          <a:off x="781200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2556359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4537329"/>
              </p:ext>
            </p:extLst>
          </p:nvPr>
        </p:nvGraphicFramePr>
        <p:xfrm>
          <a:off x="1080000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</a:tblGrid>
              <a:tr h="41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 smtClean="0"/>
              <a:t>П</a:t>
            </a:r>
            <a:r>
              <a:rPr lang="ru-RU" dirty="0" err="1" smtClean="0"/>
              <a:t>одпись</a:t>
            </a:r>
            <a:r>
              <a:rPr lang="ru-RU" dirty="0" smtClean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Ф</a:t>
            </a:r>
            <a:r>
              <a:rPr lang="ru-RU" dirty="0" smtClean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К</a:t>
            </a:r>
            <a:r>
              <a:rPr lang="ru-RU" dirty="0" err="1" smtClean="0"/>
              <a:t>омментарий</a:t>
            </a:r>
            <a:r>
              <a:rPr lang="ru-RU" dirty="0" smtClean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ishka@ac.go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00" y="2038999"/>
            <a:ext cx="6677300" cy="1800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Необходимость </a:t>
            </a:r>
            <a:r>
              <a:rPr lang="ru-RU" dirty="0"/>
              <a:t>и возможность привлечения внебюджетного финансирования региональной программы капитального ремонта (практические шаги на примере Новосибирской области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88817" y="5205214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23.04.15</a:t>
            </a:r>
          </a:p>
          <a:p>
            <a:r>
              <a:rPr lang="ru-RU" dirty="0" err="1" smtClean="0"/>
              <a:t>г.Новосибирск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893" y="281051"/>
            <a:ext cx="6532516" cy="767052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2EA8A0"/>
                </a:solidFill>
              </a:rPr>
              <a:t>К</a:t>
            </a:r>
            <a:r>
              <a:rPr lang="ru-RU" sz="2800" dirty="0" smtClean="0">
                <a:solidFill>
                  <a:srgbClr val="2EA8A0"/>
                </a:solidFill>
              </a:rPr>
              <a:t>редитование капитального ремонта МКД стало государственной задачей</a:t>
            </a:r>
            <a:br>
              <a:rPr lang="ru-RU" sz="2800" dirty="0" smtClean="0">
                <a:solidFill>
                  <a:srgbClr val="2EA8A0"/>
                </a:solidFill>
              </a:rPr>
            </a:br>
            <a:endParaRPr lang="ru-RU" sz="2800" dirty="0">
              <a:solidFill>
                <a:srgbClr val="2EA8A0"/>
              </a:solidFill>
            </a:endParaRP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914" y="1921848"/>
            <a:ext cx="8859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850" b="1" dirty="0" smtClean="0"/>
              <a:t>Поручение Президента Российской Федерации (Пр-1165,пункт 2г от 26 мая 2014 года</a:t>
            </a:r>
            <a:r>
              <a:rPr lang="ru-RU" sz="1850" b="1" dirty="0"/>
              <a:t>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850" b="1" dirty="0" smtClean="0"/>
              <a:t>Поручение Председателя Правительства Российской Федерации </a:t>
            </a:r>
            <a:r>
              <a:rPr lang="ru-RU" sz="1850" b="1" dirty="0"/>
              <a:t>(</a:t>
            </a:r>
            <a:r>
              <a:rPr lang="ru-RU" sz="1850" b="1" dirty="0" smtClean="0"/>
              <a:t>ДМ-П9-4312 от 6 июня 2014 года</a:t>
            </a:r>
            <a:r>
              <a:rPr lang="ru-RU" sz="1850" b="1" dirty="0"/>
              <a:t>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1850" b="1" dirty="0" smtClean="0"/>
              <a:t>Поручение Председателя Правительства Российской Федерации (резолюция совещания от 2 февраля 2015 года №</a:t>
            </a:r>
            <a:r>
              <a:rPr lang="ru-RU" sz="1850" b="1" dirty="0"/>
              <a:t>ДМ-П9-9пр</a:t>
            </a:r>
            <a:r>
              <a:rPr lang="ru-RU" sz="1850" b="1" dirty="0" smtClean="0"/>
              <a:t>): «…</a:t>
            </a:r>
            <a:r>
              <a:rPr lang="ru-RU" sz="1850" b="1" dirty="0"/>
              <a:t>проработать вопрос льготного кредитования проведения капитального ремонта общего имущества многоквартирных домов</a:t>
            </a:r>
            <a:r>
              <a:rPr lang="ru-RU" sz="1850" b="1" dirty="0" smtClean="0"/>
              <a:t>».</a:t>
            </a:r>
            <a:endParaRPr lang="ru-RU" sz="1850" b="1" dirty="0"/>
          </a:p>
        </p:txBody>
      </p:sp>
    </p:spTree>
    <p:extLst>
      <p:ext uri="{BB962C8B-B14F-4D97-AF65-F5344CB8AC3E}">
        <p14:creationId xmlns:p14="http://schemas.microsoft.com/office/powerpoint/2010/main" val="33380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844" y="281051"/>
            <a:ext cx="5996648" cy="767052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Предложения Минстроя России по схеме </a:t>
            </a:r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кредитования </a:t>
            </a:r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капитального </a:t>
            </a:r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ремонта МКД</a:t>
            </a: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cxnSp>
        <p:nvCxnSpPr>
          <p:cNvPr id="9" name="Elbow Connector 13"/>
          <p:cNvCxnSpPr/>
          <p:nvPr/>
        </p:nvCxnSpPr>
        <p:spPr bwMode="auto">
          <a:xfrm>
            <a:off x="7889867" y="4688575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Elbow Connector 155"/>
          <p:cNvCxnSpPr/>
          <p:nvPr/>
        </p:nvCxnSpPr>
        <p:spPr bwMode="auto">
          <a:xfrm>
            <a:off x="7677292" y="5029646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459381" y="4935886"/>
            <a:ext cx="2283581" cy="84283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txBody>
          <a:bodyPr wrap="square" anchor="ctr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убъект МСП</a:t>
            </a:r>
            <a:endParaRPr lang="en-US" sz="16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456962" y="3670264"/>
            <a:ext cx="2286000" cy="842839"/>
          </a:xfrm>
          <a:prstGeom prst="rect">
            <a:avLst/>
          </a:prstGeom>
          <a:solidFill>
            <a:srgbClr val="2EA8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b="1" dirty="0" smtClean="0">
                <a:effectLst/>
                <a:latin typeface="Arial" pitchFamily="34" charset="0"/>
                <a:cs typeface="Arial" pitchFamily="34" charset="0"/>
              </a:rPr>
              <a:t>Банк-партнер </a:t>
            </a:r>
          </a:p>
        </p:txBody>
      </p:sp>
      <p:cxnSp>
        <p:nvCxnSpPr>
          <p:cNvPr id="15" name="AutoShape 36"/>
          <p:cNvCxnSpPr>
            <a:cxnSpLocks noChangeShapeType="1"/>
          </p:cNvCxnSpPr>
          <p:nvPr/>
        </p:nvCxnSpPr>
        <p:spPr bwMode="auto">
          <a:xfrm>
            <a:off x="1494790" y="4588509"/>
            <a:ext cx="0" cy="284707"/>
          </a:xfrm>
          <a:prstGeom prst="straightConnector1">
            <a:avLst/>
          </a:prstGeom>
          <a:noFill/>
          <a:ln w="22225">
            <a:solidFill>
              <a:srgbClr val="008000"/>
            </a:solidFill>
            <a:prstDash val="solid"/>
            <a:round/>
            <a:headEnd/>
            <a:tailEnd type="triangle" w="med" len="med"/>
          </a:ln>
        </p:spPr>
      </p:cxn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1489478" y="4551463"/>
            <a:ext cx="14439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 smtClean="0">
                <a:effectLst/>
                <a:latin typeface="Arial" pitchFamily="34" charset="0"/>
                <a:cs typeface="Arial" pitchFamily="34" charset="0"/>
              </a:rPr>
              <a:t>Кредит 12%</a:t>
            </a:r>
            <a:endParaRPr lang="en-US" sz="1600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51"/>
          <p:cNvCxnSpPr/>
          <p:nvPr/>
        </p:nvCxnSpPr>
        <p:spPr bwMode="auto">
          <a:xfrm>
            <a:off x="580390" y="42342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52"/>
          <p:cNvCxnSpPr/>
          <p:nvPr/>
        </p:nvCxnSpPr>
        <p:spPr bwMode="auto">
          <a:xfrm>
            <a:off x="580390" y="42342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56962" y="1472134"/>
            <a:ext cx="2286000" cy="1171671"/>
          </a:xfrm>
          <a:prstGeom prst="rect">
            <a:avLst/>
          </a:prstGeom>
          <a:solidFill>
            <a:srgbClr val="D3954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endParaRPr lang="ru-RU" sz="1400" b="1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1600" b="1" dirty="0" smtClean="0">
                <a:effectLst/>
                <a:latin typeface="Arial" pitchFamily="34" charset="0"/>
                <a:cs typeface="Arial" pitchFamily="34" charset="0"/>
              </a:rPr>
              <a:t>ВЭБ через МСП</a:t>
            </a:r>
            <a:endParaRPr lang="en-US" sz="1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961390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1266190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1570990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1875790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4" name="AutoShape 36"/>
          <p:cNvCxnSpPr>
            <a:cxnSpLocks noChangeShapeType="1"/>
          </p:cNvCxnSpPr>
          <p:nvPr/>
        </p:nvCxnSpPr>
        <p:spPr bwMode="auto">
          <a:xfrm rot="5400000">
            <a:off x="519495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5" name="AutoShape 36"/>
          <p:cNvCxnSpPr>
            <a:cxnSpLocks noChangeShapeType="1"/>
          </p:cNvCxnSpPr>
          <p:nvPr/>
        </p:nvCxnSpPr>
        <p:spPr bwMode="auto">
          <a:xfrm rot="5400000">
            <a:off x="822707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6" name="AutoShape 36"/>
          <p:cNvCxnSpPr>
            <a:cxnSpLocks noChangeShapeType="1"/>
          </p:cNvCxnSpPr>
          <p:nvPr/>
        </p:nvCxnSpPr>
        <p:spPr bwMode="auto">
          <a:xfrm rot="5400000">
            <a:off x="1128301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7" name="AutoShape 36"/>
          <p:cNvCxnSpPr>
            <a:cxnSpLocks noChangeShapeType="1"/>
          </p:cNvCxnSpPr>
          <p:nvPr/>
        </p:nvCxnSpPr>
        <p:spPr bwMode="auto">
          <a:xfrm rot="5400000">
            <a:off x="1432307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28" name="TextBox 46"/>
          <p:cNvSpPr txBox="1"/>
          <p:nvPr/>
        </p:nvSpPr>
        <p:spPr>
          <a:xfrm>
            <a:off x="456962" y="3030363"/>
            <a:ext cx="2286000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Льготные кредиты 8%</a:t>
            </a:r>
            <a:endParaRPr lang="en-US" sz="1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67"/>
          <p:cNvCxnSpPr/>
          <p:nvPr/>
        </p:nvCxnSpPr>
        <p:spPr bwMode="auto">
          <a:xfrm>
            <a:off x="770889" y="391390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68"/>
          <p:cNvCxnSpPr/>
          <p:nvPr/>
        </p:nvCxnSpPr>
        <p:spPr bwMode="auto">
          <a:xfrm>
            <a:off x="979776" y="414250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69"/>
          <p:cNvCxnSpPr/>
          <p:nvPr/>
        </p:nvCxnSpPr>
        <p:spPr bwMode="auto">
          <a:xfrm rot="5400000" flipH="1" flipV="1">
            <a:off x="941676" y="4027415"/>
            <a:ext cx="76200" cy="15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Straight Arrow Connector 70"/>
          <p:cNvCxnSpPr/>
          <p:nvPr/>
        </p:nvCxnSpPr>
        <p:spPr bwMode="auto">
          <a:xfrm rot="5400000" flipH="1" flipV="1">
            <a:off x="827376" y="4218709"/>
            <a:ext cx="304800" cy="15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Straight Arrow Connector 73"/>
          <p:cNvCxnSpPr/>
          <p:nvPr/>
        </p:nvCxnSpPr>
        <p:spPr bwMode="auto">
          <a:xfrm>
            <a:off x="979776" y="414250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3102003" y="1764471"/>
            <a:ext cx="5702264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П</a:t>
            </a:r>
            <a:r>
              <a:rPr lang="ru-RU" sz="2000" dirty="0"/>
              <a:t>од 8% с ограничением </a:t>
            </a:r>
            <a:r>
              <a:rPr lang="ru-RU" sz="2000" dirty="0" smtClean="0"/>
              <a:t>доходности банков 4% 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</a:rPr>
              <a:t>Г</a:t>
            </a:r>
            <a:r>
              <a:rPr lang="ru-RU" sz="2000" dirty="0" smtClean="0">
                <a:solidFill>
                  <a:srgbClr val="000000"/>
                </a:solidFill>
              </a:rPr>
              <a:t>арантии банкам со стороны АКГ – до 75% заемных средств</a:t>
            </a:r>
          </a:p>
          <a:p>
            <a:endParaRPr lang="ru-RU" sz="1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C00000"/>
                </a:solidFill>
              </a:rPr>
              <a:t>Г</a:t>
            </a:r>
            <a:r>
              <a:rPr lang="ru-RU" sz="2000" dirty="0" err="1" smtClean="0">
                <a:solidFill>
                  <a:srgbClr val="000000"/>
                </a:solidFill>
              </a:rPr>
              <a:t>осподдрежка</a:t>
            </a:r>
            <a:r>
              <a:rPr lang="ru-RU" sz="2000" dirty="0" smtClean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</a:rPr>
              <a:t>с</a:t>
            </a:r>
            <a:r>
              <a:rPr lang="ru-RU" sz="2000" dirty="0" smtClean="0">
                <a:solidFill>
                  <a:srgbClr val="000000"/>
                </a:solidFill>
              </a:rPr>
              <a:t>убсидирование 1/3 льготной ставки из бюджетов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субсидирование КР либо части кредита</a:t>
            </a:r>
          </a:p>
          <a:p>
            <a:pPr lvl="1"/>
            <a:endParaRPr lang="ru-RU" sz="1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</a:rPr>
              <a:t>п</a:t>
            </a:r>
            <a:r>
              <a:rPr lang="ru-RU" sz="2000" dirty="0" smtClean="0">
                <a:solidFill>
                  <a:srgbClr val="000000"/>
                </a:solidFill>
              </a:rPr>
              <a:t>редоставление банку </a:t>
            </a:r>
            <a:r>
              <a:rPr lang="ru-RU" sz="2000" dirty="0" err="1" smtClean="0">
                <a:solidFill>
                  <a:srgbClr val="000000"/>
                </a:solidFill>
              </a:rPr>
              <a:t>допгарантий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893" y="281051"/>
            <a:ext cx="6532516" cy="767052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2EA8A0"/>
                </a:solidFill>
              </a:rPr>
              <a:t>Предложение Аналитического центра по реализация пилотного проекта по кредитованию КР в Новосибирской области</a:t>
            </a:r>
            <a:br>
              <a:rPr lang="ru-RU" sz="2800" dirty="0" smtClean="0">
                <a:solidFill>
                  <a:srgbClr val="2EA8A0"/>
                </a:solidFill>
              </a:rPr>
            </a:br>
            <a:endParaRPr lang="ru-RU" sz="2800" dirty="0">
              <a:solidFill>
                <a:srgbClr val="2EA8A0"/>
              </a:solidFill>
            </a:endParaRP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037848"/>
            <a:ext cx="8026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П</a:t>
            </a:r>
            <a:r>
              <a:rPr lang="ru-RU" sz="1850" b="1" dirty="0" smtClean="0"/>
              <a:t>озволит апробировать предложенную схему кредитования при участии ВЭБ, МСП, АКГ, банков-партнеров и пилотных УК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П</a:t>
            </a:r>
            <a:r>
              <a:rPr lang="ru-RU" sz="1850" b="1" dirty="0" smtClean="0"/>
              <a:t>окажет плюсы и минусы владения </a:t>
            </a:r>
            <a:r>
              <a:rPr lang="ru-RU" sz="1850" b="1" dirty="0" err="1" smtClean="0"/>
              <a:t>спецсчетом</a:t>
            </a:r>
            <a:r>
              <a:rPr lang="ru-RU" sz="1850" b="1" dirty="0" smtClean="0"/>
              <a:t> управляющей </a:t>
            </a:r>
            <a:r>
              <a:rPr lang="ru-RU" sz="1850" b="1" dirty="0" smtClean="0"/>
              <a:t>организацией, в </a:t>
            </a:r>
            <a:r>
              <a:rPr lang="ru-RU" sz="1850" b="1" dirty="0"/>
              <a:t>том </a:t>
            </a:r>
            <a:r>
              <a:rPr lang="ru-RU" sz="1850" b="1" dirty="0" smtClean="0"/>
              <a:t>числе организации сбора </a:t>
            </a:r>
            <a:r>
              <a:rPr lang="ru-RU" sz="1850" b="1" dirty="0"/>
              <a:t>и </a:t>
            </a:r>
            <a:r>
              <a:rPr lang="ru-RU" sz="1850" b="1" dirty="0" smtClean="0"/>
              <a:t>учета </a:t>
            </a:r>
            <a:r>
              <a:rPr lang="ru-RU" sz="1850" b="1" dirty="0"/>
              <a:t>средств </a:t>
            </a:r>
            <a:endParaRPr lang="ru-RU" sz="1850" b="1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П</a:t>
            </a:r>
            <a:r>
              <a:rPr lang="ru-RU" sz="1850" b="1" dirty="0" smtClean="0"/>
              <a:t>озволит отработать механизм принятия решений о кредите на общем собрании собственников помещений</a:t>
            </a:r>
            <a:endParaRPr lang="ru-RU" sz="185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П</a:t>
            </a:r>
            <a:r>
              <a:rPr lang="ru-RU" sz="1850" b="1" dirty="0" smtClean="0"/>
              <a:t>озволит реализовать весть цикл работ по КР в рамках </a:t>
            </a:r>
            <a:r>
              <a:rPr lang="ru-RU" sz="1850" b="1" dirty="0" err="1" smtClean="0"/>
              <a:t>регпрограммы</a:t>
            </a:r>
            <a:r>
              <a:rPr lang="ru-RU" sz="1850" b="1" dirty="0" smtClean="0"/>
              <a:t>, где УК технический заказчик</a:t>
            </a:r>
            <a:endParaRPr lang="ru-RU" sz="1850" b="1" dirty="0" smtClean="0">
              <a:solidFill>
                <a:srgbClr val="C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П</a:t>
            </a:r>
            <a:r>
              <a:rPr lang="ru-RU" sz="1850" b="1" dirty="0" smtClean="0"/>
              <a:t>озволит </a:t>
            </a:r>
            <a:r>
              <a:rPr lang="ru-RU" sz="1850" b="1" dirty="0" smtClean="0"/>
              <a:t>собственникам помещений выполнить свои обязательства по </a:t>
            </a:r>
            <a:r>
              <a:rPr lang="ru-RU" sz="1850" b="1" dirty="0" smtClean="0"/>
              <a:t>КР</a:t>
            </a:r>
          </a:p>
        </p:txBody>
      </p:sp>
    </p:spTree>
    <p:extLst>
      <p:ext uri="{BB962C8B-B14F-4D97-AF65-F5344CB8AC3E}">
        <p14:creationId xmlns:p14="http://schemas.microsoft.com/office/powerpoint/2010/main" val="14686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92000" y="2114456"/>
            <a:ext cx="6677300" cy="23086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</a:t>
            </a:r>
            <a:r>
              <a:rPr lang="ru-RU" sz="3600" dirty="0" smtClean="0">
                <a:solidFill>
                  <a:srgbClr val="6D695F"/>
                </a:solidFill>
              </a:rPr>
              <a:t>пасибо за внимание!</a:t>
            </a:r>
            <a:br>
              <a:rPr lang="ru-RU" sz="3600" dirty="0" smtClean="0">
                <a:solidFill>
                  <a:srgbClr val="6D695F"/>
                </a:solidFill>
              </a:rPr>
            </a:br>
            <a:r>
              <a:rPr lang="ru-RU" dirty="0">
                <a:solidFill>
                  <a:srgbClr val="6D695F"/>
                </a:solidFill>
              </a:rPr>
              <a:t/>
            </a:r>
            <a:br>
              <a:rPr lang="ru-RU" dirty="0">
                <a:solidFill>
                  <a:srgbClr val="6D695F"/>
                </a:solidFill>
              </a:rPr>
            </a:br>
            <a:r>
              <a:rPr lang="ru-RU" dirty="0" smtClean="0">
                <a:solidFill>
                  <a:srgbClr val="6D695F"/>
                </a:solidFill>
              </a:rPr>
              <a:t>Шишка Константин Петрович </a:t>
            </a:r>
            <a:br>
              <a:rPr lang="ru-RU" dirty="0" smtClean="0">
                <a:solidFill>
                  <a:srgbClr val="6D695F"/>
                </a:solidFill>
              </a:rPr>
            </a:br>
            <a:r>
              <a:rPr lang="ru-RU" sz="2800" dirty="0" smtClean="0">
                <a:solidFill>
                  <a:srgbClr val="6D695F"/>
                </a:solidFill>
              </a:rPr>
              <a:t>советник Дирекции по проблемам ЖКХ</a:t>
            </a:r>
            <a:br>
              <a:rPr lang="ru-RU" sz="2800" dirty="0" smtClean="0">
                <a:solidFill>
                  <a:srgbClr val="6D695F"/>
                </a:solidFill>
              </a:rPr>
            </a:br>
            <a:r>
              <a:rPr lang="en-US" sz="2800" dirty="0" smtClean="0">
                <a:solidFill>
                  <a:srgbClr val="6D695F"/>
                </a:solidFill>
                <a:hlinkClick r:id="rId4"/>
              </a:rPr>
              <a:t>shishka@ac.gov.ru</a:t>
            </a:r>
            <a:r>
              <a:rPr lang="en-US" sz="2800" dirty="0" smtClean="0">
                <a:solidFill>
                  <a:srgbClr val="6D695F"/>
                </a:solidFill>
              </a:rPr>
              <a:t/>
            </a:r>
            <a:br>
              <a:rPr lang="en-US" sz="2800" dirty="0" smtClean="0">
                <a:solidFill>
                  <a:srgbClr val="6D695F"/>
                </a:solidFill>
              </a:rPr>
            </a:br>
            <a:r>
              <a:rPr lang="en-US" sz="2800" dirty="0" smtClean="0">
                <a:solidFill>
                  <a:srgbClr val="6D695F"/>
                </a:solidFill>
              </a:rPr>
              <a:t>8 916 6447601</a:t>
            </a:r>
            <a:endParaRPr lang="en-US" sz="2800" dirty="0">
              <a:solidFill>
                <a:srgbClr val="6D6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844" y="281051"/>
            <a:ext cx="5996648" cy="767052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Накопления на КР. </a:t>
            </a:r>
            <a:b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Источники финансирования</a:t>
            </a: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185625" y="1134454"/>
            <a:ext cx="3262426" cy="37010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85725"/>
            <a:r>
              <a:rPr lang="ru-RU" sz="3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2014 - </a:t>
            </a:r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6 </a:t>
            </a:r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р.</a:t>
            </a:r>
            <a:r>
              <a:rPr lang="ru-RU" sz="3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85725"/>
            <a:r>
              <a:rPr lang="ru-RU" sz="3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2015 – </a:t>
            </a:r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6,6 р.</a:t>
            </a:r>
          </a:p>
          <a:p>
            <a:pPr marL="85725"/>
            <a:r>
              <a:rPr lang="ru-RU" sz="36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2016 – </a:t>
            </a:r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7 р.</a:t>
            </a:r>
            <a:endParaRPr lang="ru-RU" sz="36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85725"/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среднее значение МРВ КР</a:t>
            </a:r>
            <a:endParaRPr lang="ru-RU" sz="2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85725"/>
            <a:endParaRPr lang="ru-RU" sz="1050" b="1" dirty="0" smtClean="0">
              <a:solidFill>
                <a:srgbClr val="2EA8A0"/>
              </a:solidFill>
            </a:endParaRPr>
          </a:p>
          <a:p>
            <a:pPr marL="85725"/>
            <a:r>
              <a:rPr lang="ru-RU" sz="2000" b="1" dirty="0" smtClean="0">
                <a:solidFill>
                  <a:srgbClr val="2EA8A0"/>
                </a:solidFill>
              </a:rPr>
              <a:t>от 2 </a:t>
            </a:r>
            <a:r>
              <a:rPr lang="ru-RU" sz="2000" b="1" dirty="0">
                <a:solidFill>
                  <a:srgbClr val="2EA8A0"/>
                </a:solidFill>
              </a:rPr>
              <a:t>р. д</a:t>
            </a:r>
            <a:r>
              <a:rPr lang="ru-RU" sz="2000" b="1" dirty="0" smtClean="0">
                <a:solidFill>
                  <a:srgbClr val="2EA8A0"/>
                </a:solidFill>
              </a:rPr>
              <a:t>о 15,50 </a:t>
            </a:r>
            <a:r>
              <a:rPr lang="ru-RU" sz="2000" b="1" dirty="0">
                <a:solidFill>
                  <a:srgbClr val="2EA8A0"/>
                </a:solidFill>
              </a:rPr>
              <a:t>р.</a:t>
            </a:r>
            <a:r>
              <a:rPr lang="ru-RU" sz="2000" dirty="0">
                <a:solidFill>
                  <a:srgbClr val="2EA8A0"/>
                </a:solidFill>
              </a:rPr>
              <a:t> - единый размер взноса для всех </a:t>
            </a:r>
            <a:r>
              <a:rPr lang="ru-RU" sz="2000" dirty="0" smtClean="0">
                <a:solidFill>
                  <a:srgbClr val="2EA8A0"/>
                </a:solidFill>
              </a:rPr>
              <a:t>МКД</a:t>
            </a:r>
            <a:endParaRPr lang="ru-RU" sz="2000" dirty="0">
              <a:solidFill>
                <a:srgbClr val="2EA8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340" y="1247265"/>
            <a:ext cx="2833452" cy="38010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13,25 р. –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16,00 р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необходимый </a:t>
            </a:r>
            <a:r>
              <a:rPr lang="ru-RU" sz="2400" dirty="0">
                <a:solidFill>
                  <a:srgbClr val="C00000"/>
                </a:solidFill>
              </a:rPr>
              <a:t>взнос </a:t>
            </a:r>
            <a:r>
              <a:rPr lang="ru-RU" sz="2400" dirty="0" smtClean="0">
                <a:solidFill>
                  <a:srgbClr val="C00000"/>
                </a:solidFill>
              </a:rPr>
              <a:t>(среднее расчётное) 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11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от 11 </a:t>
            </a:r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до 50 </a:t>
            </a:r>
            <a:r>
              <a:rPr lang="ru-RU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р.- по регионам  </a:t>
            </a:r>
          </a:p>
          <a:p>
            <a:endParaRPr lang="ru-RU" sz="105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D39549"/>
                </a:solidFill>
              </a:rPr>
              <a:t>51%</a:t>
            </a:r>
            <a:r>
              <a:rPr lang="ru-RU" sz="2000" b="1" dirty="0" smtClean="0">
                <a:solidFill>
                  <a:srgbClr val="D39549"/>
                </a:solidFill>
              </a:rPr>
              <a:t> - дефицит</a:t>
            </a:r>
            <a:endParaRPr lang="ru-RU" sz="2000" dirty="0">
              <a:solidFill>
                <a:srgbClr val="D39549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3561081" y="2309095"/>
            <a:ext cx="2475229" cy="20313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6D695F"/>
                </a:solidFill>
              </a:rPr>
              <a:t>г</a:t>
            </a:r>
            <a:r>
              <a:rPr lang="ru-RU" b="1" dirty="0" smtClean="0">
                <a:solidFill>
                  <a:srgbClr val="6D695F"/>
                </a:solidFill>
              </a:rPr>
              <a:t>осударственная поддержка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6D695F"/>
              </a:solidFill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6D695F"/>
                </a:solidFill>
              </a:rPr>
              <a:t>увеличение размера взносов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6D695F"/>
              </a:solidFill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6D695F"/>
                </a:solidFill>
              </a:rPr>
              <a:t>к</a:t>
            </a:r>
            <a:r>
              <a:rPr lang="ru-RU" b="1" dirty="0" smtClean="0">
                <a:solidFill>
                  <a:srgbClr val="6D695F"/>
                </a:solidFill>
              </a:rPr>
              <a:t>редитование </a:t>
            </a:r>
            <a:endParaRPr lang="ru-RU" b="1" dirty="0">
              <a:solidFill>
                <a:srgbClr val="6D695F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69045" y="1635379"/>
            <a:ext cx="584791" cy="3786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1311" y="5197785"/>
            <a:ext cx="6601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Новосибирская обл</a:t>
            </a:r>
            <a:r>
              <a:rPr lang="ru-RU" sz="2400" b="1" dirty="0" smtClean="0"/>
              <a:t>. - 13,25 руб./м</a:t>
            </a:r>
            <a:r>
              <a:rPr lang="ru-RU" sz="2400" b="1" baseline="30000" dirty="0" smtClean="0"/>
              <a:t>2 </a:t>
            </a:r>
            <a:r>
              <a:rPr lang="ru-RU" sz="2400" b="1" i="1" dirty="0" smtClean="0"/>
              <a:t>(54%)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03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844" y="281051"/>
            <a:ext cx="5996648" cy="76705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Краткосрочный план реализации РП </a:t>
            </a:r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КР Новосибирской области</a:t>
            </a:r>
            <a:endParaRPr lang="ru-RU" sz="2800" dirty="0">
              <a:solidFill>
                <a:srgbClr val="2EA8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865667"/>
              </p:ext>
            </p:extLst>
          </p:nvPr>
        </p:nvGraphicFramePr>
        <p:xfrm>
          <a:off x="381002" y="1322941"/>
          <a:ext cx="848749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498"/>
                <a:gridCol w="1697498"/>
                <a:gridCol w="1697498"/>
                <a:gridCol w="1697498"/>
                <a:gridCol w="16974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стоимость КР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</a:t>
                      </a:r>
                      <a:r>
                        <a:rPr lang="ru-RU" baseline="0" dirty="0" smtClean="0"/>
                        <a:t> собственников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местного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областного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фонда ЖКХ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 млрд.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млн.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 млн.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2641" y="2661640"/>
            <a:ext cx="5226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Дефицит: </a:t>
            </a:r>
            <a:r>
              <a:rPr lang="ru-RU" sz="3200" dirty="0">
                <a:solidFill>
                  <a:srgbClr val="FF0000"/>
                </a:solidFill>
              </a:rPr>
              <a:t>7 112 796 797,10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641" y="3217634"/>
            <a:ext cx="8115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203</a:t>
            </a:r>
            <a:r>
              <a:rPr lang="ru-RU" dirty="0" smtClean="0"/>
              <a:t> МКД, введенных </a:t>
            </a:r>
            <a:r>
              <a:rPr lang="ru-RU" dirty="0"/>
              <a:t>в эксплуатацию с </a:t>
            </a:r>
            <a:r>
              <a:rPr lang="ru-RU" b="1" dirty="0"/>
              <a:t>1933 </a:t>
            </a:r>
            <a:r>
              <a:rPr lang="ru-RU" dirty="0"/>
              <a:t>по</a:t>
            </a:r>
            <a:r>
              <a:rPr lang="ru-RU" b="1" dirty="0"/>
              <a:t> 1968</a:t>
            </a:r>
            <a:r>
              <a:rPr lang="ru-RU" dirty="0"/>
              <a:t> гг</a:t>
            </a:r>
            <a:r>
              <a:rPr lang="ru-RU" dirty="0" smtClean="0"/>
              <a:t>. – ФКР на </a:t>
            </a:r>
            <a:r>
              <a:rPr lang="ru-RU" dirty="0"/>
              <a:t>специальном счете, владельцем которого </a:t>
            </a:r>
            <a:r>
              <a:rPr lang="ru-RU" dirty="0" smtClean="0"/>
              <a:t>РО</a:t>
            </a:r>
          </a:p>
          <a:p>
            <a:endParaRPr lang="ru-RU" dirty="0" smtClean="0"/>
          </a:p>
          <a:p>
            <a:r>
              <a:rPr lang="ru-RU" dirty="0" smtClean="0"/>
              <a:t>Стоимость </a:t>
            </a:r>
            <a:r>
              <a:rPr lang="ru-RU" b="1" dirty="0" smtClean="0"/>
              <a:t>476</a:t>
            </a:r>
            <a:r>
              <a:rPr lang="ru-RU" dirty="0" smtClean="0"/>
              <a:t> </a:t>
            </a:r>
            <a:r>
              <a:rPr lang="ru-RU" dirty="0"/>
              <a:t>услуг и (или) </a:t>
            </a:r>
            <a:r>
              <a:rPr lang="ru-RU" dirty="0" smtClean="0"/>
              <a:t>работ по данным МКД – </a:t>
            </a:r>
            <a:r>
              <a:rPr lang="ru-RU" b="1" dirty="0" smtClean="0"/>
              <a:t>650 </a:t>
            </a:r>
            <a:r>
              <a:rPr lang="ru-RU" b="1" dirty="0"/>
              <a:t>462 929,66</a:t>
            </a:r>
            <a:r>
              <a:rPr lang="ru-RU" dirty="0"/>
              <a:t> </a:t>
            </a:r>
            <a:r>
              <a:rPr lang="ru-RU" dirty="0" smtClean="0"/>
              <a:t>руб.</a:t>
            </a:r>
          </a:p>
          <a:p>
            <a:endParaRPr lang="ru-RU" dirty="0"/>
          </a:p>
          <a:p>
            <a:r>
              <a:rPr lang="ru-RU" dirty="0"/>
              <a:t>Дефицит средств </a:t>
            </a:r>
            <a:r>
              <a:rPr lang="ru-RU" dirty="0" smtClean="0"/>
              <a:t>- </a:t>
            </a:r>
            <a:r>
              <a:rPr lang="ru-RU" b="1" dirty="0">
                <a:solidFill>
                  <a:srgbClr val="FF0000"/>
                </a:solidFill>
              </a:rPr>
              <a:t>500 705 055,67</a:t>
            </a:r>
            <a:r>
              <a:rPr lang="ru-RU" dirty="0"/>
              <a:t>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4097724" y="5026018"/>
            <a:ext cx="1139717" cy="32316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9196" y="3217634"/>
            <a:ext cx="8579296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5763" y="5357568"/>
            <a:ext cx="857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EA8A0"/>
                </a:solidFill>
              </a:rPr>
              <a:t>Будущие финансовые и социальные риски в случае </a:t>
            </a:r>
            <a:r>
              <a:rPr lang="ru-RU" b="1" i="1" dirty="0" err="1" smtClean="0">
                <a:solidFill>
                  <a:srgbClr val="2EA8A0"/>
                </a:solidFill>
              </a:rPr>
              <a:t>непроведения</a:t>
            </a:r>
            <a:r>
              <a:rPr lang="ru-RU" b="1" i="1" dirty="0" smtClean="0">
                <a:solidFill>
                  <a:srgbClr val="2EA8A0"/>
                </a:solidFill>
              </a:rPr>
              <a:t> капитального ремонта</a:t>
            </a:r>
            <a:endParaRPr lang="ru-RU" b="1" i="1" dirty="0">
              <a:solidFill>
                <a:srgbClr val="2EA8A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89196" y="4986102"/>
            <a:ext cx="8579296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1275" y="281051"/>
            <a:ext cx="6287217" cy="76705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Возможные сценарии по преодолению дефицита средств</a:t>
            </a:r>
            <a:endParaRPr lang="ru-RU" sz="2800" dirty="0">
              <a:solidFill>
                <a:srgbClr val="2EA8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21" name="Стрелка вверх 20"/>
          <p:cNvSpPr/>
          <p:nvPr/>
        </p:nvSpPr>
        <p:spPr>
          <a:xfrm rot="10800000">
            <a:off x="5724883" y="4387662"/>
            <a:ext cx="1139717" cy="32316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25"/>
          <p:cNvGrpSpPr/>
          <p:nvPr/>
        </p:nvGrpSpPr>
        <p:grpSpPr>
          <a:xfrm>
            <a:off x="355031" y="1348625"/>
            <a:ext cx="457200" cy="457200"/>
            <a:chOff x="683735" y="1243886"/>
            <a:chExt cx="457200" cy="457200"/>
          </a:xfrm>
        </p:grpSpPr>
        <p:sp>
          <p:nvSpPr>
            <p:cNvPr id="14" name="Rounded Rectangle 25"/>
            <p:cNvSpPr/>
            <p:nvPr/>
          </p:nvSpPr>
          <p:spPr bwMode="auto">
            <a:xfrm>
              <a:off x="683735" y="1243886"/>
              <a:ext cx="457200" cy="457200"/>
            </a:xfrm>
            <a:prstGeom prst="roundRect">
              <a:avLst/>
            </a:prstGeom>
            <a:solidFill>
              <a:srgbClr val="CEDF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895" y="1303209"/>
              <a:ext cx="436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 smtClean="0">
                  <a:latin typeface="Arial" pitchFamily="34" charset="0"/>
                  <a:ea typeface="Segoe UI Symbol" pitchFamily="34" charset="0"/>
                  <a:cs typeface="Arial" pitchFamily="34" charset="0"/>
                </a:rPr>
                <a:t>1</a:t>
              </a:r>
              <a:endParaRPr lang="en-US" sz="1600" b="1" dirty="0">
                <a:latin typeface="Arial" pitchFamily="34" charset="0"/>
                <a:ea typeface="Segoe UI Symbo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355031" y="1964151"/>
            <a:ext cx="457200" cy="457200"/>
            <a:chOff x="683735" y="1243886"/>
            <a:chExt cx="457200" cy="457200"/>
          </a:xfrm>
        </p:grpSpPr>
        <p:sp>
          <p:nvSpPr>
            <p:cNvPr id="17" name="Rounded Rectangle 28"/>
            <p:cNvSpPr/>
            <p:nvPr/>
          </p:nvSpPr>
          <p:spPr bwMode="auto">
            <a:xfrm>
              <a:off x="683735" y="1243886"/>
              <a:ext cx="457200" cy="457200"/>
            </a:xfrm>
            <a:prstGeom prst="roundRect">
              <a:avLst/>
            </a:prstGeom>
            <a:solidFill>
              <a:srgbClr val="CEDF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895" y="1303209"/>
              <a:ext cx="436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 smtClean="0">
                  <a:latin typeface="Arial" pitchFamily="34" charset="0"/>
                  <a:ea typeface="Segoe UI Symbol" pitchFamily="34" charset="0"/>
                  <a:cs typeface="Arial" pitchFamily="34" charset="0"/>
                </a:rPr>
                <a:t>2</a:t>
              </a:r>
              <a:endParaRPr lang="en-US" sz="1600" b="1" dirty="0">
                <a:latin typeface="Arial" pitchFamily="34" charset="0"/>
                <a:ea typeface="Segoe UI Symbo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33306" y="1265073"/>
            <a:ext cx="793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u="sng" dirty="0" smtClean="0">
                <a:latin typeface="Trebuchet MS" panose="020B0603020202020204" pitchFamily="34" charset="0"/>
                <a:cs typeface="Arial" pitchFamily="34" charset="0"/>
              </a:rPr>
              <a:t>Перенос сроков</a:t>
            </a:r>
            <a:r>
              <a:rPr lang="ru-RU" sz="1600" b="1" dirty="0" smtClean="0"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Trebuchet MS" panose="020B0603020202020204" pitchFamily="34" charset="0"/>
                <a:cs typeface="Arial" pitchFamily="34" charset="0"/>
              </a:rPr>
              <a:t>капремонта на более поздние периоды по решению общего собрания</a:t>
            </a:r>
            <a:endParaRPr lang="ru-RU" sz="1600" dirty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3625" y="2558517"/>
            <a:ext cx="794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u="sng" dirty="0" smtClean="0">
                <a:cs typeface="Arial" pitchFamily="34" charset="0"/>
              </a:rPr>
              <a:t>Субсидирование капремонта</a:t>
            </a:r>
            <a:r>
              <a:rPr lang="ru-RU" sz="1600" dirty="0" smtClean="0">
                <a:cs typeface="Arial" pitchFamily="34" charset="0"/>
              </a:rPr>
              <a:t> из регионального/муниципального бюджета</a:t>
            </a:r>
            <a:endParaRPr lang="ru-RU" sz="1600" dirty="0">
              <a:cs typeface="Arial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75351" y="2622304"/>
            <a:ext cx="457200" cy="457200"/>
            <a:chOff x="683735" y="1243886"/>
            <a:chExt cx="457200" cy="457200"/>
          </a:xfrm>
        </p:grpSpPr>
        <p:sp>
          <p:nvSpPr>
            <p:cNvPr id="26" name="Rounded Rectangle 33"/>
            <p:cNvSpPr/>
            <p:nvPr/>
          </p:nvSpPr>
          <p:spPr bwMode="auto">
            <a:xfrm>
              <a:off x="683735" y="1243886"/>
              <a:ext cx="457200" cy="457200"/>
            </a:xfrm>
            <a:prstGeom prst="roundRect">
              <a:avLst/>
            </a:prstGeom>
            <a:solidFill>
              <a:srgbClr val="CEDF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3895" y="1303209"/>
              <a:ext cx="436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 smtClean="0">
                  <a:latin typeface="Arial" pitchFamily="34" charset="0"/>
                  <a:ea typeface="Segoe UI Symbol" pitchFamily="34" charset="0"/>
                  <a:cs typeface="Arial" pitchFamily="34" charset="0"/>
                </a:rPr>
                <a:t>3</a:t>
              </a:r>
              <a:endParaRPr lang="en-US" sz="1600" b="1" dirty="0">
                <a:latin typeface="Arial" pitchFamily="34" charset="0"/>
                <a:ea typeface="Segoe UI Symbo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80148" y="1876296"/>
            <a:ext cx="79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cs typeface="Arial" pitchFamily="34" charset="0"/>
              </a:rPr>
              <a:t>Поиск технических решений </a:t>
            </a:r>
            <a:r>
              <a:rPr lang="ru-RU" sz="1600" b="1" u="sng" dirty="0" smtClean="0">
                <a:cs typeface="Arial" pitchFamily="34" charset="0"/>
              </a:rPr>
              <a:t>в целях снижения стоимости</a:t>
            </a:r>
            <a:r>
              <a:rPr lang="ru-RU" sz="1600" dirty="0" smtClean="0">
                <a:cs typeface="Arial" pitchFamily="34" charset="0"/>
              </a:rPr>
              <a:t> капитального ремонта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3625" y="3192936"/>
            <a:ext cx="794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u="sng" dirty="0" smtClean="0">
                <a:cs typeface="Arial" pitchFamily="34" charset="0"/>
              </a:rPr>
              <a:t>Увеличение размера взноса</a:t>
            </a:r>
            <a:r>
              <a:rPr lang="ru-RU" sz="1600" b="1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на капремонт</a:t>
            </a:r>
            <a:endParaRPr lang="ru-RU" sz="1600" dirty="0">
              <a:cs typeface="Arial" pitchFamily="34" charset="0"/>
            </a:endParaRPr>
          </a:p>
        </p:txBody>
      </p:sp>
      <p:grpSp>
        <p:nvGrpSpPr>
          <p:cNvPr id="29" name="Group 25"/>
          <p:cNvGrpSpPr/>
          <p:nvPr/>
        </p:nvGrpSpPr>
        <p:grpSpPr>
          <a:xfrm>
            <a:off x="375351" y="3256723"/>
            <a:ext cx="457200" cy="457200"/>
            <a:chOff x="683735" y="1243886"/>
            <a:chExt cx="457200" cy="457200"/>
          </a:xfrm>
        </p:grpSpPr>
        <p:sp>
          <p:nvSpPr>
            <p:cNvPr id="30" name="Rounded Rectangle 33"/>
            <p:cNvSpPr/>
            <p:nvPr/>
          </p:nvSpPr>
          <p:spPr bwMode="auto">
            <a:xfrm>
              <a:off x="683735" y="1243886"/>
              <a:ext cx="457200" cy="457200"/>
            </a:xfrm>
            <a:prstGeom prst="roundRect">
              <a:avLst/>
            </a:prstGeom>
            <a:solidFill>
              <a:srgbClr val="CEDF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895" y="1303209"/>
              <a:ext cx="436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>
                  <a:latin typeface="Arial" pitchFamily="34" charset="0"/>
                  <a:ea typeface="Segoe UI Symbol" pitchFamily="34" charset="0"/>
                  <a:cs typeface="Arial" pitchFamily="34" charset="0"/>
                </a:rPr>
                <a:t>4</a:t>
              </a:r>
              <a:endParaRPr lang="en-US" sz="1600" b="1" dirty="0">
                <a:latin typeface="Arial" pitchFamily="34" charset="0"/>
                <a:ea typeface="Segoe UI Symbo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53625" y="3854986"/>
            <a:ext cx="794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u="sng" dirty="0" smtClean="0">
                <a:cs typeface="Arial" pitchFamily="34" charset="0"/>
              </a:rPr>
              <a:t>Увеличение размера взноса</a:t>
            </a:r>
            <a:r>
              <a:rPr lang="ru-RU" sz="1600" b="1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на капремонт</a:t>
            </a:r>
            <a:endParaRPr lang="ru-RU" sz="1600" dirty="0">
              <a:cs typeface="Arial" pitchFamily="34" charset="0"/>
            </a:endParaRPr>
          </a:p>
        </p:txBody>
      </p:sp>
      <p:grpSp>
        <p:nvGrpSpPr>
          <p:cNvPr id="33" name="Group 25"/>
          <p:cNvGrpSpPr/>
          <p:nvPr/>
        </p:nvGrpSpPr>
        <p:grpSpPr>
          <a:xfrm>
            <a:off x="375351" y="3918773"/>
            <a:ext cx="457200" cy="457200"/>
            <a:chOff x="683735" y="1243886"/>
            <a:chExt cx="457200" cy="45720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83735" y="1243886"/>
              <a:ext cx="457200" cy="457200"/>
            </a:xfrm>
            <a:prstGeom prst="roundRect">
              <a:avLst/>
            </a:prstGeom>
            <a:solidFill>
              <a:srgbClr val="CEDF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3895" y="1303209"/>
              <a:ext cx="436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 smtClean="0">
                  <a:latin typeface="Arial" pitchFamily="34" charset="0"/>
                  <a:ea typeface="Segoe UI Symbol" pitchFamily="34" charset="0"/>
                  <a:cs typeface="Arial" pitchFamily="34" charset="0"/>
                </a:rPr>
                <a:t>5</a:t>
              </a:r>
              <a:endParaRPr lang="en-US" sz="1600" b="1" dirty="0">
                <a:latin typeface="Arial" pitchFamily="34" charset="0"/>
                <a:ea typeface="Segoe UI Symbo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63785" y="4485458"/>
            <a:ext cx="794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u="sng" dirty="0" smtClean="0">
                <a:cs typeface="Arial" pitchFamily="34" charset="0"/>
              </a:rPr>
              <a:t>Привлечение кредита</a:t>
            </a:r>
            <a:r>
              <a:rPr lang="ru-RU" sz="1600" b="1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на капремонт</a:t>
            </a:r>
            <a:endParaRPr lang="ru-RU" sz="1600" dirty="0">
              <a:cs typeface="Arial" pitchFamily="34" charset="0"/>
            </a:endParaRPr>
          </a:p>
        </p:txBody>
      </p:sp>
      <p:grpSp>
        <p:nvGrpSpPr>
          <p:cNvPr id="37" name="Group 25"/>
          <p:cNvGrpSpPr/>
          <p:nvPr/>
        </p:nvGrpSpPr>
        <p:grpSpPr>
          <a:xfrm>
            <a:off x="385511" y="4549245"/>
            <a:ext cx="457200" cy="457200"/>
            <a:chOff x="683735" y="1243886"/>
            <a:chExt cx="457200" cy="457200"/>
          </a:xfrm>
        </p:grpSpPr>
        <p:sp>
          <p:nvSpPr>
            <p:cNvPr id="38" name="Rounded Rectangle 33"/>
            <p:cNvSpPr/>
            <p:nvPr/>
          </p:nvSpPr>
          <p:spPr bwMode="auto">
            <a:xfrm>
              <a:off x="683735" y="1243886"/>
              <a:ext cx="457200" cy="457200"/>
            </a:xfrm>
            <a:prstGeom prst="roundRect">
              <a:avLst/>
            </a:prstGeom>
            <a:solidFill>
              <a:srgbClr val="CEDFD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895" y="1303209"/>
              <a:ext cx="436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 smtClean="0">
                  <a:latin typeface="Arial" pitchFamily="34" charset="0"/>
                  <a:ea typeface="Segoe UI Symbol" pitchFamily="34" charset="0"/>
                  <a:cs typeface="Arial" pitchFamily="34" charset="0"/>
                </a:rPr>
                <a:t>5</a:t>
              </a:r>
              <a:endParaRPr lang="en-US" sz="1600" b="1" dirty="0">
                <a:latin typeface="Arial" pitchFamily="34" charset="0"/>
                <a:ea typeface="Segoe UI Symbo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5671" y="5091979"/>
            <a:ext cx="8526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капремонт МКД на </a:t>
            </a:r>
            <a:r>
              <a:rPr lang="ru-RU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спецсчете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в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срок, орган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местного самоуправления принимает решение о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ФКР на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счете регионального оператора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0755" y="1511240"/>
            <a:ext cx="8767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EA8A0"/>
                </a:solidFill>
              </a:rPr>
              <a:t>УО представляет собственникам </a:t>
            </a:r>
            <a:r>
              <a:rPr lang="ru-RU" sz="2400" b="1" i="1" dirty="0" smtClean="0">
                <a:solidFill>
                  <a:srgbClr val="2EA8A0"/>
                </a:solidFill>
              </a:rPr>
              <a:t>предложения: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2EA8A0"/>
                </a:solidFill>
              </a:rPr>
              <a:t>о </a:t>
            </a:r>
            <a:r>
              <a:rPr lang="ru-RU" sz="2400" b="1" i="1" dirty="0">
                <a:solidFill>
                  <a:srgbClr val="2EA8A0"/>
                </a:solidFill>
              </a:rPr>
              <a:t>сроке начала капитального ремонта, </a:t>
            </a:r>
            <a:endParaRPr lang="ru-RU" sz="2400" b="1" i="1" dirty="0" smtClean="0">
              <a:solidFill>
                <a:srgbClr val="2EA8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2EA8A0"/>
                </a:solidFill>
              </a:rPr>
              <a:t>необходимом </a:t>
            </a:r>
            <a:r>
              <a:rPr lang="ru-RU" sz="2400" b="1" i="1" dirty="0">
                <a:solidFill>
                  <a:srgbClr val="2EA8A0"/>
                </a:solidFill>
              </a:rPr>
              <a:t>перечне </a:t>
            </a:r>
            <a:r>
              <a:rPr lang="ru-RU" sz="2400" b="1" i="1" dirty="0" smtClean="0">
                <a:solidFill>
                  <a:srgbClr val="2EA8A0"/>
                </a:solidFill>
              </a:rPr>
              <a:t>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2EA8A0"/>
                </a:solidFill>
              </a:rPr>
              <a:t>об </a:t>
            </a:r>
            <a:r>
              <a:rPr lang="ru-RU" sz="2400" b="1" i="1" dirty="0">
                <a:solidFill>
                  <a:srgbClr val="2EA8A0"/>
                </a:solidFill>
              </a:rPr>
              <a:t>объеме услуг и (или) работ, </a:t>
            </a:r>
            <a:endParaRPr lang="ru-RU" sz="2400" b="1" i="1" dirty="0" smtClean="0">
              <a:solidFill>
                <a:srgbClr val="2EA8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2EA8A0"/>
                </a:solidFill>
              </a:rPr>
              <a:t>их </a:t>
            </a:r>
            <a:r>
              <a:rPr lang="ru-RU" sz="2400" b="1" i="1" dirty="0">
                <a:solidFill>
                  <a:srgbClr val="2EA8A0"/>
                </a:solidFill>
              </a:rPr>
              <a:t>стоимости, </a:t>
            </a:r>
            <a:endParaRPr lang="ru-RU" sz="2400" b="1" i="1" dirty="0" smtClean="0">
              <a:solidFill>
                <a:srgbClr val="2EA8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2EA8A0"/>
                </a:solidFill>
              </a:rPr>
              <a:t>о </a:t>
            </a:r>
            <a:r>
              <a:rPr lang="ru-RU" sz="2400" b="1" i="1" dirty="0">
                <a:solidFill>
                  <a:srgbClr val="2EA8A0"/>
                </a:solidFill>
              </a:rPr>
              <a:t>порядке и </a:t>
            </a:r>
            <a:r>
              <a:rPr lang="ru-RU" sz="2400" b="1" i="1" dirty="0" smtClean="0">
                <a:solidFill>
                  <a:srgbClr val="2EA8A0"/>
                </a:solidFill>
              </a:rPr>
              <a:t>об источниках </a:t>
            </a:r>
            <a:r>
              <a:rPr lang="ru-RU" sz="2400" b="1" i="1" dirty="0">
                <a:solidFill>
                  <a:srgbClr val="2EA8A0"/>
                </a:solidFill>
              </a:rPr>
              <a:t>финансирования капитального ремонта общего имущества в многоквартирном доме и др. </a:t>
            </a:r>
            <a:r>
              <a:rPr lang="ru-RU" sz="2400" b="1" i="1" dirty="0" smtClean="0">
                <a:solidFill>
                  <a:srgbClr val="2EA8A0"/>
                </a:solidFill>
              </a:rPr>
              <a:t>предложения (ч.3 ст.189 ЖК РФ)</a:t>
            </a:r>
            <a:endParaRPr lang="ru-RU" sz="2400" b="1" i="1" dirty="0">
              <a:solidFill>
                <a:srgbClr val="2EA8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9375" y="281051"/>
            <a:ext cx="6249117" cy="76705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Краткосрочный план реализации РП </a:t>
            </a:r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КР Новосибирской области</a:t>
            </a:r>
            <a:r>
              <a:rPr lang="en-US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на примере УК</a:t>
            </a:r>
            <a:r>
              <a:rPr lang="en-US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rgbClr val="2EA8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38934"/>
              </p:ext>
            </p:extLst>
          </p:nvPr>
        </p:nvGraphicFramePr>
        <p:xfrm>
          <a:off x="466723" y="2481273"/>
          <a:ext cx="816292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975"/>
                <a:gridCol w="2860676"/>
                <a:gridCol w="25812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услуг и (или) работ по капитальному ремонту объекта общего имущества многоквартирного дома,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</a:t>
                      </a:r>
                      <a:r>
                        <a:rPr lang="ru-RU" baseline="0" dirty="0" smtClean="0"/>
                        <a:t> финансирования из </a:t>
                      </a:r>
                      <a:r>
                        <a:rPr lang="ru-RU" dirty="0" smtClean="0"/>
                        <a:t>средств фондов капитального ремонта (средства собственников общего имущества в многоквартирном доме),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средств,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107 375 401,24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26 351 124,46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81 024 276,78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6724" y="995039"/>
            <a:ext cx="81629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ru-RU" sz="1600" dirty="0"/>
              <a:t> МКД, управляемых УК «</a:t>
            </a:r>
            <a:r>
              <a:rPr lang="ru-RU" sz="1600" dirty="0" err="1"/>
              <a:t>Дзержинец</a:t>
            </a:r>
            <a:r>
              <a:rPr lang="ru-RU" sz="1600" dirty="0"/>
              <a:t>»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en-US" sz="2800" b="1" dirty="0">
                <a:solidFill>
                  <a:srgbClr val="FF0000"/>
                </a:solidFill>
              </a:rPr>
              <a:t>19 </a:t>
            </a:r>
            <a:r>
              <a:rPr lang="ru-RU" sz="1600" dirty="0"/>
              <a:t>МКД, управляемых УК «</a:t>
            </a:r>
            <a:r>
              <a:rPr lang="ru-RU" sz="1600" dirty="0" err="1"/>
              <a:t>Дзержинец</a:t>
            </a:r>
            <a:r>
              <a:rPr lang="ru-RU" sz="1600" dirty="0"/>
              <a:t>» включены в краткосрочный план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2017</a:t>
            </a:r>
            <a:r>
              <a:rPr lang="ru-RU" sz="1600" dirty="0"/>
              <a:t> год - предельный срок проведения капитального ремонта объекта общего имущества многоквартирного дома (год)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5150" y="5385778"/>
            <a:ext cx="671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руб. </a:t>
            </a:r>
            <a:r>
              <a:rPr lang="ru-RU" dirty="0" smtClean="0"/>
              <a:t>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из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8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844" y="281051"/>
            <a:ext cx="5996648" cy="767052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Схема кредитования </a:t>
            </a:r>
            <a:r>
              <a:rPr lang="ru-RU" sz="2800" dirty="0" smtClean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УО </a:t>
            </a:r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на цели капитального ремонта МКД</a:t>
            </a: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cxnSp>
        <p:nvCxnSpPr>
          <p:cNvPr id="9" name="Elbow Connector 13"/>
          <p:cNvCxnSpPr/>
          <p:nvPr/>
        </p:nvCxnSpPr>
        <p:spPr bwMode="auto">
          <a:xfrm>
            <a:off x="7889867" y="4688575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Elbow Connector 155"/>
          <p:cNvCxnSpPr/>
          <p:nvPr/>
        </p:nvCxnSpPr>
        <p:spPr bwMode="auto">
          <a:xfrm>
            <a:off x="7677292" y="5029646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92127" y="2779504"/>
            <a:ext cx="1210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Источник погашения кредита</a:t>
            </a:r>
            <a:endParaRPr lang="en-US" sz="1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764194" y="4935886"/>
            <a:ext cx="2283581" cy="84283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txBody>
          <a:bodyPr wrap="square" anchor="ctr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Управляющая организация</a:t>
            </a:r>
            <a:endParaRPr lang="en-US" sz="16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1761775" y="3670264"/>
            <a:ext cx="2286000" cy="842839"/>
          </a:xfrm>
          <a:prstGeom prst="rect">
            <a:avLst/>
          </a:prstGeom>
          <a:solidFill>
            <a:srgbClr val="2EA8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b="1" dirty="0" smtClean="0">
                <a:effectLst/>
                <a:latin typeface="Arial" pitchFamily="34" charset="0"/>
                <a:cs typeface="Arial" pitchFamily="34" charset="0"/>
              </a:rPr>
              <a:t>Банк</a:t>
            </a:r>
          </a:p>
        </p:txBody>
      </p:sp>
      <p:cxnSp>
        <p:nvCxnSpPr>
          <p:cNvPr id="15" name="AutoShape 36"/>
          <p:cNvCxnSpPr>
            <a:cxnSpLocks noChangeShapeType="1"/>
          </p:cNvCxnSpPr>
          <p:nvPr/>
        </p:nvCxnSpPr>
        <p:spPr bwMode="auto">
          <a:xfrm>
            <a:off x="2799603" y="4588509"/>
            <a:ext cx="0" cy="284707"/>
          </a:xfrm>
          <a:prstGeom prst="straightConnector1">
            <a:avLst/>
          </a:prstGeom>
          <a:noFill/>
          <a:ln w="22225">
            <a:solidFill>
              <a:srgbClr val="008000"/>
            </a:solidFill>
            <a:prstDash val="solid"/>
            <a:round/>
            <a:headEnd/>
            <a:tailEnd type="triangle" w="med" len="med"/>
          </a:ln>
        </p:spPr>
      </p:cxn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2794291" y="4551463"/>
            <a:ext cx="914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 smtClean="0">
                <a:effectLst/>
                <a:latin typeface="Arial" pitchFamily="34" charset="0"/>
                <a:cs typeface="Arial" pitchFamily="34" charset="0"/>
              </a:rPr>
              <a:t>Кредит </a:t>
            </a:r>
            <a:endParaRPr lang="en-US" sz="1600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51"/>
          <p:cNvCxnSpPr/>
          <p:nvPr/>
        </p:nvCxnSpPr>
        <p:spPr bwMode="auto">
          <a:xfrm>
            <a:off x="1885203" y="42342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52"/>
          <p:cNvCxnSpPr/>
          <p:nvPr/>
        </p:nvCxnSpPr>
        <p:spPr bwMode="auto">
          <a:xfrm>
            <a:off x="1885203" y="42342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1761775" y="1472134"/>
            <a:ext cx="2286000" cy="1171671"/>
          </a:xfrm>
          <a:prstGeom prst="rect">
            <a:avLst/>
          </a:prstGeom>
          <a:solidFill>
            <a:srgbClr val="D3954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endParaRPr lang="ru-RU" sz="1400" b="1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1600" b="1" dirty="0" smtClean="0">
                <a:effectLst/>
                <a:latin typeface="Arial" pitchFamily="34" charset="0"/>
                <a:cs typeface="Arial" pitchFamily="34" charset="0"/>
              </a:rPr>
              <a:t>Собственники помещений в МКД</a:t>
            </a:r>
            <a:endParaRPr lang="en-US" sz="16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2266203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2571003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2875803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3180603" y="2303042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4" name="AutoShape 36"/>
          <p:cNvCxnSpPr>
            <a:cxnSpLocks noChangeShapeType="1"/>
          </p:cNvCxnSpPr>
          <p:nvPr/>
        </p:nvCxnSpPr>
        <p:spPr bwMode="auto">
          <a:xfrm rot="5400000">
            <a:off x="1824308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5" name="AutoShape 36"/>
          <p:cNvCxnSpPr>
            <a:cxnSpLocks noChangeShapeType="1"/>
          </p:cNvCxnSpPr>
          <p:nvPr/>
        </p:nvCxnSpPr>
        <p:spPr bwMode="auto">
          <a:xfrm rot="5400000">
            <a:off x="2127520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6" name="AutoShape 36"/>
          <p:cNvCxnSpPr>
            <a:cxnSpLocks noChangeShapeType="1"/>
          </p:cNvCxnSpPr>
          <p:nvPr/>
        </p:nvCxnSpPr>
        <p:spPr bwMode="auto">
          <a:xfrm rot="5400000">
            <a:off x="2433114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7" name="AutoShape 36"/>
          <p:cNvCxnSpPr>
            <a:cxnSpLocks noChangeShapeType="1"/>
          </p:cNvCxnSpPr>
          <p:nvPr/>
        </p:nvCxnSpPr>
        <p:spPr bwMode="auto">
          <a:xfrm rot="5400000">
            <a:off x="2737120" y="3083330"/>
            <a:ext cx="1115568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28" name="TextBox 46"/>
          <p:cNvSpPr txBox="1"/>
          <p:nvPr/>
        </p:nvSpPr>
        <p:spPr>
          <a:xfrm>
            <a:off x="1761775" y="3030363"/>
            <a:ext cx="2286000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Взносы на спец. счет</a:t>
            </a:r>
            <a:endParaRPr lang="en-US" sz="1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67"/>
          <p:cNvCxnSpPr/>
          <p:nvPr/>
        </p:nvCxnSpPr>
        <p:spPr bwMode="auto">
          <a:xfrm>
            <a:off x="2075702" y="391390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68"/>
          <p:cNvCxnSpPr/>
          <p:nvPr/>
        </p:nvCxnSpPr>
        <p:spPr bwMode="auto">
          <a:xfrm>
            <a:off x="2284589" y="414250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69"/>
          <p:cNvCxnSpPr/>
          <p:nvPr/>
        </p:nvCxnSpPr>
        <p:spPr bwMode="auto">
          <a:xfrm rot="5400000" flipH="1" flipV="1">
            <a:off x="2246489" y="4027415"/>
            <a:ext cx="76200" cy="15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Straight Arrow Connector 70"/>
          <p:cNvCxnSpPr/>
          <p:nvPr/>
        </p:nvCxnSpPr>
        <p:spPr bwMode="auto">
          <a:xfrm rot="5400000" flipH="1" flipV="1">
            <a:off x="2132189" y="4218709"/>
            <a:ext cx="304800" cy="15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Straight Arrow Connector 73"/>
          <p:cNvCxnSpPr/>
          <p:nvPr/>
        </p:nvCxnSpPr>
        <p:spPr bwMode="auto">
          <a:xfrm>
            <a:off x="2284589" y="414250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34" name="Rectangle 79"/>
          <p:cNvSpPr>
            <a:spLocks noChangeArrowheads="1"/>
          </p:cNvSpPr>
          <p:nvPr/>
        </p:nvSpPr>
        <p:spPr bwMode="auto">
          <a:xfrm rot="5400000">
            <a:off x="3023080" y="3330390"/>
            <a:ext cx="3114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effectLst/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апитальный ремонт МКД</a:t>
            </a:r>
            <a:endParaRPr lang="en-US" sz="1600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36"/>
          <p:cNvCxnSpPr>
            <a:cxnSpLocks noChangeShapeType="1"/>
          </p:cNvCxnSpPr>
          <p:nvPr/>
        </p:nvCxnSpPr>
        <p:spPr bwMode="auto">
          <a:xfrm flipH="1">
            <a:off x="4077521" y="2057970"/>
            <a:ext cx="261389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</p:cxnSp>
      <p:cxnSp>
        <p:nvCxnSpPr>
          <p:cNvPr id="36" name="AutoShape 36"/>
          <p:cNvCxnSpPr>
            <a:cxnSpLocks noChangeShapeType="1"/>
          </p:cNvCxnSpPr>
          <p:nvPr/>
        </p:nvCxnSpPr>
        <p:spPr bwMode="auto">
          <a:xfrm rot="5400000" flipV="1">
            <a:off x="1589559" y="3062480"/>
            <a:ext cx="0" cy="27432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37" name="AutoShape 36"/>
          <p:cNvCxnSpPr>
            <a:cxnSpLocks noChangeShapeType="1"/>
          </p:cNvCxnSpPr>
          <p:nvPr/>
        </p:nvCxnSpPr>
        <p:spPr bwMode="auto">
          <a:xfrm flipH="1">
            <a:off x="1445690" y="2890389"/>
            <a:ext cx="2737" cy="640080"/>
          </a:xfrm>
          <a:prstGeom prst="straightConnector1">
            <a:avLst/>
          </a:prstGeom>
          <a:noFill/>
          <a:ln w="9525" cmpd="sng">
            <a:solidFill>
              <a:srgbClr val="FF000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38" name="AutoShape 36"/>
          <p:cNvCxnSpPr>
            <a:cxnSpLocks noChangeShapeType="1"/>
          </p:cNvCxnSpPr>
          <p:nvPr/>
        </p:nvCxnSpPr>
        <p:spPr bwMode="auto">
          <a:xfrm>
            <a:off x="4338910" y="2057970"/>
            <a:ext cx="0" cy="329933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olid"/>
            <a:round/>
            <a:headEnd/>
            <a:tailEnd type="none" w="med" len="med"/>
          </a:ln>
        </p:spPr>
      </p:cxn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6153" y="4219503"/>
            <a:ext cx="1446246" cy="164352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владелец спец. счета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аемщик по кредиту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п</a:t>
            </a:r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одрядчик работ по капитальному ремонту</a:t>
            </a:r>
            <a:endParaRPr lang="en-US" sz="1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5145" y="1379750"/>
            <a:ext cx="4329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000000"/>
                </a:solidFill>
              </a:rPr>
              <a:t>обственники помещений в МКД не являются стороной кредитного договора с банком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000000"/>
                </a:solidFill>
              </a:rPr>
              <a:t>енежные средства на специальном счете принадлежат собственникам помещений в МКД, а не УО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9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000000"/>
                </a:solidFill>
              </a:rPr>
              <a:t>огашение кредита происходит со счета УО за счет перечисления со специального счета за выполненные работы по капитальному ремонту с учетом требований к целевому использованию средств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047775" y="5357305"/>
            <a:ext cx="291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AutoShape 36"/>
          <p:cNvCxnSpPr>
            <a:cxnSpLocks noChangeShapeType="1"/>
          </p:cNvCxnSpPr>
          <p:nvPr/>
        </p:nvCxnSpPr>
        <p:spPr bwMode="auto">
          <a:xfrm rot="5400000" flipV="1">
            <a:off x="1579246" y="5197172"/>
            <a:ext cx="0" cy="27432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42" name="AutoShape 36"/>
          <p:cNvCxnSpPr>
            <a:cxnSpLocks noChangeShapeType="1"/>
          </p:cNvCxnSpPr>
          <p:nvPr/>
        </p:nvCxnSpPr>
        <p:spPr bwMode="auto">
          <a:xfrm>
            <a:off x="1435377" y="4371109"/>
            <a:ext cx="0" cy="1407615"/>
          </a:xfrm>
          <a:prstGeom prst="straightConnector1">
            <a:avLst/>
          </a:prstGeom>
          <a:noFill/>
          <a:ln w="9525" cmpd="sng">
            <a:solidFill>
              <a:srgbClr val="FF0000"/>
            </a:solidFill>
            <a:prstDash val="solid"/>
            <a:round/>
            <a:headEnd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010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9375" y="281051"/>
            <a:ext cx="6249117" cy="76705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2EA8A0"/>
                </a:solidFill>
                <a:latin typeface="+mn-lt"/>
                <a:ea typeface="+mn-ea"/>
                <a:cs typeface="+mn-cs"/>
              </a:rPr>
              <a:t>Параметры кредита</a:t>
            </a: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305" y="1023133"/>
            <a:ext cx="8753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от</a:t>
            </a:r>
            <a:r>
              <a:rPr lang="ru-RU" sz="2800" b="1" dirty="0">
                <a:solidFill>
                  <a:srgbClr val="FF0000"/>
                </a:solidFill>
              </a:rPr>
              <a:t> 960 </a:t>
            </a:r>
            <a:r>
              <a:rPr lang="ru-RU" sz="1600" b="1" dirty="0"/>
              <a:t>до</a:t>
            </a:r>
            <a:r>
              <a:rPr lang="ru-RU" sz="2800" b="1" dirty="0">
                <a:solidFill>
                  <a:srgbClr val="FF0000"/>
                </a:solidFill>
              </a:rPr>
              <a:t> 6262,3 </a:t>
            </a:r>
            <a:r>
              <a:rPr lang="ru-RU" sz="1600" dirty="0"/>
              <a:t>м</a:t>
            </a:r>
            <a:r>
              <a:rPr lang="ru-RU" sz="1600" baseline="30000" dirty="0"/>
              <a:t>2 </a:t>
            </a:r>
            <a:r>
              <a:rPr lang="ru-RU" sz="1600" dirty="0"/>
              <a:t>общая площадь МКД, включенных в краткосрочный план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544 917,016 </a:t>
            </a:r>
            <a:r>
              <a:rPr lang="ru-RU" sz="1600" dirty="0"/>
              <a:t>руб. – собираемость с м</a:t>
            </a:r>
            <a:r>
              <a:rPr lang="ru-RU" sz="1600" baseline="30000" dirty="0"/>
              <a:t>2 </a:t>
            </a:r>
            <a:r>
              <a:rPr lang="ru-RU" sz="1600" dirty="0"/>
              <a:t>общей площади МКД, включенных в краткосрочный план (из расчета 5,6 руб./м</a:t>
            </a:r>
            <a:r>
              <a:rPr lang="ru-RU" sz="1600" baseline="30000" dirty="0"/>
              <a:t>2</a:t>
            </a:r>
            <a:r>
              <a:rPr lang="ru-RU" sz="1600" dirty="0"/>
              <a:t>)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1950-1963</a:t>
            </a:r>
            <a:r>
              <a:rPr lang="ru-RU" sz="1600" dirty="0"/>
              <a:t> годы постройки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46875"/>
              </p:ext>
            </p:extLst>
          </p:nvPr>
        </p:nvGraphicFramePr>
        <p:xfrm>
          <a:off x="436972" y="2781066"/>
          <a:ext cx="82392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808"/>
                <a:gridCol w="2059808"/>
                <a:gridCol w="2059808"/>
                <a:gridCol w="205980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Годовая процентная ставка, </a:t>
                      </a:r>
                      <a:r>
                        <a:rPr lang="ru-RU" sz="1800" u="sng" dirty="0" smtClean="0">
                          <a:effectLst/>
                        </a:rPr>
                        <a:t>включающая все платежи и комиссии</a:t>
                      </a:r>
                      <a:r>
                        <a:rPr lang="ru-RU" sz="1800" u="none" dirty="0" smtClean="0">
                          <a:effectLst/>
                        </a:rPr>
                        <a:t>,</a:t>
                      </a:r>
                      <a:r>
                        <a:rPr lang="ru-RU" sz="1800" u="none" baseline="0" dirty="0" smtClean="0">
                          <a:effectLst/>
                        </a:rPr>
                        <a:t>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Сумма процентов по кредиту (в руб.)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кредита, лет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Ежемесячный платеж по кредиту (в руб.)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r>
                        <a:rPr lang="en-US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 49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372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173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283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7305" y="4987269"/>
            <a:ext cx="833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628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366,597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dirty="0"/>
              <a:t>руб./мес. – дополнительный размер взноса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16,7 </a:t>
            </a:r>
            <a:r>
              <a:rPr lang="ru-RU" dirty="0"/>
              <a:t>руб./м2 – минимальный размер взноса</a:t>
            </a:r>
          </a:p>
        </p:txBody>
      </p:sp>
    </p:spTree>
    <p:extLst>
      <p:ext uri="{BB962C8B-B14F-4D97-AF65-F5344CB8AC3E}">
        <p14:creationId xmlns:p14="http://schemas.microsoft.com/office/powerpoint/2010/main" val="22616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893" y="110246"/>
            <a:ext cx="6532516" cy="767052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2EA8A0"/>
                </a:solidFill>
              </a:rPr>
              <a:t>Ограничения по кредитованию МКД на капремонт  </a:t>
            </a:r>
            <a:r>
              <a:rPr lang="ru-RU" sz="2800" dirty="0">
                <a:solidFill>
                  <a:srgbClr val="2EA8A0"/>
                </a:solidFill>
              </a:rPr>
              <a:t/>
            </a:r>
            <a:br>
              <a:rPr lang="ru-RU" sz="2800" dirty="0">
                <a:solidFill>
                  <a:srgbClr val="2EA8A0"/>
                </a:solidFill>
              </a:rPr>
            </a:br>
            <a:endParaRPr lang="ru-RU" sz="2800" dirty="0">
              <a:solidFill>
                <a:srgbClr val="2EA8A0"/>
              </a:solidFill>
            </a:endParaRPr>
          </a:p>
        </p:txBody>
      </p:sp>
      <p:pic>
        <p:nvPicPr>
          <p:cNvPr id="4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100"/>
            <a:ext cx="2242291" cy="79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34" y="805935"/>
            <a:ext cx="8859075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О</a:t>
            </a:r>
            <a:r>
              <a:rPr lang="ru-RU" sz="1850" b="1" dirty="0" smtClean="0"/>
              <a:t>тсутствие бю</a:t>
            </a:r>
            <a:r>
              <a:rPr lang="ru-RU" sz="1850" b="1" dirty="0" smtClean="0"/>
              <a:t>джетной поддержки: </a:t>
            </a:r>
            <a:r>
              <a:rPr lang="ru-RU" sz="1850" b="1" dirty="0"/>
              <a:t>субсидирование </a:t>
            </a:r>
            <a:r>
              <a:rPr lang="ru-RU" sz="1850" b="1" dirty="0" smtClean="0"/>
              <a:t>КР, </a:t>
            </a:r>
            <a:r>
              <a:rPr lang="ru-RU" sz="1850" b="1" dirty="0"/>
              <a:t>субсидирование % ставки.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Ц</a:t>
            </a:r>
            <a:r>
              <a:rPr lang="ru-RU" sz="1850" b="1" dirty="0"/>
              <a:t>ели кредитования: </a:t>
            </a:r>
            <a:r>
              <a:rPr lang="ru-RU" sz="1850" b="1" dirty="0" smtClean="0"/>
              <a:t>отсутствие видов </a:t>
            </a:r>
            <a:r>
              <a:rPr lang="ru-RU" sz="1850" b="1" dirty="0"/>
              <a:t>работ, включенных в краткосрочный план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 smtClean="0">
                <a:solidFill>
                  <a:srgbClr val="C00000"/>
                </a:solidFill>
              </a:rPr>
              <a:t>О</a:t>
            </a:r>
            <a:r>
              <a:rPr lang="ru-RU" sz="1850" b="1" dirty="0" smtClean="0"/>
              <a:t>граничения по го</a:t>
            </a:r>
            <a:r>
              <a:rPr lang="ru-RU" sz="1850" b="1" dirty="0" smtClean="0"/>
              <a:t>ду </a:t>
            </a:r>
            <a:r>
              <a:rPr lang="ru-RU" sz="1850" b="1" dirty="0"/>
              <a:t>постройки </a:t>
            </a:r>
            <a:r>
              <a:rPr lang="ru-RU" sz="1850" b="1" dirty="0" smtClean="0"/>
              <a:t>МКД: </a:t>
            </a:r>
            <a:r>
              <a:rPr lang="ru-RU" sz="1850" b="1" dirty="0"/>
              <a:t>с 1950 года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С</a:t>
            </a:r>
            <a:r>
              <a:rPr lang="ru-RU" sz="1850" b="1" dirty="0"/>
              <a:t>умма кредита не менее 3 000 000 руб. на 1 МКД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С</a:t>
            </a:r>
            <a:r>
              <a:rPr lang="ru-RU" sz="1850" b="1" dirty="0"/>
              <a:t>рок кредита до 10 лет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М</a:t>
            </a:r>
            <a:r>
              <a:rPr lang="ru-RU" sz="1850" b="1" dirty="0"/>
              <a:t>инимальные требования к оборудованию МКД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Б</a:t>
            </a:r>
            <a:r>
              <a:rPr lang="ru-RU" sz="1850" b="1" dirty="0"/>
              <a:t>ез имущественного обеспечения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П</a:t>
            </a:r>
            <a:r>
              <a:rPr lang="ru-RU" sz="1850" b="1" dirty="0"/>
              <a:t>риемлемые требования к платежной дисциплине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Н</a:t>
            </a:r>
            <a:r>
              <a:rPr lang="ru-RU" sz="1850" b="1" dirty="0"/>
              <a:t>аличие задолженности перед РСО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Н</a:t>
            </a:r>
            <a:r>
              <a:rPr lang="ru-RU" sz="1850" b="1" dirty="0"/>
              <a:t>аличие решения общего собрания собственников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50" b="1" dirty="0">
                <a:solidFill>
                  <a:srgbClr val="C00000"/>
                </a:solidFill>
              </a:rPr>
              <a:t>УК – </a:t>
            </a:r>
            <a:r>
              <a:rPr lang="ru-RU" sz="1850" b="1" dirty="0"/>
              <a:t>владелец специального </a:t>
            </a:r>
            <a:r>
              <a:rPr lang="ru-RU" sz="1850" b="1" dirty="0" smtClean="0"/>
              <a:t>счета</a:t>
            </a:r>
            <a:endParaRPr lang="ru-RU" sz="1850" dirty="0"/>
          </a:p>
        </p:txBody>
      </p:sp>
    </p:spTree>
    <p:extLst>
      <p:ext uri="{BB962C8B-B14F-4D97-AF65-F5344CB8AC3E}">
        <p14:creationId xmlns:p14="http://schemas.microsoft.com/office/powerpoint/2010/main" val="22998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1096</Words>
  <Application>Microsoft Office PowerPoint</Application>
  <PresentationFormat>Экран (4:3)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 Symbol</vt:lpstr>
      <vt:lpstr>Times New Roman</vt:lpstr>
      <vt:lpstr>Trebuchet MS</vt:lpstr>
      <vt:lpstr>Wingdings</vt:lpstr>
      <vt:lpstr>ac.gov.ru</vt:lpstr>
      <vt:lpstr>Необходимость и возможность привлечения внебюджетного финансирования региональной программы капитального ремонта (практические шаги на примере Новосибирской области)</vt:lpstr>
      <vt:lpstr>Накопления на КР.  Источники финансирования</vt:lpstr>
      <vt:lpstr>Краткосрочный план реализации РП КР Новосибирской области</vt:lpstr>
      <vt:lpstr>Возможные сценарии по преодолению дефицита средств</vt:lpstr>
      <vt:lpstr>Презентация PowerPoint</vt:lpstr>
      <vt:lpstr>Краткосрочный план реализации РП КР Новосибирской области (на примере УК)</vt:lpstr>
      <vt:lpstr>Схема кредитования УО на цели капитального ремонта МКД</vt:lpstr>
      <vt:lpstr>Параметры кредита</vt:lpstr>
      <vt:lpstr>Ограничения по кредитованию МКД на капремонт   </vt:lpstr>
      <vt:lpstr>Кредитование капитального ремонта МКД стало государственной задачей </vt:lpstr>
      <vt:lpstr>Предложения Минстроя России по схеме кредитования капитального ремонта МКД</vt:lpstr>
      <vt:lpstr>Предложение Аналитического центра по реализация пилотного проекта по кредитованию КР в Новосибирской области </vt:lpstr>
      <vt:lpstr>Спасибо за внимание!  Шишка Константин Петрович  советник Дирекции по проблемам ЖКХ shishka@ac.gov.ru 8 916 6447601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Константин Шишка</cp:lastModifiedBy>
  <cp:revision>330</cp:revision>
  <cp:lastPrinted>2013-10-31T07:13:22Z</cp:lastPrinted>
  <dcterms:created xsi:type="dcterms:W3CDTF">2013-06-13T10:01:54Z</dcterms:created>
  <dcterms:modified xsi:type="dcterms:W3CDTF">2015-04-22T18:03:54Z</dcterms:modified>
</cp:coreProperties>
</file>