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78" r:id="rId2"/>
    <p:sldId id="260" r:id="rId3"/>
    <p:sldId id="274" r:id="rId4"/>
    <p:sldId id="262" r:id="rId5"/>
    <p:sldId id="257" r:id="rId6"/>
    <p:sldId id="258" r:id="rId7"/>
    <p:sldId id="272" r:id="rId8"/>
    <p:sldId id="259" r:id="rId9"/>
    <p:sldId id="279" r:id="rId10"/>
    <p:sldId id="273" r:id="rId11"/>
    <p:sldId id="275" r:id="rId12"/>
    <p:sldId id="264" r:id="rId13"/>
    <p:sldId id="266" r:id="rId14"/>
    <p:sldId id="267" r:id="rId15"/>
    <p:sldId id="268" r:id="rId16"/>
    <p:sldId id="269" r:id="rId17"/>
    <p:sldId id="280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B6"/>
    <a:srgbClr val="FFCC66"/>
    <a:srgbClr val="BC0000"/>
    <a:srgbClr val="00A4DE"/>
    <a:srgbClr val="D56957"/>
    <a:srgbClr val="A365D1"/>
    <a:srgbClr val="43CEFF"/>
    <a:srgbClr val="FF1D78"/>
    <a:srgbClr val="FF5D5D"/>
    <a:srgbClr val="8C3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1052;&#1086;&#1080;%20&#1076;&#1086;&#1082;&#1091;&#1084;&#1077;&#1085;&#1090;&#1099;\&#1044;&#1083;&#1103;%20&#1076;&#1086;&#1082;&#1083;&#1072;&#1076;&#1072;\&#1055;&#1042;&#1057;%20-%20&#1044;&#1080;&#1072;&#1075;&#1088;&#1072;&#1084;&#1084;&#1072;%202012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4;&#1086;&#1082;&#1091;&#1084;&#1077;&#1085;&#1090;&#1099;%20(&#1087;&#1086;&#1083;&#1100;&#1079;&#1086;&#1074;&#1072;&#1090;&#1077;&#1083;&#1080;)\&#1044;&#1086;&#1082;&#1091;&#1084;&#1077;&#1085;&#1090;&#1099;%20(&#1040;&#1085;&#1072;&#1089;&#1090;&#1072;&#1089;&#1080;&#1103;)\1-&#1056;&#1045;&#1047;&#1045;&#1056;&#1042;\&#1076;&#1083;&#1103;%20&#1074;&#1099;&#1089;&#1090;&#1091;&#1087;&#1083;&#1077;&#1085;&#1080;&#1103;%20&#1087;&#1086;%20&#1088;&#1077;&#1079;&#1077;&#1088;&#1074;&#1091;\2016\&#1050;&#1085;&#1080;&#1075;&#1072;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4;&#1086;&#1082;&#1091;&#1084;&#1077;&#1085;&#1090;&#1099;%20(&#1087;&#1086;&#1083;&#1100;&#1079;&#1086;&#1074;&#1072;&#1090;&#1077;&#1083;&#1080;)\&#1044;&#1086;&#1082;&#1091;&#1084;&#1077;&#1085;&#1090;&#1099;%20(&#1040;&#1085;&#1072;&#1089;&#1090;&#1072;&#1089;&#1080;&#1103;)\1-&#1056;&#1045;&#1047;&#1045;&#1056;&#1042;\&#1076;&#1083;&#1103;%20&#1074;&#1099;&#1089;&#1090;&#1091;&#1087;&#1083;&#1077;&#1085;&#1080;&#1103;%20&#1087;&#1086;%20&#1088;&#1077;&#1079;&#1077;&#1088;&#1074;&#1091;\2016\&#1050;&#1085;&#1080;&#1075;&#1072;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6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8C3FC5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smtClean="0"/>
                      <a:t>734</a:t>
                    </a:r>
                    <a:r>
                      <a:rPr lang="ru-RU" sz="2000" smtClean="0"/>
                      <a:t> чел</a:t>
                    </a:r>
                  </a:p>
                  <a:p>
                    <a:r>
                      <a:rPr lang="en-US" sz="2000" smtClean="0"/>
                      <a:t>84</a:t>
                    </a:r>
                    <a:r>
                      <a:rPr lang="en-US" sz="2000" dirty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220460289686011"/>
                  <c:y val="0.1059781235573833"/>
                </c:manualLayout>
              </c:layout>
              <c:tx>
                <c:rich>
                  <a:bodyPr/>
                  <a:lstStyle/>
                  <a:p>
                    <a:r>
                      <a:rPr lang="en-US" sz="2000" smtClean="0"/>
                      <a:t>139</a:t>
                    </a:r>
                    <a:r>
                      <a:rPr lang="ru-RU" sz="2000" baseline="0" smtClean="0"/>
                      <a:t> чел</a:t>
                    </a:r>
                  </a:p>
                  <a:p>
                    <a:r>
                      <a:rPr lang="en-US" sz="2000" smtClean="0"/>
                      <a:t>16</a:t>
                    </a:r>
                    <a:r>
                      <a:rPr lang="en-US" sz="2000"/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'[Диаграмма в Microsoft PowerPoint]Лист1'!$A$1:$A$2</c:f>
              <c:strCache>
                <c:ptCount val="2"/>
                <c:pt idx="0">
                  <c:v>Внутренний</c:v>
                </c:pt>
                <c:pt idx="1">
                  <c:v>Внешний</c:v>
                </c:pt>
              </c:strCache>
            </c:strRef>
          </c:cat>
          <c:val>
            <c:numRef>
              <c:f>'[Диаграмма в Microsoft PowerPoint]Лист1'!$B$1:$B$2</c:f>
              <c:numCache>
                <c:formatCode>General</c:formatCode>
                <c:ptCount val="2"/>
                <c:pt idx="0">
                  <c:v>734</c:v>
                </c:pt>
                <c:pt idx="1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352623742187577E-2"/>
          <c:y val="3.0181077825268628E-2"/>
          <c:w val="0.71886943883309151"/>
          <c:h val="0.83647818579964084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Лист1!$M$65</c:f>
              <c:strCache>
                <c:ptCount val="1"/>
                <c:pt idx="0">
                  <c:v>Назначено на вышестоящие
должности МС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505581320359253E-3"/>
                  <c:y val="0.120724311301074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05581320359253E-3"/>
                  <c:y val="0.109749373910067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9.3286967823557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11162640718506E-3"/>
                  <c:y val="9.6030702171309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11162640718506E-3"/>
                  <c:y val="9.8774436519060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Лист1!$L$66:$L$70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Лист1!$M$66:$M$70</c:f>
              <c:numCache>
                <c:formatCode>General</c:formatCode>
                <c:ptCount val="5"/>
                <c:pt idx="0">
                  <c:v>52</c:v>
                </c:pt>
                <c:pt idx="1">
                  <c:v>66</c:v>
                </c:pt>
                <c:pt idx="2">
                  <c:v>117</c:v>
                </c:pt>
                <c:pt idx="3">
                  <c:v>66</c:v>
                </c:pt>
                <c:pt idx="4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780480"/>
        <c:axId val="99807232"/>
        <c:axId val="0"/>
      </c:bar3DChart>
      <c:catAx>
        <c:axId val="99780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Год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9807232"/>
        <c:crosses val="autoZero"/>
        <c:auto val="1"/>
        <c:lblAlgn val="ctr"/>
        <c:lblOffset val="100"/>
        <c:noMultiLvlLbl val="0"/>
      </c:catAx>
      <c:valAx>
        <c:axId val="998072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резервистов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780480"/>
        <c:crossesAt val="1"/>
        <c:crossBetween val="between"/>
      </c:valAx>
    </c:plotArea>
    <c:legend>
      <c:legendPos val="r"/>
      <c:layout>
        <c:manualLayout>
          <c:xMode val="edge"/>
          <c:yMode val="edge"/>
          <c:x val="0.8107499691770752"/>
          <c:y val="0.45941779253393156"/>
          <c:w val="0.18021654290076916"/>
          <c:h val="0.13603910188717072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Лист2!$B$1</c:f>
              <c:strCache>
                <c:ptCount val="1"/>
                <c:pt idx="0">
                  <c:v>Молодые
специалисты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3888888888888888E-2"/>
                  <c:y val="-2.032667644206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17E-2"/>
                  <c:y val="-2.9038109202954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098E-2"/>
                  <c:y val="-4.6460974724726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78E-2"/>
                  <c:y val="-4.6460974724726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518518518518517E-2"/>
                  <c:y val="-3.4845731043545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Лист2!$B$2:$B$6</c:f>
              <c:numCache>
                <c:formatCode>General</c:formatCode>
                <c:ptCount val="5"/>
                <c:pt idx="0">
                  <c:v>53</c:v>
                </c:pt>
                <c:pt idx="1">
                  <c:v>23</c:v>
                </c:pt>
                <c:pt idx="2">
                  <c:v>31</c:v>
                </c:pt>
                <c:pt idx="3">
                  <c:v>31</c:v>
                </c:pt>
                <c:pt idx="4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833344"/>
        <c:axId val="99835264"/>
        <c:axId val="0"/>
      </c:bar3DChart>
      <c:catAx>
        <c:axId val="99833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Год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9835264"/>
        <c:crosses val="autoZero"/>
        <c:auto val="1"/>
        <c:lblAlgn val="ctr"/>
        <c:lblOffset val="100"/>
        <c:noMultiLvlLbl val="0"/>
      </c:catAx>
      <c:valAx>
        <c:axId val="998352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</a:t>
                </a:r>
                <a:r>
                  <a:rPr lang="ru-RU" sz="1200" baseline="0" dirty="0" smtClean="0"/>
                  <a:t> молодых специалистов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833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0.19126725478759599"/>
                  <c:y val="-0.2165069989845807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Женщины
</a:t>
                    </a:r>
                    <a:r>
                      <a:rPr lang="ru-RU" dirty="0" smtClean="0"/>
                      <a:t>13 чел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Мужчины
</a:t>
                    </a:r>
                    <a:r>
                      <a:rPr lang="ru-RU" smtClean="0"/>
                      <a:t>8 чел</a:t>
                    </a:r>
                    <a:endParaRPr lang="ru-RU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Лист2!$D$1:$E$1</c:f>
              <c:strCache>
                <c:ptCount val="2"/>
                <c:pt idx="0">
                  <c:v>Женщины</c:v>
                </c:pt>
                <c:pt idx="1">
                  <c:v>Мужчины</c:v>
                </c:pt>
              </c:strCache>
            </c:strRef>
          </c:cat>
          <c:val>
            <c:numRef>
              <c:f>Лист2!$D$2:$E$2</c:f>
              <c:numCache>
                <c:formatCode>General</c:formatCode>
                <c:ptCount val="2"/>
                <c:pt idx="0">
                  <c:v>13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A365D1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A4DE"/>
              </a:solidFill>
            </c:spPr>
          </c:dPt>
          <c:dPt>
            <c:idx val="4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7.7188967066101927E-2"/>
                  <c:y val="0.12076926752855738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3</a:t>
                    </a:r>
                    <a:r>
                      <a:rPr lang="ru-RU" sz="1600" smtClean="0"/>
                      <a:t> чел</a:t>
                    </a:r>
                    <a:r>
                      <a:rPr lang="en-US" sz="1600"/>
                      <a:t>
14%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8</a:t>
                    </a:r>
                    <a:r>
                      <a:rPr lang="ru-RU" sz="1600" smtClean="0"/>
                      <a:t> чел</a:t>
                    </a:r>
                    <a:r>
                      <a:rPr lang="en-US" sz="1600"/>
                      <a:t>
38%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5.9372420511586865E-2"/>
                  <c:y val="-0.25302870908684749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1</a:t>
                    </a:r>
                    <a:r>
                      <a:rPr lang="ru-RU" sz="1600" smtClean="0"/>
                      <a:t> чел</a:t>
                    </a:r>
                    <a:r>
                      <a:rPr lang="en-US" sz="1600"/>
                      <a:t>
5%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0.1307498202679041"/>
                  <c:y val="-0.20631828099881036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3</a:t>
                    </a:r>
                    <a:r>
                      <a:rPr lang="ru-RU" sz="1600" smtClean="0"/>
                      <a:t> чел</a:t>
                    </a:r>
                    <a:r>
                      <a:rPr lang="en-US" sz="1600"/>
                      <a:t>
14%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11355292478980757"/>
                  <c:y val="6.6260620917087482E-2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6</a:t>
                    </a:r>
                    <a:r>
                      <a:rPr lang="ru-RU" sz="1600" smtClean="0"/>
                      <a:t> чел</a:t>
                    </a:r>
                    <a:r>
                      <a:rPr lang="en-US" sz="1600"/>
                      <a:t>
29%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Лист2!$G$2:$G$6</c:f>
              <c:strCache>
                <c:ptCount val="5"/>
                <c:pt idx="0">
                  <c:v>Юридическое</c:v>
                </c:pt>
                <c:pt idx="1">
                  <c:v>Экономика и управление</c:v>
                </c:pt>
                <c:pt idx="2">
                  <c:v>Педагогическое</c:v>
                </c:pt>
                <c:pt idx="3">
                  <c:v>Техническое</c:v>
                </c:pt>
                <c:pt idx="4">
                  <c:v>Иное</c:v>
                </c:pt>
              </c:strCache>
            </c:strRef>
          </c:cat>
          <c:val>
            <c:numRef>
              <c:f>Лист2!$H$2:$H$6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1.5432098765432098E-3"/>
                  <c:y val="9.0018138529158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196E-3"/>
                  <c:y val="0.10163338221033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3632E-3"/>
                  <c:y val="9.0018138529158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.1132486258915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6296296296296294E-3"/>
                  <c:y val="9.8729571290044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Лист2!$G$11:$G$15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Лист2!$H$11:$H$15</c:f>
              <c:numCache>
                <c:formatCode>General</c:formatCode>
                <c:ptCount val="5"/>
                <c:pt idx="0">
                  <c:v>110</c:v>
                </c:pt>
                <c:pt idx="1">
                  <c:v>116</c:v>
                </c:pt>
                <c:pt idx="2">
                  <c:v>89</c:v>
                </c:pt>
                <c:pt idx="3">
                  <c:v>94</c:v>
                </c:pt>
                <c:pt idx="4">
                  <c:v>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947264"/>
        <c:axId val="99949184"/>
        <c:axId val="0"/>
      </c:bar3DChart>
      <c:catAx>
        <c:axId val="99947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9949184"/>
        <c:crosses val="autoZero"/>
        <c:auto val="1"/>
        <c:lblAlgn val="ctr"/>
        <c:lblOffset val="100"/>
        <c:noMultiLvlLbl val="0"/>
      </c:catAx>
      <c:valAx>
        <c:axId val="999491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dirty="0" smtClean="0"/>
                  <a:t>Количество прошедших практиков</a:t>
                </a:r>
                <a:endParaRPr lang="ru-RU" sz="11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947264"/>
        <c:crossesAt val="1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5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657739368952583E-2"/>
          <c:y val="0.11911606017464794"/>
          <c:w val="0.82034765466398163"/>
          <c:h val="0.74915243897915162"/>
        </c:manualLayout>
      </c:layout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4473846775645617E-2"/>
                  <c:y val="-0.2794230128276345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Работники сферы бизнеса </a:t>
                    </a:r>
                    <a:r>
                      <a:rPr lang="ru-RU" dirty="0" smtClean="0"/>
                      <a:t>11 </a:t>
                    </a:r>
                    <a:r>
                      <a:rPr lang="ru-RU" dirty="0"/>
                      <a:t>чел.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85298855682702"/>
                  <c:y val="0.14759962568261645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Работники муниципальных организаций (МУП, МУ) </a:t>
                    </a:r>
                    <a:r>
                      <a:rPr lang="ru-RU" sz="1200" dirty="0" smtClean="0"/>
                      <a:t>98 </a:t>
                    </a:r>
                    <a:r>
                      <a:rPr lang="ru-RU" sz="1200" dirty="0"/>
                      <a:t>чел.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812357534986535"/>
                  <c:y val="-0.1454118345824822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Работники органов государственного управления (областные, федеральные структуры) </a:t>
                    </a:r>
                    <a:r>
                      <a:rPr lang="ru-RU" dirty="0" smtClean="0"/>
                      <a:t>22 </a:t>
                    </a:r>
                    <a:r>
                      <a:rPr lang="ru-RU" dirty="0"/>
                      <a:t>чел.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742511688434112E-2"/>
                  <c:y val="-1.913955430400086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Работники ВУЗов</a:t>
                    </a:r>
                  </a:p>
                  <a:p>
                    <a:r>
                      <a:rPr lang="ru-RU"/>
                      <a:t>3 чел.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50915798627739E-2"/>
                  <c:y val="8.082328459231025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Представители общественных организаций</a:t>
                    </a:r>
                  </a:p>
                  <a:p>
                    <a:r>
                      <a:rPr lang="ru-RU"/>
                      <a:t>2 чел.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4232625972593083"/>
                  <c:y val="7.744246365788416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Депутаты и работники </a:t>
                    </a:r>
                    <a:r>
                      <a:rPr lang="ru-RU" dirty="0" smtClean="0"/>
                      <a:t>ОМС, </a:t>
                    </a:r>
                    <a:r>
                      <a:rPr lang="ru-RU" dirty="0"/>
                      <a:t>муниципальных </a:t>
                    </a:r>
                    <a:r>
                      <a:rPr lang="ru-RU" dirty="0" smtClean="0"/>
                      <a:t>органов 3 </a:t>
                    </a:r>
                    <a:r>
                      <a:rPr lang="ru-RU" dirty="0"/>
                      <a:t>чел.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Данные1!$F$39:$K$39</c:f>
              <c:strCache>
                <c:ptCount val="6"/>
                <c:pt idx="0">
                  <c:v>Работники сферы бизнеса (в т.ч. 3 руководителя промышленных предприятий)</c:v>
                </c:pt>
                <c:pt idx="1">
                  <c:v>Работники мунциипальных организаций (МУП, МУ)</c:v>
                </c:pt>
                <c:pt idx="2">
                  <c:v>Работники органов государственного управления (областные, федеральные структуры)</c:v>
                </c:pt>
                <c:pt idx="3">
                  <c:v>Работники ВУЗов</c:v>
                </c:pt>
                <c:pt idx="4">
                  <c:v>Представители общественных организаций</c:v>
                </c:pt>
                <c:pt idx="5">
                  <c:v>Депутаты и работники органов местного самоуправления, муниципальных органов</c:v>
                </c:pt>
              </c:strCache>
            </c:strRef>
          </c:cat>
          <c:val>
            <c:numRef>
              <c:f>Данные1!$F$40:$K$40</c:f>
              <c:numCache>
                <c:formatCode>General</c:formatCode>
                <c:ptCount val="6"/>
                <c:pt idx="0">
                  <c:v>41</c:v>
                </c:pt>
                <c:pt idx="1">
                  <c:v>149</c:v>
                </c:pt>
                <c:pt idx="2">
                  <c:v>36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Лист1!$H$36</c:f>
              <c:strCache>
                <c:ptCount val="1"/>
                <c:pt idx="0">
                  <c:v>Оперативный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8.892569359706998E-3"/>
                  <c:y val="-1.0689048018233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1.0374664252991498E-2"/>
                  <c:y val="-1.336131002279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8.892569359706998E-3"/>
                  <c:y val="-2.672262004558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1.0374664252991498E-2"/>
                  <c:y val="-2.672262004558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1.1856759146275998E-2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numRef>
              <c:f>Лист1!$G$37:$G$41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Лист1!$H$37:$H$41</c:f>
              <c:numCache>
                <c:formatCode>General</c:formatCode>
                <c:ptCount val="5"/>
                <c:pt idx="0">
                  <c:v>938</c:v>
                </c:pt>
                <c:pt idx="1">
                  <c:v>983</c:v>
                </c:pt>
                <c:pt idx="2">
                  <c:v>868</c:v>
                </c:pt>
                <c:pt idx="3">
                  <c:v>836</c:v>
                </c:pt>
                <c:pt idx="4">
                  <c:v>898</c:v>
                </c:pt>
              </c:numCache>
            </c:numRef>
          </c:val>
        </c:ser>
        <c:ser>
          <c:idx val="2"/>
          <c:order val="1"/>
          <c:tx>
            <c:strRef>
              <c:f>Лист1!$I$36</c:f>
              <c:strCache>
                <c:ptCount val="1"/>
                <c:pt idx="0">
                  <c:v>Перспективный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1856759146275998E-2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856759146275998E-2"/>
                  <c:y val="-2.672262004558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3388540395604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20948932844996E-2"/>
                  <c:y val="-2.672262004558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820948932844996E-2"/>
                  <c:y val="-1.336131002279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Лист1!$G$37:$G$41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Лист1!$I$37:$I$41</c:f>
              <c:numCache>
                <c:formatCode>General</c:formatCode>
                <c:ptCount val="5"/>
                <c:pt idx="0">
                  <c:v>682</c:v>
                </c:pt>
                <c:pt idx="1">
                  <c:v>674</c:v>
                </c:pt>
                <c:pt idx="2">
                  <c:v>601</c:v>
                </c:pt>
                <c:pt idx="3">
                  <c:v>561</c:v>
                </c:pt>
                <c:pt idx="4">
                  <c:v>650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299008"/>
        <c:axId val="90305280"/>
        <c:axId val="0"/>
      </c:bar3DChart>
      <c:catAx>
        <c:axId val="90299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Год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90305280"/>
        <c:crosses val="autoZero"/>
        <c:auto val="1"/>
        <c:lblAlgn val="ctr"/>
        <c:lblOffset val="100"/>
        <c:noMultiLvlLbl val="0"/>
      </c:catAx>
      <c:valAx>
        <c:axId val="903052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</a:t>
                </a:r>
                <a:r>
                  <a:rPr lang="ru-RU" sz="1200" baseline="0" dirty="0" smtClean="0"/>
                  <a:t> резервистов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299008"/>
        <c:crossesAt val="1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A4DE"/>
              </a:solidFill>
            </c:spPr>
          </c:dPt>
          <c:dLbls>
            <c:dLbl>
              <c:idx val="0"/>
              <c:layout>
                <c:manualLayout>
                  <c:x val="-0.15973255079226209"/>
                  <c:y val="8.28580724686028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252</a:t>
                    </a:r>
                    <a:r>
                      <a:rPr lang="ru-RU" dirty="0" smtClean="0"/>
                      <a:t> чел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29%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621</a:t>
                    </a:r>
                    <a:r>
                      <a:rPr lang="ru-RU" dirty="0" smtClean="0"/>
                      <a:t> чел</a:t>
                    </a:r>
                    <a:r>
                      <a:rPr lang="en-US" dirty="0" smtClean="0"/>
                      <a:t> </a:t>
                    </a:r>
                    <a:endParaRPr lang="ru-RU" dirty="0" smtClean="0"/>
                  </a:p>
                  <a:p>
                    <a:r>
                      <a:rPr lang="en-US" dirty="0" smtClean="0"/>
                      <a:t>71</a:t>
                    </a:r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[Книга1]Лист1!$A$1:$A$2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[Книга1]Лист1!$B$1:$B$2</c:f>
              <c:numCache>
                <c:formatCode>General</c:formatCode>
                <c:ptCount val="2"/>
                <c:pt idx="0">
                  <c:v>252</c:v>
                </c:pt>
                <c:pt idx="1">
                  <c:v>621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A4DE"/>
              </a:solidFill>
            </c:spPr>
          </c:dPt>
          <c:dPt>
            <c:idx val="1"/>
            <c:bubble3D val="0"/>
            <c:spPr>
              <a:solidFill>
                <a:srgbClr val="A365D1"/>
              </a:solidFill>
            </c:spPr>
          </c:dPt>
          <c:dPt>
            <c:idx val="2"/>
            <c:bubble3D val="0"/>
            <c:spPr>
              <a:solidFill>
                <a:srgbClr val="D56957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3923009623797025"/>
                  <c:y val="9.05563724587938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227</a:t>
                    </a:r>
                    <a:r>
                      <a:rPr lang="ru-RU" dirty="0" smtClean="0"/>
                      <a:t> чел</a:t>
                    </a:r>
                  </a:p>
                  <a:p>
                    <a:r>
                      <a:rPr lang="en-US" dirty="0" smtClean="0"/>
                      <a:t>26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280852046271994"/>
                  <c:y val="-0.29159337592713308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286</a:t>
                    </a:r>
                    <a:r>
                      <a:rPr lang="ru-RU" baseline="0" smtClean="0"/>
                      <a:t> чел </a:t>
                    </a:r>
                  </a:p>
                  <a:p>
                    <a:r>
                      <a:rPr lang="en-US" smtClean="0"/>
                      <a:t>33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300913774667055"/>
                  <c:y val="-9.19451714768942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275</a:t>
                    </a:r>
                    <a:r>
                      <a:rPr lang="ru-RU" dirty="0" smtClean="0"/>
                      <a:t> чел</a:t>
                    </a:r>
                  </a:p>
                  <a:p>
                    <a:r>
                      <a:rPr lang="en-US" dirty="0" smtClean="0"/>
                      <a:t>31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8970788373675512E-2"/>
                  <c:y val="0.12230783002325564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r>
                      <a:rPr lang="ru-RU" baseline="0" smtClean="0"/>
                      <a:t> чел</a:t>
                    </a:r>
                  </a:p>
                  <a:p>
                    <a:r>
                      <a:rPr lang="ru-RU" smtClean="0"/>
                      <a:t>1</a:t>
                    </a:r>
                    <a:r>
                      <a:rPr lang="en-US" smtClean="0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'[Диаграмма в Microsoft PowerPoint]Лист1'!$A$6:$A$9</c:f>
              <c:strCache>
                <c:ptCount val="4"/>
                <c:pt idx="0">
                  <c:v>До 35</c:v>
                </c:pt>
                <c:pt idx="1">
                  <c:v>От 35 до 45</c:v>
                </c:pt>
                <c:pt idx="2">
                  <c:v>От 45 до 55</c:v>
                </c:pt>
                <c:pt idx="3">
                  <c:v>Свыше 55</c:v>
                </c:pt>
              </c:strCache>
            </c:strRef>
          </c:cat>
          <c:val>
            <c:numRef>
              <c:f>'[Диаграмма в Microsoft PowerPoint]Лист1'!$B$6:$B$9</c:f>
              <c:numCache>
                <c:formatCode>General</c:formatCode>
                <c:ptCount val="4"/>
                <c:pt idx="0">
                  <c:v>227</c:v>
                </c:pt>
                <c:pt idx="1">
                  <c:v>286</c:v>
                </c:pt>
                <c:pt idx="2">
                  <c:v>275</c:v>
                </c:pt>
                <c:pt idx="3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D5695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BC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C66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85B6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A4DE"/>
              </a:solidFill>
            </c:spPr>
          </c:dPt>
          <c:dLbls>
            <c:dLbl>
              <c:idx val="0"/>
              <c:layout>
                <c:manualLayout>
                  <c:x val="1.5432098765432098E-2"/>
                  <c:y val="-1.8349752474430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0776E-3"/>
                  <c:y val="-1.5728359263797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1.0485572842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2587E-3"/>
                  <c:y val="-1.0485572842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-1.310696605316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469E-2"/>
                  <c:y val="-1.8349752474430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45679012345678E-2"/>
                  <c:y val="-1.8349752474430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345679012345678E-2"/>
                  <c:y val="-1.310696605316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Лист1!$A$7:$A$14</c:f>
              <c:strCache>
                <c:ptCount val="8"/>
                <c:pt idx="0">
                  <c:v>Сельское хозяйство</c:v>
                </c:pt>
                <c:pt idx="1">
                  <c:v>Здравоохранение</c:v>
                </c:pt>
                <c:pt idx="2">
                  <c:v>Естественные науки и математика</c:v>
                </c:pt>
                <c:pt idx="3">
                  <c:v>Иное</c:v>
                </c:pt>
                <c:pt idx="4">
                  <c:v>Педагогическое</c:v>
                </c:pt>
                <c:pt idx="5">
                  <c:v>Юридическое</c:v>
                </c:pt>
                <c:pt idx="6">
                  <c:v>Техническое</c:v>
                </c:pt>
                <c:pt idx="7">
                  <c:v>Экономика и управление</c:v>
                </c:pt>
              </c:strCache>
            </c:strRef>
          </c:cat>
          <c:val>
            <c:numRef>
              <c:f>Лист1!$B$7:$B$14</c:f>
              <c:numCache>
                <c:formatCode>General</c:formatCode>
                <c:ptCount val="8"/>
                <c:pt idx="0">
                  <c:v>5</c:v>
                </c:pt>
                <c:pt idx="1">
                  <c:v>7</c:v>
                </c:pt>
                <c:pt idx="2">
                  <c:v>20</c:v>
                </c:pt>
                <c:pt idx="3">
                  <c:v>89</c:v>
                </c:pt>
                <c:pt idx="4">
                  <c:v>147</c:v>
                </c:pt>
                <c:pt idx="5">
                  <c:v>153</c:v>
                </c:pt>
                <c:pt idx="6">
                  <c:v>211</c:v>
                </c:pt>
                <c:pt idx="7">
                  <c:v>313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950080"/>
        <c:axId val="89951616"/>
        <c:axId val="0"/>
      </c:bar3DChart>
      <c:catAx>
        <c:axId val="8995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89951616"/>
        <c:crosses val="autoZero"/>
        <c:auto val="1"/>
        <c:lblAlgn val="ctr"/>
        <c:lblOffset val="100"/>
        <c:noMultiLvlLbl val="0"/>
      </c:catAx>
      <c:valAx>
        <c:axId val="89951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950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18518518518517E-2"/>
          <c:y val="8.7114327608862618E-2"/>
          <c:w val="0.74895219694760373"/>
          <c:h val="0.8838475631881831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A4DE"/>
              </a:solidFill>
            </c:spPr>
          </c:dPt>
          <c:dPt>
            <c:idx val="1"/>
            <c:bubble3D val="0"/>
            <c:spPr>
              <a:solidFill>
                <a:srgbClr val="8C3FC5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D56957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395</a:t>
                    </a:r>
                    <a:r>
                      <a:rPr lang="ru-RU" baseline="0" smtClean="0"/>
                      <a:t> чел</a:t>
                    </a:r>
                  </a:p>
                  <a:p>
                    <a:r>
                      <a:rPr lang="en-US" smtClean="0"/>
                      <a:t>45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481870321765334"/>
                  <c:y val="-0.3015689953477290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169</a:t>
                    </a:r>
                    <a:r>
                      <a:rPr lang="ru-RU" smtClean="0"/>
                      <a:t> чел</a:t>
                    </a:r>
                  </a:p>
                  <a:p>
                    <a:r>
                      <a:rPr lang="en-US" smtClean="0"/>
                      <a:t>20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1233109750170118E-2"/>
                  <c:y val="-0.13479032998953028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160</a:t>
                    </a:r>
                    <a:r>
                      <a:rPr lang="ru-RU" smtClean="0"/>
                      <a:t> чел</a:t>
                    </a:r>
                  </a:p>
                  <a:p>
                    <a:r>
                      <a:rPr lang="en-US" smtClean="0"/>
                      <a:t>18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2820732477884711"/>
                  <c:y val="0.12482408507662975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149</a:t>
                    </a:r>
                    <a:r>
                      <a:rPr lang="ru-RU" baseline="0" smtClean="0"/>
                      <a:t> чел</a:t>
                    </a:r>
                  </a:p>
                  <a:p>
                    <a:r>
                      <a:rPr lang="en-US" smtClean="0"/>
                      <a:t>17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Лист1!$A$1:$A$4</c:f>
              <c:strCache>
                <c:ptCount val="4"/>
                <c:pt idx="0">
                  <c:v>До 1 года</c:v>
                </c:pt>
                <c:pt idx="1">
                  <c:v>От 1 года до 5 лет</c:v>
                </c:pt>
                <c:pt idx="2">
                  <c:v>От 5 лет до 10 лет</c:v>
                </c:pt>
                <c:pt idx="3">
                  <c:v>Свыше 10 лет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395</c:v>
                </c:pt>
                <c:pt idx="1">
                  <c:v>169</c:v>
                </c:pt>
                <c:pt idx="2">
                  <c:v>160</c:v>
                </c:pt>
                <c:pt idx="3">
                  <c:v>149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Лист1!$H$47</c:f>
              <c:strCache>
                <c:ptCount val="1"/>
                <c:pt idx="0">
                  <c:v>Повышение
квалификации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7.3487205125356446E-3"/>
                  <c:y val="-7.9828291649415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184646150427735E-3"/>
                  <c:y val="-2.6609430549805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878976410028515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789764100285156E-3"/>
                  <c:y val="-7.9828291649415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288208717549902E-2"/>
                  <c:y val="-1.5965658329883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Лист1!$G$48:$G$52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Лист1!$H$48:$H$52</c:f>
              <c:numCache>
                <c:formatCode>General</c:formatCode>
                <c:ptCount val="5"/>
                <c:pt idx="0">
                  <c:v>93</c:v>
                </c:pt>
                <c:pt idx="1">
                  <c:v>102</c:v>
                </c:pt>
                <c:pt idx="2">
                  <c:v>111</c:v>
                </c:pt>
                <c:pt idx="3">
                  <c:v>117</c:v>
                </c:pt>
                <c:pt idx="4">
                  <c:v>121</c:v>
                </c:pt>
              </c:numCache>
            </c:numRef>
          </c:val>
        </c:ser>
        <c:ser>
          <c:idx val="2"/>
          <c:order val="1"/>
          <c:tx>
            <c:strRef>
              <c:f>Лист1!$I$47</c:f>
              <c:strCache>
                <c:ptCount val="1"/>
                <c:pt idx="0">
                  <c:v>Профессиональная 
переподготовка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5.878976410028515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2882087175499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81846461504277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3487205125356446E-3"/>
                  <c:y val="-1.0643772219922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757952820057031E-2"/>
                  <c:y val="-1.0643772219922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Лист1!$G$48:$G$52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Лист1!$I$48:$I$52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264704"/>
        <c:axId val="99684736"/>
        <c:axId val="0"/>
      </c:bar3DChart>
      <c:catAx>
        <c:axId val="92264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Год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9684736"/>
        <c:crosses val="autoZero"/>
        <c:auto val="1"/>
        <c:lblAlgn val="ctr"/>
        <c:lblOffset val="100"/>
        <c:noMultiLvlLbl val="0"/>
      </c:catAx>
      <c:valAx>
        <c:axId val="99684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700"/>
                </a:pPr>
                <a:r>
                  <a:rPr lang="ru-RU" sz="1200" b="1" i="0" baseline="0" dirty="0" smtClean="0">
                    <a:effectLst/>
                  </a:rPr>
                  <a:t>Количество резервистов</a:t>
                </a:r>
                <a:endParaRPr lang="ru-RU" sz="700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264704"/>
        <c:crossesAt val="1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647703455012757E-2"/>
          <c:y val="3.7749541963840463E-2"/>
          <c:w val="0.69492322720763267"/>
          <c:h val="0.88999426783151403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резервируемые должности МС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1.1615472327710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6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5.8076218405908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593</c:v>
                </c:pt>
                <c:pt idx="1">
                  <c:v>687</c:v>
                </c:pt>
                <c:pt idx="2">
                  <c:v>632</c:v>
                </c:pt>
                <c:pt idx="3">
                  <c:v>419</c:v>
                </c:pt>
                <c:pt idx="4">
                  <c:v>574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в т.ч. номенклатура мэра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08E-2"/>
                  <c:y val="-5.8076218405908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8.7114327608862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975308641975308E-2"/>
                  <c:y val="1.06471837105750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098E-2"/>
                  <c:y val="-2.903810920295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189</c:v>
                </c:pt>
                <c:pt idx="1">
                  <c:v>156</c:v>
                </c:pt>
                <c:pt idx="2">
                  <c:v>140</c:v>
                </c:pt>
                <c:pt idx="3">
                  <c:v>55</c:v>
                </c:pt>
                <c:pt idx="4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724288"/>
        <c:axId val="99742464"/>
        <c:axId val="0"/>
      </c:bar3DChart>
      <c:catAx>
        <c:axId val="997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742464"/>
        <c:crosses val="autoZero"/>
        <c:auto val="1"/>
        <c:lblAlgn val="ctr"/>
        <c:lblOffset val="100"/>
        <c:noMultiLvlLbl val="0"/>
      </c:catAx>
      <c:valAx>
        <c:axId val="9974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724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10343151550498"/>
          <c:y val="0.40187759956813252"/>
          <c:w val="0.19257558083017401"/>
          <c:h val="0.2775512779854777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169BB-A893-4E05-A9CC-13477E37409C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2C0BF-C742-45FB-932E-505138986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88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2C0BF-C742-45FB-932E-50513898631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52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6CD2CA0-0E2A-4055-A9D9-0C9E9217DA10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E14522-2BF1-49B2-B9B6-EED20D7768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Мэрия города Новосибирска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04705" y="3140968"/>
            <a:ext cx="6629400" cy="1440159"/>
          </a:xfrm>
        </p:spPr>
        <p:txBody>
          <a:bodyPr/>
          <a:lstStyle/>
          <a:p>
            <a:r>
              <a:rPr lang="ru-RU" sz="2800" dirty="0"/>
              <a:t>Формирование и эффективное использование кадрового резерва В </a:t>
            </a:r>
            <a:r>
              <a:rPr lang="ru-RU" sz="2800" dirty="0" smtClean="0"/>
              <a:t>ОМСУ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7835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Подготовка резервистов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176303"/>
              </p:ext>
            </p:extLst>
          </p:nvPr>
        </p:nvGraphicFramePr>
        <p:xfrm>
          <a:off x="251520" y="1752600"/>
          <a:ext cx="8640960" cy="477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12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dirty="0" smtClean="0"/>
              <a:t>Временное исполнение обязанностей по резервируемой должности</a:t>
            </a:r>
            <a:endParaRPr lang="ru-RU" sz="2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329557"/>
              </p:ext>
            </p:extLst>
          </p:nvPr>
        </p:nvGraphicFramePr>
        <p:xfrm>
          <a:off x="457200" y="1752600"/>
          <a:ext cx="843528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015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работников, назначенных из резерва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069796"/>
              </p:ext>
            </p:extLst>
          </p:nvPr>
        </p:nvGraphicFramePr>
        <p:xfrm>
          <a:off x="395536" y="1916832"/>
          <a:ext cx="8435280" cy="4628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7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Мэра города Новосибирска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Молодежный Резерв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3707904" y="3212249"/>
            <a:ext cx="5207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31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Количество молодых специалистов, принятых в мэрию города Новосибирска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387601"/>
              </p:ext>
            </p:extLst>
          </p:nvPr>
        </p:nvGraphicFramePr>
        <p:xfrm>
          <a:off x="467544" y="1916832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3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dirty="0" smtClean="0"/>
              <a:t>Состав молодежного резерва по полу</a:t>
            </a: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620577"/>
              </p:ext>
            </p:extLst>
          </p:nvPr>
        </p:nvGraphicFramePr>
        <p:xfrm>
          <a:off x="467544" y="1916832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24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Образование молодежного резерва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668817"/>
              </p:ext>
            </p:extLst>
          </p:nvPr>
        </p:nvGraphicFramePr>
        <p:xfrm>
          <a:off x="251520" y="1988840"/>
          <a:ext cx="8712968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7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Практики студентов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мэрии города Новосибирска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59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Практика студентов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556439"/>
              </p:ext>
            </p:extLst>
          </p:nvPr>
        </p:nvGraphicFramePr>
        <p:xfrm>
          <a:off x="395536" y="1916832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473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Мэрия города Новосибирска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4244433" y="3245462"/>
            <a:ext cx="5207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32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Источники формирования резерва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67815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503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Участники внешних источников формирования резерва кадров по принадлежности к сфере деятельности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984399"/>
              </p:ext>
            </p:extLst>
          </p:nvPr>
        </p:nvGraphicFramePr>
        <p:xfrm>
          <a:off x="395536" y="1700808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04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100" dirty="0" smtClean="0"/>
              <a:t>Количество резервистов, состоящих в оперативном и перспективном кадровом резерве</a:t>
            </a:r>
            <a:endParaRPr lang="ru-RU" sz="21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500947"/>
              </p:ext>
            </p:extLst>
          </p:nvPr>
        </p:nvGraphicFramePr>
        <p:xfrm>
          <a:off x="323528" y="1772816"/>
          <a:ext cx="85689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188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кадрового резерва</a:t>
            </a:r>
            <a:br>
              <a:rPr lang="ru-RU" dirty="0" smtClean="0"/>
            </a:br>
            <a:r>
              <a:rPr lang="ru-RU" dirty="0" smtClean="0"/>
              <a:t>по полу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81251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24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кадрового резерва по возрастным группам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25192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059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Состав кадрового резерва по направлению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958618"/>
              </p:ext>
            </p:extLst>
          </p:nvPr>
        </p:nvGraphicFramePr>
        <p:xfrm>
          <a:off x="457200" y="1752600"/>
          <a:ext cx="8229600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01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Состав кадрового резерва по опыту управленческой деятельности</a:t>
            </a:r>
            <a:endParaRPr lang="ru-RU" sz="2800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37614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6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резервистов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мэрии города Новосибирска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1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Трек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隶书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Franklin Gothic Book"/>
      <a:ea typeface=""/>
      <a:cs typeface=""/>
      <a:font script="Jpan" typeface="HGｺﾞｼｯｸE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Трек">
    <a:fillStyleLst>
      <a:solidFill>
        <a:schemeClr val="phClr"/>
      </a:solidFill>
      <a:gradFill rotWithShape="1">
        <a:gsLst>
          <a:gs pos="0">
            <a:schemeClr val="phClr">
              <a:tint val="30000"/>
              <a:satMod val="250000"/>
            </a:schemeClr>
          </a:gs>
          <a:gs pos="72000">
            <a:schemeClr val="phClr">
              <a:tint val="75000"/>
              <a:satMod val="210000"/>
            </a:schemeClr>
          </a:gs>
          <a:gs pos="100000">
            <a:schemeClr val="phClr">
              <a:tint val="85000"/>
              <a:satMod val="210000"/>
            </a:schemeClr>
          </a:gs>
        </a:gsLst>
        <a:lin ang="5400000" scaled="1"/>
      </a:gradFill>
      <a:gradFill rotWithShape="1">
        <a:gsLst>
          <a:gs pos="0">
            <a:schemeClr val="phClr">
              <a:tint val="75000"/>
              <a:shade val="85000"/>
              <a:satMod val="230000"/>
            </a:schemeClr>
          </a:gs>
          <a:gs pos="25000">
            <a:schemeClr val="phClr">
              <a:tint val="90000"/>
              <a:shade val="70000"/>
              <a:satMod val="220000"/>
            </a:schemeClr>
          </a:gs>
          <a:gs pos="50000">
            <a:schemeClr val="phClr">
              <a:tint val="90000"/>
              <a:shade val="58000"/>
              <a:satMod val="225000"/>
            </a:schemeClr>
          </a:gs>
          <a:gs pos="65000">
            <a:schemeClr val="phClr">
              <a:tint val="90000"/>
              <a:shade val="58000"/>
              <a:satMod val="225000"/>
            </a:schemeClr>
          </a:gs>
          <a:gs pos="80000">
            <a:schemeClr val="phClr">
              <a:tint val="90000"/>
              <a:shade val="69000"/>
              <a:satMod val="220000"/>
            </a:schemeClr>
          </a:gs>
          <a:gs pos="100000">
            <a:schemeClr val="phClr">
              <a:tint val="77000"/>
              <a:shade val="80000"/>
              <a:satMod val="230000"/>
            </a:schemeClr>
          </a:gs>
        </a:gsLst>
        <a:lin ang="5400000" scaled="1"/>
      </a:gradFill>
    </a:fillStyleLst>
    <a:lnStyleLst>
      <a:ln w="100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phClr">
              <a:shade val="60000"/>
              <a:satMod val="110000"/>
            </a:schemeClr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05000"/>
            </a:schemeClr>
          </a:duotone>
        </a:blip>
        <a:tile tx="0" ty="0" sx="95000" sy="95000" flip="none" algn="t"/>
      </a:blipFill>
      <a:blipFill>
        <a:blip xmlns:r="http://schemas.openxmlformats.org/officeDocument/2006/relationships" r:embed="rId2">
          <a:duotone>
            <a:schemeClr val="phClr">
              <a:shade val="30000"/>
              <a:satMod val="455000"/>
            </a:schemeClr>
            <a:schemeClr val="phClr">
              <a:tint val="95000"/>
              <a:satMod val="120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735</TotalTime>
  <Words>299</Words>
  <Application>Microsoft Office PowerPoint</Application>
  <PresentationFormat>Экран (4:3)</PresentationFormat>
  <Paragraphs>127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Аптека</vt:lpstr>
      <vt:lpstr>Формирование и эффективное использование кадрового резерва В ОМСУ</vt:lpstr>
      <vt:lpstr>Источники формирования резерва</vt:lpstr>
      <vt:lpstr>Участники внешних источников формирования резерва кадров по принадлежности к сфере деятельности</vt:lpstr>
      <vt:lpstr>Количество резервистов, состоящих в оперативном и перспективном кадровом резерве</vt:lpstr>
      <vt:lpstr>Состав кадрового резерва по полу</vt:lpstr>
      <vt:lpstr>Состав кадрового резерва по возрастным группам</vt:lpstr>
      <vt:lpstr>Состав кадрового резерва по направлению образования</vt:lpstr>
      <vt:lpstr>Состав кадрового резерва по опыту управленческой деятельности</vt:lpstr>
      <vt:lpstr>Подготовка резервистов</vt:lpstr>
      <vt:lpstr>Подготовка резервистов</vt:lpstr>
      <vt:lpstr>Временное исполнение обязанностей по резервируемой должности</vt:lpstr>
      <vt:lpstr>Количество работников, назначенных из резерва</vt:lpstr>
      <vt:lpstr>Молодежный Резерв</vt:lpstr>
      <vt:lpstr>Количество молодых специалистов, принятых в мэрию города Новосибирска</vt:lpstr>
      <vt:lpstr>Состав молодежного резерва по полу</vt:lpstr>
      <vt:lpstr>Образование молодежного резерва</vt:lpstr>
      <vt:lpstr>Организация Практики студентов</vt:lpstr>
      <vt:lpstr>Практика студентов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Кольченко Анастасия Валерьевна</dc:creator>
  <cp:lastModifiedBy>Кольченко Анастасия Валерьевна</cp:lastModifiedBy>
  <cp:revision>67</cp:revision>
  <dcterms:created xsi:type="dcterms:W3CDTF">2016-02-19T10:20:45Z</dcterms:created>
  <dcterms:modified xsi:type="dcterms:W3CDTF">2016-03-01T11:44:32Z</dcterms:modified>
</cp:coreProperties>
</file>