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98" r:id="rId3"/>
    <p:sldId id="295" r:id="rId4"/>
    <p:sldId id="289" r:id="rId5"/>
    <p:sldId id="280" r:id="rId6"/>
    <p:sldId id="283" r:id="rId7"/>
    <p:sldId id="282" r:id="rId8"/>
    <p:sldId id="284" r:id="rId9"/>
    <p:sldId id="286" r:id="rId10"/>
    <p:sldId id="297" r:id="rId11"/>
    <p:sldId id="294" r:id="rId12"/>
    <p:sldId id="281" r:id="rId13"/>
    <p:sldId id="287" r:id="rId14"/>
    <p:sldId id="292" r:id="rId15"/>
    <p:sldId id="296" r:id="rId16"/>
    <p:sldId id="293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F4E123-F7A0-417D-806D-A4C87EA5071E}">
          <p14:sldIdLst>
            <p14:sldId id="271"/>
            <p14:sldId id="298"/>
            <p14:sldId id="295"/>
            <p14:sldId id="289"/>
          </p14:sldIdLst>
        </p14:section>
        <p14:section name="Раздел без заголовка" id="{79EE9DB1-0726-47D7-AAD2-8CA84992C0E2}">
          <p14:sldIdLst>
            <p14:sldId id="280"/>
            <p14:sldId id="283"/>
            <p14:sldId id="282"/>
            <p14:sldId id="284"/>
            <p14:sldId id="286"/>
            <p14:sldId id="297"/>
            <p14:sldId id="294"/>
            <p14:sldId id="281"/>
            <p14:sldId id="287"/>
            <p14:sldId id="292"/>
            <p14:sldId id="296"/>
            <p14:sldId id="29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C6"/>
    <a:srgbClr val="A20000"/>
    <a:srgbClr val="6B422B"/>
    <a:srgbClr val="AF815F"/>
    <a:srgbClr val="9C6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4783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8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8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krsk.ru/citytoday/Pages/default.asp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dmkrsk.ru/citytoday/communication/Pages/Wi-Fi.aspx" TargetMode="External"/><Relationship Id="rId4" Type="http://schemas.openxmlformats.org/officeDocument/2006/relationships/hyperlink" Target="http://www.admkrsk.ru/citytoday/communication/Pages/default.aspx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1cd.ru/companies/megafon_megaf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1cd.ru/news/megafon_otkril_besplatnii_wifi_v_stolichnih_parkah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-life.ru/wifi-and-business/wi-fi-new-business-models-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Ожидается, что реализация проекта принесёт в Красноярск свежую волну информационных технологий, а жители и гости города смогут пользоваться современными технологиями на высочайшем уровне.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Wi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начинался, как пилотный, с построения сегмента сети на левобережной набережной города Красноярска в июне 2012 года компанией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Интертакс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Точки доступа расположены на расстоянии 50 метров друг от друга и обеспечивают бесплатный доступ в сеть Интернет на протяжении от Речного вокзала до бизнес-центра «Дубровинский».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январе 2013 года заключено Соглашение о взаимодействии в целях обеспечения жителей городского округа публичным беспроводным доступом к сети Интернет с использованием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Соглашение общедоступно и размещено на сайте администрации города в разделе «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Город сегодня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&gt;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Связь и телекоммуникации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Беспроводной доступ к сети Интернет с использованием технологии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Wi-Fi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Соглашение не ограничивает количество хот-спотов, с которыми операторы могут присоединиться к проекту.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7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ЗАО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Интертакс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ООО "Мульти-Нет плюс", ООО "Райт Сайд +", ООО "Планет", ЗАО "Эр-Телеком Холдинг" филиал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г.Красноярск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ООО "РТК-Сибирь", ОАО "Ростелеком", ООО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ЯрТВ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Участвуют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местные провайдеры, так и операторы федерального уровня.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8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8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SSID</a:t>
            </a:r>
            <a:r>
              <a:rPr lang="en-US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437</a:t>
            </a:r>
            <a:r>
              <a:rPr lang="ru-RU" dirty="0" smtClean="0"/>
              <a:t> точек доступа в </a:t>
            </a:r>
            <a:r>
              <a:rPr lang="ru-RU" b="1" dirty="0" smtClean="0">
                <a:solidFill>
                  <a:srgbClr val="C00000"/>
                </a:solidFill>
              </a:rPr>
              <a:t>14</a:t>
            </a:r>
            <a:r>
              <a:rPr lang="en-US" b="1" dirty="0" smtClean="0">
                <a:solidFill>
                  <a:srgbClr val="C00000"/>
                </a:solidFill>
              </a:rPr>
              <a:t>7 </a:t>
            </a:r>
            <a:r>
              <a:rPr lang="ru-RU" dirty="0" smtClean="0"/>
              <a:t>местах города</a:t>
            </a:r>
            <a:r>
              <a:rPr lang="ru-RU" baseline="0" dirty="0" smtClean="0"/>
              <a:t> </a:t>
            </a:r>
            <a:r>
              <a:rPr lang="ru-RU" dirty="0" smtClean="0"/>
              <a:t>(парки, скверы, площади, аллеи, остановки, парковки…) </a:t>
            </a:r>
            <a:endParaRPr lang="en-US" dirty="0" smtClean="0"/>
          </a:p>
          <a:p>
            <a:pPr marL="0" indent="0">
              <a:buNone/>
            </a:pPr>
            <a:r>
              <a:rPr lang="ru-RU" b="0" dirty="0" smtClean="0">
                <a:solidFill>
                  <a:srgbClr val="A20000"/>
                </a:solidFill>
              </a:rPr>
              <a:t>Первый</a:t>
            </a:r>
            <a:r>
              <a:rPr lang="ru-RU" b="0" baseline="0" dirty="0" smtClean="0">
                <a:solidFill>
                  <a:srgbClr val="A20000"/>
                </a:solidFill>
              </a:rPr>
              <a:t> рубеж в </a:t>
            </a:r>
            <a:r>
              <a:rPr lang="ru-RU" b="1" dirty="0" smtClean="0">
                <a:solidFill>
                  <a:srgbClr val="A20000"/>
                </a:solidFill>
              </a:rPr>
              <a:t>385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точек доступа были установлены уже к 385-летию города Красноярска.</a:t>
            </a: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Летом 2011 свободный выход в интернет стал возможен в общественном транспорте Парижа, на вокзалах, платформах и остановках французской столицы.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Олимпиаде в Лондоне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появился в Вестминстере,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Кенсингтоне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Челси (оборудование разместили на уличных фонарях и столбах), на 120 станциях лондонской «подземки».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Последний масштабный проект стартовал в самом посещаемом туристами городе Израиля – Тель-Авиве. С 2013 года бесплатным 20-мегабитным доступом в интернет обеспечены главные улицы, парки и скверы города, рынок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Атиква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Старый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Яффо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всего около 80 объектов.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Столичный филиал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Описание компании МегаФон"/>
              </a:rPr>
              <a:t>МегаФона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открыл свободные зоны беспроводного доступа в Интернет в городских парках Москвы. Для того, чтобы воспользоваться услугой, достаточно подключиться к сети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MegaFon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FREE"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точки доступа в Интернет покрывают зоны массового скопления людей в девяти городских парках. В их числе –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ПКиО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"Бабушкинский"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ПКиО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"Перовский"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ПКиО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"Лианозовский"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ПКиО</a:t>
            </a:r>
            <a:r>
              <a:rPr lang="ru-RU" sz="10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"Сокольники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ГПКиО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"Красная Пресня"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ПКиО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"Таганский"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 имени Н.Э. Баумана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парк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"Фили"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комплекс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"Кузьминки-Люблино"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Также в 2012 году будут открыты бесплатные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-зоны в саду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"Эрмитаж"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парке усадьбы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"Коломенское"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Измайловском </a:t>
            </a:r>
            <a:r>
              <a:rPr lang="ru-RU" sz="10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ПКиО</a:t>
            </a:r>
            <a:r>
              <a:rPr lang="en-US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000" dirty="0" smtClean="0">
                <a:hlinkClick r:id="rId4"/>
              </a:rPr>
              <a:t>http://www.f1cd.ru/news/megafon_otkril_besplatnii_wifi_v_stolichnih_parkah</a:t>
            </a:r>
            <a:endParaRPr lang="en-US" sz="10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4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7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финансируется за счет инвестиций операторов связи. Выгоду операторы получают косвенным путем за счет: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 потребительской лояльности абонентов по отношению к оператору, удержанию существующих абонентов;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привлечения новых абонентов через удовлетворение высоким качеством предоставления услуги на хот-спотах проекта и формирование понимания, что платная услуга домашнего интернета будет более высокого качества.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Источником дохода от проекта могут быть: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реклама;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-сервисов.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радиционно под VAS сервисами в России понимают услуги, приносящие дополнительный доход. Это сервисы, предоставляемые не ядром сети, а дополнительными платформами. Под ядром сети понимается в первую очередь голосовой трафик.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VAS сервисы это – SMS, MMS, RBT, LBS, IVR, мобильный Интернет, NFC, мобильная коммерция, мобильный маркетинг и мобильное телевидение.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услуг М2М в корпоративном сегменте;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сервисов Оператора для закачки легального контента; 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продажа построенных магистральных линий связи до хот-спотов проекта другим телекоммуникационным компаниям.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hlinkClick r:id="rId3"/>
              </a:rPr>
              <a:t>http://wi-life.ru/wifi-and-business/wi-fi-new-business-models-2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7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07704" y="1124744"/>
            <a:ext cx="7236296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36512" y="0"/>
            <a:ext cx="1404789" cy="6858000"/>
          </a:xfrm>
          <a:prstGeom prst="rect">
            <a:avLst/>
          </a:prstGeom>
        </p:spPr>
      </p:pic>
      <p:pic>
        <p:nvPicPr>
          <p:cNvPr id="8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7142" r="81588"/>
          <a:stretch>
            <a:fillRect/>
          </a:stretch>
        </p:blipFill>
        <p:spPr>
          <a:xfrm>
            <a:off x="-36512" y="0"/>
            <a:ext cx="103051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96144" y="1268760"/>
            <a:ext cx="7884368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jpe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mossight.ru/free-wi-fi-par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-life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admkrsk.ru/citytoday/communication/Pages/Wi-Fi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admkrsk.ru/citytoday/communication/public/Pages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7416824" cy="23762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Проект  «</a:t>
            </a:r>
            <a:r>
              <a:rPr lang="en-US" sz="6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Free Wi-Fi»</a:t>
            </a:r>
            <a:endParaRPr lang="ru-RU" sz="6000" b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3_3_1024_768.jpg"/>
          <p:cNvPicPr>
            <a:picLocks noChangeAspect="1"/>
          </p:cNvPicPr>
          <p:nvPr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108520" y="0"/>
            <a:ext cx="1404789" cy="6858000"/>
          </a:xfrm>
          <a:prstGeom prst="rect">
            <a:avLst/>
          </a:prstGeom>
        </p:spPr>
      </p:pic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188640"/>
            <a:ext cx="6075675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Администрация города Красноярска</a:t>
            </a:r>
          </a:p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Управление информатизации и  связи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66655" y="5859270"/>
            <a:ext cx="7380820" cy="84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dirty="0" err="1"/>
              <a:t>itCOM</a:t>
            </a:r>
            <a:r>
              <a:rPr lang="en-US" dirty="0"/>
              <a:t> - </a:t>
            </a:r>
            <a:r>
              <a:rPr lang="ru-RU" dirty="0"/>
              <a:t>Информационные </a:t>
            </a:r>
            <a:r>
              <a:rPr lang="ru-RU" dirty="0" smtClean="0"/>
              <a:t>технологии. Телекоммуникации</a:t>
            </a:r>
            <a:endParaRPr lang="ru-RU" baseline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aseline="0" dirty="0" smtClean="0"/>
              <a:t>Красноярск</a:t>
            </a:r>
            <a:r>
              <a:rPr lang="ru-RU" dirty="0" smtClean="0"/>
              <a:t> 2013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Примеры информационных табличек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2" y="1897934"/>
            <a:ext cx="2227105" cy="37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05" y="2216343"/>
            <a:ext cx="2501014" cy="332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96" y="1529848"/>
            <a:ext cx="2042111" cy="496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1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1690" y="1448780"/>
            <a:ext cx="7200800" cy="499555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intertax.ru</a:t>
            </a:r>
          </a:p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MaximaWi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-Fi </a:t>
            </a: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DOM.RU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WiFi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rostelecom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wifi.rastrnet.ru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enisey.net </a:t>
            </a:r>
          </a:p>
          <a:p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Enforta_free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Идентификаторы беспроводной сети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участников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15" y="2037047"/>
            <a:ext cx="4000000" cy="344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9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63688" y="1484784"/>
            <a:ext cx="7221488" cy="496855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637429" y="1665038"/>
            <a:ext cx="1949822" cy="1318364"/>
            <a:chOff x="4637429" y="1665038"/>
            <a:chExt cx="1949822" cy="1318364"/>
          </a:xfrm>
        </p:grpSpPr>
        <p:pic>
          <p:nvPicPr>
            <p:cNvPr id="3074" name="Picture 2" descr="C:\Users\Folk\Documents\ItCOM\2013\Мой доклад\Для презентации\Центральный_зеле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747" y="1942037"/>
              <a:ext cx="641449" cy="104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0800000" flipV="1">
              <a:off x="4637429" y="1665038"/>
              <a:ext cx="1949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ЦЕНТРАЛЬНЫЙ </a:t>
              </a:r>
              <a:r>
                <a:rPr lang="ru-RU" sz="1200" b="1" dirty="0" smtClean="0"/>
                <a:t>РАЙОН</a:t>
              </a:r>
              <a:endParaRPr lang="ru-RU" sz="12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74708" y="1665038"/>
            <a:ext cx="1733798" cy="1374200"/>
            <a:chOff x="7174708" y="1665038"/>
            <a:chExt cx="1733798" cy="1374200"/>
          </a:xfrm>
        </p:grpSpPr>
        <p:pic>
          <p:nvPicPr>
            <p:cNvPr id="3075" name="Picture 3" descr="C:\Users\Folk\Documents\ItCOM\2013\Мой доклад\Для презентации\Советский_зеленый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053" y="1886200"/>
              <a:ext cx="1530200" cy="1153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174708" y="1665038"/>
              <a:ext cx="1733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СОВЕТСКИЙ РАЙОН</a:t>
              </a:r>
              <a:endParaRPr lang="ru-RU" sz="12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17624" y="3205405"/>
            <a:ext cx="1733798" cy="1430037"/>
            <a:chOff x="2017624" y="3205405"/>
            <a:chExt cx="1733798" cy="1430037"/>
          </a:xfrm>
        </p:grpSpPr>
        <p:pic>
          <p:nvPicPr>
            <p:cNvPr id="3078" name="Picture 6" descr="C:\Users\Folk\Documents\ItCOM\2013\Мой доклад\Для презентации\Октябрьский_зеленый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765" y="3516111"/>
              <a:ext cx="1284687" cy="1119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17624" y="3205405"/>
              <a:ext cx="1733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ОКТЯБРЬСКИЙ РАЙОН</a:t>
              </a:r>
              <a:endParaRPr lang="ru-RU" sz="12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910288" y="4865675"/>
            <a:ext cx="2019204" cy="1522367"/>
            <a:chOff x="1910288" y="4865675"/>
            <a:chExt cx="2019204" cy="1522367"/>
          </a:xfrm>
        </p:grpSpPr>
        <p:pic>
          <p:nvPicPr>
            <p:cNvPr id="3077" name="Picture 5" descr="C:\Users\Folk\Documents\ItCOM\2013\Мой доклад\Для презентации\Свердловский_зеленый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004175"/>
              <a:ext cx="1877772" cy="1383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910288" y="4865675"/>
              <a:ext cx="194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СВЕРДЛОВСКИЙ РАЙОН</a:t>
              </a:r>
              <a:endParaRPr lang="ru-RU" sz="12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45441" y="4856900"/>
            <a:ext cx="1733798" cy="1531142"/>
            <a:chOff x="4745441" y="4856900"/>
            <a:chExt cx="1733798" cy="1531142"/>
          </a:xfrm>
        </p:grpSpPr>
        <p:pic>
          <p:nvPicPr>
            <p:cNvPr id="3079" name="Picture 7" descr="C:\Users\Folk\Documents\ItCOM\2013\Мой доклад\Для презентации\Кировский_зеленый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985" y="5244189"/>
              <a:ext cx="1186481" cy="114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745441" y="4856900"/>
              <a:ext cx="1733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КИРОВСКИЙ РАЙОН</a:t>
              </a:r>
              <a:endParaRPr lang="ru-RU" sz="12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32254" y="4856901"/>
            <a:ext cx="1733798" cy="1531141"/>
            <a:chOff x="7232254" y="4856901"/>
            <a:chExt cx="1733798" cy="1531141"/>
          </a:xfrm>
        </p:grpSpPr>
        <p:pic>
          <p:nvPicPr>
            <p:cNvPr id="3076" name="Picture 4" descr="C:\Users\Folk\Documents\ItCOM\2013\Мой доклад\Для презентации\Ленинский_зеленый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226" y="5204591"/>
              <a:ext cx="1245238" cy="118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32254" y="4856901"/>
              <a:ext cx="1733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ЛЕНИНСКИЙ РАЙОН</a:t>
              </a:r>
              <a:endParaRPr lang="ru-RU" sz="12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993277" y="1665038"/>
            <a:ext cx="2211662" cy="1198948"/>
            <a:chOff x="1993277" y="1665038"/>
            <a:chExt cx="2211662" cy="1198948"/>
          </a:xfrm>
        </p:grpSpPr>
        <p:pic>
          <p:nvPicPr>
            <p:cNvPr id="3080" name="Picture 8" descr="C:\Users\Folk\Documents\ItCOM\2013\Мой доклад\Для презентации\Железнодорожный_зеленый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252" y="2061452"/>
              <a:ext cx="564541" cy="80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993277" y="1665038"/>
              <a:ext cx="2211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ЖЕЛЕЗНОДОРОЖНЫЙ РАЙОН</a:t>
              </a:r>
              <a:endParaRPr lang="ru-RU" sz="12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90606" y="2318941"/>
            <a:ext cx="552439" cy="545045"/>
            <a:chOff x="5292080" y="3942348"/>
            <a:chExt cx="552439" cy="545045"/>
          </a:xfrm>
        </p:grpSpPr>
        <p:sp>
          <p:nvSpPr>
            <p:cNvPr id="3" name="Овал 2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0437" y="4025794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412471" y="2318941"/>
            <a:ext cx="552439" cy="545045"/>
            <a:chOff x="5292080" y="3942348"/>
            <a:chExt cx="552439" cy="545045"/>
          </a:xfrm>
        </p:grpSpPr>
        <p:sp>
          <p:nvSpPr>
            <p:cNvPr id="27" name="Овал 26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0437" y="402579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15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822933" y="2318941"/>
            <a:ext cx="552439" cy="545045"/>
            <a:chOff x="5292080" y="3942348"/>
            <a:chExt cx="552439" cy="545045"/>
          </a:xfrm>
        </p:grpSpPr>
        <p:sp>
          <p:nvSpPr>
            <p:cNvPr id="30" name="Овал 29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0436" y="4025794"/>
              <a:ext cx="539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92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990606" y="4161247"/>
            <a:ext cx="552439" cy="545045"/>
            <a:chOff x="5292080" y="3942348"/>
            <a:chExt cx="552439" cy="545045"/>
          </a:xfrm>
        </p:grpSpPr>
        <p:sp>
          <p:nvSpPr>
            <p:cNvPr id="33" name="Овал 32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00437" y="4025794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90606" y="5825874"/>
            <a:ext cx="552439" cy="545045"/>
            <a:chOff x="5292080" y="3942348"/>
            <a:chExt cx="552439" cy="545045"/>
          </a:xfrm>
        </p:grpSpPr>
        <p:sp>
          <p:nvSpPr>
            <p:cNvPr id="36" name="Овал 35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0437" y="4025794"/>
              <a:ext cx="53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  <a:r>
                <a:rPr lang="ru-RU" b="1" dirty="0" smtClean="0">
                  <a:solidFill>
                    <a:schemeClr val="bg1"/>
                  </a:solidFill>
                </a:rPr>
                <a:t>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80332" y="5825874"/>
            <a:ext cx="552439" cy="545045"/>
            <a:chOff x="5292080" y="3942348"/>
            <a:chExt cx="552439" cy="545045"/>
          </a:xfrm>
        </p:grpSpPr>
        <p:sp>
          <p:nvSpPr>
            <p:cNvPr id="39" name="Овал 38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00437" y="4025794"/>
              <a:ext cx="544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099153" y="5825874"/>
            <a:ext cx="552439" cy="545045"/>
            <a:chOff x="5292080" y="3942348"/>
            <a:chExt cx="552439" cy="545045"/>
          </a:xfrm>
        </p:grpSpPr>
        <p:sp>
          <p:nvSpPr>
            <p:cNvPr id="42" name="Овал 41"/>
            <p:cNvSpPr/>
            <p:nvPr/>
          </p:nvSpPr>
          <p:spPr>
            <a:xfrm>
              <a:off x="5292080" y="3942348"/>
              <a:ext cx="552439" cy="5450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00437" y="4025794"/>
              <a:ext cx="525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851920" y="3573016"/>
            <a:ext cx="5085436" cy="1088683"/>
            <a:chOff x="3851920" y="3573016"/>
            <a:chExt cx="5085436" cy="1088683"/>
          </a:xfrm>
        </p:grpSpPr>
        <p:sp>
          <p:nvSpPr>
            <p:cNvPr id="45" name="TextBox 44"/>
            <p:cNvSpPr txBox="1"/>
            <p:nvPr/>
          </p:nvSpPr>
          <p:spPr>
            <a:xfrm>
              <a:off x="5787135" y="3701858"/>
              <a:ext cx="31502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450 </a:t>
              </a:r>
              <a:r>
                <a:rPr lang="ru-RU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точек «</a:t>
              </a:r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Free</a:t>
              </a:r>
              <a:r>
                <a:rPr lang="ru-RU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Wi-Fi</a:t>
              </a:r>
              <a:r>
                <a:rPr lang="ru-RU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» </a:t>
              </a:r>
            </a:p>
            <a:p>
              <a:r>
                <a:rPr lang="ru-RU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зона покрытия </a:t>
              </a:r>
              <a:r>
                <a:rPr lang="ru-RU" sz="2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ru-RU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метров</a:t>
              </a:r>
              <a:r>
                <a:rPr lang="en-US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sz="1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26" name="Picture 2" descr="C:\Users\Folk\Documents\ItCOM\2013\Мой доклад\Для презентации\Free_wi-fi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573016"/>
              <a:ext cx="1274485" cy="108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Стрелка вправо 46"/>
            <p:cNvSpPr/>
            <p:nvPr/>
          </p:nvSpPr>
          <p:spPr>
            <a:xfrm>
              <a:off x="5337085" y="3938786"/>
              <a:ext cx="416149" cy="35714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Заголовок 1"/>
          <p:cNvSpPr txBox="1">
            <a:spLocks/>
          </p:cNvSpPr>
          <p:nvPr/>
        </p:nvSpPr>
        <p:spPr>
          <a:xfrm>
            <a:off x="1016605" y="0"/>
            <a:ext cx="8136318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A20000"/>
                </a:solidFill>
              </a:rPr>
              <a:t>Распределение хот-спотов по районам города</a:t>
            </a:r>
            <a:endParaRPr lang="ru-RU" sz="4000" b="1" dirty="0">
              <a:solidFill>
                <a:srgbClr val="A20000"/>
              </a:solidFill>
            </a:endParaRPr>
          </a:p>
        </p:txBody>
      </p:sp>
      <p:pic>
        <p:nvPicPr>
          <p:cNvPr id="53" name="Picture 16" descr="Герб cop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5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Опыт Москвы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95" y="1414023"/>
            <a:ext cx="7155795" cy="5056650"/>
          </a:xfrm>
        </p:spPr>
      </p:pic>
      <p:sp>
        <p:nvSpPr>
          <p:cNvPr id="8" name="TextBox 7"/>
          <p:cNvSpPr txBox="1"/>
          <p:nvPr/>
        </p:nvSpPr>
        <p:spPr>
          <a:xfrm>
            <a:off x="5562109" y="6123218"/>
            <a:ext cx="3375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u="sng" dirty="0">
                <a:hlinkClick r:id="rId4"/>
              </a:rPr>
              <a:t>http://mossight.ru/free-wi-fi-park</a:t>
            </a:r>
            <a:r>
              <a:rPr lang="ru-RU" sz="1400" u="sng" dirty="0">
                <a:hlinkClick r:id="rId4"/>
              </a:rPr>
              <a:t>/</a:t>
            </a:r>
            <a:r>
              <a:rPr lang="ru-RU" sz="1400" dirty="0"/>
              <a:t> </a:t>
            </a:r>
          </a:p>
        </p:txBody>
      </p:sp>
      <p:pic>
        <p:nvPicPr>
          <p:cNvPr id="10" name="Picture 16" descr="Герб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4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Популяризация проекта</a:t>
            </a:r>
            <a:endParaRPr lang="ru-RU" sz="4000" b="1" dirty="0">
              <a:solidFill>
                <a:srgbClr val="A20000"/>
              </a:solidFill>
            </a:endParaRPr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32640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01670" y="1403775"/>
            <a:ext cx="7419510" cy="522058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/>
              <a:t>Разработка </a:t>
            </a:r>
            <a:r>
              <a:rPr lang="ru-RU" sz="1800" dirty="0"/>
              <a:t>«</a:t>
            </a:r>
            <a:r>
              <a:rPr lang="ru-RU" sz="1800" dirty="0" smtClean="0"/>
              <a:t>Справочного Портала», содержащего </a:t>
            </a:r>
            <a:r>
              <a:rPr lang="ru-RU" sz="1800" dirty="0"/>
              <a:t>перечень всех полезных сайтов, сервисов и программ с примерами их использования совместно с точками доступа «</a:t>
            </a:r>
            <a:r>
              <a:rPr lang="ru-RU" sz="1800" dirty="0" err="1"/>
              <a:t>Free</a:t>
            </a:r>
            <a:r>
              <a:rPr lang="ru-RU" sz="1800" dirty="0"/>
              <a:t> </a:t>
            </a:r>
            <a:r>
              <a:rPr lang="ru-RU" sz="1800" dirty="0" err="1"/>
              <a:t>Wi-Fi</a:t>
            </a:r>
            <a:r>
              <a:rPr lang="ru-RU" sz="1800" dirty="0"/>
              <a:t>» в городе Красноярске</a:t>
            </a:r>
            <a:r>
              <a:rPr lang="ru-RU" sz="1800" dirty="0" smtClean="0"/>
              <a:t>.</a:t>
            </a:r>
            <a:endParaRPr lang="ru-RU" sz="1800" dirty="0"/>
          </a:p>
          <a:p>
            <a:pPr>
              <a:spcAft>
                <a:spcPts val="600"/>
              </a:spcAft>
            </a:pPr>
            <a:r>
              <a:rPr lang="ru-RU" sz="1800" dirty="0" smtClean="0"/>
              <a:t>Информирование пользователя </a:t>
            </a:r>
            <a:r>
              <a:rPr lang="ru-RU" sz="1800" dirty="0"/>
              <a:t>о проекте «</a:t>
            </a:r>
            <a:r>
              <a:rPr lang="ru-RU" sz="1800" dirty="0" err="1"/>
              <a:t>Free</a:t>
            </a:r>
            <a:r>
              <a:rPr lang="ru-RU" sz="1800" dirty="0"/>
              <a:t> </a:t>
            </a:r>
            <a:r>
              <a:rPr lang="ru-RU" sz="1800" dirty="0" err="1"/>
              <a:t>Wi-Fi</a:t>
            </a:r>
            <a:r>
              <a:rPr lang="ru-RU" sz="1800" dirty="0"/>
              <a:t>» при каждом подключении</a:t>
            </a:r>
            <a:r>
              <a:rPr lang="ru-RU" sz="1800" dirty="0" smtClean="0"/>
              <a:t>. </a:t>
            </a:r>
            <a:endParaRPr lang="ru-RU" sz="1800" dirty="0"/>
          </a:p>
          <a:p>
            <a:pPr>
              <a:spcAft>
                <a:spcPts val="600"/>
              </a:spcAft>
            </a:pPr>
            <a:r>
              <a:rPr lang="ru-RU" sz="1800" dirty="0" smtClean="0"/>
              <a:t>Размещение </a:t>
            </a:r>
            <a:r>
              <a:rPr lang="ru-RU" sz="1800" dirty="0"/>
              <a:t>на электронных </a:t>
            </a:r>
            <a:r>
              <a:rPr lang="ru-RU" sz="1800" dirty="0" smtClean="0"/>
              <a:t>картах города </a:t>
            </a:r>
            <a:r>
              <a:rPr lang="ru-RU" sz="1800" dirty="0"/>
              <a:t>всех точек «</a:t>
            </a:r>
            <a:r>
              <a:rPr lang="ru-RU" sz="1800" dirty="0" err="1"/>
              <a:t>Free</a:t>
            </a:r>
            <a:r>
              <a:rPr lang="ru-RU" sz="1800" dirty="0"/>
              <a:t> </a:t>
            </a:r>
            <a:r>
              <a:rPr lang="ru-RU" sz="1800" dirty="0" err="1"/>
              <a:t>Wi-Fi</a:t>
            </a:r>
            <a:r>
              <a:rPr lang="ru-RU" sz="1800" dirty="0"/>
              <a:t>». 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Публичная презентация горожанам возможностей проекта и аналитики пользования данным ресурсом. 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«Единая </a:t>
            </a:r>
            <a:r>
              <a:rPr lang="ru-RU" sz="1800" dirty="0"/>
              <a:t>техническая  поддержка» - использование единого телефона по технической поддержке и устранению неполадок в проблемных точках  «</a:t>
            </a:r>
            <a:r>
              <a:rPr lang="ru-RU" sz="1800" dirty="0" err="1"/>
              <a:t>Free</a:t>
            </a:r>
            <a:r>
              <a:rPr lang="ru-RU" sz="1800" dirty="0"/>
              <a:t> </a:t>
            </a:r>
            <a:r>
              <a:rPr lang="ru-RU" sz="1800" dirty="0" err="1"/>
              <a:t>Wi-Fi</a:t>
            </a:r>
            <a:r>
              <a:rPr lang="ru-RU" sz="1800" dirty="0" smtClean="0"/>
              <a:t>».</a:t>
            </a:r>
            <a:r>
              <a:rPr lang="ru-RU" sz="1800" dirty="0"/>
              <a:t>	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Разработка </a:t>
            </a:r>
            <a:r>
              <a:rPr lang="ru-RU" sz="1800" dirty="0"/>
              <a:t>и создание макета карты города Красноярска с размещением на ней точек бесплатного </a:t>
            </a:r>
            <a:r>
              <a:rPr lang="en-US" sz="1800" dirty="0"/>
              <a:t>Wi</a:t>
            </a:r>
            <a:r>
              <a:rPr lang="ru-RU" sz="1800" dirty="0"/>
              <a:t>-</a:t>
            </a:r>
            <a:r>
              <a:rPr lang="en-US" sz="1800" dirty="0"/>
              <a:t>Fi</a:t>
            </a:r>
            <a:r>
              <a:rPr lang="ru-RU" sz="1800" dirty="0"/>
              <a:t> и презентация данного проекта в рамках форума-выставки  «</a:t>
            </a:r>
            <a:r>
              <a:rPr lang="ru-RU" sz="1800" dirty="0" err="1"/>
              <a:t>itCom</a:t>
            </a:r>
            <a:r>
              <a:rPr lang="ru-RU" sz="1800" dirty="0"/>
              <a:t> - Информационные технологии. </a:t>
            </a:r>
            <a:r>
              <a:rPr lang="ru-RU" sz="1800" dirty="0" smtClean="0"/>
              <a:t>Телекоммуникации.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5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Выгода для операторов</a:t>
            </a:r>
            <a:endParaRPr lang="ru-RU" sz="4000" b="1" dirty="0">
              <a:solidFill>
                <a:srgbClr val="A20000"/>
              </a:solidFill>
            </a:endParaRPr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32640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01670" y="1403775"/>
            <a:ext cx="7419510" cy="522058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/>
              <a:t>Повышения </a:t>
            </a:r>
            <a:r>
              <a:rPr lang="ru-RU" sz="1800" dirty="0"/>
              <a:t>потребительской лояльности абонентов по отношению к оператору</a:t>
            </a:r>
            <a:r>
              <a:rPr lang="ru-RU" sz="1800"/>
              <a:t>, </a:t>
            </a:r>
            <a:r>
              <a:rPr lang="ru-RU" sz="1800" smtClean="0"/>
              <a:t>удержание существующих </a:t>
            </a:r>
            <a:r>
              <a:rPr lang="ru-RU" sz="1800" dirty="0" smtClean="0"/>
              <a:t>абонентов. </a:t>
            </a:r>
          </a:p>
          <a:p>
            <a:pPr>
              <a:spcAft>
                <a:spcPts val="600"/>
              </a:spcAft>
            </a:pPr>
            <a:r>
              <a:rPr lang="ru-RU" sz="1800" dirty="0" smtClean="0"/>
              <a:t>Привлечения </a:t>
            </a:r>
            <a:r>
              <a:rPr lang="ru-RU" sz="1800" dirty="0"/>
              <a:t>новых абонентов через удовлетворение высоким качеством предоставления услуги на хот-спотах проекта и формирование </a:t>
            </a:r>
            <a:r>
              <a:rPr lang="ru-RU" sz="1800" dirty="0" smtClean="0"/>
              <a:t>понимания, </a:t>
            </a:r>
            <a:r>
              <a:rPr lang="ru-RU" sz="1800" dirty="0"/>
              <a:t>что платная услуга домашнего интернета будет более высокого </a:t>
            </a:r>
            <a:r>
              <a:rPr lang="ru-RU" sz="1800" dirty="0" smtClean="0"/>
              <a:t>качества. </a:t>
            </a:r>
          </a:p>
          <a:p>
            <a:pPr marL="0" indent="0"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63008" y="6098056"/>
            <a:ext cx="1530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wi-life.ru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56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33681"/>
            <a:ext cx="7576182" cy="4875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Перспективы</a:t>
            </a:r>
            <a:endParaRPr lang="ru-RU" sz="4000" b="1" dirty="0">
              <a:solidFill>
                <a:srgbClr val="A2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011" y="713885"/>
            <a:ext cx="7869560" cy="1485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A2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A20000"/>
                </a:solidFill>
              </a:rPr>
              <a:t>10 000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хот-спотов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332640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7624" y="2924944"/>
            <a:ext cx="7776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87624" y="5707906"/>
            <a:ext cx="7456884" cy="1033462"/>
          </a:xfrm>
          <a:prstGeom prst="rect">
            <a:avLst/>
          </a:prstGeom>
        </p:spPr>
        <p:txBody>
          <a:bodyPr/>
          <a:lstStyle/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400" b="1" dirty="0" err="1" smtClean="0">
                <a:solidFill>
                  <a:srgbClr val="A20000"/>
                </a:solidFill>
              </a:rPr>
              <a:t>Войткевич</a:t>
            </a:r>
            <a:r>
              <a:rPr lang="ru-RU" sz="1400" b="1" dirty="0" smtClean="0">
                <a:solidFill>
                  <a:srgbClr val="A20000"/>
                </a:solidFill>
              </a:rPr>
              <a:t> Казимир Станиславович</a:t>
            </a:r>
            <a:endParaRPr lang="ru-RU" sz="1400" b="1" dirty="0">
              <a:solidFill>
                <a:srgbClr val="A20000"/>
              </a:solidFill>
            </a:endParaRPr>
          </a:p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1400" dirty="0" smtClean="0">
                <a:solidFill>
                  <a:srgbClr val="A20000"/>
                </a:solidFill>
              </a:rPr>
              <a:t>Генеральный директор ЗАО «</a:t>
            </a:r>
            <a:r>
              <a:rPr lang="ru-RU" sz="1400" dirty="0" err="1" smtClean="0">
                <a:solidFill>
                  <a:srgbClr val="A20000"/>
                </a:solidFill>
              </a:rPr>
              <a:t>Интертакс</a:t>
            </a:r>
            <a:r>
              <a:rPr lang="ru-RU" sz="1400" smtClean="0">
                <a:solidFill>
                  <a:srgbClr val="A20000"/>
                </a:solidFill>
              </a:rPr>
              <a:t>»</a:t>
            </a:r>
            <a:r>
              <a:rPr lang="ru-RU" sz="2000" dirty="0">
                <a:solidFill>
                  <a:srgbClr val="A20000"/>
                </a:solidFill>
                <a:latin typeface="Opium" pitchFamily="2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Проект «</a:t>
            </a:r>
            <a:r>
              <a:rPr lang="ru-RU" sz="4000" b="1" dirty="0" err="1">
                <a:solidFill>
                  <a:srgbClr val="A20000"/>
                </a:solidFill>
                <a:ea typeface="+mn-ea"/>
                <a:cs typeface="+mn-cs"/>
              </a:rPr>
              <a:t>Free</a:t>
            </a: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rgbClr val="A20000"/>
                </a:solidFill>
                <a:ea typeface="+mn-ea"/>
                <a:cs typeface="+mn-cs"/>
              </a:rPr>
              <a:t>Wi-Fi</a:t>
            </a: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20000"/>
                </a:solidFill>
              </a:rPr>
              <a:t>Цели:</a:t>
            </a:r>
            <a:r>
              <a:rPr lang="ru-RU" sz="2800" b="1" dirty="0" smtClean="0">
                <a:solidFill>
                  <a:srgbClr val="A2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A2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/>
              <a:t>обеспечение жителей городского округа публичным беспроводным доступом к сети Интернет с использованием технологии </a:t>
            </a:r>
            <a:r>
              <a:rPr lang="ru-RU" sz="2800" dirty="0" err="1"/>
              <a:t>Wi-Fi</a:t>
            </a:r>
            <a:r>
              <a:rPr lang="ru-RU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 smtClean="0"/>
              <a:t>повышение уровня жизни как условия человеческого благополучия; </a:t>
            </a:r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6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Проект «</a:t>
            </a:r>
            <a:r>
              <a:rPr lang="ru-RU" sz="4000" b="1" dirty="0" err="1">
                <a:solidFill>
                  <a:srgbClr val="A20000"/>
                </a:solidFill>
                <a:ea typeface="+mn-ea"/>
                <a:cs typeface="+mn-cs"/>
              </a:rPr>
              <a:t>Free</a:t>
            </a: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rgbClr val="A20000"/>
                </a:solidFill>
                <a:ea typeface="+mn-ea"/>
                <a:cs typeface="+mn-cs"/>
              </a:rPr>
              <a:t>Wi-Fi</a:t>
            </a:r>
            <a:r>
              <a:rPr lang="ru-RU" sz="4000" b="1" dirty="0">
                <a:solidFill>
                  <a:srgbClr val="A20000"/>
                </a:solidFill>
                <a:ea typeface="+mn-ea"/>
                <a:cs typeface="+mn-cs"/>
              </a:rPr>
              <a:t>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5" y="1403775"/>
            <a:ext cx="7783496" cy="477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 noChangeAspect="1"/>
          </p:cNvSpPr>
          <p:nvPr/>
        </p:nvSpPr>
        <p:spPr>
          <a:xfrm>
            <a:off x="1268692" y="6039290"/>
            <a:ext cx="7668793" cy="40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>
                <a:hlinkClick r:id="rId4"/>
              </a:rPr>
              <a:t>http://www.admkrsk.ru/citytoday/communication/Pages/Wi-Fi.aspx</a:t>
            </a:r>
            <a:endParaRPr lang="ru-RU" sz="1600" dirty="0" smtClean="0"/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endParaRPr lang="ru-RU" sz="1400" dirty="0"/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5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olk\Documents\ItCOM\2013\Мой доклад\Для презентации\Лого\slid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29" y="5771536"/>
            <a:ext cx="3337851" cy="7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1498977"/>
            <a:ext cx="2553264" cy="18184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"/>
            <a:ext cx="8172399" cy="131113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latin typeface="+mn-lt"/>
              </a:rPr>
              <a:t>Участники проекта</a:t>
            </a:r>
            <a:endParaRPr lang="ru-RU" sz="4000" dirty="0">
              <a:solidFill>
                <a:srgbClr val="A20000"/>
              </a:solidFill>
              <a:latin typeface="+mn-lt"/>
            </a:endParaRPr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Folk\Documents\ItCOM\2013\Мой доклад\Для презентации\Лого\Logotype_DOM.R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56" y="284393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2684911"/>
            <a:ext cx="2892710" cy="1265085"/>
          </a:xfrm>
        </p:spPr>
      </p:pic>
      <p:pic>
        <p:nvPicPr>
          <p:cNvPr id="8" name="Picture 2" descr="C:\Users\Folk\Documents\ItCOM\2013\Мой доклад\Для презентации\Лого\ROS-logo-RU-color-vert p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21" y="3110872"/>
            <a:ext cx="3160659" cy="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olk\Documents\ItCOM\2013\Мой доклад\Для презентации\Лого\аверс логотип с дефисом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4151917"/>
            <a:ext cx="3206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Folk\Documents\ItCOM\2013\Мой доклад\Для презентации\Лого\мульти-нет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5270410"/>
            <a:ext cx="3907070" cy="10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Folk\Documents\ItCOM\2013\Мой доклад\Для презентации\Лого\райдсай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2" y="1739900"/>
            <a:ext cx="485298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4" y="4183166"/>
            <a:ext cx="2416506" cy="1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83" y="1607775"/>
            <a:ext cx="7056437" cy="4663250"/>
          </a:xfrm>
        </p:spPr>
      </p:pic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Folk\Documents\ItCOM\2013\Мой доклад\Для презентации\Октябрьский_зеле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17633"/>
            <a:ext cx="2917488" cy="25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olk\Documents\ItCOM\2013\Мой доклад\Для презентации\Железнодорожный_зеле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9095"/>
            <a:ext cx="955323" cy="13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olk\Documents\ItCOM\2013\Мой доклад\Для презентации\Свердловский_зеле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76" y="3645024"/>
            <a:ext cx="3747332" cy="27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olk\Documents\ItCOM\2013\Мой доклад\Для презентации\Центральный_зеле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87" y="2396129"/>
            <a:ext cx="1478957" cy="24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Folk\Documents\ItCOM\2013\Мой доклад\Для презентации\Советский_зелены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04456" cy="30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Folk\Documents\ItCOM\2013\Мой доклад\Для презентации\Кировский_зеленый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88618"/>
            <a:ext cx="1566238" cy="15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Folk\Documents\ItCOM\2013\Мой доклад\Для презентации\Ленинский_зеленый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476748" cy="23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41328" y="39886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9563" y="36037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9886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9541" y="50131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5787" y="46432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6622" y="38347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3503" y="31313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" name="Picture 16" descr="Герб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971600" y="-1"/>
            <a:ext cx="8172400" cy="131113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Р</a:t>
            </a:r>
            <a:r>
              <a:rPr lang="ru-RU" sz="3400" b="1" dirty="0" smtClean="0">
                <a:solidFill>
                  <a:srgbClr val="A20000"/>
                </a:solidFill>
                <a:ea typeface="+mn-ea"/>
                <a:cs typeface="+mn-cs"/>
              </a:rPr>
              <a:t>аспределение мест публичного доступа </a:t>
            </a:r>
            <a:br>
              <a:rPr lang="ru-RU" sz="3400" b="1" dirty="0" smtClean="0">
                <a:solidFill>
                  <a:srgbClr val="A20000"/>
                </a:solidFill>
                <a:ea typeface="+mn-ea"/>
                <a:cs typeface="+mn-cs"/>
              </a:rPr>
            </a:br>
            <a:r>
              <a:rPr lang="ru-RU" sz="3400" b="1" dirty="0" smtClean="0">
                <a:solidFill>
                  <a:srgbClr val="A20000"/>
                </a:solidFill>
                <a:ea typeface="+mn-ea"/>
                <a:cs typeface="+mn-cs"/>
              </a:rPr>
              <a:t>к Интернет по районам города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5015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7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83" y="1607775"/>
            <a:ext cx="7056437" cy="4663250"/>
          </a:xfrm>
        </p:spPr>
      </p:pic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" name="Picture 2" descr="C:\Users\Folk\Documents\ItCOM\2013\Мой доклад\Для презентации\Карта ярк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5" y="1720365"/>
            <a:ext cx="6480720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3757682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164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733256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www.admkrsk.ru/citytoday/communication/public/Pages/default.aspx</a:t>
            </a:r>
            <a:endParaRPr lang="ru-RU" sz="1600" dirty="0" smtClean="0"/>
          </a:p>
          <a:p>
            <a:pPr algn="r"/>
            <a:endParaRPr lang="ru-RU" sz="1400" dirty="0"/>
          </a:p>
        </p:txBody>
      </p:sp>
      <p:pic>
        <p:nvPicPr>
          <p:cNvPr id="11" name="Picture 16" descr="Герб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0"/>
            <a:ext cx="8172399" cy="1311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rgbClr val="A20000"/>
                </a:solidFill>
                <a:ea typeface="+mn-ea"/>
                <a:cs typeface="+mn-cs"/>
              </a:rPr>
              <a:t>Распределение мест публичного доступа </a:t>
            </a:r>
          </a:p>
          <a:p>
            <a:r>
              <a:rPr lang="ru-RU" sz="3400" b="1" dirty="0" smtClean="0">
                <a:solidFill>
                  <a:srgbClr val="A20000"/>
                </a:solidFill>
                <a:ea typeface="+mn-ea"/>
                <a:cs typeface="+mn-cs"/>
              </a:rPr>
              <a:t>к Интернет </a:t>
            </a:r>
            <a:r>
              <a:rPr lang="ru-RU" sz="3400" b="1" dirty="0">
                <a:solidFill>
                  <a:srgbClr val="A20000"/>
                </a:solidFill>
                <a:ea typeface="+mn-ea"/>
                <a:cs typeface="+mn-cs"/>
              </a:rPr>
              <a:t>в</a:t>
            </a:r>
            <a:r>
              <a:rPr lang="ru-RU" sz="3400" b="1" dirty="0" smtClean="0">
                <a:solidFill>
                  <a:srgbClr val="A20000"/>
                </a:solidFill>
                <a:ea typeface="+mn-ea"/>
                <a:cs typeface="+mn-cs"/>
              </a:rPr>
              <a:t> городе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8547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534071"/>
            <a:ext cx="7869237" cy="4426445"/>
          </a:xfrm>
        </p:spPr>
      </p:pic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Проект «</a:t>
            </a:r>
            <a:r>
              <a:rPr lang="en-US" sz="4000" b="1" dirty="0" smtClean="0">
                <a:solidFill>
                  <a:srgbClr val="C00000"/>
                </a:solidFill>
              </a:rPr>
              <a:t>Free Wi-Fi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 сайте города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534071"/>
            <a:ext cx="7869237" cy="4426445"/>
          </a:xfrm>
        </p:spPr>
      </p:pic>
      <p:pic>
        <p:nvPicPr>
          <p:cNvPr id="9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</a:rPr>
              <a:t>Места публичного доступа к сети Интернет на карте города</a:t>
            </a:r>
            <a:endParaRPr lang="ru-RU" sz="4000" b="1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39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48" y="1484313"/>
            <a:ext cx="3214166" cy="4525962"/>
          </a:xfrm>
        </p:spPr>
      </p:pic>
      <p:sp>
        <p:nvSpPr>
          <p:cNvPr id="9" name="TextBox 8"/>
          <p:cNvSpPr txBox="1"/>
          <p:nvPr/>
        </p:nvSpPr>
        <p:spPr>
          <a:xfrm>
            <a:off x="4707015" y="495917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наименование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46874" y="5454225"/>
            <a:ext cx="319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реквизиты участника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707014" y="4918811"/>
            <a:ext cx="1681871" cy="45005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61910" y="5328502"/>
            <a:ext cx="2626975" cy="575773"/>
          </a:xfrm>
          <a:prstGeom prst="ellips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Информационная табличка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3444</TotalTime>
  <Words>760</Words>
  <Application>Microsoft Office PowerPoint</Application>
  <PresentationFormat>Экран (4:3)</PresentationFormat>
  <Paragraphs>115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Opium</vt:lpstr>
      <vt:lpstr>Tahoma</vt:lpstr>
      <vt:lpstr>Verdana</vt:lpstr>
      <vt:lpstr>Тема Office</vt:lpstr>
      <vt:lpstr>Проект  «Free Wi-Fi»</vt:lpstr>
      <vt:lpstr>Проект «Free Wi-Fi»</vt:lpstr>
      <vt:lpstr>Проект «Free Wi-Fi»</vt:lpstr>
      <vt:lpstr>Участники проекта</vt:lpstr>
      <vt:lpstr>Распределение мест публичного доступа  к Интернет по районам города</vt:lpstr>
      <vt:lpstr>     </vt:lpstr>
      <vt:lpstr>Проект «Free Wi-Fi»  на сайте города</vt:lpstr>
      <vt:lpstr>Места публичного доступа к сети Интернет на карте города</vt:lpstr>
      <vt:lpstr>Информационная табличка</vt:lpstr>
      <vt:lpstr>Примеры информационных табличек</vt:lpstr>
      <vt:lpstr>Идентификаторы беспроводной сети участников </vt:lpstr>
      <vt:lpstr> </vt:lpstr>
      <vt:lpstr>Опыт Москвы</vt:lpstr>
      <vt:lpstr>Популяризация проекта</vt:lpstr>
      <vt:lpstr>Выгода для операторов</vt:lpstr>
      <vt:lpstr>Перспективы</vt:lpstr>
      <vt:lpstr>Презентация PowerPoint</vt:lpstr>
    </vt:vector>
  </TitlesOfParts>
  <Company>Администрация города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Георгий</cp:lastModifiedBy>
  <cp:revision>138</cp:revision>
  <dcterms:created xsi:type="dcterms:W3CDTF">2010-10-12T04:08:28Z</dcterms:created>
  <dcterms:modified xsi:type="dcterms:W3CDTF">2013-10-16T06:13:16Z</dcterms:modified>
</cp:coreProperties>
</file>